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49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4160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773904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160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1266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43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9265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716929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68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81102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10226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3789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459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677242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42503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5274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92193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4153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BA88E4E-1DA0-4766-A5B1-03D122DB06A3}" type="datetimeFigureOut">
              <a:rPr lang="en-PK" smtClean="0"/>
              <a:t>11/09/2025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998CB30-FE9B-4A90-9782-9E6E412067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24042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adershipacademy.nhs.uk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BE9B2-C479-C459-EF91-752BA7AC06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dirty="0"/>
              <a:t>Effective Teamworking and Communication </a:t>
            </a:r>
            <a:endParaRPr lang="en-PK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4ADF4F-CC3C-99DA-C5AD-BE4E87A1A7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br>
              <a:rPr lang="en-US" dirty="0"/>
            </a:br>
            <a:r>
              <a:rPr lang="en-US" sz="2900" b="1" dirty="0"/>
              <a:t>Case Study: Flight Foods Ltd</a:t>
            </a:r>
          </a:p>
          <a:p>
            <a:r>
              <a:rPr lang="en-US" sz="2900" dirty="0"/>
              <a:t>Module: LCLM4003</a:t>
            </a:r>
          </a:p>
          <a:p>
            <a:r>
              <a:rPr lang="en-US" sz="2900" dirty="0"/>
              <a:t>Student Name: Ateeq </a:t>
            </a:r>
            <a:r>
              <a:rPr lang="en-US" sz="2900" dirty="0" err="1"/>
              <a:t>Laqab</a:t>
            </a:r>
            <a:endParaRPr lang="en-US" sz="2900" dirty="0"/>
          </a:p>
          <a:p>
            <a:r>
              <a:rPr lang="en-US" sz="2900" dirty="0"/>
              <a:t>Student ID: 2432513</a:t>
            </a:r>
          </a:p>
        </p:txBody>
      </p:sp>
    </p:spTree>
    <p:extLst>
      <p:ext uri="{BB962C8B-B14F-4D97-AF65-F5344CB8AC3E}">
        <p14:creationId xmlns:p14="http://schemas.microsoft.com/office/powerpoint/2010/main" val="3644493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5E0CF-3301-77D2-2BDA-96C1713FD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1DB05-7A56-763A-D15D-C62584CA0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Collaborations and communication are vital in health, social and business environments. </a:t>
            </a:r>
          </a:p>
          <a:p>
            <a:r>
              <a:rPr lang="en-US" dirty="0"/>
              <a:t>Failure to communicate properly at Flight Foods Ltd has influences the quality of food, relationship among staff and customer satisfaction. </a:t>
            </a:r>
          </a:p>
          <a:p>
            <a:r>
              <a:rPr lang="en-US" dirty="0"/>
              <a:t>This presentation discusses how communication failures can be solved, the communication theories, and practical measures to ensure the situation is improved (NHS Leadership Academy, 2023).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4143909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2FEB3-3D2A-B307-B741-2FFAC3E4E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of the Flights Food Ltd.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69B97-B0CB-2156-B064-ACD5252D5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catering group that provides food to airline companies and organizations.</a:t>
            </a:r>
          </a:p>
          <a:p>
            <a:r>
              <a:rPr lang="en-US" dirty="0"/>
              <a:t>Experienced food quality complaints and team conflict in the recent past, because of low communication. </a:t>
            </a:r>
          </a:p>
          <a:p>
            <a:r>
              <a:rPr lang="en-US" dirty="0"/>
              <a:t>Employees do not understand orders, time limits, and sanitation standards.</a:t>
            </a:r>
          </a:p>
          <a:p>
            <a:r>
              <a:rPr lang="en-US" dirty="0"/>
              <a:t>Absence of a definite leader and feedback discrepancy (Flight Foods Case Study, 2025).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154445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32513-3743-A5D6-ADC0-AA5F1AD2A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Importance of Communication in Teamwork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50C9E-3FAA-112D-29BA-CC702F225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Collaboration, efficiency and trust require communication (West, 2012).</a:t>
            </a:r>
          </a:p>
          <a:p>
            <a:r>
              <a:rPr lang="en-US" dirty="0"/>
              <a:t>Effective communication enhances coordination of the tasks and minimizes conflict. </a:t>
            </a:r>
          </a:p>
          <a:p>
            <a:r>
              <a:rPr lang="en-US" dirty="0"/>
              <a:t>Lack of communication skills may result in: Poor role and responsibility interpretation. </a:t>
            </a:r>
          </a:p>
          <a:p>
            <a:r>
              <a:rPr lang="en-US" dirty="0"/>
              <a:t>Pressure and lack of motivation. </a:t>
            </a:r>
          </a:p>
          <a:p>
            <a:r>
              <a:rPr lang="en-US" dirty="0"/>
              <a:t>Quality and inefficient workflow problems (Salas et al., 2015).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543486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2B81B-7123-FCD2-1A60-B7DF9FA57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Issues at Flight Food Ltd.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5A0B8-0E06-816D-7F4D-AF6D81B6C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Poor communication between the managers and the kitchen staff regarding preparation timetables. </a:t>
            </a:r>
          </a:p>
          <a:p>
            <a:r>
              <a:rPr lang="en-US" dirty="0"/>
              <a:t>The distance of feedback loops, which causes errors to be repeated. </a:t>
            </a:r>
          </a:p>
          <a:p>
            <a:r>
              <a:rPr lang="en-US" dirty="0"/>
              <a:t>Language obstacles and cultural differences among a heterogeneous employee population. </a:t>
            </a:r>
          </a:p>
          <a:p>
            <a:r>
              <a:rPr lang="en-US" dirty="0"/>
              <a:t>Poor morale of the staff caused by lack of clear expectations and blame culture. </a:t>
            </a:r>
          </a:p>
          <a:p>
            <a:r>
              <a:rPr lang="en-US" dirty="0"/>
              <a:t>The lack of consistency in information flowing between departments (Flight Foods Case Study, 2025).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52795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24F50-9C84-8A16-A380-C6C3810D3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Impact of Poor Communication on Teamwork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613E0-BF76-B051-288E-E77E9F08E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Heightened tension and distrust in the team members. </a:t>
            </a:r>
          </a:p>
          <a:p>
            <a:r>
              <a:rPr lang="en-US" dirty="0"/>
              <a:t>Duplications of tasks or incomplete tasks. </a:t>
            </a:r>
          </a:p>
          <a:p>
            <a:r>
              <a:rPr lang="en-US" dirty="0"/>
              <a:t>Low morale led to high staff turnover. </a:t>
            </a:r>
          </a:p>
          <a:p>
            <a:r>
              <a:rPr lang="en-US" dirty="0"/>
              <a:t>Food hygiene and customer satisfaction decrease. </a:t>
            </a:r>
          </a:p>
          <a:p>
            <a:r>
              <a:rPr lang="en-US" dirty="0"/>
              <a:t>Poor reputation as an impact of the company operations (Armstrong and Taylor, 2020).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539128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4D999-1157-89BD-D269-CA42CB296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Theoretical Framework: Shannon and Weaver Model (1940)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6A588-125F-CEBB-64FB-C7731AF64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The communication is explained by a linear model as the transfer of a message between the sender and receiver. </a:t>
            </a:r>
          </a:p>
          <a:p>
            <a:r>
              <a:rPr lang="en-US" dirty="0"/>
              <a:t>The main elements are; Sender, Message, channel, receiver, feedback and noise. </a:t>
            </a:r>
          </a:p>
          <a:p>
            <a:r>
              <a:rPr lang="en-US" dirty="0"/>
              <a:t>At Flight Foods Ltd: </a:t>
            </a:r>
          </a:p>
          <a:p>
            <a:pPr lvl="1"/>
            <a:r>
              <a:rPr lang="en-US" dirty="0"/>
              <a:t>The clarity of the message is interrupted by noise (language barriers, unclear instructions). </a:t>
            </a:r>
          </a:p>
          <a:p>
            <a:pPr lvl="1"/>
            <a:r>
              <a:rPr lang="en-US" dirty="0"/>
              <a:t>Failure to provide feedback will result in misinterpreting. </a:t>
            </a:r>
          </a:p>
          <a:p>
            <a:pPr lvl="1"/>
            <a:r>
              <a:rPr lang="en-US" dirty="0"/>
              <a:t>Example: Supervisors give verbal orders, which are not comprehended by employees who have low English proficiency (Shannon and Weaver, 1949).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899866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E426E-67DF-499B-DAA1-7AFB141C6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Application of Shannon and Weaver Model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A1A6-6E6F-F386-7858-F90BDF7810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written checklists and electronic message boards to minimize the miscommunication in verbal form. </a:t>
            </a:r>
          </a:p>
          <a:p>
            <a:r>
              <a:rPr lang="en-US" dirty="0"/>
              <a:t>Promote mutual communication - feedback ensures that there is understanding of the message. </a:t>
            </a:r>
          </a:p>
          <a:p>
            <a:r>
              <a:rPr lang="en-US" dirty="0"/>
              <a:t>Carry out language and communication training in order to minimize noise. </a:t>
            </a:r>
          </a:p>
          <a:p>
            <a:r>
              <a:rPr lang="en-US" dirty="0"/>
              <a:t>Multilingual teams should have visual signage and materials translated (Barker and Gower, 2010).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121096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575F1-74D8-EF70-4204-31DE89A5F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Theoretical Framework: Schram’s Interactive Model (1954)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AD608-BAFB-E33E-1269-BE16CB9F1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Insists on mutual communication and common ground. </a:t>
            </a:r>
          </a:p>
          <a:p>
            <a:r>
              <a:rPr lang="en-US" dirty="0"/>
              <a:t>Communication is a process involving an interchange of encoding, decoding and feedback. </a:t>
            </a:r>
          </a:p>
          <a:p>
            <a:r>
              <a:rPr lang="en-US" dirty="0"/>
              <a:t>Significance of shared experience between sender and receiver to comprehend. </a:t>
            </a:r>
          </a:p>
          <a:p>
            <a:r>
              <a:rPr lang="en-US" dirty="0"/>
              <a:t>This model assists in the development of collective ground between the management and employees at Flight Foods Ltd (Schramm, 1954).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021062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A7C4B-683B-548B-672F-CB56EE2D4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of Schram’s Model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015F8-03D7-8283-AD14-61A476AB7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Team debriefs and briefings regularly to promote team interaction and feedback. </a:t>
            </a:r>
          </a:p>
          <a:p>
            <a:r>
              <a:rPr lang="en-US" dirty="0"/>
              <a:t>Common interests and respect to enhance the understanding between the staff and managers. </a:t>
            </a:r>
          </a:p>
          <a:p>
            <a:r>
              <a:rPr lang="en-US" dirty="0"/>
              <a:t>Have mentoring mechanisms that involve the help of seasoned personnel to the new employees. </a:t>
            </a:r>
          </a:p>
          <a:p>
            <a:r>
              <a:rPr lang="en-US" dirty="0"/>
              <a:t>Establish an inclusive culture by embracing open channels of communication (Hargie, 2017).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900938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39853-CA61-C22E-581A-41C9E0816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Strategies to Improve Teamwork Communication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9951B-1064-D5B5-CC26-441493FED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Active listening: Respect and be attentive to others in conversation (Arnold and Boggs, 2020). </a:t>
            </a:r>
          </a:p>
          <a:p>
            <a:r>
              <a:rPr lang="en-US" dirty="0"/>
              <a:t>Feedback Systems: </a:t>
            </a:r>
          </a:p>
          <a:p>
            <a:pPr lvl="1"/>
            <a:r>
              <a:rPr lang="en-US" dirty="0"/>
              <a:t>Organize open feedback systems that can detect problems in good time. </a:t>
            </a:r>
          </a:p>
          <a:p>
            <a:r>
              <a:rPr lang="en-US" dirty="0"/>
              <a:t>Conflict Resolution Training: </a:t>
            </a:r>
          </a:p>
          <a:p>
            <a:pPr lvl="1"/>
            <a:r>
              <a:rPr lang="en-US" dirty="0"/>
              <a:t>Teach the staff to resolve conflicts in a constructive way. </a:t>
            </a:r>
          </a:p>
          <a:p>
            <a:r>
              <a:rPr lang="en-US" dirty="0"/>
              <a:t>Cultural Competence Workshops: </a:t>
            </a:r>
          </a:p>
          <a:p>
            <a:pPr lvl="1"/>
            <a:r>
              <a:rPr lang="en-US" dirty="0"/>
              <a:t>Minimize language and cultural issues. Team-Building Activities: Build team cooperation and spirit (Tuckman, 1965).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942067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4ACDA-446E-7D67-60BB-D684DB489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Effective Teamworking Approaches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C67F4-D56A-CEA9-2F27-54B90518D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Put Tuckman Team Development Model: Forming, Storming, Norming, Performing into practice. </a:t>
            </a:r>
          </a:p>
          <a:p>
            <a:r>
              <a:rPr lang="en-US" dirty="0"/>
              <a:t>Clarify roles in order to minimize duplication and misunderstanding. </a:t>
            </a:r>
          </a:p>
          <a:p>
            <a:r>
              <a:rPr lang="en-US" dirty="0"/>
              <a:t>Empower the supervisors as communication facilitators. Promote collective responsibility and collegiality (West, 2012).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591283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A5880-4096-FE48-2892-3FCBFE11F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Expected Outcomes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3C4D0-74D4-639C-ADE6-6D8D56CC7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Better team-work and fewer misunderstandings. </a:t>
            </a:r>
          </a:p>
          <a:p>
            <a:r>
              <a:rPr lang="en-US" dirty="0"/>
              <a:t>Improved quality of services and food. </a:t>
            </a:r>
          </a:p>
          <a:p>
            <a:r>
              <a:rPr lang="en-US" dirty="0"/>
              <a:t>More employee engagement and job satisfaction. </a:t>
            </a:r>
          </a:p>
          <a:p>
            <a:r>
              <a:rPr lang="en-US" dirty="0"/>
              <a:t>Enhanced reputation of Flight Foods Ltd as a dependable supplier.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8431689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F825E-EE46-18AA-CA2F-D562DC297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BE86F-F9F2-84F9-203C-C3656B118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Team work and success in an organization depends on effective communication. </a:t>
            </a:r>
          </a:p>
          <a:p>
            <a:r>
              <a:rPr lang="en-US" dirty="0"/>
              <a:t>The model by Shannon and Weaver assists in the identification of the barriers, whereas the one by Schramm encourages feedback and mutual understanding. </a:t>
            </a:r>
          </a:p>
          <a:p>
            <a:r>
              <a:rPr lang="en-US" dirty="0"/>
              <a:t>The culture at the Flight Foods Ltd can be changed by adopting effective communication techniques and teamwork principles. </a:t>
            </a:r>
          </a:p>
          <a:p>
            <a:r>
              <a:rPr lang="en-US" dirty="0"/>
              <a:t>The main steps to maintaining the improvements are continuous training and open dialogue.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989407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4CC1B-13D8-C48F-D254-E5E04B0B1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16A67-B945-C011-7D20-0F9FF529C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Arnold, E. &amp; Boggs, K. (2020) </a:t>
            </a:r>
            <a:r>
              <a:rPr lang="en-US" i="1" dirty="0"/>
              <a:t>Interpersonal Relationships: Professional Communication Skills for Nurses.</a:t>
            </a:r>
            <a:r>
              <a:rPr lang="en-US" dirty="0"/>
              <a:t> 8th ed. Elsevier.</a:t>
            </a:r>
          </a:p>
          <a:p>
            <a:r>
              <a:rPr lang="en-US" dirty="0"/>
              <a:t>Armstrong, M. &amp; Taylor, S. (2020) </a:t>
            </a:r>
            <a:r>
              <a:rPr lang="en-US" i="1" dirty="0"/>
              <a:t>Armstrong’s Handbook of Human Resource Management Practice.</a:t>
            </a:r>
            <a:r>
              <a:rPr lang="en-US" dirty="0"/>
              <a:t> 15th ed. Kogan Page.</a:t>
            </a:r>
          </a:p>
          <a:p>
            <a:r>
              <a:rPr lang="en-US" dirty="0"/>
              <a:t>Barker, R. T. &amp; Gower, K. (2010) Strategic application of storytelling in </a:t>
            </a:r>
            <a:r>
              <a:rPr lang="en-US" dirty="0" err="1"/>
              <a:t>organisations</a:t>
            </a:r>
            <a:r>
              <a:rPr lang="en-US" dirty="0"/>
              <a:t>. </a:t>
            </a:r>
            <a:r>
              <a:rPr lang="en-US" i="1" dirty="0"/>
              <a:t>Journal of Business Communication, 47</a:t>
            </a:r>
            <a:r>
              <a:rPr lang="en-US" dirty="0"/>
              <a:t>(3), 295–312.</a:t>
            </a:r>
          </a:p>
          <a:p>
            <a:r>
              <a:rPr lang="en-US" dirty="0"/>
              <a:t>Flight Foods Case Study (2025) </a:t>
            </a:r>
            <a:r>
              <a:rPr lang="en-US" i="1" dirty="0"/>
              <a:t>Effective Teamworking and Communication.</a:t>
            </a:r>
            <a:r>
              <a:rPr lang="en-US" dirty="0"/>
              <a:t> University of Wales Trinity Saint David.</a:t>
            </a:r>
          </a:p>
          <a:p>
            <a:r>
              <a:rPr lang="en-US" dirty="0"/>
              <a:t>Hargie, O. (2017) </a:t>
            </a:r>
            <a:r>
              <a:rPr lang="en-US" i="1" dirty="0"/>
              <a:t>Skilled Interpersonal Communication: Research, Theory and Practice.</a:t>
            </a:r>
            <a:r>
              <a:rPr lang="en-US" dirty="0"/>
              <a:t> 6th ed. Routledge.</a:t>
            </a:r>
          </a:p>
          <a:p>
            <a:r>
              <a:rPr lang="en-US" dirty="0"/>
              <a:t>NHS Leadership Academy (2023) </a:t>
            </a:r>
            <a:r>
              <a:rPr lang="en-US" i="1" dirty="0"/>
              <a:t>Effective Teamwork and Communication in Healthcare.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https://www.leadershipacademy.nhs.uk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895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F8C1C-7CD7-263D-56D9-E1AD51F34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49EA5-643B-8F64-4F92-D13D72A0C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Salas, E., Sims, D. &amp; Burke, C. (2015) Is there a “Big Five” in teamwork? </a:t>
            </a:r>
            <a:r>
              <a:rPr lang="en-US" i="1" dirty="0"/>
              <a:t>Small Group Research, 36</a:t>
            </a:r>
            <a:r>
              <a:rPr lang="en-US" dirty="0"/>
              <a:t>(5), 555–599.</a:t>
            </a:r>
          </a:p>
          <a:p>
            <a:r>
              <a:rPr lang="en-US" dirty="0"/>
              <a:t>Schramm, W. (1954) </a:t>
            </a:r>
            <a:r>
              <a:rPr lang="en-US" i="1" dirty="0"/>
              <a:t>How Communication Works.</a:t>
            </a:r>
            <a:r>
              <a:rPr lang="en-US" dirty="0"/>
              <a:t> University of Illinois Press.</a:t>
            </a:r>
          </a:p>
          <a:p>
            <a:r>
              <a:rPr lang="en-US" dirty="0"/>
              <a:t>Shannon, C. &amp; Weaver, W. (1949) </a:t>
            </a:r>
            <a:r>
              <a:rPr lang="en-US" i="1" dirty="0"/>
              <a:t>The Mathematical Theory of Communication.</a:t>
            </a:r>
            <a:r>
              <a:rPr lang="en-US" dirty="0"/>
              <a:t> University of Illinois Press.</a:t>
            </a:r>
          </a:p>
          <a:p>
            <a:r>
              <a:rPr lang="en-US" dirty="0"/>
              <a:t>Tuckman, B. (1965) Developmental sequence in small groups. </a:t>
            </a:r>
            <a:r>
              <a:rPr lang="en-US" i="1" dirty="0"/>
              <a:t>Psychological Bulletin, 63</a:t>
            </a:r>
            <a:r>
              <a:rPr lang="en-US" dirty="0"/>
              <a:t>(6), 384–399.</a:t>
            </a:r>
          </a:p>
          <a:p>
            <a:r>
              <a:rPr lang="en-US" dirty="0"/>
              <a:t>West, M. A. (2012) </a:t>
            </a:r>
            <a:r>
              <a:rPr lang="en-US" i="1" dirty="0"/>
              <a:t>Effective Teamwork: Practical Lessons from Organizational Research.</a:t>
            </a:r>
            <a:r>
              <a:rPr lang="en-US" dirty="0"/>
              <a:t> 3rd ed. BPS Blackwell.</a:t>
            </a:r>
            <a:endParaRPr lang="en-PK" dirty="0"/>
          </a:p>
          <a:p>
            <a:pPr marL="0" indent="0">
              <a:buNone/>
            </a:pP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2144146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1123</Words>
  <Application>Microsoft Office PowerPoint</Application>
  <PresentationFormat>Widescreen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Garamond</vt:lpstr>
      <vt:lpstr>Organic</vt:lpstr>
      <vt:lpstr>Effective Teamworking and Communication </vt:lpstr>
      <vt:lpstr>Introduction</vt:lpstr>
      <vt:lpstr>Overview of the Flights Food Ltd. </vt:lpstr>
      <vt:lpstr>Importance of Communication in Teamwork </vt:lpstr>
      <vt:lpstr>Current Issues at Flight Food Ltd. </vt:lpstr>
      <vt:lpstr>Impact of Poor Communication on Teamwork </vt:lpstr>
      <vt:lpstr>Theoretical Framework: Shannon and Weaver Model (1940) </vt:lpstr>
      <vt:lpstr>Application of Shannon and Weaver Model </vt:lpstr>
      <vt:lpstr>Theoretical Framework: Schram’s Interactive Model (1954)</vt:lpstr>
      <vt:lpstr>Application of Schram’s Model </vt:lpstr>
      <vt:lpstr>Strategies to Improve Teamwork Communication</vt:lpstr>
      <vt:lpstr>Effective Teamworking Approaches </vt:lpstr>
      <vt:lpstr>Expected Outcomes 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Raqeeb Ahmad Khan</dc:creator>
  <cp:lastModifiedBy>Unigenius Consultants</cp:lastModifiedBy>
  <cp:revision>18</cp:revision>
  <dcterms:created xsi:type="dcterms:W3CDTF">2025-11-08T13:14:32Z</dcterms:created>
  <dcterms:modified xsi:type="dcterms:W3CDTF">2025-11-09T14:00:23Z</dcterms:modified>
</cp:coreProperties>
</file>