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Masters/slideMaster21.xml" ContentType="application/vnd.openxmlformats-officedocument.presentationml.slideMaster+xml"/>
  <Override PartName="/ppt/slideMasters/slideMaster2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theme/theme10.xml" ContentType="application/vnd.openxmlformats-officedocument.theme+xml"/>
  <Override PartName="/ppt/slideLayouts/slideLayout11.xml" ContentType="application/vnd.openxmlformats-officedocument.presentationml.slideLayout+xml"/>
  <Override PartName="/ppt/theme/theme11.xml" ContentType="application/vnd.openxmlformats-officedocument.theme+xml"/>
  <Override PartName="/ppt/slideLayouts/slideLayout12.xml" ContentType="application/vnd.openxmlformats-officedocument.presentationml.slideLayout+xml"/>
  <Override PartName="/ppt/theme/theme12.xml" ContentType="application/vnd.openxmlformats-officedocument.theme+xml"/>
  <Override PartName="/ppt/slideLayouts/slideLayout13.xml" ContentType="application/vnd.openxmlformats-officedocument.presentationml.slideLayout+xml"/>
  <Override PartName="/ppt/theme/theme13.xml" ContentType="application/vnd.openxmlformats-officedocument.theme+xml"/>
  <Override PartName="/ppt/slideLayouts/slideLayout14.xml" ContentType="application/vnd.openxmlformats-officedocument.presentationml.slideLayout+xml"/>
  <Override PartName="/ppt/theme/theme14.xml" ContentType="application/vnd.openxmlformats-officedocument.theme+xml"/>
  <Override PartName="/ppt/slideLayouts/slideLayout15.xml" ContentType="application/vnd.openxmlformats-officedocument.presentationml.slideLayout+xml"/>
  <Override PartName="/ppt/theme/theme15.xml" ContentType="application/vnd.openxmlformats-officedocument.theme+xml"/>
  <Override PartName="/ppt/slideLayouts/slideLayout16.xml" ContentType="application/vnd.openxmlformats-officedocument.presentationml.slideLayout+xml"/>
  <Override PartName="/ppt/theme/theme16.xml" ContentType="application/vnd.openxmlformats-officedocument.theme+xml"/>
  <Override PartName="/ppt/slideLayouts/slideLayout17.xml" ContentType="application/vnd.openxmlformats-officedocument.presentationml.slideLayout+xml"/>
  <Override PartName="/ppt/theme/theme17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18.xml" ContentType="application/vnd.openxmlformats-officedocument.theme+xml"/>
  <Override PartName="/ppt/slideLayouts/slideLayout26.xml" ContentType="application/vnd.openxmlformats-officedocument.presentationml.slideLayout+xml"/>
  <Override PartName="/ppt/theme/theme19.xml" ContentType="application/vnd.openxmlformats-officedocument.theme+xml"/>
  <Override PartName="/ppt/slideLayouts/slideLayout27.xml" ContentType="application/vnd.openxmlformats-officedocument.presentationml.slideLayout+xml"/>
  <Override PartName="/ppt/theme/theme20.xml" ContentType="application/vnd.openxmlformats-officedocument.theme+xml"/>
  <Override PartName="/ppt/slideLayouts/slideLayout28.xml" ContentType="application/vnd.openxmlformats-officedocument.presentationml.slideLayout+xml"/>
  <Override PartName="/ppt/theme/theme21.xml" ContentType="application/vnd.openxmlformats-officedocument.theme+xml"/>
  <Override PartName="/ppt/slideLayouts/slideLayout29.xml" ContentType="application/vnd.openxmlformats-officedocument.presentationml.slideLayout+xml"/>
  <Override PartName="/ppt/theme/theme22.xml" ContentType="application/vnd.openxmlformats-officedocument.theme+xml"/>
  <Override PartName="/ppt/theme/theme2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1" r:id="rId5"/>
    <p:sldMasterId id="2147483650" r:id="rId6"/>
    <p:sldMasterId id="2147483652" r:id="rId7"/>
    <p:sldMasterId id="2147483653" r:id="rId8"/>
    <p:sldMasterId id="2147483654" r:id="rId9"/>
    <p:sldMasterId id="2147483655" r:id="rId10"/>
    <p:sldMasterId id="2147483656" r:id="rId11"/>
    <p:sldMasterId id="2147483657" r:id="rId12"/>
    <p:sldMasterId id="2147483658" r:id="rId13"/>
    <p:sldMasterId id="2147483660" r:id="rId14"/>
    <p:sldMasterId id="2147483659" r:id="rId15"/>
    <p:sldMasterId id="2147483661" r:id="rId16"/>
    <p:sldMasterId id="2147483662" r:id="rId17"/>
    <p:sldMasterId id="2147483663" r:id="rId18"/>
    <p:sldMasterId id="2147483664" r:id="rId19"/>
    <p:sldMasterId id="2147483665" r:id="rId20"/>
    <p:sldMasterId id="2147483666" r:id="rId21"/>
    <p:sldMasterId id="2147483673" r:id="rId22"/>
    <p:sldMasterId id="2147483670" r:id="rId23"/>
    <p:sldMasterId id="2147483671" r:id="rId24"/>
    <p:sldMasterId id="2147483706" r:id="rId25"/>
  </p:sldMasterIdLst>
  <p:notesMasterIdLst>
    <p:notesMasterId r:id="rId54"/>
  </p:notesMasterIdLst>
  <p:sldIdLst>
    <p:sldId id="266" r:id="rId26"/>
    <p:sldId id="458" r:id="rId27"/>
    <p:sldId id="459" r:id="rId28"/>
    <p:sldId id="402" r:id="rId29"/>
    <p:sldId id="416" r:id="rId30"/>
    <p:sldId id="367" r:id="rId31"/>
    <p:sldId id="418" r:id="rId32"/>
    <p:sldId id="414" r:id="rId33"/>
    <p:sldId id="460" r:id="rId34"/>
    <p:sldId id="461" r:id="rId35"/>
    <p:sldId id="462" r:id="rId36"/>
    <p:sldId id="463" r:id="rId37"/>
    <p:sldId id="464" r:id="rId38"/>
    <p:sldId id="465" r:id="rId39"/>
    <p:sldId id="466" r:id="rId40"/>
    <p:sldId id="467" r:id="rId41"/>
    <p:sldId id="413" r:id="rId42"/>
    <p:sldId id="400" r:id="rId43"/>
    <p:sldId id="468" r:id="rId44"/>
    <p:sldId id="420" r:id="rId45"/>
    <p:sldId id="419" r:id="rId46"/>
    <p:sldId id="422" r:id="rId47"/>
    <p:sldId id="469" r:id="rId48"/>
    <p:sldId id="421" r:id="rId49"/>
    <p:sldId id="423" r:id="rId50"/>
    <p:sldId id="471" r:id="rId51"/>
    <p:sldId id="470" r:id="rId52"/>
    <p:sldId id="472" r:id="rId5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CE9E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72760" autoAdjust="0"/>
  </p:normalViewPr>
  <p:slideViewPr>
    <p:cSldViewPr snapToGrid="0">
      <p:cViewPr varScale="1">
        <p:scale>
          <a:sx n="80" d="100"/>
          <a:sy n="80" d="100"/>
        </p:scale>
        <p:origin x="179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1.xml"/><Relationship Id="rId39" Type="http://schemas.openxmlformats.org/officeDocument/2006/relationships/slide" Target="slides/slide14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9.xml"/><Relationship Id="rId42" Type="http://schemas.openxmlformats.org/officeDocument/2006/relationships/slide" Target="slides/slide17.xml"/><Relationship Id="rId47" Type="http://schemas.openxmlformats.org/officeDocument/2006/relationships/slide" Target="slides/slide22.xml"/><Relationship Id="rId50" Type="http://schemas.openxmlformats.org/officeDocument/2006/relationships/slide" Target="slides/slide25.xml"/><Relationship Id="rId55" Type="http://schemas.openxmlformats.org/officeDocument/2006/relationships/presProps" Target="presProp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4.xml"/><Relationship Id="rId11" Type="http://schemas.openxmlformats.org/officeDocument/2006/relationships/slideMaster" Target="slideMasters/slideMaster8.xml"/><Relationship Id="rId24" Type="http://schemas.openxmlformats.org/officeDocument/2006/relationships/slideMaster" Target="slideMasters/slideMaster21.xml"/><Relationship Id="rId32" Type="http://schemas.openxmlformats.org/officeDocument/2006/relationships/slide" Target="slides/slide7.xml"/><Relationship Id="rId37" Type="http://schemas.openxmlformats.org/officeDocument/2006/relationships/slide" Target="slides/slide12.xml"/><Relationship Id="rId40" Type="http://schemas.openxmlformats.org/officeDocument/2006/relationships/slide" Target="slides/slide15.xml"/><Relationship Id="rId45" Type="http://schemas.openxmlformats.org/officeDocument/2006/relationships/slide" Target="slides/slide20.xml"/><Relationship Id="rId53" Type="http://schemas.openxmlformats.org/officeDocument/2006/relationships/slide" Target="slides/slide28.xml"/><Relationship Id="rId58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9" Type="http://schemas.openxmlformats.org/officeDocument/2006/relationships/slideMaster" Target="slideMasters/slideMaster16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2.xml"/><Relationship Id="rId30" Type="http://schemas.openxmlformats.org/officeDocument/2006/relationships/slide" Target="slides/slide5.xml"/><Relationship Id="rId35" Type="http://schemas.openxmlformats.org/officeDocument/2006/relationships/slide" Target="slides/slide10.xml"/><Relationship Id="rId43" Type="http://schemas.openxmlformats.org/officeDocument/2006/relationships/slide" Target="slides/slide18.xml"/><Relationship Id="rId48" Type="http://schemas.openxmlformats.org/officeDocument/2006/relationships/slide" Target="slides/slide23.xml"/><Relationship Id="rId56" Type="http://schemas.openxmlformats.org/officeDocument/2006/relationships/viewProps" Target="viewProps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6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Master" Target="slideMasters/slideMaster22.xml"/><Relationship Id="rId33" Type="http://schemas.openxmlformats.org/officeDocument/2006/relationships/slide" Target="slides/slide8.xml"/><Relationship Id="rId38" Type="http://schemas.openxmlformats.org/officeDocument/2006/relationships/slide" Target="slides/slide13.xml"/><Relationship Id="rId46" Type="http://schemas.openxmlformats.org/officeDocument/2006/relationships/slide" Target="slides/slide21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6.xml"/><Relationship Id="rId54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3.xml"/><Relationship Id="rId36" Type="http://schemas.openxmlformats.org/officeDocument/2006/relationships/slide" Target="slides/slide11.xml"/><Relationship Id="rId49" Type="http://schemas.openxmlformats.org/officeDocument/2006/relationships/slide" Target="slides/slide24.xml"/><Relationship Id="rId57" Type="http://schemas.openxmlformats.org/officeDocument/2006/relationships/theme" Target="theme/theme1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6.xml"/><Relationship Id="rId44" Type="http://schemas.openxmlformats.org/officeDocument/2006/relationships/slide" Target="slides/slide19.xml"/><Relationship Id="rId52" Type="http://schemas.openxmlformats.org/officeDocument/2006/relationships/slide" Target="slides/slide2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3D2297-0D71-4AB4-9F2F-04EC4F9409AC}" type="datetimeFigureOut">
              <a:rPr lang="en-GB" smtClean="0"/>
              <a:t>23/06/2023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554485-19FD-416A-B051-20FE4EFF013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96308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77602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41982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076482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717498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6821600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100729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443100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260771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752694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270183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846834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951942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32658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824275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316071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926952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143426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976907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7335406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8123492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583004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9438305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63512313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8870459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5693897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2067007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8865505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53617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8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8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8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8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8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8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8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8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43795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0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3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4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6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theme" Target="../theme/theme17.xml"/><Relationship Id="rId1" Type="http://schemas.openxmlformats.org/officeDocument/2006/relationships/slideLayout" Target="../slideLayouts/slideLayout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5" Type="http://schemas.openxmlformats.org/officeDocument/2006/relationships/slideLayout" Target="../slideLayouts/slideLayout22.xml"/><Relationship Id="rId4" Type="http://schemas.openxmlformats.org/officeDocument/2006/relationships/slideLayout" Target="../slideLayouts/slideLayout21.xml"/><Relationship Id="rId9" Type="http://schemas.openxmlformats.org/officeDocument/2006/relationships/theme" Target="../theme/theme18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27.xml"/></Relationships>
</file>

<file path=ppt/slideMasters/_rels/slideMaster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1.xml"/><Relationship Id="rId1" Type="http://schemas.openxmlformats.org/officeDocument/2006/relationships/slideLayout" Target="../slideLayouts/slideLayout28.xml"/></Relationships>
</file>

<file path=ppt/slideMasters/_rels/slideMaster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theme" Target="../theme/theme22.xml"/><Relationship Id="rId1" Type="http://schemas.openxmlformats.org/officeDocument/2006/relationships/slideLayout" Target="../slideLayouts/slideLayout2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6/23/2023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EA94852-2BA4-0A45-840B-96DCEE0E009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75235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2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0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0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0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0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9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0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0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0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0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0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0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0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0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0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0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0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5755922" cy="3864989"/>
          </a:xfrm>
        </p:spPr>
        <p:txBody>
          <a:bodyPr/>
          <a:lstStyle/>
          <a:p>
            <a:r>
              <a:rPr lang="en-GB" sz="60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Neural Networks - </a:t>
            </a:r>
          </a:p>
          <a:p>
            <a:r>
              <a:rPr lang="en-GB" sz="6000" b="1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TensorFlow</a:t>
            </a:r>
          </a:p>
          <a:p>
            <a:r>
              <a:rPr lang="en-GB" sz="6000" b="1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and </a:t>
            </a:r>
            <a:r>
              <a:rPr lang="en-GB" sz="6000" b="1" dirty="0" err="1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Keras</a:t>
            </a:r>
            <a:endParaRPr lang="en-GB" sz="6000" b="1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65251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Installation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/>
          </a:bodyPr>
          <a:lstStyle/>
          <a:p>
            <a:r>
              <a:rPr lang="en-GB" dirty="0"/>
              <a:t>Start Anaconda and your chosen environment</a:t>
            </a:r>
          </a:p>
          <a:p>
            <a:r>
              <a:rPr lang="en-GB" dirty="0"/>
              <a:t>Select Environments</a:t>
            </a:r>
          </a:p>
          <a:p>
            <a:r>
              <a:rPr lang="en-GB" dirty="0"/>
              <a:t>Search for the </a:t>
            </a:r>
            <a:r>
              <a:rPr lang="en-GB" dirty="0" err="1"/>
              <a:t>tensorflow</a:t>
            </a:r>
            <a:r>
              <a:rPr lang="en-GB" dirty="0"/>
              <a:t> package, select it and install it.</a:t>
            </a:r>
          </a:p>
          <a:p>
            <a:r>
              <a:rPr lang="en-GB" dirty="0"/>
              <a:t>Launch a new </a:t>
            </a:r>
            <a:r>
              <a:rPr lang="en-GB" dirty="0" err="1"/>
              <a:t>Jupyter</a:t>
            </a:r>
            <a:r>
              <a:rPr lang="en-GB" dirty="0"/>
              <a:t> notebook and import tensor flow and </a:t>
            </a:r>
            <a:r>
              <a:rPr lang="en-GB" dirty="0" err="1"/>
              <a:t>keras</a:t>
            </a:r>
            <a:r>
              <a:rPr lang="en-GB" dirty="0"/>
              <a:t> and check the versions.</a:t>
            </a: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2172D5A-0A47-5A91-D488-C8C9682EBE5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4467" y="3549217"/>
            <a:ext cx="6383065" cy="22861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13423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Installation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/>
          </a:bodyPr>
          <a:lstStyle/>
          <a:p>
            <a:r>
              <a:rPr lang="en-US" dirty="0"/>
              <a:t>Use the MNIST fashion dataset which is a replacement for the MNIST handwritten digit dataset.</a:t>
            </a:r>
          </a:p>
          <a:p>
            <a:r>
              <a:rPr lang="en-US" dirty="0"/>
              <a:t>It is more complex and so is better suited for evaluating more complex classifiers such as NNs.</a:t>
            </a:r>
          </a:p>
          <a:p>
            <a:r>
              <a:rPr lang="en-US" dirty="0"/>
              <a:t>The images are 28x28 NumPy arrays, with pixel values ranging from 0 to 255.</a:t>
            </a: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39644170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7925" y="353093"/>
            <a:ext cx="5982423" cy="1283201"/>
          </a:xfrm>
        </p:spPr>
        <p:txBody>
          <a:bodyPr>
            <a:normAutofit fontScale="90000"/>
          </a:bodyPr>
          <a:lstStyle/>
          <a:p>
            <a:pPr algn="ctr"/>
            <a:r>
              <a:rPr lang="en-US" sz="6000" b="1" dirty="0"/>
              <a:t>MNIST Fashion Dataset</a:t>
            </a:r>
            <a:br>
              <a:rPr lang="en-US" sz="6000" b="1" dirty="0"/>
            </a:br>
            <a:r>
              <a:rPr lang="en-US" sz="2000" b="1" dirty="0"/>
              <a:t>(</a:t>
            </a:r>
            <a:r>
              <a:rPr lang="en-US" sz="1800" b="1" dirty="0"/>
              <a:t>By </a:t>
            </a:r>
            <a:r>
              <a:rPr lang="en-US" sz="1800" b="1" dirty="0" err="1"/>
              <a:t>Zolando</a:t>
            </a:r>
            <a:r>
              <a:rPr lang="en-US" sz="1800" b="1" dirty="0"/>
              <a:t>, MIT License)</a:t>
            </a:r>
            <a:endParaRPr lang="en-GB" sz="6000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CC81FB4-9B24-CCB8-1346-41BB03FF808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0"/>
            <a:ext cx="5755105" cy="5760347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2CC793B1-AB34-5F7E-6E19-6BA1F28DF25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8283" y="809966"/>
            <a:ext cx="2127688" cy="49503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01078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Loading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3200" b="1" dirty="0"/>
              <a:t>Load an image dataset to tryout classification using TensorFlow and </a:t>
            </a:r>
            <a:r>
              <a:rPr lang="en-US" sz="3200" b="1" dirty="0" err="1"/>
              <a:t>Keras</a:t>
            </a:r>
            <a:endParaRPr lang="en-US" sz="3200" b="1" dirty="0"/>
          </a:p>
          <a:p>
            <a:pPr lvl="1">
              <a:lnSpc>
                <a:spcPct val="100000"/>
              </a:lnSpc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202124"/>
                </a:solidFill>
                <a:effectLst/>
              </a:rPr>
              <a:t>Each image is mapped to a single label. Since the </a:t>
            </a:r>
            <a:r>
              <a:rPr kumimoji="0" lang="en-US" altLang="en-US" sz="2400" b="0" i="1" u="none" strike="noStrike" cap="none" normalizeH="0" baseline="0" dirty="0">
                <a:ln>
                  <a:noFill/>
                </a:ln>
                <a:solidFill>
                  <a:srgbClr val="202124"/>
                </a:solidFill>
                <a:effectLst/>
              </a:rPr>
              <a:t>class names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202124"/>
                </a:solidFill>
                <a:effectLst/>
              </a:rPr>
              <a:t> are not included with the dataset, store them here to use later when plotting the images: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lvl="1">
              <a:lnSpc>
                <a:spcPct val="100000"/>
              </a:lnSpc>
            </a:pPr>
            <a:endParaRPr lang="en-GB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5DCD8CE-F37F-0A1A-C5F5-A5DF034B096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8219" y="4056745"/>
            <a:ext cx="11589500" cy="16582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08971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b="1" dirty="0">
                <a:solidFill>
                  <a:srgbClr val="FFFFFF"/>
                </a:solidFill>
              </a:rPr>
              <a:t>A sample of Images and Labels</a:t>
            </a:r>
            <a:endParaRPr lang="en-US" sz="3600" b="1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422407AF-52C0-73B9-456D-AD8BEFAC609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5936235" y="114077"/>
            <a:ext cx="5810400" cy="55687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91540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Create a neural network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2800" dirty="0"/>
              <a:t>Take the 2D image (28x28) and flatten them into a 1D array of 784 pixels</a:t>
            </a:r>
          </a:p>
          <a:p>
            <a:pPr>
              <a:lnSpc>
                <a:spcPct val="100000"/>
              </a:lnSpc>
            </a:pPr>
            <a:r>
              <a:rPr lang="en-US" sz="2800" dirty="0"/>
              <a:t>Add a dense layer of 300 neurons with a </a:t>
            </a:r>
            <a:r>
              <a:rPr lang="en-US" sz="2800" dirty="0" err="1"/>
              <a:t>ReLu</a:t>
            </a:r>
            <a:r>
              <a:rPr lang="en-US" sz="2800" dirty="0"/>
              <a:t> activation function</a:t>
            </a:r>
          </a:p>
          <a:p>
            <a:pPr>
              <a:lnSpc>
                <a:spcPct val="100000"/>
              </a:lnSpc>
            </a:pPr>
            <a:r>
              <a:rPr lang="en-US" sz="2800" dirty="0"/>
              <a:t>Another dense layer of 100 neurons also with a </a:t>
            </a:r>
            <a:r>
              <a:rPr lang="en-US" sz="2800" dirty="0" err="1"/>
              <a:t>ReLu</a:t>
            </a:r>
            <a:r>
              <a:rPr lang="en-US" sz="2800" dirty="0"/>
              <a:t> activation function.</a:t>
            </a:r>
          </a:p>
          <a:p>
            <a:pPr>
              <a:lnSpc>
                <a:spcPct val="100000"/>
              </a:lnSpc>
            </a:pPr>
            <a:r>
              <a:rPr lang="en-US" sz="2800" dirty="0"/>
              <a:t>As it is a multinomial classifier choosing one-from-10 classes so a densely connected </a:t>
            </a:r>
            <a:r>
              <a:rPr lang="en-US" sz="2800" dirty="0" err="1"/>
              <a:t>softmax</a:t>
            </a:r>
            <a:r>
              <a:rPr lang="en-US" sz="2800" dirty="0"/>
              <a:t> layer is used:</a:t>
            </a:r>
          </a:p>
          <a:p>
            <a:pPr marL="0" indent="0">
              <a:lnSpc>
                <a:spcPct val="100000"/>
              </a:lnSpc>
              <a:buNone/>
            </a:pP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1770043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 err="1"/>
              <a:t>Tensoflow</a:t>
            </a:r>
            <a:r>
              <a:rPr lang="en-US" sz="6000" b="1" dirty="0"/>
              <a:t> </a:t>
            </a:r>
            <a:r>
              <a:rPr lang="en-US" sz="6000" b="1" dirty="0" err="1"/>
              <a:t>Keras</a:t>
            </a:r>
            <a:r>
              <a:rPr lang="en-US" sz="6000" b="1" dirty="0"/>
              <a:t> Python Code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buFont typeface="Wingdings" panose="05000000000000000000" pitchFamily="2" charset="2"/>
              <a:buChar char="Ø"/>
            </a:pPr>
            <a:r>
              <a:rPr lang="en-US" sz="3200" dirty="0"/>
              <a:t>model = </a:t>
            </a:r>
            <a:r>
              <a:rPr lang="en-US" sz="3200" dirty="0" err="1"/>
              <a:t>tf.keras.Sequential</a:t>
            </a:r>
            <a:r>
              <a:rPr lang="en-US" sz="3200" dirty="0"/>
              <a:t>()</a:t>
            </a:r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Ø"/>
            </a:pPr>
            <a:r>
              <a:rPr lang="en-US" sz="3200" dirty="0" err="1"/>
              <a:t>model.add</a:t>
            </a:r>
            <a:r>
              <a:rPr lang="en-US" sz="3200" dirty="0"/>
              <a:t>(</a:t>
            </a:r>
            <a:r>
              <a:rPr lang="en-US" sz="3200" dirty="0" err="1"/>
              <a:t>keras.layers.Flatten</a:t>
            </a:r>
            <a:r>
              <a:rPr lang="en-US" sz="3200" dirty="0"/>
              <a:t>(</a:t>
            </a:r>
            <a:r>
              <a:rPr lang="en-US" sz="3200" dirty="0" err="1"/>
              <a:t>input_shape</a:t>
            </a:r>
            <a:r>
              <a:rPr lang="en-US" sz="3200" dirty="0"/>
              <a:t>=(28, 28)))</a:t>
            </a:r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Ø"/>
            </a:pPr>
            <a:r>
              <a:rPr lang="en-US" sz="3200" dirty="0" err="1"/>
              <a:t>model.add</a:t>
            </a:r>
            <a:r>
              <a:rPr lang="en-US" sz="3200" dirty="0"/>
              <a:t>(</a:t>
            </a:r>
            <a:r>
              <a:rPr lang="en-US" sz="3200" dirty="0" err="1"/>
              <a:t>keras.layers.Dense</a:t>
            </a:r>
            <a:r>
              <a:rPr lang="en-US" sz="3200" dirty="0"/>
              <a:t>(300, activation='</a:t>
            </a:r>
            <a:r>
              <a:rPr lang="en-US" sz="3200" dirty="0" err="1"/>
              <a:t>relu</a:t>
            </a:r>
            <a:r>
              <a:rPr lang="en-US" sz="3200" dirty="0"/>
              <a:t>'))</a:t>
            </a:r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Ø"/>
            </a:pPr>
            <a:r>
              <a:rPr lang="en-US" sz="3200" dirty="0" err="1"/>
              <a:t>model.add</a:t>
            </a:r>
            <a:r>
              <a:rPr lang="en-US" sz="3200" dirty="0"/>
              <a:t>(</a:t>
            </a:r>
            <a:r>
              <a:rPr lang="en-US" sz="3200" dirty="0" err="1"/>
              <a:t>keras.layers.Dense</a:t>
            </a:r>
            <a:r>
              <a:rPr lang="en-US" sz="3200" dirty="0"/>
              <a:t>(100, activation='</a:t>
            </a:r>
            <a:r>
              <a:rPr lang="en-US" sz="3200" dirty="0" err="1"/>
              <a:t>relu</a:t>
            </a:r>
            <a:r>
              <a:rPr lang="en-US" sz="3200" dirty="0"/>
              <a:t>'))</a:t>
            </a:r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Ø"/>
            </a:pPr>
            <a:r>
              <a:rPr lang="en-US" sz="3200" dirty="0" err="1"/>
              <a:t>model.add</a:t>
            </a:r>
            <a:r>
              <a:rPr lang="en-US" sz="3200" dirty="0"/>
              <a:t>(</a:t>
            </a:r>
            <a:r>
              <a:rPr lang="en-US" sz="3200" dirty="0" err="1"/>
              <a:t>keras.layers.Dense</a:t>
            </a:r>
            <a:r>
              <a:rPr lang="en-US" sz="3200" dirty="0"/>
              <a:t>(10, activation='</a:t>
            </a:r>
            <a:r>
              <a:rPr lang="en-US" sz="3200" dirty="0" err="1"/>
              <a:t>softmax</a:t>
            </a:r>
            <a:r>
              <a:rPr lang="en-US" sz="3200" dirty="0"/>
              <a:t>'))</a:t>
            </a:r>
          </a:p>
          <a:p>
            <a:pPr>
              <a:lnSpc>
                <a:spcPct val="100000"/>
              </a:lnSpc>
            </a:pPr>
            <a:endParaRPr lang="en-GB" sz="2800" b="1" dirty="0"/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24899194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 err="1"/>
              <a:t>Tensoflow</a:t>
            </a:r>
            <a:r>
              <a:rPr lang="en-US" sz="6000" b="1" dirty="0"/>
              <a:t> </a:t>
            </a:r>
            <a:r>
              <a:rPr lang="en-US" sz="6000" b="1" dirty="0" err="1"/>
              <a:t>Keras</a:t>
            </a:r>
            <a:r>
              <a:rPr lang="en-US" sz="6000" b="1" dirty="0"/>
              <a:t> Python Code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2800" b="1" dirty="0"/>
              <a:t>Compile the model:</a:t>
            </a:r>
          </a:p>
          <a:p>
            <a:pPr>
              <a:lnSpc>
                <a:spcPct val="100000"/>
              </a:lnSpc>
            </a:pPr>
            <a:endParaRPr lang="en-GB" b="1" dirty="0"/>
          </a:p>
          <a:p>
            <a:pPr>
              <a:lnSpc>
                <a:spcPct val="100000"/>
              </a:lnSpc>
            </a:pPr>
            <a:endParaRPr lang="en-GB" sz="2800" b="1" dirty="0"/>
          </a:p>
          <a:p>
            <a:pPr>
              <a:lnSpc>
                <a:spcPct val="100000"/>
              </a:lnSpc>
            </a:pPr>
            <a:r>
              <a:rPr lang="en-US" sz="2800" b="1" dirty="0"/>
              <a:t>Train the model and check its performance:</a:t>
            </a:r>
            <a:endParaRPr lang="en-GB" sz="2800" b="1" dirty="0"/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5F68250-0721-EEF6-9A1A-4EF9A75728C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446" y="2252370"/>
            <a:ext cx="11705335" cy="117663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38202F27-85EB-D0B4-A786-52BEA4A610C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85600" y="3940910"/>
            <a:ext cx="9791025" cy="11827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24462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 err="1"/>
              <a:t>Tensoflow</a:t>
            </a:r>
            <a:r>
              <a:rPr lang="en-US" sz="6000" b="1" dirty="0"/>
              <a:t> </a:t>
            </a:r>
            <a:r>
              <a:rPr lang="en-US" sz="6000" b="1" dirty="0" err="1"/>
              <a:t>Keras</a:t>
            </a:r>
            <a:r>
              <a:rPr lang="en-US" sz="6000" b="1" dirty="0"/>
              <a:t> and Python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2800" b="1" dirty="0"/>
              <a:t>Check the Training Accuracy and Validation Accuracy:</a:t>
            </a:r>
            <a:endParaRPr lang="en-GB" sz="2800" b="1" dirty="0"/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86707FD-DF2A-4F6D-89DC-D207B82A1C2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221" y="2190357"/>
            <a:ext cx="10961558" cy="44504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3645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 err="1"/>
              <a:t>Tensoflow</a:t>
            </a:r>
            <a:r>
              <a:rPr lang="en-US" sz="6000" b="1" dirty="0"/>
              <a:t> </a:t>
            </a:r>
            <a:r>
              <a:rPr lang="en-US" sz="6000" b="1" dirty="0" err="1"/>
              <a:t>Keras</a:t>
            </a:r>
            <a:r>
              <a:rPr lang="en-US" sz="6000" b="1" dirty="0"/>
              <a:t> Python Code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2800" b="1" dirty="0"/>
              <a:t>Predict something:</a:t>
            </a: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F4C0195-E6CC-29A0-BFD5-AA140E8CF5F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730" y="2407534"/>
            <a:ext cx="10644539" cy="44504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58814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Evaluation of the Neural Network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 lnSpcReduction="10000"/>
          </a:bodyPr>
          <a:lstStyle/>
          <a:p>
            <a:pPr>
              <a:lnSpc>
                <a:spcPct val="100000"/>
              </a:lnSpc>
            </a:pPr>
            <a:r>
              <a:rPr lang="en-US" sz="2800" dirty="0"/>
              <a:t>Use a confusion matrix and report F1, precision, recall, etc.</a:t>
            </a:r>
          </a:p>
          <a:p>
            <a:pPr>
              <a:lnSpc>
                <a:spcPct val="100000"/>
              </a:lnSpc>
            </a:pPr>
            <a:r>
              <a:rPr lang="en-US" sz="2800" dirty="0"/>
              <a:t>Problem:-</a:t>
            </a:r>
          </a:p>
          <a:p>
            <a:pPr>
              <a:lnSpc>
                <a:spcPct val="100000"/>
              </a:lnSpc>
            </a:pPr>
            <a:r>
              <a:rPr lang="en-US" sz="2800" dirty="0" err="1"/>
              <a:t>Softmax</a:t>
            </a:r>
            <a:r>
              <a:rPr lang="en-US" sz="2800" dirty="0"/>
              <a:t> output is ten floating point numbers.  Each between 0.0 and 1.0.</a:t>
            </a:r>
          </a:p>
          <a:p>
            <a:pPr>
              <a:lnSpc>
                <a:spcPct val="100000"/>
              </a:lnSpc>
            </a:pPr>
            <a:r>
              <a:rPr lang="en-US" sz="2800" dirty="0"/>
              <a:t>The sum of these 10 outputs is 1.0.</a:t>
            </a:r>
          </a:p>
          <a:p>
            <a:pPr>
              <a:lnSpc>
                <a:spcPct val="100000"/>
              </a:lnSpc>
            </a:pPr>
            <a:r>
              <a:rPr lang="en-US" sz="2800" dirty="0"/>
              <a:t>To use confusion matrix we need a clear class decision. That is we select only one class from 10.</a:t>
            </a:r>
          </a:p>
          <a:p>
            <a:pPr>
              <a:lnSpc>
                <a:spcPct val="100000"/>
              </a:lnSpc>
            </a:pPr>
            <a:r>
              <a:rPr lang="en-US" sz="2800" dirty="0"/>
              <a:t>Q: How do we go from an array of 10 numbers to just one number (the maximum of the 10 numbers in the array)?</a:t>
            </a: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156815286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Evaluation of the Neural Network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 lnSpcReduction="10000"/>
          </a:bodyPr>
          <a:lstStyle/>
          <a:p>
            <a:pPr>
              <a:lnSpc>
                <a:spcPct val="100000"/>
              </a:lnSpc>
            </a:pPr>
            <a:r>
              <a:rPr lang="en-US" sz="2800" dirty="0"/>
              <a:t>We use the argmax function.</a:t>
            </a:r>
          </a:p>
          <a:p>
            <a:pPr>
              <a:lnSpc>
                <a:spcPct val="100000"/>
              </a:lnSpc>
            </a:pPr>
            <a:r>
              <a:rPr lang="en-US" sz="2800" dirty="0"/>
              <a:t>This returns the input value that gives the highest result of the function.</a:t>
            </a:r>
          </a:p>
          <a:p>
            <a:pPr>
              <a:lnSpc>
                <a:spcPct val="100000"/>
              </a:lnSpc>
            </a:pPr>
            <a:r>
              <a:rPr lang="en-US" sz="2800" dirty="0"/>
              <a:t>We use argmax to effectively search for the array element that has the highest value and return the array element reference.</a:t>
            </a:r>
          </a:p>
          <a:p>
            <a:pPr>
              <a:lnSpc>
                <a:spcPct val="100000"/>
              </a:lnSpc>
            </a:pPr>
            <a:r>
              <a:rPr lang="en-US" sz="2800" dirty="0" err="1"/>
              <a:t>Eg</a:t>
            </a:r>
            <a:r>
              <a:rPr lang="en-US" sz="2800" dirty="0"/>
              <a:t>: Array result contains 10 items:</a:t>
            </a:r>
          </a:p>
          <a:p>
            <a:pPr>
              <a:lnSpc>
                <a:spcPct val="100000"/>
              </a:lnSpc>
            </a:pPr>
            <a:endParaRPr lang="en-US" sz="2800" dirty="0"/>
          </a:p>
          <a:p>
            <a:pPr>
              <a:lnSpc>
                <a:spcPct val="100000"/>
              </a:lnSpc>
            </a:pPr>
            <a:endParaRPr lang="en-US" sz="2800" dirty="0"/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Ø"/>
            </a:pPr>
            <a:r>
              <a:rPr lang="en-US" sz="2800" dirty="0"/>
              <a:t>argmax(result)  will return  4, since it contains the highest value</a:t>
            </a: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54E373B-A63D-ACC6-88A2-CBB00663F67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01560" y="4042894"/>
            <a:ext cx="9588880" cy="10161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588083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 err="1"/>
              <a:t>Tensoflow</a:t>
            </a:r>
            <a:r>
              <a:rPr lang="en-US" sz="6000" b="1" dirty="0"/>
              <a:t> </a:t>
            </a:r>
            <a:r>
              <a:rPr lang="en-US" sz="6000" b="1" dirty="0" err="1"/>
              <a:t>Keras</a:t>
            </a:r>
            <a:r>
              <a:rPr lang="en-US" sz="6000" b="1" dirty="0"/>
              <a:t> Python Code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2800" b="1" dirty="0"/>
              <a:t>Evaluation of the Neural Network:</a:t>
            </a: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CDA6887-1703-CB30-3DC3-B08D2ABF453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72527" y="2042609"/>
            <a:ext cx="9446946" cy="39497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134320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1D9B3E44-BE3B-4ACE-6424-529619BB1C7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8363" y="1651859"/>
            <a:ext cx="6078239" cy="3956647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Evaluation of the Neural Network</a:t>
            </a:r>
            <a:endParaRPr lang="en-GB" sz="6000" b="1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A3941342-D3D1-EF8C-26D1-76652A7329E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351934" y="1513245"/>
            <a:ext cx="6565961" cy="33591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83117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How to get the MNIST Dataset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A4D644-6326-3F60-D53C-E3560B2FBE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</a:t>
            </a:r>
            <a:r>
              <a:rPr lang="en-GB" dirty="0" err="1"/>
              <a:t>mnist</a:t>
            </a:r>
            <a:r>
              <a:rPr lang="en-GB" dirty="0"/>
              <a:t> fashion dataset is now available from </a:t>
            </a:r>
            <a:r>
              <a:rPr lang="en-GB" dirty="0" err="1"/>
              <a:t>openml</a:t>
            </a:r>
            <a:r>
              <a:rPr lang="en-GB" dirty="0"/>
              <a:t> at:</a:t>
            </a:r>
          </a:p>
          <a:p>
            <a:pPr marL="0" indent="0" algn="ctr">
              <a:buNone/>
            </a:pPr>
            <a:r>
              <a:rPr lang="en-GB" dirty="0"/>
              <a:t> https://www.openml.org/home</a:t>
            </a:r>
          </a:p>
          <a:p>
            <a:endParaRPr lang="en-GB" dirty="0"/>
          </a:p>
          <a:p>
            <a:r>
              <a:rPr lang="en-GB" dirty="0"/>
              <a:t>Python use: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2800" dirty="0"/>
              <a:t>import pandas as pd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2800" dirty="0"/>
              <a:t>from </a:t>
            </a:r>
            <a:r>
              <a:rPr lang="en-GB" sz="2800" dirty="0" err="1"/>
              <a:t>sklearn.datasets</a:t>
            </a:r>
            <a:r>
              <a:rPr lang="en-GB" sz="2800" dirty="0"/>
              <a:t> import </a:t>
            </a:r>
            <a:r>
              <a:rPr lang="en-GB" sz="2800" dirty="0" err="1"/>
              <a:t>fetch_openml</a:t>
            </a:r>
            <a:endParaRPr lang="en-GB" sz="2800" dirty="0"/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2800" dirty="0" err="1"/>
              <a:t>mnistFds</a:t>
            </a:r>
            <a:r>
              <a:rPr lang="en-GB" sz="2800" dirty="0"/>
              <a:t>=</a:t>
            </a:r>
            <a:r>
              <a:rPr lang="en-GB" sz="2800" dirty="0" err="1"/>
              <a:t>fetch_openml</a:t>
            </a:r>
            <a:r>
              <a:rPr lang="en-GB" sz="2800" dirty="0"/>
              <a:t>(name="Fashion-MNIST")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362369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5755922" cy="3864989"/>
          </a:xfrm>
        </p:spPr>
        <p:txBody>
          <a:bodyPr/>
          <a:lstStyle/>
          <a:p>
            <a:r>
              <a:rPr lang="en-GB" sz="60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Callbacks with</a:t>
            </a:r>
          </a:p>
          <a:p>
            <a:r>
              <a:rPr lang="en-GB" sz="6000" b="1" dirty="0" err="1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Tensorflow</a:t>
            </a:r>
            <a:endParaRPr lang="en-GB" sz="6000" b="1" dirty="0"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r>
              <a:rPr lang="en-GB" sz="6000" b="1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and </a:t>
            </a:r>
            <a:r>
              <a:rPr lang="en-GB" sz="6000" b="1" dirty="0" err="1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Keras</a:t>
            </a:r>
            <a:endParaRPr lang="en-GB" sz="6000" b="1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515454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Save and Restore a Model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31759"/>
            <a:ext cx="11475562" cy="4283242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ct val="100000"/>
              </a:lnSpc>
            </a:pPr>
            <a:r>
              <a:rPr lang="en-US" sz="3300" dirty="0"/>
              <a:t>To save a model use:</a:t>
            </a:r>
          </a:p>
          <a:p>
            <a:pPr lvl="1">
              <a:lnSpc>
                <a:spcPct val="100000"/>
              </a:lnSpc>
              <a:buFont typeface="Wingdings" panose="05000000000000000000" pitchFamily="2" charset="2"/>
              <a:buChar char="Ø"/>
            </a:pPr>
            <a:r>
              <a:rPr lang="en-US" sz="2800" dirty="0" err="1"/>
              <a:t>model.save</a:t>
            </a:r>
            <a:r>
              <a:rPr lang="en-US" sz="2800" dirty="0"/>
              <a:t>(“my_file_model_name.h5”)</a:t>
            </a:r>
          </a:p>
          <a:p>
            <a:pPr>
              <a:lnSpc>
                <a:spcPct val="100000"/>
              </a:lnSpc>
            </a:pPr>
            <a:r>
              <a:rPr lang="en-US" sz="3300" dirty="0"/>
              <a:t>Where model is your model name.</a:t>
            </a:r>
          </a:p>
          <a:p>
            <a:pPr>
              <a:lnSpc>
                <a:spcPct val="100000"/>
              </a:lnSpc>
            </a:pPr>
            <a:r>
              <a:rPr lang="en-US" sz="3300" dirty="0"/>
              <a:t>Note the use of the HDF5 file format here to save the architecture, hyperparameters and parameters (weights, biases) plus the optimizer used.</a:t>
            </a:r>
          </a:p>
          <a:p>
            <a:pPr>
              <a:lnSpc>
                <a:spcPct val="100000"/>
              </a:lnSpc>
            </a:pPr>
            <a:r>
              <a:rPr lang="en-US" sz="3300" dirty="0"/>
              <a:t>Loading the model is done with:</a:t>
            </a:r>
          </a:p>
          <a:p>
            <a:pPr lvl="1">
              <a:lnSpc>
                <a:spcPct val="100000"/>
              </a:lnSpc>
              <a:buFont typeface="Wingdings" panose="05000000000000000000" pitchFamily="2" charset="2"/>
              <a:buChar char="Ø"/>
            </a:pPr>
            <a:r>
              <a:rPr lang="en-US" sz="2800" dirty="0"/>
              <a:t> model=</a:t>
            </a:r>
            <a:r>
              <a:rPr lang="en-US" sz="2800" dirty="0" err="1"/>
              <a:t>keras.models.load_model</a:t>
            </a:r>
            <a:r>
              <a:rPr lang="en-US" sz="2800" dirty="0"/>
              <a:t>((“my_file_model_name.h5”)</a:t>
            </a:r>
          </a:p>
          <a:p>
            <a:pPr>
              <a:lnSpc>
                <a:spcPct val="100000"/>
              </a:lnSpc>
            </a:pPr>
            <a:r>
              <a:rPr lang="en-US" sz="3300" dirty="0"/>
              <a:t>You can save your model periodically during long training periods using checkpoints. </a:t>
            </a:r>
            <a:endParaRPr lang="en-US" sz="3300" dirty="0">
              <a:solidFill>
                <a:prstClr val="black"/>
              </a:solidFill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317491049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Callbacks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31759"/>
            <a:ext cx="11475562" cy="4283242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3200" dirty="0"/>
              <a:t>A callback function can be used that makes use of folder logger</a:t>
            </a:r>
          </a:p>
          <a:p>
            <a:pPr>
              <a:lnSpc>
                <a:spcPct val="100000"/>
              </a:lnSpc>
            </a:pPr>
            <a:r>
              <a:rPr lang="en-US" sz="3200" dirty="0">
                <a:solidFill>
                  <a:prstClr val="black"/>
                </a:solidFill>
                <a:ea typeface="+mj-ea"/>
                <a:cs typeface="+mj-cs"/>
              </a:rPr>
              <a:t>Callback functions can also be used to save models periodically</a:t>
            </a:r>
          </a:p>
          <a:p>
            <a:pPr>
              <a:lnSpc>
                <a:spcPct val="100000"/>
              </a:lnSpc>
            </a:pPr>
            <a:r>
              <a:rPr lang="en-US" sz="3200" dirty="0">
                <a:solidFill>
                  <a:prstClr val="black"/>
                </a:solidFill>
                <a:ea typeface="+mj-ea"/>
                <a:cs typeface="+mj-cs"/>
              </a:rPr>
              <a:t>The fit() method accepts a callbacks argument that specifies a list of objects that </a:t>
            </a:r>
            <a:r>
              <a:rPr lang="en-US" sz="3200" dirty="0" err="1">
                <a:solidFill>
                  <a:prstClr val="black"/>
                </a:solidFill>
                <a:ea typeface="+mj-ea"/>
                <a:cs typeface="+mj-cs"/>
              </a:rPr>
              <a:t>Keras</a:t>
            </a:r>
            <a:r>
              <a:rPr lang="en-US" sz="3200" dirty="0">
                <a:solidFill>
                  <a:prstClr val="black"/>
                </a:solidFill>
                <a:ea typeface="+mj-ea"/>
                <a:cs typeface="+mj-cs"/>
              </a:rPr>
              <a:t> will call at the start and end of training, at the start and end of an epoch, </a:t>
            </a:r>
            <a:r>
              <a:rPr lang="en-US" sz="3200" dirty="0" err="1">
                <a:solidFill>
                  <a:prstClr val="black"/>
                </a:solidFill>
                <a:ea typeface="+mj-ea"/>
                <a:cs typeface="+mj-cs"/>
              </a:rPr>
              <a:t>etc</a:t>
            </a:r>
            <a:r>
              <a:rPr lang="en-US" sz="3200" dirty="0">
                <a:solidFill>
                  <a:prstClr val="black"/>
                </a:solidFill>
                <a:ea typeface="+mj-ea"/>
                <a:cs typeface="+mj-cs"/>
              </a:rPr>
              <a:t>)</a:t>
            </a: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330961340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The </a:t>
            </a:r>
            <a:r>
              <a:rPr lang="en-US" sz="6000" b="1" dirty="0" err="1"/>
              <a:t>ModelCheckpoint</a:t>
            </a:r>
            <a:r>
              <a:rPr lang="en-US" sz="6000" b="1" dirty="0"/>
              <a:t> Callback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3200" dirty="0">
                <a:solidFill>
                  <a:prstClr val="black"/>
                </a:solidFill>
                <a:ea typeface="+mj-ea"/>
                <a:cs typeface="+mj-cs"/>
              </a:rPr>
              <a:t>This saves checkpoints of your model at regular intervals during training (default is at the end of every epoch)</a:t>
            </a:r>
            <a:endParaRPr lang="en-US" sz="2400" dirty="0">
              <a:solidFill>
                <a:prstClr val="black"/>
              </a:solidFill>
              <a:ea typeface="+mj-ea"/>
              <a:cs typeface="+mj-cs"/>
            </a:endParaRPr>
          </a:p>
          <a:p>
            <a:pPr lvl="2">
              <a:lnSpc>
                <a:spcPct val="100000"/>
              </a:lnSpc>
            </a:pPr>
            <a:endParaRPr lang="en-US" sz="2400" dirty="0">
              <a:solidFill>
                <a:prstClr val="black"/>
              </a:solidFill>
              <a:ea typeface="+mj-ea"/>
              <a:cs typeface="+mj-cs"/>
            </a:endParaRPr>
          </a:p>
          <a:p>
            <a:pPr lvl="1">
              <a:lnSpc>
                <a:spcPct val="100000"/>
              </a:lnSpc>
              <a:buFont typeface="Wingdings" panose="05000000000000000000" pitchFamily="2" charset="2"/>
              <a:buChar char="Ø"/>
            </a:pPr>
            <a:r>
              <a:rPr lang="en-GB" b="1" dirty="0">
                <a:latin typeface="Courier New" panose="02070309020205020404" pitchFamily="49" charset="0"/>
                <a:cs typeface="Courier New" panose="02070309020205020404" pitchFamily="49" charset="0"/>
              </a:rPr>
              <a:t>Checkpoint_cb = </a:t>
            </a:r>
            <a:r>
              <a:rPr lang="en-GB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keras.callbacks.ModelCheckpoint</a:t>
            </a:r>
            <a:r>
              <a:rPr lang="en-GB" b="1" dirty="0">
                <a:latin typeface="Courier New" panose="02070309020205020404" pitchFamily="49" charset="0"/>
                <a:cs typeface="Courier New" panose="02070309020205020404" pitchFamily="49" charset="0"/>
              </a:rPr>
              <a:t>(“my_file_model_name.h5”, </a:t>
            </a:r>
            <a:r>
              <a:rPr lang="en-GB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save_best_only</a:t>
            </a:r>
            <a:r>
              <a:rPr lang="en-GB" b="1" dirty="0">
                <a:latin typeface="Courier New" panose="02070309020205020404" pitchFamily="49" charset="0"/>
                <a:cs typeface="Courier New" panose="02070309020205020404" pitchFamily="49" charset="0"/>
              </a:rPr>
              <a:t>=True, verbose=1, mode='min', </a:t>
            </a:r>
            <a:r>
              <a:rPr lang="en-GB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moniter</a:t>
            </a:r>
            <a:r>
              <a:rPr lang="en-GB" b="1" dirty="0">
                <a:latin typeface="Courier New" panose="02070309020205020404" pitchFamily="49" charset="0"/>
                <a:cs typeface="Courier New" panose="02070309020205020404" pitchFamily="49" charset="0"/>
              </a:rPr>
              <a:t>='</a:t>
            </a:r>
            <a:r>
              <a:rPr lang="en-GB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val_loss</a:t>
            </a:r>
            <a:r>
              <a:rPr lang="en-GB" b="1" dirty="0">
                <a:latin typeface="Courier New" panose="02070309020205020404" pitchFamily="49" charset="0"/>
                <a:cs typeface="Courier New" panose="02070309020205020404" pitchFamily="49" charset="0"/>
              </a:rPr>
              <a:t>’) </a:t>
            </a:r>
          </a:p>
          <a:p>
            <a:pPr>
              <a:lnSpc>
                <a:spcPct val="100000"/>
              </a:lnSpc>
            </a:pPr>
            <a:r>
              <a:rPr lang="en-US" dirty="0">
                <a:solidFill>
                  <a:prstClr val="black"/>
                </a:solidFill>
                <a:ea typeface="+mj-ea"/>
                <a:cs typeface="+mj-cs"/>
              </a:rPr>
              <a:t>The </a:t>
            </a:r>
            <a:r>
              <a:rPr lang="en-US" dirty="0" err="1">
                <a:solidFill>
                  <a:prstClr val="black"/>
                </a:solidFill>
                <a:ea typeface="+mj-ea"/>
                <a:cs typeface="+mj-cs"/>
              </a:rPr>
              <a:t>save_best_only</a:t>
            </a:r>
            <a:r>
              <a:rPr lang="en-US" dirty="0">
                <a:solidFill>
                  <a:prstClr val="black"/>
                </a:solidFill>
                <a:ea typeface="+mj-ea"/>
                <a:cs typeface="+mj-cs"/>
              </a:rPr>
              <a:t> flag allow a simple way  to perform early stopping</a:t>
            </a: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233513447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Callbacks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3200" dirty="0">
                <a:solidFill>
                  <a:prstClr val="black"/>
                </a:solidFill>
                <a:ea typeface="+mj-ea"/>
                <a:cs typeface="+mj-cs"/>
              </a:rPr>
              <a:t>We can combine callbacks and call them when training using fit()</a:t>
            </a:r>
          </a:p>
          <a:p>
            <a:pPr marL="0" indent="0">
              <a:lnSpc>
                <a:spcPct val="100000"/>
              </a:lnSpc>
              <a:buNone/>
            </a:pPr>
            <a:endParaRPr lang="en-US" sz="3200" dirty="0">
              <a:solidFill>
                <a:prstClr val="black"/>
              </a:solidFill>
              <a:ea typeface="+mj-ea"/>
              <a:cs typeface="+mj-cs"/>
            </a:endParaRPr>
          </a:p>
          <a:p>
            <a:pPr lvl="1">
              <a:buFont typeface="Wingdings" panose="05000000000000000000" pitchFamily="2" charset="2"/>
              <a:buChar char="Ø"/>
            </a:pPr>
            <a:r>
              <a:rPr lang="en-GB" b="1" dirty="0">
                <a:latin typeface="Courier New" panose="02070309020205020404" pitchFamily="49" charset="0"/>
                <a:cs typeface="Courier New" panose="02070309020205020404" pitchFamily="49" charset="0"/>
              </a:rPr>
              <a:t>history=</a:t>
            </a:r>
            <a:r>
              <a:rPr lang="en-GB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model.fit</a:t>
            </a:r>
            <a:r>
              <a:rPr lang="en-GB" b="1" dirty="0">
                <a:latin typeface="Courier New" panose="02070309020205020404" pitchFamily="49" charset="0"/>
                <a:cs typeface="Courier New" panose="02070309020205020404" pitchFamily="49" charset="0"/>
              </a:rPr>
              <a:t>(</a:t>
            </a:r>
            <a:r>
              <a:rPr lang="en-GB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X_train,y_train,epochs</a:t>
            </a:r>
            <a:r>
              <a:rPr lang="en-GB" b="1" dirty="0">
                <a:latin typeface="Courier New" panose="02070309020205020404" pitchFamily="49" charset="0"/>
                <a:cs typeface="Courier New" panose="02070309020205020404" pitchFamily="49" charset="0"/>
              </a:rPr>
              <a:t>=1000,   </a:t>
            </a:r>
          </a:p>
          <a:p>
            <a:pPr marL="0" indent="0">
              <a:buNone/>
            </a:pPr>
            <a:r>
              <a:rPr lang="en-GB" b="1" dirty="0">
                <a:latin typeface="Courier New" panose="02070309020205020404" pitchFamily="49" charset="0"/>
                <a:cs typeface="Courier New" panose="02070309020205020404" pitchFamily="49" charset="0"/>
              </a:rPr>
              <a:t>            </a:t>
            </a:r>
            <a:r>
              <a:rPr lang="en-GB" sz="2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validation_data</a:t>
            </a:r>
            <a:r>
              <a:rPr lang="en-GB" sz="2400" b="1" dirty="0">
                <a:latin typeface="Courier New" panose="02070309020205020404" pitchFamily="49" charset="0"/>
                <a:cs typeface="Courier New" panose="02070309020205020404" pitchFamily="49" charset="0"/>
              </a:rPr>
              <a:t>=(</a:t>
            </a:r>
            <a:r>
              <a:rPr lang="en-GB" sz="2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X_valid,y_valid</a:t>
            </a:r>
            <a:r>
              <a:rPr lang="en-GB" sz="2400" b="1" dirty="0">
                <a:latin typeface="Courier New" panose="02070309020205020404" pitchFamily="49" charset="0"/>
                <a:cs typeface="Courier New" panose="02070309020205020404" pitchFamily="49" charset="0"/>
              </a:rPr>
              <a:t>),</a:t>
            </a:r>
          </a:p>
          <a:p>
            <a:pPr marL="0" indent="0">
              <a:buNone/>
            </a:pPr>
            <a:r>
              <a:rPr lang="en-GB" sz="2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           callbacks=[</a:t>
            </a:r>
            <a:r>
              <a:rPr lang="en-GB" sz="2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tensorboard_cb</a:t>
            </a:r>
            <a:r>
              <a:rPr lang="en-GB" sz="2400" b="1" dirty="0">
                <a:latin typeface="Courier New" panose="02070309020205020404" pitchFamily="49" charset="0"/>
                <a:cs typeface="Courier New" panose="02070309020205020404" pitchFamily="49" charset="0"/>
              </a:rPr>
              <a:t>,</a:t>
            </a:r>
          </a:p>
          <a:p>
            <a:pPr marL="0" indent="0">
              <a:buNone/>
            </a:pPr>
            <a:r>
              <a:rPr lang="en-GB" sz="2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           </a:t>
            </a:r>
            <a:r>
              <a:rPr lang="en-GB" sz="2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checkpoint_cb</a:t>
            </a:r>
            <a:r>
              <a:rPr lang="en-GB" sz="2400" b="1" dirty="0">
                <a:latin typeface="Courier New" panose="02070309020205020404" pitchFamily="49" charset="0"/>
                <a:cs typeface="Courier New" panose="02070309020205020404" pitchFamily="49" charset="0"/>
              </a:rPr>
              <a:t>, early_stopping_cb])</a:t>
            </a:r>
          </a:p>
          <a:p>
            <a:pPr lvl="1">
              <a:lnSpc>
                <a:spcPct val="100000"/>
              </a:lnSpc>
              <a:buFont typeface="Wingdings" panose="05000000000000000000" pitchFamily="2" charset="2"/>
              <a:buChar char="Ø"/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  <a:p>
            <a:pPr lvl="1">
              <a:lnSpc>
                <a:spcPct val="100000"/>
              </a:lnSpc>
            </a:pPr>
            <a:endParaRPr lang="en-US" sz="2800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418474823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673768"/>
            <a:ext cx="11475562" cy="5041232"/>
          </a:xfrm>
        </p:spPr>
        <p:txBody>
          <a:bodyPr>
            <a:normAutofit fontScale="25000" lnSpcReduction="20000"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sz="9600" dirty="0">
                <a:solidFill>
                  <a:prstClr val="black"/>
                </a:solidFill>
                <a:ea typeface="+mj-ea"/>
                <a:cs typeface="+mj-cs"/>
              </a:rPr>
              <a:t>Epoch 276/1000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9600" dirty="0">
                <a:solidFill>
                  <a:prstClr val="black"/>
                </a:solidFill>
                <a:ea typeface="+mj-ea"/>
                <a:cs typeface="+mj-cs"/>
              </a:rPr>
              <a:t>54336/55000 [============================&gt;.] - ETA: 0s - loss: 1.6504 - accuracy: 0.8202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9600" dirty="0">
                <a:solidFill>
                  <a:prstClr val="black"/>
                </a:solidFill>
                <a:ea typeface="+mj-ea"/>
                <a:cs typeface="+mj-cs"/>
              </a:rPr>
              <a:t>Epoch 00276: </a:t>
            </a:r>
            <a:r>
              <a:rPr lang="en-US" sz="9600" dirty="0" err="1">
                <a:solidFill>
                  <a:prstClr val="black"/>
                </a:solidFill>
                <a:ea typeface="+mj-ea"/>
                <a:cs typeface="+mj-cs"/>
              </a:rPr>
              <a:t>val_loss</a:t>
            </a:r>
            <a:r>
              <a:rPr lang="en-US" sz="9600" dirty="0">
                <a:solidFill>
                  <a:prstClr val="black"/>
                </a:solidFill>
                <a:ea typeface="+mj-ea"/>
                <a:cs typeface="+mj-cs"/>
              </a:rPr>
              <a:t> improved from 1.64787 to 1.64775, saving model to MLP_model.h5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9600" dirty="0">
                <a:solidFill>
                  <a:prstClr val="black"/>
                </a:solidFill>
                <a:ea typeface="+mj-ea"/>
                <a:cs typeface="+mj-cs"/>
              </a:rPr>
              <a:t>55000/55000 [==============================] - 3s 51us/sample - loss: 1.6504 - accuracy: 0.8201 - </a:t>
            </a:r>
            <a:r>
              <a:rPr lang="en-US" sz="9600" dirty="0" err="1">
                <a:solidFill>
                  <a:prstClr val="black"/>
                </a:solidFill>
                <a:ea typeface="+mj-ea"/>
                <a:cs typeface="+mj-cs"/>
              </a:rPr>
              <a:t>val_loss</a:t>
            </a:r>
            <a:r>
              <a:rPr lang="en-US" sz="9600" dirty="0">
                <a:solidFill>
                  <a:prstClr val="black"/>
                </a:solidFill>
                <a:ea typeface="+mj-ea"/>
                <a:cs typeface="+mj-cs"/>
              </a:rPr>
              <a:t>: 1.6478 - </a:t>
            </a:r>
            <a:r>
              <a:rPr lang="en-US" sz="9600" dirty="0" err="1">
                <a:solidFill>
                  <a:prstClr val="black"/>
                </a:solidFill>
                <a:ea typeface="+mj-ea"/>
                <a:cs typeface="+mj-cs"/>
              </a:rPr>
              <a:t>val_accuracy</a:t>
            </a:r>
            <a:r>
              <a:rPr lang="en-US" sz="9600" dirty="0">
                <a:solidFill>
                  <a:prstClr val="black"/>
                </a:solidFill>
                <a:ea typeface="+mj-ea"/>
                <a:cs typeface="+mj-cs"/>
              </a:rPr>
              <a:t>: 0.8200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9600" dirty="0">
                <a:solidFill>
                  <a:prstClr val="black"/>
                </a:solidFill>
                <a:ea typeface="+mj-ea"/>
                <a:cs typeface="+mj-cs"/>
              </a:rPr>
              <a:t>Epoch 277/1000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9600" dirty="0">
                <a:solidFill>
                  <a:prstClr val="black"/>
                </a:solidFill>
                <a:ea typeface="+mj-ea"/>
                <a:cs typeface="+mj-cs"/>
              </a:rPr>
              <a:t>54336/55000 [============================&gt;.] - ETA: 0s - loss: 1.6504 - accuracy: 0.8196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9600" dirty="0">
                <a:solidFill>
                  <a:prstClr val="black"/>
                </a:solidFill>
                <a:ea typeface="+mj-ea"/>
                <a:cs typeface="+mj-cs"/>
              </a:rPr>
              <a:t>Epoch 00277: </a:t>
            </a:r>
            <a:r>
              <a:rPr lang="en-US" sz="9600" dirty="0" err="1">
                <a:solidFill>
                  <a:prstClr val="black"/>
                </a:solidFill>
                <a:ea typeface="+mj-ea"/>
                <a:cs typeface="+mj-cs"/>
              </a:rPr>
              <a:t>val_loss</a:t>
            </a:r>
            <a:r>
              <a:rPr lang="en-US" sz="9600" dirty="0">
                <a:solidFill>
                  <a:prstClr val="black"/>
                </a:solidFill>
                <a:ea typeface="+mj-ea"/>
                <a:cs typeface="+mj-cs"/>
              </a:rPr>
              <a:t> did not improve from 1.64775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9600" dirty="0">
                <a:solidFill>
                  <a:prstClr val="black"/>
                </a:solidFill>
                <a:ea typeface="+mj-ea"/>
                <a:cs typeface="+mj-cs"/>
              </a:rPr>
              <a:t>55000/55000 [==============================] - 3s 57us/sample - loss: 1.6503 - accuracy: 0.8197 - </a:t>
            </a:r>
            <a:r>
              <a:rPr lang="en-US" sz="9600" dirty="0" err="1">
                <a:solidFill>
                  <a:prstClr val="black"/>
                </a:solidFill>
                <a:ea typeface="+mj-ea"/>
                <a:cs typeface="+mj-cs"/>
              </a:rPr>
              <a:t>val_loss</a:t>
            </a:r>
            <a:r>
              <a:rPr lang="en-US" sz="9600" dirty="0">
                <a:solidFill>
                  <a:prstClr val="black"/>
                </a:solidFill>
                <a:ea typeface="+mj-ea"/>
                <a:cs typeface="+mj-cs"/>
              </a:rPr>
              <a:t>: 1.6478 - </a:t>
            </a:r>
            <a:r>
              <a:rPr lang="en-US" sz="9600" dirty="0" err="1">
                <a:solidFill>
                  <a:prstClr val="black"/>
                </a:solidFill>
                <a:ea typeface="+mj-ea"/>
                <a:cs typeface="+mj-cs"/>
              </a:rPr>
              <a:t>val_accuracy</a:t>
            </a:r>
            <a:r>
              <a:rPr lang="en-US" sz="9600" dirty="0">
                <a:solidFill>
                  <a:prstClr val="black"/>
                </a:solidFill>
                <a:ea typeface="+mj-ea"/>
                <a:cs typeface="+mj-cs"/>
              </a:rPr>
              <a:t>: 0.8202</a:t>
            </a: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BCA5DAB2-C47D-8DA1-ABFB-4ABC5F5D389D}"/>
              </a:ext>
            </a:extLst>
          </p:cNvPr>
          <p:cNvSpPr/>
          <p:nvPr/>
        </p:nvSpPr>
        <p:spPr>
          <a:xfrm>
            <a:off x="1876926" y="1359568"/>
            <a:ext cx="5751095" cy="1143000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9CB8C443-108A-07CC-7D89-F7FC33899E0C}"/>
              </a:ext>
            </a:extLst>
          </p:cNvPr>
          <p:cNvSpPr/>
          <p:nvPr/>
        </p:nvSpPr>
        <p:spPr>
          <a:xfrm>
            <a:off x="1876926" y="3549315"/>
            <a:ext cx="5438274" cy="1143000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1A8585E1-280A-0688-E9DC-09EAD4588ADF}"/>
              </a:ext>
            </a:extLst>
          </p:cNvPr>
          <p:cNvSpPr/>
          <p:nvPr/>
        </p:nvSpPr>
        <p:spPr>
          <a:xfrm>
            <a:off x="7628021" y="1359568"/>
            <a:ext cx="4205760" cy="1143000"/>
          </a:xfrm>
          <a:prstGeom prst="ellipse">
            <a:avLst/>
          </a:prstGeom>
          <a:noFill/>
          <a:ln w="28575">
            <a:solidFill>
              <a:srgbClr val="92D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152369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252664"/>
            <a:ext cx="11475562" cy="5462336"/>
          </a:xfrm>
        </p:spPr>
        <p:txBody>
          <a:bodyPr>
            <a:normAutofit fontScale="25000" lnSpcReduction="20000"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sz="9600" dirty="0">
                <a:solidFill>
                  <a:prstClr val="black"/>
                </a:solidFill>
                <a:ea typeface="+mj-ea"/>
                <a:cs typeface="+mj-cs"/>
              </a:rPr>
              <a:t>Epoch 278/1000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9600" dirty="0">
                <a:solidFill>
                  <a:prstClr val="black"/>
                </a:solidFill>
                <a:ea typeface="+mj-ea"/>
                <a:cs typeface="+mj-cs"/>
              </a:rPr>
              <a:t>54464/55000 [============================&gt;.] - ETA: 0s - loss: 1.6503 - accuracy: 0.8198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9600" dirty="0">
                <a:solidFill>
                  <a:prstClr val="black"/>
                </a:solidFill>
                <a:ea typeface="+mj-ea"/>
                <a:cs typeface="+mj-cs"/>
              </a:rPr>
              <a:t>Epoch 00278: </a:t>
            </a:r>
            <a:r>
              <a:rPr lang="en-US" sz="9600" dirty="0" err="1">
                <a:solidFill>
                  <a:prstClr val="black"/>
                </a:solidFill>
                <a:ea typeface="+mj-ea"/>
                <a:cs typeface="+mj-cs"/>
              </a:rPr>
              <a:t>val_loss</a:t>
            </a:r>
            <a:r>
              <a:rPr lang="en-US" sz="9600" dirty="0">
                <a:solidFill>
                  <a:prstClr val="black"/>
                </a:solidFill>
                <a:ea typeface="+mj-ea"/>
                <a:cs typeface="+mj-cs"/>
              </a:rPr>
              <a:t> did not improve from 1.64775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9600" dirty="0">
                <a:solidFill>
                  <a:prstClr val="black"/>
                </a:solidFill>
                <a:ea typeface="+mj-ea"/>
                <a:cs typeface="+mj-cs"/>
              </a:rPr>
              <a:t>55000/55000 [==============================] - 4s 68us/sample - loss: 1.6503 - accuracy: 0.8198 - </a:t>
            </a:r>
            <a:r>
              <a:rPr lang="en-US" sz="9600" dirty="0" err="1">
                <a:solidFill>
                  <a:prstClr val="black"/>
                </a:solidFill>
                <a:ea typeface="+mj-ea"/>
                <a:cs typeface="+mj-cs"/>
              </a:rPr>
              <a:t>val_loss</a:t>
            </a:r>
            <a:r>
              <a:rPr lang="en-US" sz="9600" dirty="0">
                <a:solidFill>
                  <a:prstClr val="black"/>
                </a:solidFill>
                <a:ea typeface="+mj-ea"/>
                <a:cs typeface="+mj-cs"/>
              </a:rPr>
              <a:t>: 1.6478 - </a:t>
            </a:r>
            <a:r>
              <a:rPr lang="en-US" sz="9600" dirty="0" err="1">
                <a:solidFill>
                  <a:prstClr val="black"/>
                </a:solidFill>
                <a:ea typeface="+mj-ea"/>
                <a:cs typeface="+mj-cs"/>
              </a:rPr>
              <a:t>val_accuracy</a:t>
            </a:r>
            <a:r>
              <a:rPr lang="en-US" sz="9600" dirty="0">
                <a:solidFill>
                  <a:prstClr val="black"/>
                </a:solidFill>
                <a:ea typeface="+mj-ea"/>
                <a:cs typeface="+mj-cs"/>
              </a:rPr>
              <a:t>: 0.8206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9600" dirty="0">
                <a:solidFill>
                  <a:prstClr val="black"/>
                </a:solidFill>
                <a:ea typeface="+mj-ea"/>
                <a:cs typeface="+mj-cs"/>
              </a:rPr>
              <a:t>Epoch 279/1000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9600" dirty="0">
                <a:solidFill>
                  <a:prstClr val="black"/>
                </a:solidFill>
                <a:ea typeface="+mj-ea"/>
                <a:cs typeface="+mj-cs"/>
              </a:rPr>
              <a:t>53984/55000 [============================&gt;.] - ETA: 0s - loss: 1.6503 - accuracy: 0.8197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9600" dirty="0">
                <a:solidFill>
                  <a:prstClr val="black"/>
                </a:solidFill>
                <a:ea typeface="+mj-ea"/>
                <a:cs typeface="+mj-cs"/>
              </a:rPr>
              <a:t>Epoch 00279: </a:t>
            </a:r>
            <a:r>
              <a:rPr lang="en-US" sz="9600" dirty="0" err="1">
                <a:solidFill>
                  <a:prstClr val="black"/>
                </a:solidFill>
                <a:ea typeface="+mj-ea"/>
                <a:cs typeface="+mj-cs"/>
              </a:rPr>
              <a:t>val_loss</a:t>
            </a:r>
            <a:r>
              <a:rPr lang="en-US" sz="9600" dirty="0">
                <a:solidFill>
                  <a:prstClr val="black"/>
                </a:solidFill>
                <a:ea typeface="+mj-ea"/>
                <a:cs typeface="+mj-cs"/>
              </a:rPr>
              <a:t> did not improve from 1.64775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9600" dirty="0">
                <a:solidFill>
                  <a:prstClr val="black"/>
                </a:solidFill>
                <a:ea typeface="+mj-ea"/>
                <a:cs typeface="+mj-cs"/>
              </a:rPr>
              <a:t>Restoring model weights from the end of the best epoch.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9600" dirty="0">
                <a:solidFill>
                  <a:prstClr val="black"/>
                </a:solidFill>
                <a:ea typeface="+mj-ea"/>
                <a:cs typeface="+mj-cs"/>
              </a:rPr>
              <a:t>55000/55000 [==============================] - 4s 66us/sample - loss: 1.6502 - accuracy: 0.8199 - </a:t>
            </a:r>
            <a:r>
              <a:rPr lang="en-US" sz="9600" dirty="0" err="1">
                <a:solidFill>
                  <a:prstClr val="black"/>
                </a:solidFill>
                <a:ea typeface="+mj-ea"/>
                <a:cs typeface="+mj-cs"/>
              </a:rPr>
              <a:t>val_loss</a:t>
            </a:r>
            <a:r>
              <a:rPr lang="en-US" sz="9600" dirty="0">
                <a:solidFill>
                  <a:prstClr val="black"/>
                </a:solidFill>
                <a:ea typeface="+mj-ea"/>
                <a:cs typeface="+mj-cs"/>
              </a:rPr>
              <a:t>: 1.6479 - </a:t>
            </a:r>
            <a:r>
              <a:rPr lang="en-US" sz="9600" dirty="0" err="1">
                <a:solidFill>
                  <a:prstClr val="black"/>
                </a:solidFill>
                <a:ea typeface="+mj-ea"/>
                <a:cs typeface="+mj-cs"/>
              </a:rPr>
              <a:t>val_accuracy</a:t>
            </a:r>
            <a:r>
              <a:rPr lang="en-US" sz="9600" dirty="0">
                <a:solidFill>
                  <a:prstClr val="black"/>
                </a:solidFill>
                <a:ea typeface="+mj-ea"/>
                <a:cs typeface="+mj-cs"/>
              </a:rPr>
              <a:t>: 0.8206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9600" dirty="0">
                <a:solidFill>
                  <a:prstClr val="black"/>
                </a:solidFill>
                <a:ea typeface="+mj-ea"/>
                <a:cs typeface="+mj-cs"/>
              </a:rPr>
              <a:t>Epoch 00279: early stopping</a:t>
            </a:r>
          </a:p>
          <a:p>
            <a:pPr marL="0" indent="0">
              <a:lnSpc>
                <a:spcPct val="100000"/>
              </a:lnSpc>
              <a:buNone/>
            </a:pPr>
            <a:endParaRPr lang="en-US" sz="8000" b="1" dirty="0">
              <a:solidFill>
                <a:prstClr val="black"/>
              </a:solidFill>
              <a:ea typeface="+mj-ea"/>
              <a:cs typeface="+mj-cs"/>
            </a:endParaRPr>
          </a:p>
          <a:p>
            <a:pPr marL="0" indent="0">
              <a:lnSpc>
                <a:spcPct val="100000"/>
              </a:lnSpc>
              <a:buNone/>
            </a:pPr>
            <a:endParaRPr lang="en-US" sz="8000" b="1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76361756-88C9-DE74-68EA-EF01CDFED8CF}"/>
              </a:ext>
            </a:extLst>
          </p:cNvPr>
          <p:cNvSpPr/>
          <p:nvPr/>
        </p:nvSpPr>
        <p:spPr>
          <a:xfrm>
            <a:off x="0" y="4740442"/>
            <a:ext cx="4692316" cy="1143000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640903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sz="6000" b="1" dirty="0"/>
              <a:t>Loading Training and Test Datasets in Batches from Disk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/>
          </a:bodyPr>
          <a:lstStyle/>
          <a:p>
            <a:pPr lvl="1">
              <a:lnSpc>
                <a:spcPct val="100000"/>
              </a:lnSpc>
            </a:pPr>
            <a:r>
              <a:rPr lang="en-US" sz="2800" dirty="0" err="1">
                <a:solidFill>
                  <a:prstClr val="black"/>
                </a:solidFill>
                <a:ea typeface="+mj-ea"/>
                <a:cs typeface="+mj-cs"/>
              </a:rPr>
              <a:t>Keras</a:t>
            </a:r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 has a powerful </a:t>
            </a:r>
            <a:r>
              <a:rPr lang="en-US" sz="2800" dirty="0" err="1">
                <a:solidFill>
                  <a:prstClr val="black"/>
                </a:solidFill>
                <a:ea typeface="+mj-ea"/>
                <a:cs typeface="+mj-cs"/>
              </a:rPr>
              <a:t>ImageDataGenerator</a:t>
            </a:r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 class that makes it easy to load datasets from disk.</a:t>
            </a:r>
          </a:p>
          <a:p>
            <a:pPr lvl="1">
              <a:lnSpc>
                <a:spcPct val="100000"/>
              </a:lnSpc>
            </a:pPr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You can also augment your dataset by flipping images, resizing them, shifting them, rotating them, etc.)</a:t>
            </a:r>
          </a:p>
          <a:p>
            <a:pPr lvl="1">
              <a:lnSpc>
                <a:spcPct val="100000"/>
              </a:lnSpc>
            </a:pPr>
            <a:endParaRPr lang="en-US" sz="2800" dirty="0">
              <a:solidFill>
                <a:prstClr val="black"/>
              </a:solidFill>
              <a:ea typeface="+mj-ea"/>
              <a:cs typeface="+mj-cs"/>
            </a:endParaRPr>
          </a:p>
          <a:p>
            <a:pPr lvl="1">
              <a:lnSpc>
                <a:spcPct val="100000"/>
              </a:lnSpc>
            </a:pPr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However this does not compare with building a </a:t>
            </a:r>
            <a:r>
              <a:rPr lang="en-US" sz="2800" dirty="0" err="1">
                <a:solidFill>
                  <a:prstClr val="black"/>
                </a:solidFill>
                <a:ea typeface="+mj-ea"/>
                <a:cs typeface="+mj-cs"/>
              </a:rPr>
              <a:t>tf.datapipeline</a:t>
            </a:r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 that can make use of efficient loading from a range of sources, etc.</a:t>
            </a:r>
          </a:p>
          <a:p>
            <a:pPr marL="914400" lvl="2" indent="0">
              <a:lnSpc>
                <a:spcPct val="100000"/>
              </a:lnSpc>
              <a:buNone/>
            </a:pPr>
            <a:r>
              <a:rPr lang="en-US" sz="2400" dirty="0">
                <a:solidFill>
                  <a:prstClr val="black"/>
                </a:solidFill>
                <a:ea typeface="+mj-ea"/>
                <a:cs typeface="+mj-cs"/>
              </a:rPr>
              <a:t>(See </a:t>
            </a:r>
            <a:r>
              <a:rPr lang="en-US" sz="2400" dirty="0" err="1">
                <a:solidFill>
                  <a:prstClr val="black"/>
                </a:solidFill>
                <a:ea typeface="+mj-ea"/>
                <a:cs typeface="+mj-cs"/>
              </a:rPr>
              <a:t>Geron</a:t>
            </a:r>
            <a:r>
              <a:rPr lang="en-US" sz="2400" dirty="0">
                <a:solidFill>
                  <a:prstClr val="black"/>
                </a:solidFill>
                <a:ea typeface="+mj-ea"/>
                <a:cs typeface="+mj-cs"/>
              </a:rPr>
              <a:t> for more details)</a:t>
            </a:r>
          </a:p>
          <a:p>
            <a:pPr lvl="1">
              <a:lnSpc>
                <a:spcPct val="100000"/>
              </a:lnSpc>
            </a:pPr>
            <a:endParaRPr lang="en-US" sz="2800" dirty="0">
              <a:solidFill>
                <a:prstClr val="black"/>
              </a:solidFill>
              <a:ea typeface="+mj-ea"/>
              <a:cs typeface="+mj-cs"/>
            </a:endParaRPr>
          </a:p>
          <a:p>
            <a:pPr lvl="2">
              <a:lnSpc>
                <a:spcPct val="100000"/>
              </a:lnSpc>
            </a:pPr>
            <a:endParaRPr lang="en-US" sz="2400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90198558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The </a:t>
            </a:r>
            <a:r>
              <a:rPr lang="en-US" sz="6000" b="1" dirty="0" err="1"/>
              <a:t>ImageDataGenerator</a:t>
            </a:r>
            <a:r>
              <a:rPr lang="en-US" sz="6000" b="1" dirty="0"/>
              <a:t> Class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 lnSpcReduction="10000"/>
          </a:bodyPr>
          <a:lstStyle/>
          <a:p>
            <a:pPr>
              <a:lnSpc>
                <a:spcPct val="100000"/>
              </a:lnSpc>
            </a:pPr>
            <a:r>
              <a:rPr lang="en-US" sz="3000" dirty="0">
                <a:solidFill>
                  <a:prstClr val="black"/>
                </a:solidFill>
                <a:ea typeface="+mj-ea"/>
                <a:cs typeface="+mj-cs"/>
              </a:rPr>
              <a:t>To use the  </a:t>
            </a:r>
            <a:r>
              <a:rPr lang="en-US" sz="3000" dirty="0" err="1">
                <a:solidFill>
                  <a:prstClr val="black"/>
                </a:solidFill>
                <a:ea typeface="+mj-ea"/>
                <a:cs typeface="+mj-cs"/>
              </a:rPr>
              <a:t>ImageDataGenerator</a:t>
            </a:r>
            <a:r>
              <a:rPr lang="en-US" sz="3000" dirty="0">
                <a:solidFill>
                  <a:prstClr val="black"/>
                </a:solidFill>
                <a:ea typeface="+mj-ea"/>
                <a:cs typeface="+mj-cs"/>
              </a:rPr>
              <a:t> first specify the location of your test and training dataset</a:t>
            </a:r>
          </a:p>
          <a:p>
            <a:pPr>
              <a:lnSpc>
                <a:spcPct val="100000"/>
              </a:lnSpc>
            </a:pPr>
            <a:r>
              <a:rPr lang="en-US" sz="3000" dirty="0">
                <a:solidFill>
                  <a:prstClr val="black"/>
                </a:solidFill>
                <a:ea typeface="+mj-ea"/>
                <a:cs typeface="+mj-cs"/>
              </a:rPr>
              <a:t>The following two slides give example </a:t>
            </a:r>
            <a:r>
              <a:rPr lang="en-US" sz="3000" dirty="0" err="1">
                <a:solidFill>
                  <a:prstClr val="black"/>
                </a:solidFill>
                <a:ea typeface="+mj-ea"/>
                <a:cs typeface="+mj-cs"/>
              </a:rPr>
              <a:t>useage</a:t>
            </a:r>
            <a:endParaRPr lang="en-US" sz="3000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r>
              <a:rPr lang="en-US" sz="3000" dirty="0">
                <a:solidFill>
                  <a:prstClr val="black"/>
                </a:solidFill>
                <a:ea typeface="+mj-ea"/>
                <a:cs typeface="+mj-cs"/>
              </a:rPr>
              <a:t>The first slide uses the test folder for validation</a:t>
            </a:r>
          </a:p>
          <a:p>
            <a:pPr>
              <a:lnSpc>
                <a:spcPct val="100000"/>
              </a:lnSpc>
            </a:pPr>
            <a:r>
              <a:rPr lang="en-US" sz="3000" dirty="0">
                <a:solidFill>
                  <a:prstClr val="black"/>
                </a:solidFill>
                <a:ea typeface="+mj-ea"/>
                <a:cs typeface="+mj-cs"/>
              </a:rPr>
              <a:t>The second slide demonstrates how to split the training dataset into a train and validation split</a:t>
            </a:r>
          </a:p>
          <a:p>
            <a:pPr>
              <a:lnSpc>
                <a:spcPct val="100000"/>
              </a:lnSpc>
            </a:pPr>
            <a:r>
              <a:rPr lang="en-US" sz="3000" b="1" dirty="0">
                <a:solidFill>
                  <a:prstClr val="black"/>
                </a:solidFill>
                <a:ea typeface="+mj-ea"/>
                <a:cs typeface="+mj-cs"/>
              </a:rPr>
              <a:t>Don’t forget, you must always keep a test set in reserve for evaluating your final trained model</a:t>
            </a:r>
          </a:p>
          <a:p>
            <a:pPr lvl="2">
              <a:lnSpc>
                <a:spcPct val="100000"/>
              </a:lnSpc>
            </a:pPr>
            <a:endParaRPr lang="en-US" sz="2400" dirty="0">
              <a:solidFill>
                <a:prstClr val="black"/>
              </a:solidFill>
              <a:ea typeface="+mj-ea"/>
              <a:cs typeface="+mj-cs"/>
            </a:endParaRPr>
          </a:p>
          <a:p>
            <a:pPr lvl="2">
              <a:lnSpc>
                <a:spcPct val="100000"/>
              </a:lnSpc>
            </a:pPr>
            <a:endParaRPr lang="en-US" sz="2400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116479963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The </a:t>
            </a:r>
            <a:r>
              <a:rPr lang="en-US" sz="6000" b="1" dirty="0" err="1"/>
              <a:t>ImageDataGenerator</a:t>
            </a:r>
            <a:r>
              <a:rPr lang="en-US" sz="6000" b="1" dirty="0"/>
              <a:t> Class</a:t>
            </a:r>
            <a:endParaRPr lang="en-GB" sz="60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0E74E14-F0A6-FDB1-9957-F06BCFED97D5}"/>
              </a:ext>
            </a:extLst>
          </p:cNvPr>
          <p:cNvSpPr txBox="1"/>
          <p:nvPr/>
        </p:nvSpPr>
        <p:spPr>
          <a:xfrm>
            <a:off x="431995" y="1690686"/>
            <a:ext cx="609399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train_dir = ‘../dataset/train/'</a:t>
            </a:r>
          </a:p>
          <a:p>
            <a:r>
              <a:rPr lang="en-GB" dirty="0" err="1"/>
              <a:t>test_dir</a:t>
            </a:r>
            <a:r>
              <a:rPr lang="en-GB" dirty="0"/>
              <a:t> = ‘../dataset/test/'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434672B-CD5C-FE0A-DE02-D352D0BE58F1}"/>
              </a:ext>
            </a:extLst>
          </p:cNvPr>
          <p:cNvSpPr txBox="1"/>
          <p:nvPr/>
        </p:nvSpPr>
        <p:spPr>
          <a:xfrm>
            <a:off x="425710" y="2337017"/>
            <a:ext cx="6093994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1800" dirty="0"/>
              <a:t>train_datagen = </a:t>
            </a:r>
            <a:r>
              <a:rPr lang="en-GB" sz="1800" dirty="0" err="1"/>
              <a:t>ImageDataGenerator</a:t>
            </a:r>
            <a:r>
              <a:rPr lang="en-GB" sz="1800" dirty="0"/>
              <a:t>(rescale=1./255,</a:t>
            </a:r>
          </a:p>
          <a:p>
            <a:pPr marL="0" indent="0">
              <a:buNone/>
            </a:pPr>
            <a:r>
              <a:rPr lang="en-GB" sz="1800" dirty="0"/>
              <a:t>                                   </a:t>
            </a:r>
            <a:r>
              <a:rPr lang="en-GB" sz="1800" dirty="0" err="1"/>
              <a:t>zoom_range</a:t>
            </a:r>
            <a:r>
              <a:rPr lang="en-GB" sz="1800" dirty="0"/>
              <a:t>=0.3,</a:t>
            </a:r>
          </a:p>
          <a:p>
            <a:pPr marL="0" indent="0">
              <a:buNone/>
            </a:pPr>
            <a:r>
              <a:rPr lang="en-GB" sz="1800" dirty="0"/>
              <a:t>                                   </a:t>
            </a:r>
            <a:r>
              <a:rPr lang="en-GB" sz="1800" dirty="0" err="1"/>
              <a:t>horizontal_flip</a:t>
            </a:r>
            <a:r>
              <a:rPr lang="en-GB" sz="1800" dirty="0"/>
              <a:t>=True) 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 err="1"/>
              <a:t>training_set</a:t>
            </a:r>
            <a:r>
              <a:rPr lang="en-GB" sz="1800" dirty="0"/>
              <a:t> = </a:t>
            </a:r>
          </a:p>
          <a:p>
            <a:pPr marL="0" indent="0">
              <a:buNone/>
            </a:pPr>
            <a:r>
              <a:rPr lang="en-GB" sz="1800" dirty="0"/>
              <a:t>                </a:t>
            </a:r>
            <a:r>
              <a:rPr lang="en-GB" sz="1800" dirty="0" err="1"/>
              <a:t>train_datagen.flow_from_directory</a:t>
            </a:r>
            <a:r>
              <a:rPr lang="en-GB" sz="1800" dirty="0"/>
              <a:t>(train_dir,</a:t>
            </a:r>
          </a:p>
          <a:p>
            <a:pPr marL="0" indent="0">
              <a:buNone/>
            </a:pPr>
            <a:r>
              <a:rPr lang="en-GB" sz="1800" dirty="0"/>
              <a:t>                </a:t>
            </a:r>
            <a:r>
              <a:rPr lang="en-GB" sz="1800" dirty="0" err="1"/>
              <a:t>batch_size</a:t>
            </a:r>
            <a:r>
              <a:rPr lang="en-GB" sz="1800" dirty="0"/>
              <a:t>=64,</a:t>
            </a:r>
          </a:p>
          <a:p>
            <a:pPr marL="0" indent="0">
              <a:buNone/>
            </a:pPr>
            <a:r>
              <a:rPr lang="en-GB" sz="1800" dirty="0"/>
              <a:t>                </a:t>
            </a:r>
            <a:r>
              <a:rPr lang="en-GB" sz="1800" dirty="0" err="1"/>
              <a:t>target_size</a:t>
            </a:r>
            <a:r>
              <a:rPr lang="en-GB" sz="1800" dirty="0"/>
              <a:t>=(48,48),</a:t>
            </a:r>
          </a:p>
          <a:p>
            <a:pPr marL="0" indent="0">
              <a:buNone/>
            </a:pPr>
            <a:r>
              <a:rPr lang="en-GB" sz="1800" dirty="0"/>
              <a:t>                shuffle=True,</a:t>
            </a:r>
          </a:p>
          <a:p>
            <a:pPr marL="0" indent="0">
              <a:buNone/>
            </a:pPr>
            <a:r>
              <a:rPr lang="en-GB" sz="1800" dirty="0"/>
              <a:t>                </a:t>
            </a:r>
            <a:r>
              <a:rPr lang="en-GB" sz="1800" dirty="0" err="1"/>
              <a:t>color_mode</a:t>
            </a:r>
            <a:r>
              <a:rPr lang="en-GB" sz="1800" dirty="0"/>
              <a:t>='grayscale',</a:t>
            </a:r>
          </a:p>
          <a:p>
            <a:pPr marL="0" indent="0">
              <a:buNone/>
            </a:pPr>
            <a:r>
              <a:rPr lang="en-GB" sz="1800" dirty="0"/>
              <a:t>                </a:t>
            </a:r>
            <a:r>
              <a:rPr lang="en-GB" sz="1800" dirty="0" err="1"/>
              <a:t>class_mode</a:t>
            </a:r>
            <a:r>
              <a:rPr lang="en-GB" sz="1800" dirty="0"/>
              <a:t>='categorical’)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E05736D-52FF-25E4-817E-A537458FFE67}"/>
              </a:ext>
            </a:extLst>
          </p:cNvPr>
          <p:cNvSpPr txBox="1"/>
          <p:nvPr/>
        </p:nvSpPr>
        <p:spPr>
          <a:xfrm>
            <a:off x="6096000" y="1473994"/>
            <a:ext cx="6093994" cy="31393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test_datagen = </a:t>
            </a:r>
            <a:r>
              <a:rPr lang="en-GB" dirty="0" err="1"/>
              <a:t>ImageDataGenerator</a:t>
            </a:r>
            <a:r>
              <a:rPr lang="en-GB" dirty="0"/>
              <a:t>(rescale=1./255)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 err="1"/>
              <a:t>test_set</a:t>
            </a:r>
            <a:r>
              <a:rPr lang="en-GB" dirty="0"/>
              <a:t> =</a:t>
            </a:r>
          </a:p>
          <a:p>
            <a:r>
              <a:rPr lang="en-GB" dirty="0"/>
              <a:t>             </a:t>
            </a:r>
            <a:r>
              <a:rPr lang="en-GB" dirty="0" err="1"/>
              <a:t>test_datagen.flow_from_directory</a:t>
            </a:r>
            <a:r>
              <a:rPr lang="en-GB" dirty="0"/>
              <a:t>(</a:t>
            </a:r>
            <a:r>
              <a:rPr lang="en-GB" dirty="0" err="1"/>
              <a:t>test_dir</a:t>
            </a:r>
            <a:r>
              <a:rPr lang="en-GB" dirty="0"/>
              <a:t>,</a:t>
            </a:r>
          </a:p>
          <a:p>
            <a:r>
              <a:rPr lang="en-GB" dirty="0"/>
              <a:t>             </a:t>
            </a:r>
            <a:r>
              <a:rPr lang="en-GB" dirty="0" err="1"/>
              <a:t>batch_size</a:t>
            </a:r>
            <a:r>
              <a:rPr lang="en-GB" dirty="0"/>
              <a:t>=64,</a:t>
            </a:r>
          </a:p>
          <a:p>
            <a:r>
              <a:rPr lang="en-GB" dirty="0"/>
              <a:t>             </a:t>
            </a:r>
            <a:r>
              <a:rPr lang="en-GB" dirty="0" err="1"/>
              <a:t>target_size</a:t>
            </a:r>
            <a:r>
              <a:rPr lang="en-GB" dirty="0"/>
              <a:t>=(48,48),</a:t>
            </a:r>
          </a:p>
          <a:p>
            <a:r>
              <a:rPr lang="en-GB" dirty="0"/>
              <a:t>             shuffle=True,</a:t>
            </a:r>
          </a:p>
          <a:p>
            <a:r>
              <a:rPr lang="en-GB" dirty="0"/>
              <a:t>             </a:t>
            </a:r>
            <a:r>
              <a:rPr lang="en-GB" dirty="0" err="1"/>
              <a:t>color_mode</a:t>
            </a:r>
            <a:r>
              <a:rPr lang="en-GB" dirty="0"/>
              <a:t>='grayscale',</a:t>
            </a:r>
          </a:p>
          <a:p>
            <a:r>
              <a:rPr lang="en-GB" dirty="0"/>
              <a:t>             </a:t>
            </a:r>
            <a:r>
              <a:rPr lang="en-GB" dirty="0" err="1"/>
              <a:t>class_mode</a:t>
            </a:r>
            <a:r>
              <a:rPr lang="en-GB" dirty="0"/>
              <a:t>='categorical')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251F5AFE-01AD-9E57-7CAA-36DF66ACFEED}"/>
              </a:ext>
            </a:extLst>
          </p:cNvPr>
          <p:cNvSpPr txBox="1"/>
          <p:nvPr/>
        </p:nvSpPr>
        <p:spPr>
          <a:xfrm>
            <a:off x="6096000" y="5167314"/>
            <a:ext cx="417896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training_set.class_indices</a:t>
            </a:r>
          </a:p>
        </p:txBody>
      </p:sp>
    </p:spTree>
    <p:extLst>
      <p:ext uri="{BB962C8B-B14F-4D97-AF65-F5344CB8AC3E}">
        <p14:creationId xmlns:p14="http://schemas.microsoft.com/office/powerpoint/2010/main" val="257037219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The </a:t>
            </a:r>
            <a:r>
              <a:rPr lang="en-US" sz="6000" b="1" dirty="0" err="1"/>
              <a:t>ImageDataGenerator</a:t>
            </a:r>
            <a:r>
              <a:rPr lang="en-US" sz="6000" b="1" dirty="0"/>
              <a:t> Class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55821"/>
            <a:ext cx="5525223" cy="4259179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6400" dirty="0"/>
              <a:t>train_dir = ‘../dataset/train/'</a:t>
            </a:r>
          </a:p>
          <a:p>
            <a:pPr marL="0" indent="0">
              <a:buNone/>
            </a:pPr>
            <a:r>
              <a:rPr lang="en-GB" sz="6400" dirty="0" err="1"/>
              <a:t>test_dir</a:t>
            </a:r>
            <a:r>
              <a:rPr lang="en-GB" sz="6400" dirty="0"/>
              <a:t> = ‘../dataset/test/’</a:t>
            </a:r>
          </a:p>
          <a:p>
            <a:pPr marL="0" indent="0">
              <a:buNone/>
            </a:pPr>
            <a:endParaRPr lang="en-GB" sz="6400" dirty="0"/>
          </a:p>
          <a:p>
            <a:pPr marL="0" indent="0">
              <a:buNone/>
            </a:pPr>
            <a:r>
              <a:rPr lang="en-GB" sz="6400" dirty="0"/>
              <a:t>train_datagen = </a:t>
            </a:r>
            <a:r>
              <a:rPr lang="en-GB" sz="6400" dirty="0" err="1"/>
              <a:t>ImageDataGenerator</a:t>
            </a:r>
            <a:r>
              <a:rPr lang="en-GB" sz="6400" dirty="0"/>
              <a:t>(rescale=1./255,</a:t>
            </a:r>
          </a:p>
          <a:p>
            <a:pPr marL="0" indent="0">
              <a:buNone/>
            </a:pPr>
            <a:r>
              <a:rPr lang="en-GB" sz="6400" dirty="0"/>
              <a:t>                                   </a:t>
            </a:r>
            <a:r>
              <a:rPr lang="en-GB" sz="6400" dirty="0" err="1"/>
              <a:t>zoom_range</a:t>
            </a:r>
            <a:r>
              <a:rPr lang="en-GB" sz="6400" dirty="0"/>
              <a:t>=0.3,</a:t>
            </a:r>
          </a:p>
          <a:p>
            <a:pPr marL="0" indent="0">
              <a:buNone/>
            </a:pPr>
            <a:r>
              <a:rPr lang="en-GB" sz="6400" dirty="0"/>
              <a:t>                                   </a:t>
            </a:r>
            <a:r>
              <a:rPr lang="en-GB" sz="6400" dirty="0" err="1"/>
              <a:t>horizontal_flip</a:t>
            </a:r>
            <a:r>
              <a:rPr lang="en-GB" sz="6400" dirty="0"/>
              <a:t>=True, </a:t>
            </a:r>
            <a:r>
              <a:rPr lang="en-GB" sz="6400" dirty="0" err="1"/>
              <a:t>validation_split</a:t>
            </a:r>
            <a:r>
              <a:rPr lang="en-GB" sz="6400" dirty="0"/>
              <a:t>=0.2)</a:t>
            </a:r>
          </a:p>
          <a:p>
            <a:pPr marL="0" indent="0">
              <a:buNone/>
            </a:pPr>
            <a:endParaRPr lang="en-GB" sz="6400" dirty="0"/>
          </a:p>
          <a:p>
            <a:pPr marL="0" indent="0">
              <a:buNone/>
            </a:pPr>
            <a:r>
              <a:rPr lang="en-GB" sz="6400" dirty="0" err="1"/>
              <a:t>training_set</a:t>
            </a:r>
            <a:r>
              <a:rPr lang="en-GB" sz="6400" dirty="0"/>
              <a:t> = </a:t>
            </a:r>
          </a:p>
          <a:p>
            <a:pPr marL="0" indent="0">
              <a:buNone/>
            </a:pPr>
            <a:r>
              <a:rPr lang="en-GB" sz="6400" dirty="0"/>
              <a:t>                </a:t>
            </a:r>
            <a:r>
              <a:rPr lang="en-GB" sz="6400" dirty="0" err="1"/>
              <a:t>train_datagen.flow_from_directory</a:t>
            </a:r>
            <a:r>
              <a:rPr lang="en-GB" sz="6400" dirty="0"/>
              <a:t>(train_dir,</a:t>
            </a:r>
          </a:p>
          <a:p>
            <a:pPr marL="0" indent="0">
              <a:buNone/>
            </a:pPr>
            <a:r>
              <a:rPr lang="en-GB" sz="6400" dirty="0"/>
              <a:t>                </a:t>
            </a:r>
            <a:r>
              <a:rPr lang="en-GB" sz="6400" dirty="0" err="1"/>
              <a:t>batch_size</a:t>
            </a:r>
            <a:r>
              <a:rPr lang="en-GB" sz="6400" dirty="0"/>
              <a:t>=64,</a:t>
            </a:r>
          </a:p>
          <a:p>
            <a:pPr marL="0" indent="0">
              <a:buNone/>
            </a:pPr>
            <a:r>
              <a:rPr lang="en-GB" sz="6400" dirty="0"/>
              <a:t>                </a:t>
            </a:r>
            <a:r>
              <a:rPr lang="en-GB" sz="6400" dirty="0" err="1"/>
              <a:t>target_size</a:t>
            </a:r>
            <a:r>
              <a:rPr lang="en-GB" sz="6400" dirty="0"/>
              <a:t>=(48,48),</a:t>
            </a:r>
          </a:p>
          <a:p>
            <a:pPr marL="0" indent="0">
              <a:buNone/>
            </a:pPr>
            <a:r>
              <a:rPr lang="en-GB" sz="6400" dirty="0"/>
              <a:t>                shuffle=True,</a:t>
            </a:r>
          </a:p>
          <a:p>
            <a:pPr marL="0" indent="0">
              <a:buNone/>
            </a:pPr>
            <a:r>
              <a:rPr lang="en-GB" sz="6400" dirty="0"/>
              <a:t>                </a:t>
            </a:r>
            <a:r>
              <a:rPr lang="en-GB" sz="6400" dirty="0" err="1"/>
              <a:t>color_mode</a:t>
            </a:r>
            <a:r>
              <a:rPr lang="en-GB" sz="6400" dirty="0"/>
              <a:t>='grayscale',</a:t>
            </a:r>
          </a:p>
          <a:p>
            <a:pPr marL="0" indent="0">
              <a:buNone/>
            </a:pPr>
            <a:r>
              <a:rPr lang="en-GB" sz="6400" dirty="0"/>
              <a:t>                </a:t>
            </a:r>
            <a:r>
              <a:rPr lang="en-GB" sz="6400" dirty="0" err="1"/>
              <a:t>class_mode</a:t>
            </a:r>
            <a:r>
              <a:rPr lang="en-GB" sz="6400" dirty="0"/>
              <a:t>='categorical’, subset =‘training’)</a:t>
            </a:r>
          </a:p>
          <a:p>
            <a:endParaRPr lang="en-GB" sz="20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4A56AD2-E720-FB54-E6BB-2AF7675B2E64}"/>
              </a:ext>
            </a:extLst>
          </p:cNvPr>
          <p:cNvSpPr txBox="1"/>
          <p:nvPr/>
        </p:nvSpPr>
        <p:spPr>
          <a:xfrm>
            <a:off x="6096000" y="1455821"/>
            <a:ext cx="6093994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dirty="0"/>
              <a:t>v</a:t>
            </a:r>
            <a:r>
              <a:rPr lang="en-GB" sz="1800" dirty="0"/>
              <a:t>alidation_set = </a:t>
            </a:r>
          </a:p>
          <a:p>
            <a:pPr marL="0" indent="0">
              <a:buNone/>
            </a:pPr>
            <a:r>
              <a:rPr lang="en-GB" sz="1800" dirty="0"/>
              <a:t>                </a:t>
            </a:r>
            <a:r>
              <a:rPr lang="en-GB" sz="1800" dirty="0" err="1"/>
              <a:t>train_datagen.flow_from_directory</a:t>
            </a:r>
            <a:r>
              <a:rPr lang="en-GB" sz="1800" dirty="0"/>
              <a:t>(train_dir,</a:t>
            </a:r>
          </a:p>
          <a:p>
            <a:pPr marL="0" indent="0">
              <a:buNone/>
            </a:pPr>
            <a:r>
              <a:rPr lang="en-GB" sz="1800" dirty="0"/>
              <a:t>                </a:t>
            </a:r>
            <a:r>
              <a:rPr lang="en-GB" sz="1800" dirty="0" err="1"/>
              <a:t>batch_size</a:t>
            </a:r>
            <a:r>
              <a:rPr lang="en-GB" sz="1800" dirty="0"/>
              <a:t>=64,</a:t>
            </a:r>
          </a:p>
          <a:p>
            <a:pPr marL="0" indent="0">
              <a:buNone/>
            </a:pPr>
            <a:r>
              <a:rPr lang="en-GB" sz="1800" dirty="0"/>
              <a:t>                </a:t>
            </a:r>
            <a:r>
              <a:rPr lang="en-GB" sz="1800" dirty="0" err="1"/>
              <a:t>target_size</a:t>
            </a:r>
            <a:r>
              <a:rPr lang="en-GB" sz="1800" dirty="0"/>
              <a:t>=(48,48),</a:t>
            </a:r>
          </a:p>
          <a:p>
            <a:pPr marL="0" indent="0">
              <a:buNone/>
            </a:pPr>
            <a:r>
              <a:rPr lang="en-GB" sz="1800" dirty="0"/>
              <a:t>                shuffle=True,</a:t>
            </a:r>
          </a:p>
          <a:p>
            <a:pPr marL="0" indent="0">
              <a:buNone/>
            </a:pPr>
            <a:r>
              <a:rPr lang="en-GB" sz="1800" dirty="0"/>
              <a:t>                </a:t>
            </a:r>
            <a:r>
              <a:rPr lang="en-GB" sz="1800" dirty="0" err="1"/>
              <a:t>color_mode</a:t>
            </a:r>
            <a:r>
              <a:rPr lang="en-GB" sz="1800" dirty="0"/>
              <a:t>='grayscale',</a:t>
            </a:r>
          </a:p>
          <a:p>
            <a:pPr marL="0" indent="0">
              <a:buNone/>
            </a:pPr>
            <a:r>
              <a:rPr lang="en-GB" sz="1800" dirty="0"/>
              <a:t>                </a:t>
            </a:r>
            <a:r>
              <a:rPr lang="en-GB" sz="1800" dirty="0" err="1"/>
              <a:t>class_mode</a:t>
            </a:r>
            <a:r>
              <a:rPr lang="en-GB" sz="1800" dirty="0"/>
              <a:t>='categorical’, subset =validation’)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43D1BC0-3E6B-2D7D-11E0-64EF2DE62FB0}"/>
              </a:ext>
            </a:extLst>
          </p:cNvPr>
          <p:cNvSpPr txBox="1"/>
          <p:nvPr/>
        </p:nvSpPr>
        <p:spPr>
          <a:xfrm>
            <a:off x="6308560" y="3585410"/>
            <a:ext cx="6093994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model.fit_generator(</a:t>
            </a:r>
          </a:p>
          <a:p>
            <a:r>
              <a:rPr lang="en-GB" dirty="0"/>
              <a:t>    </a:t>
            </a:r>
            <a:r>
              <a:rPr lang="en-GB" dirty="0" err="1"/>
              <a:t>training_set</a:t>
            </a:r>
            <a:r>
              <a:rPr lang="en-GB" dirty="0"/>
              <a:t>,</a:t>
            </a:r>
          </a:p>
          <a:p>
            <a:r>
              <a:rPr lang="en-GB" dirty="0"/>
              <a:t>    </a:t>
            </a:r>
            <a:r>
              <a:rPr lang="en-GB" dirty="0" err="1"/>
              <a:t>steps_per_epoch</a:t>
            </a:r>
            <a:r>
              <a:rPr lang="en-GB" dirty="0"/>
              <a:t> = </a:t>
            </a:r>
            <a:r>
              <a:rPr lang="en-GB" dirty="0" err="1"/>
              <a:t>training_set.samples</a:t>
            </a:r>
            <a:r>
              <a:rPr lang="en-GB" dirty="0"/>
              <a:t> // </a:t>
            </a:r>
            <a:r>
              <a:rPr lang="en-GB" dirty="0" err="1"/>
              <a:t>batch_size</a:t>
            </a:r>
            <a:r>
              <a:rPr lang="en-GB" dirty="0"/>
              <a:t>,</a:t>
            </a:r>
          </a:p>
          <a:p>
            <a:r>
              <a:rPr lang="en-GB" dirty="0"/>
              <a:t>    </a:t>
            </a:r>
            <a:r>
              <a:rPr lang="en-GB" dirty="0" err="1"/>
              <a:t>validation_data</a:t>
            </a:r>
            <a:r>
              <a:rPr lang="en-GB" dirty="0"/>
              <a:t> = v</a:t>
            </a:r>
            <a:r>
              <a:rPr lang="en-GB" sz="1800" dirty="0"/>
              <a:t>alidation_set </a:t>
            </a:r>
            <a:r>
              <a:rPr lang="en-GB" dirty="0"/>
              <a:t>, </a:t>
            </a:r>
          </a:p>
          <a:p>
            <a:r>
              <a:rPr lang="en-GB" dirty="0"/>
              <a:t>    </a:t>
            </a:r>
            <a:r>
              <a:rPr lang="en-GB" dirty="0" err="1"/>
              <a:t>validation_steps</a:t>
            </a:r>
            <a:r>
              <a:rPr lang="en-GB" dirty="0"/>
              <a:t> = </a:t>
            </a:r>
            <a:r>
              <a:rPr lang="en-GB" dirty="0" err="1"/>
              <a:t>v</a:t>
            </a:r>
            <a:r>
              <a:rPr lang="en-GB" sz="1800" dirty="0" err="1"/>
              <a:t>alidation_set</a:t>
            </a:r>
            <a:r>
              <a:rPr lang="en-GB" dirty="0" err="1"/>
              <a:t>.samples</a:t>
            </a:r>
            <a:r>
              <a:rPr lang="en-GB" dirty="0"/>
              <a:t> // </a:t>
            </a:r>
            <a:r>
              <a:rPr lang="en-GB" dirty="0" err="1"/>
              <a:t>batch_size</a:t>
            </a:r>
            <a:r>
              <a:rPr lang="en-GB" dirty="0"/>
              <a:t>,</a:t>
            </a:r>
          </a:p>
          <a:p>
            <a:r>
              <a:rPr lang="en-GB" dirty="0"/>
              <a:t>    epochs = 100)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9E59296-B078-C09F-1822-9AAD3869C2E7}"/>
              </a:ext>
            </a:extLst>
          </p:cNvPr>
          <p:cNvSpPr txBox="1"/>
          <p:nvPr/>
        </p:nvSpPr>
        <p:spPr>
          <a:xfrm>
            <a:off x="6096000" y="5345668"/>
            <a:ext cx="620227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training_set.class_indices</a:t>
            </a:r>
          </a:p>
        </p:txBody>
      </p:sp>
    </p:spTree>
    <p:extLst>
      <p:ext uri="{BB962C8B-B14F-4D97-AF65-F5344CB8AC3E}">
        <p14:creationId xmlns:p14="http://schemas.microsoft.com/office/powerpoint/2010/main" val="240300291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Summary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55821"/>
            <a:ext cx="11475562" cy="4259179"/>
          </a:xfrm>
        </p:spPr>
        <p:txBody>
          <a:bodyPr>
            <a:normAutofit/>
          </a:bodyPr>
          <a:lstStyle/>
          <a:p>
            <a:r>
              <a:rPr lang="en-US" dirty="0"/>
              <a:t>MNIST Fashion </a:t>
            </a:r>
            <a:r>
              <a:rPr lang="en-US" dirty="0" err="1"/>
              <a:t>Datset</a:t>
            </a:r>
            <a:r>
              <a:rPr lang="en-US" dirty="0"/>
              <a:t> is a common dataset used</a:t>
            </a:r>
          </a:p>
          <a:p>
            <a:r>
              <a:rPr lang="en-US" dirty="0"/>
              <a:t>It is available from  </a:t>
            </a:r>
            <a:r>
              <a:rPr lang="en-US" dirty="0" err="1"/>
              <a:t>OpenML</a:t>
            </a:r>
            <a:r>
              <a:rPr lang="en-US" dirty="0"/>
              <a:t> downloadable using </a:t>
            </a:r>
            <a:r>
              <a:rPr lang="en-US" dirty="0" err="1"/>
              <a:t>SKLearn</a:t>
            </a:r>
            <a:endParaRPr lang="en-US" dirty="0"/>
          </a:p>
          <a:p>
            <a:r>
              <a:rPr lang="en-GB" dirty="0"/>
              <a:t>The Callback function gives the ability to save and restore models</a:t>
            </a:r>
          </a:p>
          <a:p>
            <a:r>
              <a:rPr lang="en-GB" dirty="0"/>
              <a:t>Callbacks can:</a:t>
            </a:r>
          </a:p>
          <a:p>
            <a:pPr lvl="1"/>
            <a:r>
              <a:rPr lang="en-GB" dirty="0"/>
              <a:t>Be used within the .fit() method</a:t>
            </a:r>
          </a:p>
          <a:p>
            <a:pPr lvl="1"/>
            <a:r>
              <a:rPr lang="en-GB" dirty="0"/>
              <a:t>Provide a model checkpoint</a:t>
            </a:r>
          </a:p>
          <a:p>
            <a:pPr lvl="1"/>
            <a:r>
              <a:rPr lang="en-GB" dirty="0"/>
              <a:t>Provision early stopping</a:t>
            </a:r>
          </a:p>
          <a:p>
            <a:r>
              <a:rPr lang="en-GB" dirty="0" err="1"/>
              <a:t>ImageDataGenerator</a:t>
            </a:r>
            <a:r>
              <a:rPr lang="en-GB" dirty="0"/>
              <a:t> class allows image data to be loaded from disk</a:t>
            </a:r>
          </a:p>
          <a:p>
            <a:pPr lvl="1"/>
            <a:r>
              <a:rPr lang="en-GB" sz="2800" dirty="0"/>
              <a:t>It splits train, test and validation data as needed.</a:t>
            </a:r>
          </a:p>
          <a:p>
            <a:endParaRPr lang="en-GB" sz="3200" dirty="0"/>
          </a:p>
          <a:p>
            <a:endParaRPr lang="en-GB" sz="3200" dirty="0"/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4153518289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1748</Words>
  <Application>Microsoft Office PowerPoint</Application>
  <PresentationFormat>Widescreen</PresentationFormat>
  <Paragraphs>223</Paragraphs>
  <Slides>28</Slides>
  <Notes>28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22</vt:i4>
      </vt:variant>
      <vt:variant>
        <vt:lpstr>Slide Titles</vt:lpstr>
      </vt:variant>
      <vt:variant>
        <vt:i4>28</vt:i4>
      </vt:variant>
    </vt:vector>
  </HeadingPairs>
  <TitlesOfParts>
    <vt:vector size="55" baseType="lpstr">
      <vt:lpstr>Arial</vt:lpstr>
      <vt:lpstr>Calibri</vt:lpstr>
      <vt:lpstr>Calibri Light</vt:lpstr>
      <vt:lpstr>Courier New</vt:lpstr>
      <vt:lpstr>Wingdings</vt:lpstr>
      <vt:lpstr>UWTSD 200 Holding Page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Title Slide 1</vt:lpstr>
      <vt:lpstr>PowerPoint Presentation</vt:lpstr>
      <vt:lpstr>Installation</vt:lpstr>
      <vt:lpstr>Installation</vt:lpstr>
      <vt:lpstr>MNIST Fashion Dataset (By Zolando, MIT License)</vt:lpstr>
      <vt:lpstr>Loading</vt:lpstr>
      <vt:lpstr>A sample of Images and Labels</vt:lpstr>
      <vt:lpstr>Create a neural network</vt:lpstr>
      <vt:lpstr>Tensoflow Keras Python Code</vt:lpstr>
      <vt:lpstr>Tensoflow Keras Python Code</vt:lpstr>
      <vt:lpstr>Tensoflow Keras and Python</vt:lpstr>
      <vt:lpstr>Tensoflow Keras Python Code</vt:lpstr>
      <vt:lpstr>Evaluation of the Neural Network</vt:lpstr>
      <vt:lpstr>Evaluation of the Neural Network</vt:lpstr>
      <vt:lpstr>Tensoflow Keras Python Code</vt:lpstr>
      <vt:lpstr>Evaluation of the Neural Network</vt:lpstr>
      <vt:lpstr>How to get the MNIST Dataset</vt:lpstr>
      <vt:lpstr>PowerPoint Presentation</vt:lpstr>
      <vt:lpstr>Save and Restore a Model</vt:lpstr>
      <vt:lpstr>Callbacks</vt:lpstr>
      <vt:lpstr>The ModelCheckpoint Callback</vt:lpstr>
      <vt:lpstr>Callbacks</vt:lpstr>
      <vt:lpstr>PowerPoint Presentation</vt:lpstr>
      <vt:lpstr>PowerPoint Presentation</vt:lpstr>
      <vt:lpstr>Loading Training and Test Datasets in Batches from Disk</vt:lpstr>
      <vt:lpstr>The ImageDataGenerator Class</vt:lpstr>
      <vt:lpstr>The ImageDataGenerator Class</vt:lpstr>
      <vt:lpstr>The ImageDataGenerator Class</vt:lpstr>
      <vt:lpstr>Summary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Mark Huntly</cp:lastModifiedBy>
  <cp:revision>180</cp:revision>
  <dcterms:created xsi:type="dcterms:W3CDTF">2021-03-09T15:35:42Z</dcterms:created>
  <dcterms:modified xsi:type="dcterms:W3CDTF">2023-06-23T17:34:25Z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