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98" r:id="rId2"/>
    <p:sldId id="385" r:id="rId3"/>
    <p:sldId id="395" r:id="rId4"/>
    <p:sldId id="384" r:id="rId5"/>
    <p:sldId id="382" r:id="rId6"/>
    <p:sldId id="383" r:id="rId7"/>
    <p:sldId id="377" r:id="rId8"/>
    <p:sldId id="379" r:id="rId9"/>
    <p:sldId id="387" r:id="rId10"/>
    <p:sldId id="397" r:id="rId11"/>
    <p:sldId id="355" r:id="rId12"/>
    <p:sldId id="311" r:id="rId13"/>
    <p:sldId id="309" r:id="rId14"/>
    <p:sldId id="310" r:id="rId15"/>
    <p:sldId id="312" r:id="rId16"/>
    <p:sldId id="313" r:id="rId17"/>
    <p:sldId id="317" r:id="rId18"/>
    <p:sldId id="319" r:id="rId19"/>
    <p:sldId id="316" r:id="rId20"/>
    <p:sldId id="315" r:id="rId21"/>
    <p:sldId id="31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BEF0D-3D54-1967-EC91-C622F8423C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8A3FB3-D331-AE07-6768-F2B0C1EA79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F05F91-3E6C-E096-3D9E-BB206A36894C}"/>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5" name="Footer Placeholder 4">
            <a:extLst>
              <a:ext uri="{FF2B5EF4-FFF2-40B4-BE49-F238E27FC236}">
                <a16:creationId xmlns:a16="http://schemas.microsoft.com/office/drawing/2014/main" id="{83FB059A-DB6C-B16B-CC9D-56A541591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02B546-CA46-CA36-76D4-3EBAB808A231}"/>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993535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7F4AF-5C34-3091-8347-7C42D18236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6123BF-9C9D-0460-C695-21E9D42045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9587C7-115A-0588-FDFA-463FAD4E081E}"/>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5" name="Footer Placeholder 4">
            <a:extLst>
              <a:ext uri="{FF2B5EF4-FFF2-40B4-BE49-F238E27FC236}">
                <a16:creationId xmlns:a16="http://schemas.microsoft.com/office/drawing/2014/main" id="{621D4D88-4723-B3CE-0C76-AB460BE8D0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EF1574-E9A5-4A3C-65AC-95DF849FCDD1}"/>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3588379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E4D38-EF18-2329-6699-D01B294810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1EEDF6-D38A-1FDA-005A-2307DB8B73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5C22FA-10EA-9BED-0BFB-FFC1369E827B}"/>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5" name="Footer Placeholder 4">
            <a:extLst>
              <a:ext uri="{FF2B5EF4-FFF2-40B4-BE49-F238E27FC236}">
                <a16:creationId xmlns:a16="http://schemas.microsoft.com/office/drawing/2014/main" id="{C3555145-BA97-1595-D576-101CA2338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F0714B-3655-5891-8260-3C191A2EEDF5}"/>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1527615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F497A-4E87-5965-6BAA-8B7DA1F2A1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7278C9-049A-9EE5-31AE-FFF5D4A7E1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97A5F4-8C26-C221-EB4F-B7FAB0AEA9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DAC61D-9C5B-4070-4C30-221FD18B3F95}"/>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6" name="Footer Placeholder 5">
            <a:extLst>
              <a:ext uri="{FF2B5EF4-FFF2-40B4-BE49-F238E27FC236}">
                <a16:creationId xmlns:a16="http://schemas.microsoft.com/office/drawing/2014/main" id="{295BD0A9-6F1A-C1F0-5CC6-64B87D2FA3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E22928-45D5-C9FC-3DAF-25EC160AC229}"/>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732156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80EC-9726-24F8-C6A9-3ACBB78B312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195C08-B2E4-6A04-E5B0-05A75CC662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367312-BF50-95ED-B2DF-C075FA835D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7D5E921-446F-FF03-CAA8-487E49DC79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53DFCC-12E8-2AE4-F6E8-D4B07DD8AD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7A4EE9-0FC6-B7A4-74E6-F4A9E6A3F3BC}"/>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8" name="Footer Placeholder 7">
            <a:extLst>
              <a:ext uri="{FF2B5EF4-FFF2-40B4-BE49-F238E27FC236}">
                <a16:creationId xmlns:a16="http://schemas.microsoft.com/office/drawing/2014/main" id="{5DFBC451-8E2F-9CE7-1C31-91603C37EC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5C01F3-68FB-27D5-5A73-51BE5CCC6EBC}"/>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112308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58340-0E38-99EF-E03E-31CC28E9D6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EA44C6-3EBE-7BD4-6014-632F58CE7468}"/>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4" name="Footer Placeholder 3">
            <a:extLst>
              <a:ext uri="{FF2B5EF4-FFF2-40B4-BE49-F238E27FC236}">
                <a16:creationId xmlns:a16="http://schemas.microsoft.com/office/drawing/2014/main" id="{3134B35E-4DFF-DA07-D735-5CD9D2311B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D43491-29E2-A221-C371-0EAA916DD092}"/>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2150052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EF3A5D-DB8B-772E-DC27-01F1DDAD4D66}"/>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3" name="Footer Placeholder 2">
            <a:extLst>
              <a:ext uri="{FF2B5EF4-FFF2-40B4-BE49-F238E27FC236}">
                <a16:creationId xmlns:a16="http://schemas.microsoft.com/office/drawing/2014/main" id="{C999A98B-1A5C-6027-C7F0-3D61E2FF15D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7FDB62-851C-4B04-0F5A-5EEBD2D25DE8}"/>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2719444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46ED-300A-E41C-4666-EBF6507123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4AFFC9-2B4A-26FE-132B-E2F49BF348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CCD5F0-FA09-9812-B608-D8C1B10260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375402-AA94-D884-A56E-9B17AD0C9F28}"/>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6" name="Footer Placeholder 5">
            <a:extLst>
              <a:ext uri="{FF2B5EF4-FFF2-40B4-BE49-F238E27FC236}">
                <a16:creationId xmlns:a16="http://schemas.microsoft.com/office/drawing/2014/main" id="{BCB706C0-6A12-EE83-5A8A-6CB09F3ED0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08E9C-032A-1275-1926-67D113ADF1EA}"/>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28459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07903-1CCA-A69D-8A73-D3F79741FE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4137C9-9198-8763-3347-EB10793339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854FA9-DBA0-9A3B-BC06-49402D4126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BBE68F-7258-6E93-2C1C-66C969FDF994}"/>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6" name="Footer Placeholder 5">
            <a:extLst>
              <a:ext uri="{FF2B5EF4-FFF2-40B4-BE49-F238E27FC236}">
                <a16:creationId xmlns:a16="http://schemas.microsoft.com/office/drawing/2014/main" id="{CBF81411-19C4-B97F-E1C2-E4C7EAD6D5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B65683-F9AD-D148-F1C3-A62C93AA4827}"/>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272897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DD24E-3B57-9260-D956-0DE997BF88E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9375B7-A080-FB76-E3C5-7B698EAE30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943E99-BFBB-1F75-F77A-8D2722261997}"/>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5" name="Footer Placeholder 4">
            <a:extLst>
              <a:ext uri="{FF2B5EF4-FFF2-40B4-BE49-F238E27FC236}">
                <a16:creationId xmlns:a16="http://schemas.microsoft.com/office/drawing/2014/main" id="{018264AC-3980-13CE-6EB0-2D6B27A7A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72933-E5F3-1FD0-599F-E696B6D11D21}"/>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2085549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1A82A3-E47E-D16A-8752-1BD2C6F5E1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B410EF-9E9C-D208-C01E-61FFDC5FCF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E6F40E-6057-89E8-E152-71A67C5298AC}"/>
              </a:ext>
            </a:extLst>
          </p:cNvPr>
          <p:cNvSpPr>
            <a:spLocks noGrp="1"/>
          </p:cNvSpPr>
          <p:nvPr>
            <p:ph type="dt" sz="half" idx="10"/>
          </p:nvPr>
        </p:nvSpPr>
        <p:spPr/>
        <p:txBody>
          <a:bodyPr/>
          <a:lstStyle/>
          <a:p>
            <a:fld id="{19DD6491-A0AD-4810-A206-F3C5100BBB49}" type="datetimeFigureOut">
              <a:rPr lang="en-GB" smtClean="0"/>
              <a:t>16/11/2023</a:t>
            </a:fld>
            <a:endParaRPr lang="en-GB"/>
          </a:p>
        </p:txBody>
      </p:sp>
      <p:sp>
        <p:nvSpPr>
          <p:cNvPr id="5" name="Footer Placeholder 4">
            <a:extLst>
              <a:ext uri="{FF2B5EF4-FFF2-40B4-BE49-F238E27FC236}">
                <a16:creationId xmlns:a16="http://schemas.microsoft.com/office/drawing/2014/main" id="{7F66DD41-D0A8-3769-7F34-C7B434AFA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94EEC-A1F0-C128-0DAB-C41A431B45E5}"/>
              </a:ext>
            </a:extLst>
          </p:cNvPr>
          <p:cNvSpPr>
            <a:spLocks noGrp="1"/>
          </p:cNvSpPr>
          <p:nvPr>
            <p:ph type="sldNum" sz="quarter" idx="12"/>
          </p:nvPr>
        </p:nvSpPr>
        <p:spPr/>
        <p:txBody>
          <a:bodyPr/>
          <a:lstStyle/>
          <a:p>
            <a:fld id="{5509DFDE-0D20-409D-AA7E-C2B004B3FC67}" type="slidenum">
              <a:rPr lang="en-GB" smtClean="0"/>
              <a:t>‹#›</a:t>
            </a:fld>
            <a:endParaRPr lang="en-GB"/>
          </a:p>
        </p:txBody>
      </p:sp>
    </p:spTree>
    <p:extLst>
      <p:ext uri="{BB962C8B-B14F-4D97-AF65-F5344CB8AC3E}">
        <p14:creationId xmlns:p14="http://schemas.microsoft.com/office/powerpoint/2010/main" val="3209826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8473-B200-2005-F7B3-DC3288EC69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31779D-7418-971E-A7E9-A83842578E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F62477-2F3C-FABE-D4EA-7D670DFB52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DD6491-A0AD-4810-A206-F3C5100BBB49}" type="datetimeFigureOut">
              <a:rPr lang="en-GB" smtClean="0"/>
              <a:t>16/11/2023</a:t>
            </a:fld>
            <a:endParaRPr lang="en-GB"/>
          </a:p>
        </p:txBody>
      </p:sp>
      <p:sp>
        <p:nvSpPr>
          <p:cNvPr id="5" name="Footer Placeholder 4">
            <a:extLst>
              <a:ext uri="{FF2B5EF4-FFF2-40B4-BE49-F238E27FC236}">
                <a16:creationId xmlns:a16="http://schemas.microsoft.com/office/drawing/2014/main" id="{E3437696-0890-A6F0-A55A-148A92D342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DA8A33A-17B0-36EF-AE1E-5860564981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09DFDE-0D20-409D-AA7E-C2B004B3FC67}" type="slidenum">
              <a:rPr lang="en-GB" smtClean="0"/>
              <a:t>‹#›</a:t>
            </a:fld>
            <a:endParaRPr lang="en-GB"/>
          </a:p>
        </p:txBody>
      </p:sp>
    </p:spTree>
    <p:extLst>
      <p:ext uri="{BB962C8B-B14F-4D97-AF65-F5344CB8AC3E}">
        <p14:creationId xmlns:p14="http://schemas.microsoft.com/office/powerpoint/2010/main" val="41013674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nc/4.0/" TargetMode="External"/><Relationship Id="rId2" Type="http://schemas.openxmlformats.org/officeDocument/2006/relationships/hyperlink" Target="https://fhsu.pressbooks.pub/managemen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link.springer.com/chapter/10.1007/978-3-319-94526-2_2#auth-Jens-Grundei" TargetMode="External"/><Relationship Id="rId2" Type="http://schemas.openxmlformats.org/officeDocument/2006/relationships/hyperlink" Target="https://link.springer.com/chapter/10.1007/978-3-319-94526-2_2#auth-Boris-Kaehler"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ca.indeed.com/career-advice/career-development/examples-of-bad-leadership"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myhubintranet.com/bad-leadership/"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hyperlink" Target="https://skylineg.com/resources/blog/6-common-traits-of-bad-leadership-and-how-to-fix-these-poor-leadership-qualities-in-your-organizatio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inc.com/minda-zetlin/worst-ceos-toxic-culture-uber-papa-johns-wells-fargo.html" TargetMode="External"/><Relationship Id="rId1" Type="http://schemas.openxmlformats.org/officeDocument/2006/relationships/slideLayout" Target="../slideLayouts/slideLayout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heguardian.com/world/2022/nov/30/jacinda-ardern-and-sanna-marin-dismiss-suggestion-their-age-and-gender-was-reason-for-meeting"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www.euronews.com/2023/01/19/new-zealand-pm-jacinda-ardern-to-quit-before-electio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hindustantimes.com/india/tasteless-but-true-made-in-india-hitler-ice-cream-cafe/story-C6usCqTUqv4zAeU30b0GVM.html"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s://www.summary.com/book-summary/the-360-degree-lead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59617" y="1132735"/>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000" b="1" dirty="0"/>
            </a:br>
            <a:br>
              <a:rPr lang="en-GB" sz="4400" b="1" dirty="0"/>
            </a:br>
            <a:r>
              <a:rPr lang="en-GB" sz="4400" b="1">
                <a:latin typeface="+mn-lt"/>
              </a:rPr>
              <a:t>Lecture 5: </a:t>
            </a:r>
            <a:r>
              <a:rPr lang="en-GB" sz="4400" b="1" dirty="0">
                <a:latin typeface="+mn-lt"/>
              </a:rPr>
              <a:t>Introduction to Leadership.</a:t>
            </a:r>
            <a:br>
              <a:rPr lang="en-GB" sz="4400" b="1" dirty="0">
                <a:latin typeface="+mn-lt"/>
              </a:rPr>
            </a:br>
            <a:endParaRPr lang="en-GB" sz="4400" b="1" dirty="0">
              <a:latin typeface="+mn-lt"/>
            </a:endParaRP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766354" y="4384766"/>
            <a:ext cx="10659292" cy="1471749"/>
          </a:xfrm>
        </p:spPr>
        <p:txBody>
          <a:bodyPr>
            <a:normAutofit fontScale="92500"/>
          </a:bodyPr>
          <a:lstStyle/>
          <a:p>
            <a:pPr algn="l"/>
            <a:r>
              <a:rPr lang="en-GB" sz="4700" b="1" i="1" dirty="0"/>
              <a:t>Lecturer: Steve Griffiths     </a:t>
            </a:r>
            <a:r>
              <a:rPr lang="en-GB" sz="4400" b="1" i="1" dirty="0"/>
              <a:t>10</a:t>
            </a:r>
            <a:r>
              <a:rPr lang="en-GB" sz="4400" i="1" dirty="0"/>
              <a:t> November</a:t>
            </a:r>
            <a:r>
              <a:rPr lang="en-GB" sz="4400" dirty="0"/>
              <a:t> 2023</a:t>
            </a:r>
          </a:p>
          <a:p>
            <a:pPr algn="l"/>
            <a:r>
              <a:rPr lang="en-GB" sz="4400">
                <a:solidFill>
                  <a:srgbClr val="FF0000"/>
                </a:solidFill>
              </a:rPr>
              <a:t>Why </a:t>
            </a:r>
            <a:r>
              <a:rPr lang="en-GB" sz="4400" dirty="0">
                <a:solidFill>
                  <a:srgbClr val="FF0000"/>
                </a:solidFill>
              </a:rPr>
              <a:t>are we bothering with Leadership?</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289" y="265611"/>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74AD8-AF04-2D19-5D59-188C412076BF}"/>
              </a:ext>
            </a:extLst>
          </p:cNvPr>
          <p:cNvSpPr>
            <a:spLocks noGrp="1"/>
          </p:cNvSpPr>
          <p:nvPr>
            <p:ph type="title"/>
          </p:nvPr>
        </p:nvSpPr>
        <p:spPr>
          <a:xfrm>
            <a:off x="726233" y="225166"/>
            <a:ext cx="10515600" cy="1325563"/>
          </a:xfrm>
        </p:spPr>
        <p:txBody>
          <a:bodyPr/>
          <a:lstStyle/>
          <a:p>
            <a:r>
              <a:rPr lang="en-GB" sz="2800" b="1" kern="100" dirty="0">
                <a:latin typeface="Arial" panose="020B0604020202020204" pitchFamily="34" charset="0"/>
                <a:ea typeface="Calibri" panose="020F0502020204030204" pitchFamily="34" charset="0"/>
                <a:cs typeface="Times New Roman" panose="02020603050405020304" pitchFamily="18" charset="0"/>
              </a:rPr>
              <a:t>What would you do next?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5742897-8111-3455-2BBB-80CB4CB902F3}"/>
              </a:ext>
            </a:extLst>
          </p:cNvPr>
          <p:cNvSpPr>
            <a:spLocks noGrp="1"/>
          </p:cNvSpPr>
          <p:nvPr>
            <p:ph idx="1"/>
          </p:nvPr>
        </p:nvSpPr>
        <p:spPr>
          <a:xfrm>
            <a:off x="503853" y="373223"/>
            <a:ext cx="11383347" cy="6587413"/>
          </a:xfrm>
        </p:spPr>
        <p:txBody>
          <a:bodyPr>
            <a:normAutofit fontScale="25000" lnSpcReduction="20000"/>
          </a:bodyPr>
          <a:lstStyle/>
          <a:p>
            <a:pPr marR="76200" indent="0">
              <a:lnSpc>
                <a:spcPct val="107000"/>
              </a:lnSpc>
              <a:spcAft>
                <a:spcPts val="800"/>
              </a:spcAft>
              <a:buNone/>
            </a:pPr>
            <a:r>
              <a:rPr lang="en-GB" sz="8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76200" indent="0">
              <a:lnSpc>
                <a:spcPct val="107000"/>
              </a:lnSpc>
              <a:spcAft>
                <a:spcPts val="800"/>
              </a:spcAft>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 You are a manager of a company that has moved you to a new country. In this country the role of women is not respected. It impacts on how women in the workforce are treated. How would you react?</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76200" indent="0">
              <a:lnSpc>
                <a:spcPct val="107000"/>
              </a:lnSpc>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 Your company has adopted AI to monitor and reward workers. What problems of ethical management might you be concerned about?</a:t>
            </a:r>
            <a:endParaRPr lang="en-GB" sz="7200" kern="100"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0" marR="76200" indent="0">
              <a:lnSpc>
                <a:spcPct val="107000"/>
              </a:lnSpc>
              <a:buNone/>
            </a:pP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76200" indent="0">
              <a:lnSpc>
                <a:spcPct val="107000"/>
              </a:lnSpc>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Your company is secretly releasing pollution into a local river. Would you consider doing to the media to tell this story.</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76200" indent="0">
              <a:lnSpc>
                <a:spcPct val="107000"/>
              </a:lnSpc>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 You want to be a democratic transformative manager and leader. However, your team is not efficient and is not hitting its targets, after you manage them in a “servant leader” style, allowing team self-management of tasks. What do you do next?</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76200" indent="0">
              <a:lnSpc>
                <a:spcPct val="107000"/>
              </a:lnSpc>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 You are recruiting young people who are members of Gen-Z. What challenges might this have for the management style?</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76200" indent="0">
              <a:lnSpc>
                <a:spcPct val="107000"/>
              </a:lnSpc>
              <a:spcAft>
                <a:spcPts val="800"/>
              </a:spcAft>
              <a:buNone/>
            </a:pPr>
            <a:r>
              <a:rPr lang="en-GB" sz="72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 You are a health and safety manager. To what extent can you be a transformative, democratic, servant manager to your workforce, in order to implement safety standards?</a:t>
            </a:r>
            <a:endParaRPr lang="en-GB" sz="7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11535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BE76D-8CB4-ACF6-54F4-12C75275CFBA}"/>
              </a:ext>
            </a:extLst>
          </p:cNvPr>
          <p:cNvSpPr>
            <a:spLocks noGrp="1"/>
          </p:cNvSpPr>
          <p:nvPr>
            <p:ph type="title"/>
          </p:nvPr>
        </p:nvSpPr>
        <p:spPr/>
        <p:txBody>
          <a:bodyPr/>
          <a:lstStyle/>
          <a:p>
            <a:r>
              <a:rPr lang="en-GB" dirty="0"/>
              <a:t>Management by Objectives. </a:t>
            </a:r>
          </a:p>
        </p:txBody>
      </p:sp>
      <p:sp>
        <p:nvSpPr>
          <p:cNvPr id="3" name="Content Placeholder 2">
            <a:extLst>
              <a:ext uri="{FF2B5EF4-FFF2-40B4-BE49-F238E27FC236}">
                <a16:creationId xmlns:a16="http://schemas.microsoft.com/office/drawing/2014/main" id="{A84E68C9-46F6-5DF5-C697-09CBF673A70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35656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6890D-D70C-D0BE-6A33-D6F3F72AEAD9}"/>
              </a:ext>
            </a:extLst>
          </p:cNvPr>
          <p:cNvSpPr>
            <a:spLocks noGrp="1"/>
          </p:cNvSpPr>
          <p:nvPr>
            <p:ph type="title"/>
          </p:nvPr>
        </p:nvSpPr>
        <p:spPr>
          <a:xfrm>
            <a:off x="838200" y="-391885"/>
            <a:ext cx="10515600" cy="2082574"/>
          </a:xfrm>
        </p:spPr>
        <p:txBody>
          <a:bodyPr>
            <a:normAutofit/>
          </a:bodyPr>
          <a:lstStyle/>
          <a:p>
            <a:r>
              <a:rPr lang="en-GB" sz="3200" b="1" dirty="0"/>
              <a:t>Where would Management by Objectives fit in?</a:t>
            </a:r>
          </a:p>
        </p:txBody>
      </p:sp>
      <p:pic>
        <p:nvPicPr>
          <p:cNvPr id="4" name="Content Placeholder 3">
            <a:extLst>
              <a:ext uri="{FF2B5EF4-FFF2-40B4-BE49-F238E27FC236}">
                <a16:creationId xmlns:a16="http://schemas.microsoft.com/office/drawing/2014/main" id="{4BDD0C3A-9D36-76D3-D6AA-04C473695269}"/>
              </a:ext>
            </a:extLst>
          </p:cNvPr>
          <p:cNvPicPr>
            <a:picLocks noGrp="1" noChangeAspect="1"/>
          </p:cNvPicPr>
          <p:nvPr>
            <p:ph idx="1"/>
          </p:nvPr>
        </p:nvPicPr>
        <p:blipFill>
          <a:blip r:embed="rId2"/>
          <a:stretch>
            <a:fillRect/>
          </a:stretch>
        </p:blipFill>
        <p:spPr>
          <a:xfrm>
            <a:off x="998375" y="1166327"/>
            <a:ext cx="9834465" cy="4980945"/>
          </a:xfrm>
          <a:prstGeom prst="rect">
            <a:avLst/>
          </a:prstGeom>
        </p:spPr>
      </p:pic>
    </p:spTree>
    <p:extLst>
      <p:ext uri="{BB962C8B-B14F-4D97-AF65-F5344CB8AC3E}">
        <p14:creationId xmlns:p14="http://schemas.microsoft.com/office/powerpoint/2010/main" val="1297608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85EC9-C9DA-3DBA-E78B-A9ED4C18412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6F7A3DB-4D91-AA1F-20D1-4D74BCAFCBB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CF98B546-A7F9-D778-F50F-5B26E89E890E}"/>
              </a:ext>
            </a:extLst>
          </p:cNvPr>
          <p:cNvPicPr>
            <a:picLocks noChangeAspect="1"/>
          </p:cNvPicPr>
          <p:nvPr/>
        </p:nvPicPr>
        <p:blipFill>
          <a:blip r:embed="rId2"/>
          <a:stretch>
            <a:fillRect/>
          </a:stretch>
        </p:blipFill>
        <p:spPr>
          <a:xfrm>
            <a:off x="485193" y="365124"/>
            <a:ext cx="11150080" cy="5979691"/>
          </a:xfrm>
          <a:prstGeom prst="rect">
            <a:avLst/>
          </a:prstGeom>
        </p:spPr>
      </p:pic>
    </p:spTree>
    <p:extLst>
      <p:ext uri="{BB962C8B-B14F-4D97-AF65-F5344CB8AC3E}">
        <p14:creationId xmlns:p14="http://schemas.microsoft.com/office/powerpoint/2010/main" val="987209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F59B8-AF29-E34F-02F5-2D4FB0013A3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8FCB09B-8133-0D95-4DE6-4B8B8676D8BE}"/>
              </a:ext>
            </a:extLst>
          </p:cNvPr>
          <p:cNvSpPr>
            <a:spLocks noGrp="1"/>
          </p:cNvSpPr>
          <p:nvPr>
            <p:ph idx="1"/>
          </p:nvPr>
        </p:nvSpPr>
        <p:spPr/>
        <p:txBody>
          <a:bodyPr/>
          <a:lstStyle/>
          <a:p>
            <a:pPr marL="0" indent="0">
              <a:buNone/>
            </a:pPr>
            <a:r>
              <a:rPr lang="en-GB" sz="3200" u="sng" kern="100" dirty="0">
                <a:solidFill>
                  <a:srgbClr val="0000FF"/>
                </a:solidFill>
                <a:effectLst/>
                <a:latin typeface="Karla" pitchFamily="2" charset="0"/>
                <a:ea typeface="Calibri" panose="020F0502020204030204" pitchFamily="34" charset="0"/>
                <a:cs typeface="Times New Roman" panose="02020603050405020304" pitchFamily="18" charset="0"/>
                <a:hlinkClick r:id="rId2"/>
              </a:rPr>
              <a:t>The Four Functions of Management</a:t>
            </a:r>
            <a:r>
              <a:rPr lang="en-GB" sz="3200" kern="100" dirty="0">
                <a:solidFill>
                  <a:srgbClr val="222222"/>
                </a:solidFill>
                <a:effectLst/>
                <a:latin typeface="Karla" pitchFamily="2" charset="0"/>
                <a:ea typeface="Calibri" panose="020F0502020204030204" pitchFamily="34" charset="0"/>
                <a:cs typeface="Times New Roman" panose="02020603050405020304" pitchFamily="18" charset="0"/>
              </a:rPr>
              <a:t> Copyright © 2020 by Dr. Robert Lloyd and Dr. Wayne Aho is licensed under a </a:t>
            </a:r>
            <a:r>
              <a:rPr lang="en-GB" sz="3200" u="sng" kern="100" dirty="0">
                <a:solidFill>
                  <a:srgbClr val="0000FF"/>
                </a:solidFill>
                <a:effectLst/>
                <a:latin typeface="Karla" pitchFamily="2" charset="0"/>
                <a:ea typeface="Calibri" panose="020F0502020204030204" pitchFamily="34" charset="0"/>
                <a:cs typeface="Times New Roman" panose="02020603050405020304" pitchFamily="18" charset="0"/>
                <a:hlinkClick r:id="rId3"/>
              </a:rPr>
              <a:t>Creative Commons Attribution-NonCommercial 4.0 International License</a:t>
            </a:r>
            <a:r>
              <a:rPr lang="en-GB" sz="3200" kern="100" dirty="0">
                <a:solidFill>
                  <a:srgbClr val="222222"/>
                </a:solidFill>
                <a:effectLst/>
                <a:latin typeface="Karla" pitchFamily="2" charset="0"/>
                <a:ea typeface="Calibri" panose="020F0502020204030204" pitchFamily="34" charset="0"/>
                <a:cs typeface="Times New Roman" panose="02020603050405020304" pitchFamily="18" charset="0"/>
              </a:rPr>
              <a:t>, except where otherwise noted.</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39566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39464-674E-A0F9-4EC5-4B113CDCC3B4}"/>
              </a:ext>
            </a:extLst>
          </p:cNvPr>
          <p:cNvSpPr>
            <a:spLocks noGrp="1"/>
          </p:cNvSpPr>
          <p:nvPr>
            <p:ph type="title"/>
          </p:nvPr>
        </p:nvSpPr>
        <p:spPr>
          <a:xfrm>
            <a:off x="838200" y="-419877"/>
            <a:ext cx="10515600" cy="2110566"/>
          </a:xfrm>
        </p:spPr>
        <p:txBody>
          <a:bodyPr>
            <a:normAutofit/>
          </a:bodyPr>
          <a:lstStyle/>
          <a:p>
            <a:r>
              <a:rPr lang="en-GB" sz="3200" b="1" dirty="0">
                <a:latin typeface="+mn-lt"/>
              </a:rPr>
              <a:t>It depends… </a:t>
            </a:r>
            <a:r>
              <a:rPr lang="en-GB" sz="2400" b="1" dirty="0">
                <a:latin typeface="+mn-lt"/>
              </a:rPr>
              <a:t>Diagram: </a:t>
            </a:r>
            <a:r>
              <a:rPr lang="en-GB" sz="2400" b="1" strike="noStrike" kern="0" dirty="0">
                <a:effectLst/>
                <a:latin typeface="+mn-lt"/>
                <a:ea typeface="Times New Roman" panose="02020603050405020304" pitchFamily="18" charset="0"/>
                <a:hlinkClick r:id="rId2">
                  <a:extLst>
                    <a:ext uri="{A12FA001-AC4F-418D-AE19-62706E023703}">
                      <ahyp:hlinkClr xmlns:ahyp="http://schemas.microsoft.com/office/drawing/2018/hyperlinkcolor" val="tx"/>
                    </a:ext>
                  </a:extLst>
                </a:hlinkClick>
              </a:rPr>
              <a:t>Kaehler</a:t>
            </a:r>
            <a:r>
              <a:rPr lang="en-GB" sz="2400" b="1" kern="0" dirty="0">
                <a:effectLst/>
                <a:latin typeface="+mn-lt"/>
                <a:ea typeface="Times New Roman" panose="02020603050405020304" pitchFamily="18" charset="0"/>
              </a:rPr>
              <a:t> &amp; </a:t>
            </a:r>
            <a:r>
              <a:rPr lang="en-GB" sz="2400" b="1" strike="noStrike" kern="0" dirty="0">
                <a:effectLst/>
                <a:latin typeface="+mn-lt"/>
                <a:ea typeface="Times New Roman" panose="02020603050405020304" pitchFamily="18" charset="0"/>
                <a:hlinkClick r:id="rId3">
                  <a:extLst>
                    <a:ext uri="{A12FA001-AC4F-418D-AE19-62706E023703}">
                      <ahyp:hlinkClr xmlns:ahyp="http://schemas.microsoft.com/office/drawing/2018/hyperlinkcolor" val="tx"/>
                    </a:ext>
                  </a:extLst>
                </a:hlinkClick>
              </a:rPr>
              <a:t>Grundei</a:t>
            </a:r>
            <a:r>
              <a:rPr lang="en-GB" sz="2400" b="1" kern="0" dirty="0">
                <a:effectLst/>
                <a:latin typeface="+mn-lt"/>
                <a:ea typeface="Times New Roman" panose="02020603050405020304" pitchFamily="18" charset="0"/>
              </a:rPr>
              <a:t> (2018) </a:t>
            </a:r>
            <a:endParaRPr lang="en-GB" sz="2400" b="1" dirty="0">
              <a:latin typeface="+mn-lt"/>
            </a:endParaRPr>
          </a:p>
        </p:txBody>
      </p:sp>
      <p:pic>
        <p:nvPicPr>
          <p:cNvPr id="4" name="Content Placeholder 3">
            <a:extLst>
              <a:ext uri="{FF2B5EF4-FFF2-40B4-BE49-F238E27FC236}">
                <a16:creationId xmlns:a16="http://schemas.microsoft.com/office/drawing/2014/main" id="{4924F30D-22B4-5555-3D07-B9EDF2F323FF}"/>
              </a:ext>
            </a:extLst>
          </p:cNvPr>
          <p:cNvPicPr>
            <a:picLocks noGrp="1" noChangeAspect="1"/>
          </p:cNvPicPr>
          <p:nvPr>
            <p:ph idx="1"/>
          </p:nvPr>
        </p:nvPicPr>
        <p:blipFill>
          <a:blip r:embed="rId4"/>
          <a:stretch>
            <a:fillRect/>
          </a:stretch>
        </p:blipFill>
        <p:spPr>
          <a:xfrm>
            <a:off x="597158" y="1138334"/>
            <a:ext cx="10254343" cy="5439747"/>
          </a:xfrm>
          <a:prstGeom prst="rect">
            <a:avLst/>
          </a:prstGeom>
        </p:spPr>
      </p:pic>
    </p:spTree>
    <p:extLst>
      <p:ext uri="{BB962C8B-B14F-4D97-AF65-F5344CB8AC3E}">
        <p14:creationId xmlns:p14="http://schemas.microsoft.com/office/powerpoint/2010/main" val="2929139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883ADA-6B85-0AA5-1AEA-515D65439729}"/>
              </a:ext>
            </a:extLst>
          </p:cNvPr>
          <p:cNvSpPr txBox="1"/>
          <p:nvPr/>
        </p:nvSpPr>
        <p:spPr>
          <a:xfrm>
            <a:off x="457199" y="243512"/>
            <a:ext cx="10804849" cy="6370975"/>
          </a:xfrm>
          <a:prstGeom prst="rect">
            <a:avLst/>
          </a:prstGeom>
          <a:noFill/>
        </p:spPr>
        <p:txBody>
          <a:bodyPr wrap="square">
            <a:spAutoFit/>
          </a:bodyPr>
          <a:lstStyle/>
          <a:p>
            <a:r>
              <a:rPr lang="en-GB" sz="2400" dirty="0"/>
              <a:t>Boris Kaehler &amp; Jens Grundei (2018) </a:t>
            </a:r>
            <a:r>
              <a:rPr lang="en-GB" sz="2400" i="1" dirty="0"/>
              <a:t>The Concept of Management: In Search of a New Definition</a:t>
            </a:r>
            <a:r>
              <a:rPr lang="en-GB" sz="2400" dirty="0"/>
              <a:t>. Chapter. Springer Briefs in Business book series (BRIEFS BUSINESS)</a:t>
            </a:r>
          </a:p>
          <a:p>
            <a:endParaRPr lang="en-GB" sz="2400" dirty="0"/>
          </a:p>
          <a:p>
            <a:r>
              <a:rPr lang="en-GB" sz="2400" dirty="0"/>
              <a:t>Abstract</a:t>
            </a:r>
          </a:p>
          <a:p>
            <a:r>
              <a:rPr lang="en-GB" sz="2400" dirty="0"/>
              <a:t>The concept of management is well established and very familiar to scholars and practitioners alike. However, it is also very vague, with traditional textbook definitions containing almost no concrete characteristics. This chapter aims at developing a more precise definition of management that clearly and fully captures the meaning and the content of the term. This is done by conducting a broad survey of literature and subjecting the main elements to critical analysis. Essential new definitory elements are also conceptualized. As a result, we suggest that management is a steering influence on market, production and/or resource operations in an organization and its units that may address both people and non-people issues and is exerted by multiple organizational actors through either anticipatory norm-setting or situational intervention with the aim of achieving the unit’s objectives.</a:t>
            </a:r>
          </a:p>
          <a:p>
            <a:endParaRPr lang="en-GB" sz="2400" dirty="0"/>
          </a:p>
          <a:p>
            <a:r>
              <a:rPr lang="en-GB" sz="2400" dirty="0">
                <a:solidFill>
                  <a:srgbClr val="FF0000"/>
                </a:solidFill>
              </a:rPr>
              <a:t>This chapter will be uploaded to the week’s tile.</a:t>
            </a:r>
          </a:p>
        </p:txBody>
      </p:sp>
    </p:spTree>
    <p:extLst>
      <p:ext uri="{BB962C8B-B14F-4D97-AF65-F5344CB8AC3E}">
        <p14:creationId xmlns:p14="http://schemas.microsoft.com/office/powerpoint/2010/main" val="503339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15610-5DDC-A543-EE1C-22FE0E105A0E}"/>
              </a:ext>
            </a:extLst>
          </p:cNvPr>
          <p:cNvSpPr>
            <a:spLocks noGrp="1"/>
          </p:cNvSpPr>
          <p:nvPr>
            <p:ph type="title"/>
          </p:nvPr>
        </p:nvSpPr>
        <p:spPr/>
        <p:txBody>
          <a:bodyPr/>
          <a:lstStyle/>
          <a:p>
            <a:r>
              <a:rPr lang="en-GB" dirty="0"/>
              <a:t>What is your assignment plan?</a:t>
            </a:r>
          </a:p>
        </p:txBody>
      </p:sp>
      <p:pic>
        <p:nvPicPr>
          <p:cNvPr id="4" name="Content Placeholder 3">
            <a:extLst>
              <a:ext uri="{FF2B5EF4-FFF2-40B4-BE49-F238E27FC236}">
                <a16:creationId xmlns:a16="http://schemas.microsoft.com/office/drawing/2014/main" id="{D690C1C4-0920-351A-84D2-52EAC1F35C61}"/>
              </a:ext>
            </a:extLst>
          </p:cNvPr>
          <p:cNvPicPr>
            <a:picLocks noGrp="1" noChangeAspect="1"/>
          </p:cNvPicPr>
          <p:nvPr>
            <p:ph idx="1"/>
          </p:nvPr>
        </p:nvPicPr>
        <p:blipFill>
          <a:blip r:embed="rId2"/>
          <a:stretch>
            <a:fillRect/>
          </a:stretch>
        </p:blipFill>
        <p:spPr>
          <a:xfrm>
            <a:off x="609600" y="1600201"/>
            <a:ext cx="9486900" cy="4115742"/>
          </a:xfrm>
          <a:prstGeom prst="rect">
            <a:avLst/>
          </a:prstGeom>
        </p:spPr>
      </p:pic>
    </p:spTree>
    <p:extLst>
      <p:ext uri="{BB962C8B-B14F-4D97-AF65-F5344CB8AC3E}">
        <p14:creationId xmlns:p14="http://schemas.microsoft.com/office/powerpoint/2010/main" val="918632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586C0-6067-58D3-F2D5-D0060DBD6CBE}"/>
              </a:ext>
            </a:extLst>
          </p:cNvPr>
          <p:cNvSpPr>
            <a:spLocks noGrp="1"/>
          </p:cNvSpPr>
          <p:nvPr>
            <p:ph type="title"/>
          </p:nvPr>
        </p:nvSpPr>
        <p:spPr/>
        <p:txBody>
          <a:bodyPr/>
          <a:lstStyle/>
          <a:p>
            <a:r>
              <a:rPr lang="en-GB" dirty="0"/>
              <a:t>Title</a:t>
            </a:r>
          </a:p>
        </p:txBody>
      </p:sp>
      <p:sp>
        <p:nvSpPr>
          <p:cNvPr id="3" name="Content Placeholder 2">
            <a:extLst>
              <a:ext uri="{FF2B5EF4-FFF2-40B4-BE49-F238E27FC236}">
                <a16:creationId xmlns:a16="http://schemas.microsoft.com/office/drawing/2014/main" id="{13AD4B60-B9A8-03AB-C8BB-2E932AFF7636}"/>
              </a:ext>
            </a:extLst>
          </p:cNvPr>
          <p:cNvSpPr>
            <a:spLocks noGrp="1"/>
          </p:cNvSpPr>
          <p:nvPr>
            <p:ph idx="1"/>
          </p:nvPr>
        </p:nvSpPr>
        <p:spPr/>
        <p:txBody>
          <a:bodyPr/>
          <a:lstStyle/>
          <a:p>
            <a:pPr marL="0" indent="0">
              <a:buNone/>
            </a:pPr>
            <a:r>
              <a:rPr lang="en-GB" dirty="0"/>
              <a:t>An analysis (or evaluation) of the </a:t>
            </a:r>
            <a:r>
              <a:rPr lang="en-GB" dirty="0" err="1"/>
              <a:t>xxxxx</a:t>
            </a:r>
            <a:r>
              <a:rPr lang="en-GB" dirty="0"/>
              <a:t>, with special refence to the </a:t>
            </a:r>
            <a:r>
              <a:rPr lang="en-GB" dirty="0" err="1"/>
              <a:t>yyy</a:t>
            </a:r>
            <a:r>
              <a:rPr lang="en-GB" dirty="0"/>
              <a:t> industry (or company). A rationale for the zzzz policy.</a:t>
            </a:r>
          </a:p>
          <a:p>
            <a:pPr marL="0" indent="0">
              <a:buNone/>
            </a:pPr>
            <a:endParaRPr lang="en-GB" dirty="0"/>
          </a:p>
          <a:p>
            <a:pPr marL="0" indent="0">
              <a:buNone/>
            </a:pPr>
            <a:r>
              <a:rPr lang="en-GB"/>
              <a:t>Discussion.</a:t>
            </a:r>
            <a:endParaRPr lang="en-GB" dirty="0"/>
          </a:p>
          <a:p>
            <a:endParaRPr lang="en-GB" dirty="0"/>
          </a:p>
        </p:txBody>
      </p:sp>
    </p:spTree>
    <p:extLst>
      <p:ext uri="{BB962C8B-B14F-4D97-AF65-F5344CB8AC3E}">
        <p14:creationId xmlns:p14="http://schemas.microsoft.com/office/powerpoint/2010/main" val="4201583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DE167-5537-0F76-53FF-674011AE084F}"/>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5F6163A1-8CC4-E17C-FC8E-E127F4170076}"/>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Leadership ideas. Let’s see what you think!</a:t>
            </a:r>
          </a:p>
          <a:p>
            <a:pPr marL="0" indent="0">
              <a:buNone/>
            </a:pPr>
            <a:endParaRPr lang="en-GB" dirty="0"/>
          </a:p>
        </p:txBody>
      </p:sp>
    </p:spTree>
    <p:extLst>
      <p:ext uri="{BB962C8B-B14F-4D97-AF65-F5344CB8AC3E}">
        <p14:creationId xmlns:p14="http://schemas.microsoft.com/office/powerpoint/2010/main" val="120166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A67D-A719-1A8D-FA5A-9A38AAAABBBE}"/>
              </a:ext>
            </a:extLst>
          </p:cNvPr>
          <p:cNvSpPr>
            <a:spLocks noGrp="1"/>
          </p:cNvSpPr>
          <p:nvPr>
            <p:ph type="title"/>
          </p:nvPr>
        </p:nvSpPr>
        <p:spPr/>
        <p:txBody>
          <a:bodyPr>
            <a:normAutofit/>
          </a:bodyPr>
          <a:lstStyle/>
          <a:p>
            <a:r>
              <a:rPr lang="en-GB" dirty="0"/>
              <a:t>1. Leadership: Name a good leader. </a:t>
            </a:r>
          </a:p>
        </p:txBody>
      </p:sp>
      <p:sp>
        <p:nvSpPr>
          <p:cNvPr id="4" name="Content Placeholder 3">
            <a:extLst>
              <a:ext uri="{FF2B5EF4-FFF2-40B4-BE49-F238E27FC236}">
                <a16:creationId xmlns:a16="http://schemas.microsoft.com/office/drawing/2014/main" id="{06CBC200-7EDE-924D-17ED-2A936A537B22}"/>
              </a:ext>
            </a:extLst>
          </p:cNvPr>
          <p:cNvSpPr>
            <a:spLocks noGrp="1"/>
          </p:cNvSpPr>
          <p:nvPr>
            <p:ph sz="half" idx="2"/>
          </p:nvPr>
        </p:nvSpPr>
        <p:spPr>
          <a:xfrm>
            <a:off x="7959012" y="681135"/>
            <a:ext cx="3394788" cy="5495828"/>
          </a:xfrm>
        </p:spPr>
        <p:txBody>
          <a:bodyPr>
            <a:normAutofit lnSpcReduction="10000"/>
          </a:bodyPr>
          <a:lstStyle/>
          <a:p>
            <a:pPr marL="0" indent="0">
              <a:buNone/>
            </a:pPr>
            <a:endParaRPr lang="en-GB" dirty="0">
              <a:hlinkClick r:id="" action="ppaction://noaction"/>
            </a:endParaRPr>
          </a:p>
          <a:p>
            <a:pPr marL="0" indent="0">
              <a:buNone/>
            </a:pPr>
            <a:endParaRPr lang="en-GB" dirty="0">
              <a:hlinkClick r:id="" action="ppaction://noaction"/>
            </a:endParaRPr>
          </a:p>
          <a:p>
            <a:pPr marL="0" indent="0">
              <a:buNone/>
            </a:pPr>
            <a:endParaRPr lang="en-GB" dirty="0">
              <a:hlinkClick r:id="" action="ppaction://noaction"/>
            </a:endParaRPr>
          </a:p>
          <a:p>
            <a:pPr marL="0" indent="0">
              <a:buNone/>
            </a:pPr>
            <a:r>
              <a:rPr lang="en-GB" dirty="0">
                <a:hlinkClick r:id="" action="ppaction://noaction"/>
              </a:rPr>
              <a:t>https://getlighthouse.com/blog/good-leader-vs-bad-leader/</a:t>
            </a:r>
            <a:endParaRPr lang="en-GB" dirty="0"/>
          </a:p>
          <a:p>
            <a:pPr marL="0" indent="0">
              <a:buNone/>
            </a:pPr>
            <a:endParaRPr lang="en-GB" dirty="0"/>
          </a:p>
          <a:p>
            <a:pPr marL="0" indent="0">
              <a:buNone/>
            </a:pPr>
            <a:r>
              <a:rPr lang="en-GB" dirty="0"/>
              <a:t> </a:t>
            </a:r>
            <a:r>
              <a:rPr lang="en-GB" dirty="0">
                <a:hlinkClick r:id="rId2"/>
              </a:rPr>
              <a:t>https://ca.indeed.com/career-advice/career-development/examples-of-bad-leadership</a:t>
            </a:r>
            <a:endParaRPr lang="en-GB" dirty="0"/>
          </a:p>
          <a:p>
            <a:pPr marL="0" indent="0">
              <a:buNone/>
            </a:pPr>
            <a:endParaRPr lang="en-GB" dirty="0"/>
          </a:p>
        </p:txBody>
      </p:sp>
      <p:pic>
        <p:nvPicPr>
          <p:cNvPr id="5" name="Picture 2" descr="good leader vs. bad leader">
            <a:extLst>
              <a:ext uri="{FF2B5EF4-FFF2-40B4-BE49-F238E27FC236}">
                <a16:creationId xmlns:a16="http://schemas.microsoft.com/office/drawing/2014/main" id="{C3ED6C4D-719C-2417-C7E9-0527D9B1132A}"/>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53331" y="1825625"/>
            <a:ext cx="585659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5313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49BC1-256F-8945-8B16-F63F4A5A93EE}"/>
              </a:ext>
            </a:extLst>
          </p:cNvPr>
          <p:cNvSpPr>
            <a:spLocks noGrp="1"/>
          </p:cNvSpPr>
          <p:nvPr>
            <p:ph type="title"/>
          </p:nvPr>
        </p:nvSpPr>
        <p:spPr/>
        <p:txBody>
          <a:bodyPr>
            <a:normAutofit/>
          </a:bodyPr>
          <a:lstStyle/>
          <a:p>
            <a:r>
              <a:rPr lang="en-GB" dirty="0">
                <a:hlinkClick r:id="rId2"/>
              </a:rPr>
              <a:t>https://www.myhubintranet.com/bad-leadership/</a:t>
            </a:r>
            <a:r>
              <a:rPr lang="en-GB" dirty="0"/>
              <a:t> </a:t>
            </a:r>
          </a:p>
        </p:txBody>
      </p:sp>
      <p:pic>
        <p:nvPicPr>
          <p:cNvPr id="1028" name="Picture 4" descr="bad leadership">
            <a:extLst>
              <a:ext uri="{FF2B5EF4-FFF2-40B4-BE49-F238E27FC236}">
                <a16:creationId xmlns:a16="http://schemas.microsoft.com/office/drawing/2014/main" id="{777E0649-E314-6FE9-2FC6-0BCA227461A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44662" y="1825625"/>
            <a:ext cx="870267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25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7151-2311-A3D0-8DF1-ED3804768E64}"/>
              </a:ext>
            </a:extLst>
          </p:cNvPr>
          <p:cNvSpPr>
            <a:spLocks noGrp="1"/>
          </p:cNvSpPr>
          <p:nvPr>
            <p:ph type="title"/>
          </p:nvPr>
        </p:nvSpPr>
        <p:spPr/>
        <p:txBody>
          <a:bodyPr/>
          <a:lstStyle/>
          <a:p>
            <a:r>
              <a:rPr lang="en-GB" dirty="0"/>
              <a:t>Name a bad leader</a:t>
            </a:r>
          </a:p>
        </p:txBody>
      </p:sp>
      <p:sp>
        <p:nvSpPr>
          <p:cNvPr id="3" name="Content Placeholder 2">
            <a:extLst>
              <a:ext uri="{FF2B5EF4-FFF2-40B4-BE49-F238E27FC236}">
                <a16:creationId xmlns:a16="http://schemas.microsoft.com/office/drawing/2014/main" id="{3940C80E-DE72-F314-B76D-D87208F63B19}"/>
              </a:ext>
            </a:extLst>
          </p:cNvPr>
          <p:cNvSpPr>
            <a:spLocks noGrp="1"/>
          </p:cNvSpPr>
          <p:nvPr>
            <p:ph idx="1"/>
          </p:nvPr>
        </p:nvSpPr>
        <p:spPr>
          <a:xfrm>
            <a:off x="569945" y="1690688"/>
            <a:ext cx="10783855" cy="4351338"/>
          </a:xfrm>
        </p:spPr>
        <p:txBody>
          <a:bodyPr/>
          <a:lstStyle/>
          <a:p>
            <a:pPr marL="0" indent="0">
              <a:buNone/>
            </a:pPr>
            <a:r>
              <a:rPr lang="en-GB" dirty="0">
                <a:hlinkClick r:id="rId2"/>
              </a:rPr>
              <a:t>https://skylineg.com/resources/blog/6-common-traits-of-bad-leadership-and-how-to-fix-these-poor-leadership-qualities-in-your-organization</a:t>
            </a:r>
            <a:r>
              <a:rPr lang="en-GB" dirty="0"/>
              <a:t> </a:t>
            </a:r>
          </a:p>
        </p:txBody>
      </p:sp>
      <p:pic>
        <p:nvPicPr>
          <p:cNvPr id="2050" name="Picture 2" descr="good leader vs. bad leader how ideas are treated">
            <a:extLst>
              <a:ext uri="{FF2B5EF4-FFF2-40B4-BE49-F238E27FC236}">
                <a16:creationId xmlns:a16="http://schemas.microsoft.com/office/drawing/2014/main" id="{D4FF8E8C-06D7-2166-CA0A-D895A3FA6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8294" y="3429000"/>
            <a:ext cx="6251510" cy="1866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954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AAE04-F250-6F3C-2CC1-1C133F3AB79E}"/>
              </a:ext>
            </a:extLst>
          </p:cNvPr>
          <p:cNvSpPr>
            <a:spLocks noGrp="1"/>
          </p:cNvSpPr>
          <p:nvPr>
            <p:ph type="title"/>
          </p:nvPr>
        </p:nvSpPr>
        <p:spPr>
          <a:xfrm>
            <a:off x="401216" y="-65313"/>
            <a:ext cx="10952584" cy="1756002"/>
          </a:xfrm>
        </p:spPr>
        <p:txBody>
          <a:bodyPr>
            <a:normAutofit/>
          </a:bodyPr>
          <a:lstStyle/>
          <a:p>
            <a:r>
              <a:rPr lang="en-GB" sz="3600" b="1" dirty="0">
                <a:latin typeface="Arial" panose="020B0604020202020204" pitchFamily="34" charset="0"/>
                <a:cs typeface="Arial" panose="020B0604020202020204" pitchFamily="34" charset="0"/>
              </a:rPr>
              <a:t>Good leaders: Class response</a:t>
            </a:r>
          </a:p>
        </p:txBody>
      </p:sp>
      <p:sp>
        <p:nvSpPr>
          <p:cNvPr id="3" name="Content Placeholder 2">
            <a:extLst>
              <a:ext uri="{FF2B5EF4-FFF2-40B4-BE49-F238E27FC236}">
                <a16:creationId xmlns:a16="http://schemas.microsoft.com/office/drawing/2014/main" id="{1952C76E-7E9A-3B37-98AC-E5F18E14398E}"/>
              </a:ext>
            </a:extLst>
          </p:cNvPr>
          <p:cNvSpPr>
            <a:spLocks noGrp="1"/>
          </p:cNvSpPr>
          <p:nvPr>
            <p:ph sz="half" idx="1"/>
          </p:nvPr>
        </p:nvSpPr>
        <p:spPr>
          <a:xfrm>
            <a:off x="401216" y="1203649"/>
            <a:ext cx="4385388" cy="5122506"/>
          </a:xfrm>
        </p:spPr>
        <p:txBody>
          <a:bodyPr>
            <a:normAutofit fontScale="70000" lnSpcReduction="20000"/>
          </a:bodyPr>
          <a:lstStyle/>
          <a:p>
            <a:pPr marL="0" indent="0">
              <a:buNone/>
            </a:pPr>
            <a:r>
              <a:rPr lang="en-GB" sz="3200" dirty="0">
                <a:latin typeface="Arial" panose="020B0604020202020204" pitchFamily="34" charset="0"/>
                <a:cs typeface="Arial" panose="020B0604020202020204" pitchFamily="34" charset="0"/>
              </a:rPr>
              <a:t>Winston Churchill</a:t>
            </a:r>
          </a:p>
          <a:p>
            <a:pPr marL="0" indent="0">
              <a:buNone/>
            </a:pPr>
            <a:r>
              <a:rPr lang="en-GB" sz="3200" dirty="0">
                <a:latin typeface="Arial" panose="020B0604020202020204" pitchFamily="34" charset="0"/>
                <a:cs typeface="Arial" panose="020B0604020202020204" pitchFamily="34" charset="0"/>
              </a:rPr>
              <a:t>JF Kennedy</a:t>
            </a:r>
          </a:p>
          <a:p>
            <a:pPr marL="0" indent="0">
              <a:buNone/>
            </a:pPr>
            <a:r>
              <a:rPr lang="en-GB" sz="3200" dirty="0">
                <a:latin typeface="Arial" panose="020B0604020202020204" pitchFamily="34" charset="0"/>
                <a:cs typeface="Arial" panose="020B0604020202020204" pitchFamily="34" charset="0"/>
              </a:rPr>
              <a:t>Nelson Mandela</a:t>
            </a:r>
          </a:p>
          <a:p>
            <a:pPr marL="0" indent="0">
              <a:buNone/>
            </a:pPr>
            <a:r>
              <a:rPr lang="en-GB" sz="3200" dirty="0">
                <a:latin typeface="Arial" panose="020B0604020202020204" pitchFamily="34" charset="0"/>
                <a:cs typeface="Arial" panose="020B0604020202020204" pitchFamily="34" charset="0"/>
              </a:rPr>
              <a:t>Alexander the Great</a:t>
            </a:r>
          </a:p>
          <a:p>
            <a:pPr marL="0" indent="0">
              <a:buNone/>
            </a:pPr>
            <a:r>
              <a:rPr lang="en-GB" sz="3200" dirty="0">
                <a:latin typeface="Arial" panose="020B0604020202020204" pitchFamily="34" charset="0"/>
                <a:cs typeface="Arial" panose="020B0604020202020204" pitchFamily="34" charset="0"/>
              </a:rPr>
              <a:t>Genghis Khan</a:t>
            </a:r>
          </a:p>
          <a:p>
            <a:pPr marL="0" indent="0">
              <a:buNone/>
            </a:pPr>
            <a:r>
              <a:rPr lang="en-GB" sz="3200" dirty="0">
                <a:solidFill>
                  <a:srgbClr val="202124"/>
                </a:solidFill>
                <a:latin typeface="Arial" panose="020B0604020202020204" pitchFamily="34" charset="0"/>
                <a:cs typeface="Arial" panose="020B0604020202020204" pitchFamily="34" charset="0"/>
              </a:rPr>
              <a:t>Mao Zedong</a:t>
            </a:r>
          </a:p>
          <a:p>
            <a:pPr marL="0" indent="0">
              <a:buNone/>
            </a:pPr>
            <a:r>
              <a:rPr lang="en-GB" sz="3200" dirty="0">
                <a:solidFill>
                  <a:srgbClr val="202124"/>
                </a:solidFill>
                <a:latin typeface="Arial" panose="020B0604020202020204" pitchFamily="34" charset="0"/>
                <a:cs typeface="Arial" panose="020B0604020202020204" pitchFamily="34" charset="0"/>
              </a:rPr>
              <a:t>Napoleon</a:t>
            </a:r>
          </a:p>
          <a:p>
            <a:pPr marL="0" indent="0">
              <a:buNone/>
            </a:pPr>
            <a:r>
              <a:rPr lang="en-GB" sz="3200" dirty="0">
                <a:solidFill>
                  <a:srgbClr val="202124"/>
                </a:solidFill>
                <a:latin typeface="Arial" panose="020B0604020202020204" pitchFamily="34" charset="0"/>
                <a:cs typeface="Arial" panose="020B0604020202020204" pitchFamily="34" charset="0"/>
              </a:rPr>
              <a:t>Barack Obama</a:t>
            </a:r>
          </a:p>
          <a:p>
            <a:pPr marL="0" indent="0">
              <a:buNone/>
            </a:pPr>
            <a:r>
              <a:rPr lang="en-GB" sz="3200" dirty="0">
                <a:solidFill>
                  <a:srgbClr val="202124"/>
                </a:solidFill>
                <a:latin typeface="Arial" panose="020B0604020202020204" pitchFamily="34" charset="0"/>
                <a:cs typeface="Arial" panose="020B0604020202020204" pitchFamily="34" charset="0"/>
              </a:rPr>
              <a:t>Ramesses 2</a:t>
            </a:r>
            <a:r>
              <a:rPr lang="en-GB" sz="3200" baseline="30000" dirty="0">
                <a:solidFill>
                  <a:srgbClr val="202124"/>
                </a:solidFill>
                <a:latin typeface="Arial" panose="020B0604020202020204" pitchFamily="34" charset="0"/>
                <a:cs typeface="Arial" panose="020B0604020202020204" pitchFamily="34" charset="0"/>
              </a:rPr>
              <a:t>nd</a:t>
            </a:r>
          </a:p>
          <a:p>
            <a:pPr marL="0" indent="0">
              <a:buNone/>
            </a:pPr>
            <a:r>
              <a:rPr lang="en-GB" sz="3200" dirty="0">
                <a:latin typeface="Arial" panose="020B0604020202020204" pitchFamily="34" charset="0"/>
                <a:cs typeface="Arial" panose="020B0604020202020204" pitchFamily="34" charset="0"/>
              </a:rPr>
              <a:t>Mustafa Kemal Atatürk</a:t>
            </a:r>
          </a:p>
          <a:p>
            <a:pPr marL="0" indent="0">
              <a:buNone/>
            </a:pPr>
            <a:r>
              <a:rPr lang="en-GB" sz="3200" dirty="0">
                <a:latin typeface="Arial" panose="020B0604020202020204" pitchFamily="34" charset="0"/>
                <a:cs typeface="Arial" panose="020B0604020202020204" pitchFamily="34" charset="0"/>
              </a:rPr>
              <a:t>Vladimir Ilyich Lenin</a:t>
            </a:r>
          </a:p>
          <a:p>
            <a:pPr marL="0" indent="0">
              <a:buNone/>
            </a:pPr>
            <a:r>
              <a:rPr lang="en-GB" sz="3200" dirty="0">
                <a:latin typeface="Arial" panose="020B0604020202020204" pitchFamily="34" charset="0"/>
                <a:cs typeface="Arial" panose="020B0604020202020204" pitchFamily="34" charset="0"/>
              </a:rPr>
              <a:t>Saladin</a:t>
            </a:r>
          </a:p>
          <a:p>
            <a:pPr marL="0" indent="0">
              <a:buNone/>
            </a:pPr>
            <a:r>
              <a:rPr lang="en-GB" sz="3200" dirty="0">
                <a:latin typeface="Arial" panose="020B0604020202020204" pitchFamily="34" charset="0"/>
                <a:cs typeface="Arial" panose="020B0604020202020204" pitchFamily="34" charset="0"/>
              </a:rPr>
              <a:t>Peter the Great</a:t>
            </a:r>
          </a:p>
          <a:p>
            <a:pPr marL="0" indent="0">
              <a:buNone/>
            </a:pPr>
            <a:r>
              <a:rPr lang="en-GB" sz="3200" dirty="0">
                <a:latin typeface="Arial" panose="020B0604020202020204" pitchFamily="34" charset="0"/>
                <a:cs typeface="Arial" panose="020B0604020202020204" pitchFamily="34" charset="0"/>
              </a:rPr>
              <a:t>Joan of Arc (Jeanne D’Arc)</a:t>
            </a:r>
            <a:endParaRPr lang="en-GB" sz="3200"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8CFC56AA-1BF4-DA1F-F241-AD2245DB3569}"/>
              </a:ext>
            </a:extLst>
          </p:cNvPr>
          <p:cNvSpPr>
            <a:spLocks noGrp="1"/>
          </p:cNvSpPr>
          <p:nvPr>
            <p:ph sz="half" idx="2"/>
          </p:nvPr>
        </p:nvSpPr>
        <p:spPr>
          <a:xfrm>
            <a:off x="4021495" y="1268963"/>
            <a:ext cx="5103846" cy="4907999"/>
          </a:xfrm>
        </p:spPr>
        <p:txBody>
          <a:bodyPr>
            <a:noAutofit/>
          </a:bodyPr>
          <a:lstStyle/>
          <a:p>
            <a:pPr marL="0" indent="0">
              <a:lnSpc>
                <a:spcPct val="100000"/>
              </a:lnSpc>
              <a:buNone/>
            </a:pPr>
            <a:r>
              <a:rPr lang="en-GB" sz="2000" dirty="0">
                <a:latin typeface="Arial" panose="020B0604020202020204" pitchFamily="34" charset="0"/>
                <a:cs typeface="Arial" panose="020B0604020202020204" pitchFamily="34" charset="0"/>
              </a:rPr>
              <a:t>Mahatma Gandhi</a:t>
            </a:r>
          </a:p>
          <a:p>
            <a:pPr marL="0" indent="0">
              <a:lnSpc>
                <a:spcPct val="100000"/>
              </a:lnSpc>
              <a:buNone/>
            </a:pPr>
            <a:r>
              <a:rPr lang="en-GB" sz="2000" dirty="0">
                <a:latin typeface="Arial" panose="020B0604020202020204" pitchFamily="34" charset="0"/>
                <a:cs typeface="Arial" panose="020B0604020202020204" pitchFamily="34" charset="0"/>
              </a:rPr>
              <a:t>Franklin D Roosevelt</a:t>
            </a:r>
          </a:p>
          <a:p>
            <a:pPr marL="0" indent="0">
              <a:lnSpc>
                <a:spcPct val="100000"/>
              </a:lnSpc>
              <a:buNone/>
            </a:pPr>
            <a:r>
              <a:rPr lang="en-GB" sz="2000" i="0" dirty="0">
                <a:effectLst/>
                <a:latin typeface="Arial" panose="020B0604020202020204" pitchFamily="34" charset="0"/>
                <a:cs typeface="Arial" panose="020B0604020202020204" pitchFamily="34" charset="0"/>
              </a:rPr>
              <a:t>Eva Perón</a:t>
            </a:r>
          </a:p>
          <a:p>
            <a:pPr marL="0" indent="0">
              <a:lnSpc>
                <a:spcPct val="100000"/>
              </a:lnSpc>
              <a:buNone/>
            </a:pPr>
            <a:r>
              <a:rPr lang="en-GB" sz="2000" i="0" dirty="0">
                <a:effectLst/>
                <a:latin typeface="Arial" panose="020B0604020202020204" pitchFamily="34" charset="0"/>
                <a:cs typeface="Arial" panose="020B0604020202020204" pitchFamily="34" charset="0"/>
              </a:rPr>
              <a:t>Martin Luther King Jr</a:t>
            </a:r>
          </a:p>
          <a:p>
            <a:pPr marL="0" indent="0">
              <a:lnSpc>
                <a:spcPct val="100000"/>
              </a:lnSpc>
              <a:buNone/>
            </a:pPr>
            <a:r>
              <a:rPr lang="en-GB" sz="2000" dirty="0">
                <a:latin typeface="Arial" panose="020B0604020202020204" pitchFamily="34" charset="0"/>
                <a:cs typeface="Arial" panose="020B0604020202020204" pitchFamily="34" charset="0"/>
              </a:rPr>
              <a:t>Abraham Lincoln</a:t>
            </a:r>
          </a:p>
          <a:p>
            <a:pPr marL="0" indent="0" fontAlgn="ctr">
              <a:lnSpc>
                <a:spcPct val="100000"/>
              </a:lnSpc>
              <a:buNone/>
            </a:pPr>
            <a:r>
              <a:rPr lang="en-GB" sz="2000" dirty="0">
                <a:effectLst/>
                <a:latin typeface="Arial" panose="020B0604020202020204" pitchFamily="34" charset="0"/>
                <a:cs typeface="Arial" panose="020B0604020202020204" pitchFamily="34" charset="0"/>
              </a:rPr>
              <a:t>Sun Tzu</a:t>
            </a:r>
          </a:p>
          <a:p>
            <a:pPr marL="0" indent="0" fontAlgn="ctr">
              <a:lnSpc>
                <a:spcPct val="100000"/>
              </a:lnSpc>
              <a:buNone/>
            </a:pPr>
            <a:r>
              <a:rPr lang="en-GB" sz="2000" dirty="0">
                <a:solidFill>
                  <a:srgbClr val="000000"/>
                </a:solidFill>
                <a:latin typeface="Arial" panose="020B0604020202020204" pitchFamily="34" charset="0"/>
              </a:rPr>
              <a:t>Mark Zuckerberg</a:t>
            </a:r>
            <a:endParaRPr lang="en-GB" sz="2000" dirty="0">
              <a:latin typeface="Arial" panose="020B0604020202020204" pitchFamily="34" charset="0"/>
              <a:cs typeface="Arial" panose="020B0604020202020204" pitchFamily="34" charset="0"/>
            </a:endParaRPr>
          </a:p>
          <a:p>
            <a:pPr marL="0" indent="0" fontAlgn="ctr">
              <a:lnSpc>
                <a:spcPct val="100000"/>
              </a:lnSpc>
              <a:buNone/>
            </a:pPr>
            <a:r>
              <a:rPr lang="en-GB" sz="2000" i="0" dirty="0">
                <a:solidFill>
                  <a:srgbClr val="202124"/>
                </a:solidFill>
                <a:effectLst/>
                <a:latin typeface="Arial" panose="020B0604020202020204" pitchFamily="34" charset="0"/>
                <a:cs typeface="Arial" panose="020B0604020202020204" pitchFamily="34" charset="0"/>
              </a:rPr>
              <a:t>Bill Gates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Richard Branson</a:t>
            </a: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Muhammad Ali Jinnah</a:t>
            </a: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i="0" dirty="0">
                <a:solidFill>
                  <a:srgbClr val="202124"/>
                </a:solidFill>
                <a:effectLst/>
                <a:latin typeface="Arial" panose="020B0604020202020204" pitchFamily="34" charset="0"/>
                <a:cs typeface="Arial" panose="020B0604020202020204" pitchFamily="34" charset="0"/>
              </a:rPr>
              <a:t>Jeff Bezos</a:t>
            </a:r>
          </a:p>
          <a:p>
            <a:pPr marL="0" indent="0">
              <a:lnSpc>
                <a:spcPct val="100000"/>
              </a:lnSpc>
              <a:buNone/>
            </a:pPr>
            <a:r>
              <a:rPr lang="en-GB" sz="2000" dirty="0">
                <a:solidFill>
                  <a:srgbClr val="202124"/>
                </a:solidFill>
                <a:latin typeface="Arial" panose="020B0604020202020204" pitchFamily="34" charset="0"/>
                <a:cs typeface="Arial" panose="020B0604020202020204" pitchFamily="34" charset="0"/>
              </a:rPr>
              <a:t>Steve Jobs</a:t>
            </a:r>
            <a:endParaRPr lang="en-GB" sz="2000" dirty="0">
              <a:latin typeface="Arial" panose="020B0604020202020204" pitchFamily="34" charset="0"/>
              <a:cs typeface="Arial" panose="020B0604020202020204" pitchFamily="34" charset="0"/>
            </a:endParaRPr>
          </a:p>
        </p:txBody>
      </p:sp>
      <p:sp>
        <p:nvSpPr>
          <p:cNvPr id="5" name="AutoShape 2" descr="The Art of War By Sun Tzu">
            <a:extLst>
              <a:ext uri="{FF2B5EF4-FFF2-40B4-BE49-F238E27FC236}">
                <a16:creationId xmlns:a16="http://schemas.microsoft.com/office/drawing/2014/main" id="{358E058C-C96C-3487-4A00-9892FF616E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7" name="Picture 6" descr="A person with a mustache&#10;&#10;Description automatically generated with medium confidence">
            <a:extLst>
              <a:ext uri="{FF2B5EF4-FFF2-40B4-BE49-F238E27FC236}">
                <a16:creationId xmlns:a16="http://schemas.microsoft.com/office/drawing/2014/main" id="{57318384-F58B-D0F0-8C25-7BDFEA617D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6883" y="279338"/>
            <a:ext cx="2913095" cy="3345120"/>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28E6EEF1-5FF9-A14C-0BE6-7AD69448BE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704" y="4012164"/>
            <a:ext cx="2913095" cy="2687216"/>
          </a:xfrm>
          <a:prstGeom prst="rect">
            <a:avLst/>
          </a:prstGeom>
        </p:spPr>
      </p:pic>
    </p:spTree>
    <p:extLst>
      <p:ext uri="{BB962C8B-B14F-4D97-AF65-F5344CB8AC3E}">
        <p14:creationId xmlns:p14="http://schemas.microsoft.com/office/powerpoint/2010/main" val="524936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8F971-859B-5ECB-7931-ABD5476F585C}"/>
              </a:ext>
            </a:extLst>
          </p:cNvPr>
          <p:cNvSpPr>
            <a:spLocks noGrp="1"/>
          </p:cNvSpPr>
          <p:nvPr>
            <p:ph type="title"/>
          </p:nvPr>
        </p:nvSpPr>
        <p:spPr>
          <a:xfrm>
            <a:off x="335902" y="-214603"/>
            <a:ext cx="6736702" cy="1474236"/>
          </a:xfrm>
        </p:spPr>
        <p:txBody>
          <a:bodyPr>
            <a:normAutofit/>
          </a:bodyPr>
          <a:lstStyle/>
          <a:p>
            <a:r>
              <a:rPr lang="en-GB" sz="3600" dirty="0">
                <a:latin typeface="Arial" panose="020B0604020202020204" pitchFamily="34" charset="0"/>
                <a:cs typeface="Arial" panose="020B0604020202020204" pitchFamily="34" charset="0"/>
              </a:rPr>
              <a:t>Bad leaders: Class response</a:t>
            </a:r>
          </a:p>
        </p:txBody>
      </p:sp>
      <p:sp>
        <p:nvSpPr>
          <p:cNvPr id="3" name="Content Placeholder 2">
            <a:extLst>
              <a:ext uri="{FF2B5EF4-FFF2-40B4-BE49-F238E27FC236}">
                <a16:creationId xmlns:a16="http://schemas.microsoft.com/office/drawing/2014/main" id="{B86DAACB-7CA9-2B46-9ED7-EEEDC1C3FB57}"/>
              </a:ext>
            </a:extLst>
          </p:cNvPr>
          <p:cNvSpPr>
            <a:spLocks noGrp="1"/>
          </p:cNvSpPr>
          <p:nvPr>
            <p:ph sz="half" idx="1"/>
          </p:nvPr>
        </p:nvSpPr>
        <p:spPr>
          <a:xfrm>
            <a:off x="335902" y="998376"/>
            <a:ext cx="3032449" cy="5178587"/>
          </a:xfrm>
        </p:spPr>
        <p:txBody>
          <a:bodyPr>
            <a:normAutofit/>
          </a:bodyPr>
          <a:lstStyle/>
          <a:p>
            <a:pPr marL="0" indent="0">
              <a:buNone/>
            </a:pPr>
            <a:r>
              <a:rPr lang="en-GB" sz="2400" dirty="0">
                <a:latin typeface="Arial" panose="020B0604020202020204" pitchFamily="34" charset="0"/>
                <a:cs typeface="Arial" panose="020B0604020202020204" pitchFamily="34" charset="0"/>
              </a:rPr>
              <a:t>Winston Churchill</a:t>
            </a:r>
          </a:p>
          <a:p>
            <a:pPr marL="0" indent="0">
              <a:buNone/>
            </a:pPr>
            <a:r>
              <a:rPr lang="en-GB" sz="2400" dirty="0">
                <a:latin typeface="Arial" panose="020B0604020202020204" pitchFamily="34" charset="0"/>
                <a:cs typeface="Arial" panose="020B0604020202020204" pitchFamily="34" charset="0"/>
              </a:rPr>
              <a:t>JF Kennedy</a:t>
            </a:r>
          </a:p>
          <a:p>
            <a:pPr marL="0" indent="0">
              <a:buNone/>
            </a:pPr>
            <a:r>
              <a:rPr lang="en-GB" sz="2400" dirty="0">
                <a:latin typeface="Arial" panose="020B0604020202020204" pitchFamily="34" charset="0"/>
                <a:cs typeface="Arial" panose="020B0604020202020204" pitchFamily="34" charset="0"/>
              </a:rPr>
              <a:t>Alexander the Great</a:t>
            </a:r>
          </a:p>
          <a:p>
            <a:pPr marL="0" indent="0">
              <a:buNone/>
            </a:pPr>
            <a:r>
              <a:rPr lang="en-GB" sz="2400" dirty="0">
                <a:latin typeface="Arial" panose="020B0604020202020204" pitchFamily="34" charset="0"/>
                <a:cs typeface="Arial" panose="020B0604020202020204" pitchFamily="34" charset="0"/>
              </a:rPr>
              <a:t>Genghis Khan</a:t>
            </a:r>
          </a:p>
          <a:p>
            <a:pPr marL="0" indent="0">
              <a:buNone/>
            </a:pPr>
            <a:r>
              <a:rPr lang="en-GB" sz="2400" dirty="0">
                <a:solidFill>
                  <a:srgbClr val="202124"/>
                </a:solidFill>
                <a:latin typeface="Arial" panose="020B0604020202020204" pitchFamily="34" charset="0"/>
                <a:cs typeface="Arial" panose="020B0604020202020204" pitchFamily="34" charset="0"/>
              </a:rPr>
              <a:t>Mao Zedong</a:t>
            </a:r>
          </a:p>
          <a:p>
            <a:pPr marL="0" indent="0">
              <a:buNone/>
            </a:pPr>
            <a:r>
              <a:rPr lang="en-GB" sz="2400" dirty="0">
                <a:solidFill>
                  <a:srgbClr val="202124"/>
                </a:solidFill>
                <a:latin typeface="Arial" panose="020B0604020202020204" pitchFamily="34" charset="0"/>
                <a:cs typeface="Arial" panose="020B0604020202020204" pitchFamily="34" charset="0"/>
              </a:rPr>
              <a:t>Napoleon</a:t>
            </a:r>
          </a:p>
          <a:p>
            <a:pPr marL="0" indent="0">
              <a:buNone/>
            </a:pPr>
            <a:r>
              <a:rPr lang="en-GB" sz="2400" dirty="0">
                <a:solidFill>
                  <a:srgbClr val="202124"/>
                </a:solidFill>
                <a:latin typeface="Arial" panose="020B0604020202020204" pitchFamily="34" charset="0"/>
                <a:cs typeface="Arial" panose="020B0604020202020204" pitchFamily="34" charset="0"/>
              </a:rPr>
              <a:t>Ramesses 2</a:t>
            </a:r>
            <a:r>
              <a:rPr lang="en-GB" sz="2400" baseline="30000" dirty="0">
                <a:solidFill>
                  <a:srgbClr val="202124"/>
                </a:solidFill>
                <a:latin typeface="Arial" panose="020B0604020202020204" pitchFamily="34" charset="0"/>
                <a:cs typeface="Arial" panose="020B0604020202020204" pitchFamily="34" charset="0"/>
              </a:rPr>
              <a:t>nd</a:t>
            </a:r>
          </a:p>
          <a:p>
            <a:pPr marL="0" indent="0">
              <a:buNone/>
            </a:pPr>
            <a:r>
              <a:rPr lang="en-GB" sz="2400" dirty="0">
                <a:latin typeface="Arial" panose="020B0604020202020204" pitchFamily="34" charset="0"/>
                <a:cs typeface="Arial" panose="020B0604020202020204" pitchFamily="34" charset="0"/>
              </a:rPr>
              <a:t>Joseph Stalin</a:t>
            </a:r>
          </a:p>
          <a:p>
            <a:pPr marL="0" indent="0">
              <a:buNone/>
            </a:pPr>
            <a:r>
              <a:rPr lang="en-GB" sz="2400" dirty="0">
                <a:latin typeface="Arial" panose="020B0604020202020204" pitchFamily="34" charset="0"/>
                <a:cs typeface="Arial" panose="020B0604020202020204" pitchFamily="34" charset="0"/>
              </a:rPr>
              <a:t>Adolf Hitler</a:t>
            </a:r>
          </a:p>
          <a:p>
            <a:pPr marL="0" indent="0">
              <a:buNone/>
            </a:pPr>
            <a:r>
              <a:rPr lang="en-GB" sz="2400" dirty="0">
                <a:latin typeface="Arial" panose="020B0604020202020204" pitchFamily="34" charset="0"/>
                <a:cs typeface="Arial" panose="020B0604020202020204" pitchFamily="34" charset="0"/>
              </a:rPr>
              <a:t>Kim Il-Sung</a:t>
            </a:r>
          </a:p>
          <a:p>
            <a:pPr marL="0" indent="0">
              <a:buNone/>
            </a:pPr>
            <a:r>
              <a:rPr lang="en-GB" sz="2400" dirty="0">
                <a:latin typeface="Arial" panose="020B0604020202020204" pitchFamily="34" charset="0"/>
                <a:cs typeface="Arial" panose="020B0604020202020204" pitchFamily="34" charset="0"/>
              </a:rPr>
              <a:t>Donald Trump</a:t>
            </a:r>
          </a:p>
          <a:p>
            <a:pPr marL="0" indent="0">
              <a:buNone/>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0F14E63-79C5-4643-DDC9-2DAC2DE1B685}"/>
              </a:ext>
            </a:extLst>
          </p:cNvPr>
          <p:cNvSpPr>
            <a:spLocks noGrp="1"/>
          </p:cNvSpPr>
          <p:nvPr>
            <p:ph sz="half" idx="2"/>
          </p:nvPr>
        </p:nvSpPr>
        <p:spPr>
          <a:xfrm>
            <a:off x="6902010" y="223936"/>
            <a:ext cx="4817239" cy="3321698"/>
          </a:xfrm>
        </p:spPr>
        <p:txBody>
          <a:bodyPr>
            <a:normAutofit/>
          </a:bodyPr>
          <a:lstStyle/>
          <a:p>
            <a:pPr marL="0" indent="0">
              <a:buNone/>
            </a:pPr>
            <a:r>
              <a:rPr lang="en-GB" sz="2400" dirty="0">
                <a:latin typeface="Arial" panose="020B0604020202020204" pitchFamily="34" charset="0"/>
                <a:cs typeface="Arial" panose="020B0604020202020204" pitchFamily="34" charset="0"/>
              </a:rPr>
              <a:t>Travis Kabinick- Uber: Sexual harassment.</a:t>
            </a:r>
          </a:p>
          <a:p>
            <a:pPr marL="0" indent="0">
              <a:buNone/>
            </a:pPr>
            <a:r>
              <a:rPr lang="en-GB" sz="2400" dirty="0">
                <a:latin typeface="Arial" panose="020B0604020202020204" pitchFamily="34" charset="0"/>
                <a:cs typeface="Arial" panose="020B0604020202020204" pitchFamily="34" charset="0"/>
              </a:rPr>
              <a:t>John Schnaffer-Papa John: Racism. Not taking the knee.</a:t>
            </a:r>
          </a:p>
          <a:p>
            <a:pPr marL="0" indent="0">
              <a:buNone/>
            </a:pPr>
            <a:r>
              <a:rPr lang="en-GB" sz="2400" dirty="0">
                <a:latin typeface="Arial" panose="020B0604020202020204" pitchFamily="34" charset="0"/>
                <a:cs typeface="Arial" panose="020B0604020202020204" pitchFamily="34" charset="0"/>
              </a:rPr>
              <a:t>John Stumpf- Wells Fago. Offloading blame for customer fraud onto employees.</a:t>
            </a:r>
          </a:p>
          <a:p>
            <a:pPr marL="0" indent="0">
              <a:buNone/>
            </a:pPr>
            <a:r>
              <a:rPr lang="en-GB" sz="1600" dirty="0">
                <a:hlinkClick r:id="rId2"/>
              </a:rPr>
              <a:t>https://www.inc.com/minda-zetlin/worst-ceos-toxic-culture-uber-papa-johns-wells-fargo.html</a:t>
            </a:r>
            <a:endParaRPr lang="en-GB" sz="1600" dirty="0"/>
          </a:p>
          <a:p>
            <a:pPr marL="0" indent="0">
              <a:buNone/>
            </a:pPr>
            <a:endParaRPr lang="en-GB" dirty="0"/>
          </a:p>
        </p:txBody>
      </p:sp>
      <p:pic>
        <p:nvPicPr>
          <p:cNvPr id="5" name="Picture 4" descr="A picture containing text, curtain&#10;&#10;Description automatically generated">
            <a:extLst>
              <a:ext uri="{FF2B5EF4-FFF2-40B4-BE49-F238E27FC236}">
                <a16:creationId xmlns:a16="http://schemas.microsoft.com/office/drawing/2014/main" id="{DC91D1AD-8CD6-2A26-2398-C98F0A6A693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59791" y="3429000"/>
            <a:ext cx="2651760" cy="1582161"/>
          </a:xfrm>
          <a:prstGeom prst="rect">
            <a:avLst/>
          </a:prstGeom>
          <a:noFill/>
          <a:ln>
            <a:noFill/>
          </a:ln>
        </p:spPr>
      </p:pic>
      <p:pic>
        <p:nvPicPr>
          <p:cNvPr id="6" name="Picture 5" descr="A person in a suit and tie&#10;&#10;Description automatically generated with low confidence">
            <a:extLst>
              <a:ext uri="{FF2B5EF4-FFF2-40B4-BE49-F238E27FC236}">
                <a16:creationId xmlns:a16="http://schemas.microsoft.com/office/drawing/2014/main" id="{ACCE75CC-C791-4B1D-14D6-B56408F163C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459791" y="5185488"/>
            <a:ext cx="2857500" cy="1474236"/>
          </a:xfrm>
          <a:prstGeom prst="rect">
            <a:avLst/>
          </a:prstGeom>
          <a:noFill/>
          <a:ln>
            <a:noFill/>
          </a:ln>
        </p:spPr>
      </p:pic>
      <p:pic>
        <p:nvPicPr>
          <p:cNvPr id="7" name="Picture 6" descr="America's Top 20 most-hated companies">
            <a:extLst>
              <a:ext uri="{FF2B5EF4-FFF2-40B4-BE49-F238E27FC236}">
                <a16:creationId xmlns:a16="http://schemas.microsoft.com/office/drawing/2014/main" id="{A409C657-CAD0-9356-2E7F-58571DFFCFC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221894" y="3545634"/>
            <a:ext cx="4634204" cy="3223895"/>
          </a:xfrm>
          <a:prstGeom prst="rect">
            <a:avLst/>
          </a:prstGeom>
          <a:noFill/>
          <a:ln>
            <a:noFill/>
          </a:ln>
        </p:spPr>
      </p:pic>
      <p:pic>
        <p:nvPicPr>
          <p:cNvPr id="8" name="Picture 7" descr="A person skydiving with a flag&#10;&#10;Description automatically generated with low confidence">
            <a:extLst>
              <a:ext uri="{FF2B5EF4-FFF2-40B4-BE49-F238E27FC236}">
                <a16:creationId xmlns:a16="http://schemas.microsoft.com/office/drawing/2014/main" id="{96102CC6-92A9-C778-B5D1-5E1EFBA8FD9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303038" y="891075"/>
            <a:ext cx="3396342" cy="2363598"/>
          </a:xfrm>
          <a:prstGeom prst="rect">
            <a:avLst/>
          </a:prstGeom>
          <a:noFill/>
          <a:ln>
            <a:noFill/>
          </a:ln>
        </p:spPr>
      </p:pic>
    </p:spTree>
    <p:extLst>
      <p:ext uri="{BB962C8B-B14F-4D97-AF65-F5344CB8AC3E}">
        <p14:creationId xmlns:p14="http://schemas.microsoft.com/office/powerpoint/2010/main" val="3165480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B9007-F6F0-100B-98CB-5256A2719D4C}"/>
              </a:ext>
            </a:extLst>
          </p:cNvPr>
          <p:cNvSpPr>
            <a:spLocks noGrp="1"/>
          </p:cNvSpPr>
          <p:nvPr>
            <p:ph type="title"/>
          </p:nvPr>
        </p:nvSpPr>
        <p:spPr/>
        <p:txBody>
          <a:bodyPr/>
          <a:lstStyle/>
          <a:p>
            <a:r>
              <a:rPr lang="en-GB" dirty="0"/>
              <a:t>Is anyone missing?</a:t>
            </a:r>
          </a:p>
        </p:txBody>
      </p:sp>
      <p:sp>
        <p:nvSpPr>
          <p:cNvPr id="3" name="Content Placeholder 2">
            <a:extLst>
              <a:ext uri="{FF2B5EF4-FFF2-40B4-BE49-F238E27FC236}">
                <a16:creationId xmlns:a16="http://schemas.microsoft.com/office/drawing/2014/main" id="{15EAD4F5-A7C5-1E06-9CBB-7AC6D467E4E6}"/>
              </a:ext>
            </a:extLst>
          </p:cNvPr>
          <p:cNvSpPr>
            <a:spLocks noGrp="1"/>
          </p:cNvSpPr>
          <p:nvPr>
            <p:ph idx="1"/>
          </p:nvPr>
        </p:nvSpPr>
        <p:spPr/>
        <p:txBody>
          <a:bodyPr/>
          <a:lstStyle/>
          <a:p>
            <a:r>
              <a:rPr lang="en-GB" dirty="0"/>
              <a:t>Women</a:t>
            </a:r>
          </a:p>
          <a:p>
            <a:r>
              <a:rPr lang="en-GB" dirty="0"/>
              <a:t>Youth</a:t>
            </a:r>
          </a:p>
          <a:p>
            <a:r>
              <a:rPr lang="en-GB" dirty="0"/>
              <a:t>Modern</a:t>
            </a:r>
          </a:p>
          <a:p>
            <a:r>
              <a:rPr lang="en-GB" dirty="0"/>
              <a:t>Ethnic groups</a:t>
            </a:r>
          </a:p>
          <a:p>
            <a:r>
              <a:rPr lang="en-GB" dirty="0"/>
              <a:t>Non-Western examples</a:t>
            </a:r>
          </a:p>
          <a:p>
            <a:r>
              <a:rPr lang="en-GB" dirty="0"/>
              <a:t>Small enterprises</a:t>
            </a:r>
          </a:p>
          <a:p>
            <a:r>
              <a:rPr lang="en-GB" dirty="0"/>
              <a:t>Nonmilitary leaders</a:t>
            </a:r>
          </a:p>
          <a:p>
            <a:pPr marL="0" indent="0">
              <a:buNone/>
            </a:pPr>
            <a:endParaRPr lang="en-GB" dirty="0"/>
          </a:p>
        </p:txBody>
      </p:sp>
    </p:spTree>
    <p:extLst>
      <p:ext uri="{BB962C8B-B14F-4D97-AF65-F5344CB8AC3E}">
        <p14:creationId xmlns:p14="http://schemas.microsoft.com/office/powerpoint/2010/main" val="472630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2A90D-D0D0-4DC4-DD21-7C37899A473E}"/>
              </a:ext>
            </a:extLst>
          </p:cNvPr>
          <p:cNvSpPr>
            <a:spLocks noGrp="1"/>
          </p:cNvSpPr>
          <p:nvPr>
            <p:ph type="title"/>
          </p:nvPr>
        </p:nvSpPr>
        <p:spPr>
          <a:xfrm>
            <a:off x="838200" y="-195943"/>
            <a:ext cx="10515600" cy="1886631"/>
          </a:xfrm>
        </p:spPr>
        <p:txBody>
          <a:bodyPr/>
          <a:lstStyle/>
          <a:p>
            <a:r>
              <a:rPr lang="en-GB" dirty="0"/>
              <a:t>What is good or bad about them?</a:t>
            </a:r>
          </a:p>
        </p:txBody>
      </p:sp>
      <p:sp>
        <p:nvSpPr>
          <p:cNvPr id="3" name="Content Placeholder 2">
            <a:extLst>
              <a:ext uri="{FF2B5EF4-FFF2-40B4-BE49-F238E27FC236}">
                <a16:creationId xmlns:a16="http://schemas.microsoft.com/office/drawing/2014/main" id="{74EA439F-E68E-E363-DFA4-ABDE9913E2C9}"/>
              </a:ext>
            </a:extLst>
          </p:cNvPr>
          <p:cNvSpPr>
            <a:spLocks noGrp="1"/>
          </p:cNvSpPr>
          <p:nvPr>
            <p:ph idx="1"/>
          </p:nvPr>
        </p:nvSpPr>
        <p:spPr>
          <a:xfrm>
            <a:off x="550506" y="1278293"/>
            <a:ext cx="11215396" cy="5225143"/>
          </a:xfrm>
        </p:spPr>
        <p:txBody>
          <a:bodyPr>
            <a:normAutofit/>
          </a:bodyPr>
          <a:lstStyle/>
          <a:p>
            <a:pPr marL="514350" indent="-514350">
              <a:buFont typeface="+mj-lt"/>
              <a:buAutoNum type="arabicPeriod"/>
            </a:pPr>
            <a:r>
              <a:rPr lang="en-GB" dirty="0"/>
              <a:t>Are we just making a judgement about their personalities?</a:t>
            </a:r>
          </a:p>
          <a:p>
            <a:pPr marL="514350" indent="-514350">
              <a:buFont typeface="+mj-lt"/>
              <a:buAutoNum type="arabicPeriod"/>
            </a:pPr>
            <a:r>
              <a:rPr lang="en-GB" dirty="0"/>
              <a:t>Can a bad person be a good leader?</a:t>
            </a:r>
          </a:p>
          <a:p>
            <a:pPr marL="514350" indent="-514350">
              <a:buFont typeface="+mj-lt"/>
              <a:buAutoNum type="arabicPeriod"/>
            </a:pPr>
            <a:r>
              <a:rPr lang="en-GB" dirty="0"/>
              <a:t>Are we looking at the consequences of their leadership, or their processes and style?</a:t>
            </a:r>
          </a:p>
          <a:p>
            <a:pPr marL="514350" indent="-514350">
              <a:buFont typeface="+mj-lt"/>
              <a:buAutoNum type="arabicPeriod"/>
            </a:pPr>
            <a:r>
              <a:rPr lang="en-GB" dirty="0"/>
              <a:t>Can bad motives for actions lead to good consequences?</a:t>
            </a:r>
          </a:p>
          <a:p>
            <a:pPr marL="514350" indent="-514350">
              <a:buFont typeface="+mj-lt"/>
              <a:buAutoNum type="arabicPeriod"/>
            </a:pPr>
            <a:r>
              <a:rPr lang="en-GB" dirty="0"/>
              <a:t>Are leaders born or can they be trained?</a:t>
            </a:r>
          </a:p>
          <a:p>
            <a:pPr marL="514350" indent="-514350">
              <a:buFont typeface="+mj-lt"/>
              <a:buAutoNum type="arabicPeriod"/>
            </a:pPr>
            <a:r>
              <a:rPr lang="en-GB" dirty="0"/>
              <a:t>Can the environment change the model of good leadership you might want to propose?</a:t>
            </a:r>
          </a:p>
          <a:p>
            <a:pPr marL="514350" indent="-514350">
              <a:buFont typeface="+mj-lt"/>
              <a:buAutoNum type="arabicPeriod"/>
            </a:pPr>
            <a:r>
              <a:rPr lang="en-GB" dirty="0"/>
              <a:t>Are some people never going to be good leaders?</a:t>
            </a:r>
          </a:p>
          <a:p>
            <a:pPr marL="514350" indent="-514350">
              <a:buFont typeface="+mj-lt"/>
              <a:buAutoNum type="arabicPeriod"/>
            </a:pPr>
            <a:r>
              <a:rPr lang="en-GB" dirty="0"/>
              <a:t>Could they be “toxic leaders”?</a:t>
            </a:r>
          </a:p>
        </p:txBody>
      </p:sp>
    </p:spTree>
    <p:extLst>
      <p:ext uri="{BB962C8B-B14F-4D97-AF65-F5344CB8AC3E}">
        <p14:creationId xmlns:p14="http://schemas.microsoft.com/office/powerpoint/2010/main" val="2246556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306D8-8F59-E4D2-0FDF-A6A62F2F0F99}"/>
              </a:ext>
            </a:extLst>
          </p:cNvPr>
          <p:cNvSpPr>
            <a:spLocks noGrp="1"/>
          </p:cNvSpPr>
          <p:nvPr>
            <p:ph type="title"/>
          </p:nvPr>
        </p:nvSpPr>
        <p:spPr>
          <a:xfrm>
            <a:off x="374002" y="205273"/>
            <a:ext cx="10979798" cy="1485415"/>
          </a:xfrm>
        </p:spPr>
        <p:txBody>
          <a:bodyPr>
            <a:normAutofit fontScale="90000"/>
          </a:bodyPr>
          <a:lstStyle/>
          <a:p>
            <a:r>
              <a:rPr lang="en-GB" sz="3600" b="0" i="0" dirty="0">
                <a:solidFill>
                  <a:srgbClr val="121212"/>
                </a:solidFill>
                <a:effectLst/>
                <a:latin typeface="GH Guardian Headline"/>
              </a:rPr>
              <a:t>Jacinda Ardern and Sanna Marin dismiss suggestion their age and gender was reason for meeting</a:t>
            </a:r>
            <a:br>
              <a:rPr lang="en-GB" b="0" i="0" dirty="0">
                <a:solidFill>
                  <a:srgbClr val="121212"/>
                </a:solidFill>
                <a:effectLst/>
                <a:latin typeface="GH Guardian Headline"/>
              </a:rPr>
            </a:br>
            <a:endParaRPr lang="en-GB" dirty="0"/>
          </a:p>
        </p:txBody>
      </p:sp>
      <p:pic>
        <p:nvPicPr>
          <p:cNvPr id="4" name="Content Placeholder 3" descr="A couple of women shaking hands&#10;&#10;Description automatically generated with medium confidence">
            <a:extLst>
              <a:ext uri="{FF2B5EF4-FFF2-40B4-BE49-F238E27FC236}">
                <a16:creationId xmlns:a16="http://schemas.microsoft.com/office/drawing/2014/main" id="{242AE271-AC9B-6D71-D8CF-A27BD28C5D8F}"/>
              </a:ext>
            </a:extLst>
          </p:cNvPr>
          <p:cNvPicPr>
            <a:picLocks noGrp="1" noChangeAspect="1"/>
          </p:cNvPicPr>
          <p:nvPr>
            <p:ph idx="1"/>
          </p:nvPr>
        </p:nvPicPr>
        <p:blipFill>
          <a:blip r:embed="rId2"/>
          <a:stretch>
            <a:fillRect/>
          </a:stretch>
        </p:blipFill>
        <p:spPr>
          <a:xfrm>
            <a:off x="374002" y="1265665"/>
            <a:ext cx="6667500" cy="4000500"/>
          </a:xfrm>
          <a:prstGeom prst="rect">
            <a:avLst/>
          </a:prstGeom>
        </p:spPr>
      </p:pic>
      <p:sp>
        <p:nvSpPr>
          <p:cNvPr id="6" name="TextBox 5">
            <a:extLst>
              <a:ext uri="{FF2B5EF4-FFF2-40B4-BE49-F238E27FC236}">
                <a16:creationId xmlns:a16="http://schemas.microsoft.com/office/drawing/2014/main" id="{FD20514D-E5F1-BD8D-DD71-5D16A3388931}"/>
              </a:ext>
            </a:extLst>
          </p:cNvPr>
          <p:cNvSpPr txBox="1"/>
          <p:nvPr/>
        </p:nvSpPr>
        <p:spPr>
          <a:xfrm>
            <a:off x="7725746" y="4609523"/>
            <a:ext cx="3149860" cy="1754326"/>
          </a:xfrm>
          <a:prstGeom prst="rect">
            <a:avLst/>
          </a:prstGeom>
          <a:noFill/>
        </p:spPr>
        <p:txBody>
          <a:bodyPr wrap="square">
            <a:spAutoFit/>
          </a:bodyPr>
          <a:lstStyle/>
          <a:p>
            <a:r>
              <a:rPr lang="en-GB" dirty="0">
                <a:solidFill>
                  <a:srgbClr val="0563C1"/>
                </a:solidFill>
                <a:hlinkClick r:id="rId3">
                  <a:extLst>
                    <a:ext uri="{A12FA001-AC4F-418D-AE19-62706E023703}">
                      <ahyp:hlinkClr xmlns:ahyp="http://schemas.microsoft.com/office/drawing/2018/hyperlinkcolor" val="tx"/>
                    </a:ext>
                  </a:extLst>
                </a:hlinkClick>
              </a:rPr>
              <a:t>https://www.theguardian.com/world/2022/nov/30/jacinda-ardern-and-sanna-marin-dismiss-suggestion-their-age-and-gender-was-reason-for-meeting</a:t>
            </a:r>
            <a:r>
              <a:rPr lang="en-GB" dirty="0"/>
              <a:t> </a:t>
            </a:r>
          </a:p>
        </p:txBody>
      </p:sp>
      <p:sp>
        <p:nvSpPr>
          <p:cNvPr id="8" name="TextBox 7">
            <a:extLst>
              <a:ext uri="{FF2B5EF4-FFF2-40B4-BE49-F238E27FC236}">
                <a16:creationId xmlns:a16="http://schemas.microsoft.com/office/drawing/2014/main" id="{0EB9C177-C58F-7F92-038F-73A950A95476}"/>
              </a:ext>
            </a:extLst>
          </p:cNvPr>
          <p:cNvSpPr txBox="1"/>
          <p:nvPr/>
        </p:nvSpPr>
        <p:spPr>
          <a:xfrm>
            <a:off x="7505700" y="1020423"/>
            <a:ext cx="4166896" cy="2308324"/>
          </a:xfrm>
          <a:prstGeom prst="rect">
            <a:avLst/>
          </a:prstGeom>
          <a:noFill/>
        </p:spPr>
        <p:txBody>
          <a:bodyPr wrap="square">
            <a:spAutoFit/>
          </a:bodyPr>
          <a:lstStyle/>
          <a:p>
            <a:r>
              <a:rPr lang="en-GB" b="0" i="0" dirty="0">
                <a:solidFill>
                  <a:srgbClr val="1A1B1B"/>
                </a:solidFill>
                <a:effectLst/>
                <a:latin typeface="Inter"/>
              </a:rPr>
              <a:t>"I know what this job takes, and I know that I no longer have enough in the tank to do it justice. It is that simple,” Ms Ardern said on announcing her resignation 19 January 2023. </a:t>
            </a:r>
            <a:r>
              <a:rPr lang="en-GB" b="0" i="0" dirty="0">
                <a:solidFill>
                  <a:srgbClr val="1A1B1B"/>
                </a:solidFill>
                <a:effectLst/>
                <a:latin typeface="Inter"/>
                <a:hlinkClick r:id="rId4"/>
              </a:rPr>
              <a:t>https://www.euronews.com/2023/01/19/new-zealand-pm-jacinda-ardern-to-quit-before-election</a:t>
            </a:r>
            <a:r>
              <a:rPr lang="en-GB" b="0" i="0" dirty="0">
                <a:solidFill>
                  <a:srgbClr val="1A1B1B"/>
                </a:solidFill>
                <a:effectLst/>
                <a:latin typeface="Inter"/>
              </a:rPr>
              <a:t> </a:t>
            </a:r>
            <a:endParaRPr lang="en-GB" dirty="0"/>
          </a:p>
        </p:txBody>
      </p:sp>
      <p:sp>
        <p:nvSpPr>
          <p:cNvPr id="10" name="TextBox 9">
            <a:extLst>
              <a:ext uri="{FF2B5EF4-FFF2-40B4-BE49-F238E27FC236}">
                <a16:creationId xmlns:a16="http://schemas.microsoft.com/office/drawing/2014/main" id="{38F200A5-46DD-AC9A-7DCB-C178BC7ABF95}"/>
              </a:ext>
            </a:extLst>
          </p:cNvPr>
          <p:cNvSpPr txBox="1"/>
          <p:nvPr/>
        </p:nvSpPr>
        <p:spPr>
          <a:xfrm>
            <a:off x="374002" y="5592335"/>
            <a:ext cx="6097554" cy="670120"/>
          </a:xfrm>
          <a:prstGeom prst="rect">
            <a:avLst/>
          </a:prstGeom>
          <a:noFill/>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this suggest issues for women and younger people in leadership roles?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25798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AE0E-766D-C141-C805-9D4579C79F1E}"/>
              </a:ext>
            </a:extLst>
          </p:cNvPr>
          <p:cNvSpPr>
            <a:spLocks noGrp="1"/>
          </p:cNvSpPr>
          <p:nvPr>
            <p:ph type="title"/>
          </p:nvPr>
        </p:nvSpPr>
        <p:spPr/>
        <p:txBody>
          <a:bodyPr/>
          <a:lstStyle/>
          <a:p>
            <a:r>
              <a:rPr lang="en-GB" dirty="0"/>
              <a:t>Hitler, a good guy?????</a:t>
            </a:r>
          </a:p>
        </p:txBody>
      </p:sp>
      <p:sp>
        <p:nvSpPr>
          <p:cNvPr id="4" name="Content Placeholder 3">
            <a:extLst>
              <a:ext uri="{FF2B5EF4-FFF2-40B4-BE49-F238E27FC236}">
                <a16:creationId xmlns:a16="http://schemas.microsoft.com/office/drawing/2014/main" id="{1CE417FF-DA4F-8955-D705-59F64165264E}"/>
              </a:ext>
            </a:extLst>
          </p:cNvPr>
          <p:cNvSpPr>
            <a:spLocks noGrp="1"/>
          </p:cNvSpPr>
          <p:nvPr>
            <p:ph sz="half" idx="2"/>
          </p:nvPr>
        </p:nvSpPr>
        <p:spPr>
          <a:xfrm>
            <a:off x="8117632" y="989045"/>
            <a:ext cx="3236167" cy="5187918"/>
          </a:xfrm>
        </p:spPr>
        <p:txBody>
          <a:bodyPr/>
          <a:lstStyle/>
          <a:p>
            <a:pPr marL="0" indent="0">
              <a:buNone/>
            </a:pPr>
            <a:r>
              <a:rPr lang="en-GB" sz="2800" kern="1800" dirty="0">
                <a:solidFill>
                  <a:srgbClr val="121212"/>
                </a:solidFill>
                <a:effectLst/>
                <a:latin typeface="Arial" panose="020B0604020202020204" pitchFamily="34" charset="0"/>
                <a:ea typeface="Times New Roman" panose="02020603050405020304" pitchFamily="18" charset="0"/>
                <a:cs typeface="Times New Roman" panose="02020603050405020304" pitchFamily="18" charset="0"/>
              </a:rPr>
              <a:t>Hitler ice cream!: </a:t>
            </a:r>
            <a:r>
              <a:rPr lang="en-GB" sz="2800" u="sng" kern="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https://www.hindustantimes.com/india/tasteless-but-true-made-in-india-hitler-ice-cream-cafe/story-C6usCqTUqv4zAeU30b0GVM.html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Content Placeholder 4" descr="An-ice-cream-vendor-sells-Hitler-cones-in-Uttar-Pradesh-Photo-credit-Twitter">
            <a:extLst>
              <a:ext uri="{FF2B5EF4-FFF2-40B4-BE49-F238E27FC236}">
                <a16:creationId xmlns:a16="http://schemas.microsoft.com/office/drawing/2014/main" id="{AA20CEFA-D430-80EF-9B5F-A752BE2678ED}"/>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838199" y="1690688"/>
            <a:ext cx="6523653" cy="4663459"/>
          </a:xfrm>
          <a:prstGeom prst="rect">
            <a:avLst/>
          </a:prstGeom>
          <a:noFill/>
          <a:ln>
            <a:noFill/>
          </a:ln>
        </p:spPr>
      </p:pic>
    </p:spTree>
    <p:extLst>
      <p:ext uri="{BB962C8B-B14F-4D97-AF65-F5344CB8AC3E}">
        <p14:creationId xmlns:p14="http://schemas.microsoft.com/office/powerpoint/2010/main" val="2880184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4174-D241-2DB8-1B94-1E004A265C20}"/>
              </a:ext>
            </a:extLst>
          </p:cNvPr>
          <p:cNvSpPr>
            <a:spLocks noGrp="1"/>
          </p:cNvSpPr>
          <p:nvPr>
            <p:ph type="title"/>
          </p:nvPr>
        </p:nvSpPr>
        <p:spPr>
          <a:xfrm>
            <a:off x="597159" y="-373225"/>
            <a:ext cx="13695784" cy="1765333"/>
          </a:xfrm>
        </p:spPr>
        <p:txBody>
          <a:bodyPr>
            <a:normAutofit/>
          </a:bodyPr>
          <a:lstStyle/>
          <a:p>
            <a:r>
              <a:rPr lang="en-GB" sz="3600" dirty="0">
                <a:latin typeface="Arial" panose="020B0604020202020204" pitchFamily="34" charset="0"/>
                <a:cs typeface="Arial" panose="020B0604020202020204" pitchFamily="34" charset="0"/>
              </a:rPr>
              <a:t>Who are we leading? “It depends…..” factors.</a:t>
            </a:r>
          </a:p>
        </p:txBody>
      </p:sp>
      <p:sp>
        <p:nvSpPr>
          <p:cNvPr id="3" name="Content Placeholder 2">
            <a:extLst>
              <a:ext uri="{FF2B5EF4-FFF2-40B4-BE49-F238E27FC236}">
                <a16:creationId xmlns:a16="http://schemas.microsoft.com/office/drawing/2014/main" id="{9A8092C0-28F1-DACA-22D7-0C8EE94C259E}"/>
              </a:ext>
            </a:extLst>
          </p:cNvPr>
          <p:cNvSpPr>
            <a:spLocks noGrp="1"/>
          </p:cNvSpPr>
          <p:nvPr>
            <p:ph idx="1"/>
          </p:nvPr>
        </p:nvSpPr>
        <p:spPr>
          <a:xfrm>
            <a:off x="522514" y="1392108"/>
            <a:ext cx="10831286" cy="5101998"/>
          </a:xfrm>
        </p:spPr>
        <p:txBody>
          <a:bodyPr>
            <a:normAutofit fontScale="92500" lnSpcReduction="20000"/>
          </a:bodyPr>
          <a:lstStyle/>
          <a:p>
            <a:r>
              <a:rPr lang="en-GB" sz="3200" dirty="0">
                <a:latin typeface="Arial" panose="020B0604020202020204" pitchFamily="34" charset="0"/>
                <a:cs typeface="Arial" panose="020B0604020202020204" pitchFamily="34" charset="0"/>
              </a:rPr>
              <a:t>Workers</a:t>
            </a:r>
          </a:p>
          <a:p>
            <a:r>
              <a:rPr lang="en-GB" sz="3200" dirty="0">
                <a:latin typeface="Arial" panose="020B0604020202020204" pitchFamily="34" charset="0"/>
                <a:cs typeface="Arial" panose="020B0604020202020204" pitchFamily="34" charset="0"/>
              </a:rPr>
              <a:t>Co-workers</a:t>
            </a:r>
          </a:p>
          <a:p>
            <a:r>
              <a:rPr lang="en-GB" sz="3200" dirty="0">
                <a:latin typeface="Arial" panose="020B0604020202020204" pitchFamily="34" charset="0"/>
                <a:cs typeface="Arial" panose="020B0604020202020204" pitchFamily="34" charset="0"/>
              </a:rPr>
              <a:t>360degree leaders- Middle managers look up as well as down. </a:t>
            </a:r>
            <a:r>
              <a:rPr lang="en-GB" sz="3200" dirty="0">
                <a:latin typeface="Arial" panose="020B0604020202020204" pitchFamily="34" charset="0"/>
                <a:cs typeface="Arial" panose="020B0604020202020204" pitchFamily="34" charset="0"/>
                <a:hlinkClick r:id="rId2"/>
              </a:rPr>
              <a:t>https://www.summary.com/book-summary/the-360-degree-leader/</a:t>
            </a:r>
            <a:r>
              <a:rPr lang="en-GB" sz="3200" dirty="0">
                <a:latin typeface="Arial" panose="020B0604020202020204" pitchFamily="34" charset="0"/>
                <a:cs typeface="Arial" panose="020B0604020202020204" pitchFamily="34" charset="0"/>
              </a:rPr>
              <a:t> </a:t>
            </a:r>
          </a:p>
          <a:p>
            <a:r>
              <a:rPr lang="en-GB" sz="3200" dirty="0">
                <a:latin typeface="Arial" panose="020B0604020202020204" pitchFamily="34" charset="0"/>
                <a:cs typeface="Arial" panose="020B0604020202020204" pitchFamily="34" charset="0"/>
              </a:rPr>
              <a:t>Other leaders</a:t>
            </a:r>
          </a:p>
          <a:p>
            <a:r>
              <a:rPr lang="en-GB" sz="3200" dirty="0">
                <a:latin typeface="Arial" panose="020B0604020202020204" pitchFamily="34" charset="0"/>
                <a:cs typeface="Arial" panose="020B0604020202020204" pitchFamily="34" charset="0"/>
              </a:rPr>
              <a:t>Stakeholders</a:t>
            </a:r>
          </a:p>
          <a:p>
            <a:r>
              <a:rPr lang="en-GB" sz="3200" dirty="0">
                <a:latin typeface="Arial" panose="020B0604020202020204" pitchFamily="34" charset="0"/>
                <a:cs typeface="Arial" panose="020B0604020202020204" pitchFamily="34" charset="0"/>
              </a:rPr>
              <a:t>Society</a:t>
            </a:r>
          </a:p>
          <a:p>
            <a:r>
              <a:rPr lang="en-GB" sz="3200" dirty="0">
                <a:latin typeface="Arial" panose="020B0604020202020204" pitchFamily="34" charset="0"/>
                <a:cs typeface="Arial" panose="020B0604020202020204" pitchFamily="34" charset="0"/>
              </a:rPr>
              <a:t>Influential groups (Davos Conference?)</a:t>
            </a:r>
          </a:p>
          <a:p>
            <a:r>
              <a:rPr lang="en-GB" sz="3200" dirty="0">
                <a:latin typeface="Arial" panose="020B0604020202020204" pitchFamily="34" charset="0"/>
                <a:cs typeface="Arial" panose="020B0604020202020204" pitchFamily="34" charset="0"/>
              </a:rPr>
              <a:t>Generations</a:t>
            </a:r>
          </a:p>
          <a:p>
            <a:r>
              <a:rPr lang="en-GB" sz="3200" dirty="0">
                <a:latin typeface="Arial" panose="020B0604020202020204" pitchFamily="34" charset="0"/>
                <a:cs typeface="Arial" panose="020B0604020202020204" pitchFamily="34" charset="0"/>
              </a:rPr>
              <a:t>Professions</a:t>
            </a:r>
          </a:p>
          <a:p>
            <a:r>
              <a:rPr lang="en-GB" sz="3200" dirty="0">
                <a:latin typeface="Arial" panose="020B0604020202020204" pitchFamily="34" charset="0"/>
                <a:cs typeface="Arial" panose="020B0604020202020204" pitchFamily="34" charset="0"/>
              </a:rPr>
              <a:t>Governments</a:t>
            </a:r>
          </a:p>
          <a:p>
            <a:endParaRPr lang="en-GB" dirty="0"/>
          </a:p>
        </p:txBody>
      </p:sp>
    </p:spTree>
    <p:extLst>
      <p:ext uri="{BB962C8B-B14F-4D97-AF65-F5344CB8AC3E}">
        <p14:creationId xmlns:p14="http://schemas.microsoft.com/office/powerpoint/2010/main" val="41399424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1054</Words>
  <Application>Microsoft Office PowerPoint</Application>
  <PresentationFormat>Widescreen</PresentationFormat>
  <Paragraphs>121</Paragraphs>
  <Slides>21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arial</vt:lpstr>
      <vt:lpstr>Calibri</vt:lpstr>
      <vt:lpstr>Calibri Light</vt:lpstr>
      <vt:lpstr>GH Guardian Headline</vt:lpstr>
      <vt:lpstr>Inter</vt:lpstr>
      <vt:lpstr>Karla</vt:lpstr>
      <vt:lpstr>Lato</vt:lpstr>
      <vt:lpstr>Times New Roman</vt:lpstr>
      <vt:lpstr>Office Theme</vt:lpstr>
      <vt:lpstr>                                  Visions for the Future –LCDB7008  (DBA Programme)   Lecture 5: Introduction to Leadership. </vt:lpstr>
      <vt:lpstr>What would you do next? </vt:lpstr>
      <vt:lpstr>Management by Objectives. </vt:lpstr>
      <vt:lpstr>Where would Management by Objectives fit in?</vt:lpstr>
      <vt:lpstr>PowerPoint Presentation</vt:lpstr>
      <vt:lpstr>PowerPoint Presentation</vt:lpstr>
      <vt:lpstr>It depends… Diagram: Kaehler &amp; Grundei (2018) </vt:lpstr>
      <vt:lpstr>PowerPoint Presentation</vt:lpstr>
      <vt:lpstr>What is your assignment plan?</vt:lpstr>
      <vt:lpstr>Title</vt:lpstr>
      <vt:lpstr>Exercise:</vt:lpstr>
      <vt:lpstr>1. Leadership: Name a good leader. </vt:lpstr>
      <vt:lpstr>https://www.myhubintranet.com/bad-leadership/ </vt:lpstr>
      <vt:lpstr>Name a bad leader</vt:lpstr>
      <vt:lpstr>Good leaders: Class response</vt:lpstr>
      <vt:lpstr>Bad leaders: Class response</vt:lpstr>
      <vt:lpstr>Is anyone missing?</vt:lpstr>
      <vt:lpstr>What is good or bad about them?</vt:lpstr>
      <vt:lpstr>Jacinda Ardern and Sanna Marin dismiss suggestion their age and gender was reason for meeting </vt:lpstr>
      <vt:lpstr>Hitler, a good guy?????</vt:lpstr>
      <vt:lpstr>Who are we leading? “It depends…..” factors.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 Griffiths</dc:creator>
  <cp:lastModifiedBy>Stephen Griffiths</cp:lastModifiedBy>
  <cp:revision>3</cp:revision>
  <dcterms:created xsi:type="dcterms:W3CDTF">2023-11-05T14:22:57Z</dcterms:created>
  <dcterms:modified xsi:type="dcterms:W3CDTF">2023-11-16T17:47:16Z</dcterms:modified>
</cp:coreProperties>
</file>