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381" r:id="rId2"/>
    <p:sldId id="396" r:id="rId3"/>
    <p:sldId id="444" r:id="rId4"/>
    <p:sldId id="445" r:id="rId5"/>
    <p:sldId id="447" r:id="rId6"/>
    <p:sldId id="446" r:id="rId7"/>
    <p:sldId id="448" r:id="rId8"/>
    <p:sldId id="449" r:id="rId9"/>
    <p:sldId id="450" r:id="rId10"/>
    <p:sldId id="451" r:id="rId11"/>
    <p:sldId id="452" r:id="rId12"/>
    <p:sldId id="453" r:id="rId13"/>
    <p:sldId id="454" r:id="rId14"/>
    <p:sldId id="455" r:id="rId15"/>
    <p:sldId id="457" r:id="rId16"/>
    <p:sldId id="458" r:id="rId17"/>
    <p:sldId id="468" r:id="rId18"/>
    <p:sldId id="469" r:id="rId19"/>
    <p:sldId id="456" r:id="rId20"/>
    <p:sldId id="459" r:id="rId21"/>
    <p:sldId id="460" r:id="rId22"/>
    <p:sldId id="462" r:id="rId23"/>
    <p:sldId id="461" r:id="rId24"/>
    <p:sldId id="463" r:id="rId25"/>
    <p:sldId id="466" r:id="rId26"/>
    <p:sldId id="464" r:id="rId27"/>
    <p:sldId id="467" r:id="rId28"/>
    <p:sldId id="421" r:id="rId29"/>
    <p:sldId id="470" r:id="rId30"/>
    <p:sldId id="419" r:id="rId31"/>
  </p:sldIdLst>
  <p:sldSz cx="10080625" cy="7559675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048" autoAdjust="0"/>
    <p:restoredTop sz="89447" autoAdjust="0"/>
  </p:normalViewPr>
  <p:slideViewPr>
    <p:cSldViewPr snapToGrid="0">
      <p:cViewPr varScale="1">
        <p:scale>
          <a:sx n="80" d="100"/>
          <a:sy n="80" d="100"/>
        </p:scale>
        <p:origin x="99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 noRot="1" noChangeAspect="1"/>
          </p:cNvSpPr>
          <p:nvPr>
            <p:ph type="sldImg"/>
          </p:nvPr>
        </p:nvSpPr>
        <p:spPr>
          <a:xfrm>
            <a:off x="533520" y="764280"/>
            <a:ext cx="6704640" cy="37713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</a:rPr>
              <a:t>Click to move the slide</a:t>
            </a:r>
          </a:p>
        </p:txBody>
      </p:sp>
      <p:sp>
        <p:nvSpPr>
          <p:cNvPr id="41" name="PlaceHolder 2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2000" b="0" strike="noStrike" spc="-1">
                <a:latin typeface="Arial"/>
              </a:rPr>
              <a:t>Click to edit the notes format</a:t>
            </a:r>
          </a:p>
        </p:txBody>
      </p:sp>
      <p:sp>
        <p:nvSpPr>
          <p:cNvPr id="42" name="PlaceHolder 3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&lt;header&gt;</a:t>
            </a:r>
          </a:p>
        </p:txBody>
      </p:sp>
      <p:sp>
        <p:nvSpPr>
          <p:cNvPr id="43" name="PlaceHolder 4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algn="r"/>
            <a:r>
              <a:rPr lang="en-US" sz="1400" b="0" strike="noStrike" spc="-1">
                <a:latin typeface="Times New Roman"/>
              </a:rPr>
              <a:t>&lt;date/time&gt;</a:t>
            </a:r>
          </a:p>
        </p:txBody>
      </p:sp>
      <p:sp>
        <p:nvSpPr>
          <p:cNvPr id="44" name="PlaceHolder 5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r>
              <a:rPr lang="en-US" sz="1400" b="0" strike="noStrike" spc="-1">
                <a:latin typeface="Times New Roman"/>
              </a:rPr>
              <a:t>&lt;footer&gt;</a:t>
            </a:r>
          </a:p>
        </p:txBody>
      </p:sp>
      <p:sp>
        <p:nvSpPr>
          <p:cNvPr id="45" name="PlaceHolder 6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lIns="0" tIns="0" rIns="0" bIns="0" anchor="b">
            <a:noAutofit/>
          </a:bodyPr>
          <a:lstStyle/>
          <a:p>
            <a:pPr algn="r"/>
            <a:fld id="{C620EBCE-6EBE-42DA-8D28-D67065A1A72A}" type="slidenum">
              <a:rPr lang="en-US" sz="1400" b="0" strike="noStrike" spc="-1">
                <a:latin typeface="Times New Roman"/>
              </a:rPr>
              <a:t>‹#›</a:t>
            </a:fld>
            <a:endParaRPr lang="en-US" sz="1400" b="0" strike="noStrike" spc="-1"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the graph</a:t>
            </a:r>
          </a:p>
          <a:p>
            <a:r>
              <a:rPr lang="en-US" dirty="0"/>
              <a:t>Explain advancing strength over density line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6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83861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7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80512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 advancing strength over density line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8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08053628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9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074499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10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363396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Talk about torsional stiffness and crash </a:t>
            </a:r>
            <a:r>
              <a:rPr lang="en-US" dirty="0" err="1"/>
              <a:t>behaviour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32362356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Question 1 – what groups of material are good according to the chart.  </a:t>
            </a:r>
          </a:p>
          <a:p>
            <a:r>
              <a:rPr lang="en-US" dirty="0"/>
              <a:t>Question 2 :Why don’t we make car chassis from Silicon Carbide for example</a:t>
            </a:r>
          </a:p>
          <a:p>
            <a:r>
              <a:rPr lang="en-US" dirty="0"/>
              <a:t>Question 3 : Why are F1 racing car chassis made from CFRP (Carbon reinforced composite)</a:t>
            </a:r>
          </a:p>
          <a:p>
            <a:r>
              <a:rPr lang="en-US" dirty="0"/>
              <a:t>Question 4: Why are road car chassis made of mild steel/</a:t>
            </a:r>
            <a:r>
              <a:rPr lang="en-US" dirty="0" err="1"/>
              <a:t>aluminium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032550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Bike frame materials 13m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13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3036603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14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9307308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15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732496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16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5062111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19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5138343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20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7923425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21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1312111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22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913044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23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0637261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24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602418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25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91210390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26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4629229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0013" y="763588"/>
            <a:ext cx="5030787" cy="37719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Orange P7 (legendary MTB apparently)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/>
          </p:nvPr>
        </p:nvSpPr>
        <p:spPr/>
        <p:txBody>
          <a:bodyPr/>
          <a:lstStyle/>
          <a:p>
            <a:pPr algn="r"/>
            <a:fld id="{C620EBCE-6EBE-42DA-8D28-D67065A1A72A}" type="slidenum">
              <a:rPr lang="en-US" sz="1400" b="0" strike="noStrike" spc="-1" smtClean="0">
                <a:latin typeface="Times New Roman"/>
              </a:rPr>
              <a:t>27</a:t>
            </a:fld>
            <a:endParaRPr lang="en-US" sz="1400" b="0" strike="noStrike" spc="-1">
              <a:latin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074248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0920" cy="584856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372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164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" name="PlaceHolder 3"/>
          <p:cNvSpPr>
            <a:spLocks noGrp="1"/>
          </p:cNvSpPr>
          <p:nvPr>
            <p:ph type="body"/>
          </p:nvPr>
        </p:nvSpPr>
        <p:spPr>
          <a:xfrm>
            <a:off x="357120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" name="PlaceHolder 4"/>
          <p:cNvSpPr>
            <a:spLocks noGrp="1"/>
          </p:cNvSpPr>
          <p:nvPr>
            <p:ph type="body"/>
          </p:nvPr>
        </p:nvSpPr>
        <p:spPr>
          <a:xfrm>
            <a:off x="6638040" y="176868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" name="PlaceHolder 6"/>
          <p:cNvSpPr>
            <a:spLocks noGrp="1"/>
          </p:cNvSpPr>
          <p:nvPr>
            <p:ph type="body"/>
          </p:nvPr>
        </p:nvSpPr>
        <p:spPr>
          <a:xfrm>
            <a:off x="357120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" name="PlaceHolder 7"/>
          <p:cNvSpPr>
            <a:spLocks noGrp="1"/>
          </p:cNvSpPr>
          <p:nvPr>
            <p:ph type="body"/>
          </p:nvPr>
        </p:nvSpPr>
        <p:spPr>
          <a:xfrm>
            <a:off x="6638040" y="4058640"/>
            <a:ext cx="2920680" cy="20908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ustomShape 1"/>
          <p:cNvSpPr/>
          <p:nvPr/>
        </p:nvSpPr>
        <p:spPr>
          <a:xfrm>
            <a:off x="0" y="0"/>
            <a:ext cx="10080360" cy="7559280"/>
          </a:xfrm>
          <a:prstGeom prst="rect">
            <a:avLst/>
          </a:prstGeom>
          <a:solidFill>
            <a:srgbClr val="CFE7F5"/>
          </a:solidFill>
          <a:ln>
            <a:solidFill>
              <a:srgbClr val="E6E6FF"/>
            </a:solidFill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" name="PlaceHolder 2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0920" cy="12614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US" sz="44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3" name="PlaceHolder 3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1640" cy="4383720"/>
          </a:xfrm>
          <a:prstGeom prst="rect">
            <a:avLst/>
          </a:prstGeom>
        </p:spPr>
        <p:txBody>
          <a:bodyPr lIns="0" tIns="0" rIns="0" bIns="0">
            <a:no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91E47C-4E30-43AE-9638-CE268B72E11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8852396" y="0"/>
            <a:ext cx="1226524" cy="140727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0DlbLvrdTz4" TargetMode="External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sportsincycling.com/blog/super-magnesium-vs-steel-titanium-aluminium-taipei-cycle-2019/" TargetMode="External"/><Relationship Id="rId2" Type="http://schemas.openxmlformats.org/officeDocument/2006/relationships/hyperlink" Target="https://wheretheroadforks.com/carbon-vs-aluminum-bike-frame-pros-and-con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researchgate.net/publication/317230883_Material_Selection_for_Aircraft_Windows" TargetMode="External"/><Relationship Id="rId4" Type="http://schemas.openxmlformats.org/officeDocument/2006/relationships/hyperlink" Target="https://www.theguardian.com/technology/2020/nov/09/first-passengers-travel-in-virgins-levitating-hyperloop-pod-syste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Warmup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F5B715-6E7D-4C3E-B688-A4818464EA6E}"/>
              </a:ext>
            </a:extLst>
          </p:cNvPr>
          <p:cNvSpPr txBox="1"/>
          <p:nvPr/>
        </p:nvSpPr>
        <p:spPr>
          <a:xfrm>
            <a:off x="623743" y="2125600"/>
            <a:ext cx="3439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 Materials - What are you looking for in 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1BBF58-DD7B-41D7-9794-485067BECE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43" y="2973768"/>
            <a:ext cx="3943350" cy="3857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636EBD8-7C5F-476B-90C2-E521DDE1A7A8}"/>
              </a:ext>
            </a:extLst>
          </p:cNvPr>
          <p:cNvSpPr txBox="1"/>
          <p:nvPr/>
        </p:nvSpPr>
        <p:spPr>
          <a:xfrm>
            <a:off x="656076" y="5908063"/>
            <a:ext cx="15510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car gear box gear wheel</a:t>
            </a:r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09547D-3B9A-474B-9A36-0EAC613E6C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4059" y="1275666"/>
            <a:ext cx="1285875" cy="37814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67A260E-43D9-430F-81F8-A8A01FD3D208}"/>
              </a:ext>
            </a:extLst>
          </p:cNvPr>
          <p:cNvSpPr txBox="1"/>
          <p:nvPr/>
        </p:nvSpPr>
        <p:spPr>
          <a:xfrm>
            <a:off x="6856085" y="1521015"/>
            <a:ext cx="15510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An artificial hip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E86FEC4-E67A-4ED8-BCC2-D28C742365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177" y="4046211"/>
            <a:ext cx="3011240" cy="345590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3BE6065-FC9D-4FB0-8CCB-0C698A2EB6D5}"/>
              </a:ext>
            </a:extLst>
          </p:cNvPr>
          <p:cNvSpPr txBox="1"/>
          <p:nvPr/>
        </p:nvSpPr>
        <p:spPr>
          <a:xfrm>
            <a:off x="7341923" y="3190297"/>
            <a:ext cx="15510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space satellite camera case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19010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9D96B-811C-4C4D-839E-043037598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Material selection : 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86E1F04-6894-4F67-B3FA-31657E1DB608}"/>
              </a:ext>
            </a:extLst>
          </p:cNvPr>
          <p:cNvSpPr txBox="1"/>
          <p:nvPr/>
        </p:nvSpPr>
        <p:spPr>
          <a:xfrm>
            <a:off x="406028" y="1927163"/>
            <a:ext cx="49170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Step 1 :</a:t>
            </a:r>
          </a:p>
          <a:p>
            <a:endParaRPr lang="en-US" b="1" i="1" dirty="0"/>
          </a:p>
          <a:p>
            <a:r>
              <a:rPr lang="en-US" dirty="0"/>
              <a:t>Be clear what you are selecting for.  Don’t forget things which are not necessarily material properties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C3F15F-AD2E-48DF-B3B2-0913865C1528}"/>
              </a:ext>
            </a:extLst>
          </p:cNvPr>
          <p:cNvSpPr txBox="1"/>
          <p:nvPr/>
        </p:nvSpPr>
        <p:spPr>
          <a:xfrm>
            <a:off x="406028" y="3918009"/>
            <a:ext cx="491708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Engineering properties:</a:t>
            </a:r>
          </a:p>
          <a:p>
            <a:endParaRPr lang="en-US" b="1" i="1" dirty="0"/>
          </a:p>
          <a:p>
            <a:r>
              <a:rPr lang="en-US" dirty="0"/>
              <a:t>Yield strength, </a:t>
            </a:r>
          </a:p>
          <a:p>
            <a:r>
              <a:rPr lang="en-US" dirty="0"/>
              <a:t>Fatigue strength.</a:t>
            </a:r>
          </a:p>
          <a:p>
            <a:r>
              <a:rPr lang="en-US" dirty="0"/>
              <a:t>Toughness</a:t>
            </a:r>
          </a:p>
          <a:p>
            <a:r>
              <a:rPr lang="en-US" dirty="0"/>
              <a:t>Hardness</a:t>
            </a:r>
          </a:p>
          <a:p>
            <a:r>
              <a:rPr lang="en-US" dirty="0"/>
              <a:t>Ductility</a:t>
            </a:r>
          </a:p>
          <a:p>
            <a:r>
              <a:rPr lang="en-US" dirty="0"/>
              <a:t>Wear resistance</a:t>
            </a:r>
          </a:p>
          <a:p>
            <a:r>
              <a:rPr lang="en-US" dirty="0"/>
              <a:t>Diffusion</a:t>
            </a:r>
          </a:p>
          <a:p>
            <a:r>
              <a:rPr lang="en-US" dirty="0"/>
              <a:t>density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2F49390-886C-49DA-B7C3-C50A248E05FC}"/>
              </a:ext>
            </a:extLst>
          </p:cNvPr>
          <p:cNvSpPr txBox="1"/>
          <p:nvPr/>
        </p:nvSpPr>
        <p:spPr>
          <a:xfrm>
            <a:off x="5520663" y="824096"/>
            <a:ext cx="49170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Chemical properties:</a:t>
            </a:r>
          </a:p>
          <a:p>
            <a:endParaRPr lang="en-US" b="1" i="1" dirty="0"/>
          </a:p>
          <a:p>
            <a:r>
              <a:rPr lang="en-US" dirty="0"/>
              <a:t>Corrosion resistance</a:t>
            </a:r>
          </a:p>
          <a:p>
            <a:r>
              <a:rPr lang="en-US" dirty="0"/>
              <a:t>Resistance to acids or alkalis</a:t>
            </a:r>
          </a:p>
          <a:p>
            <a:r>
              <a:rPr lang="en-US" dirty="0"/>
              <a:t>Resistance to radiation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08093D-0FEF-448B-8EFE-B17B29C7154C}"/>
              </a:ext>
            </a:extLst>
          </p:cNvPr>
          <p:cNvSpPr txBox="1"/>
          <p:nvPr/>
        </p:nvSpPr>
        <p:spPr>
          <a:xfrm>
            <a:off x="5244101" y="4292602"/>
            <a:ext cx="49170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Thermal properties:</a:t>
            </a:r>
          </a:p>
          <a:p>
            <a:endParaRPr lang="en-US" b="1" i="1" dirty="0"/>
          </a:p>
          <a:p>
            <a:r>
              <a:rPr lang="en-US" dirty="0"/>
              <a:t>Reaction to temperature changes</a:t>
            </a:r>
          </a:p>
          <a:p>
            <a:r>
              <a:rPr lang="en-US" dirty="0"/>
              <a:t>Heat conductivity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23ADA4E-BD45-4002-9EA3-38BBF6A5C4E7}"/>
              </a:ext>
            </a:extLst>
          </p:cNvPr>
          <p:cNvSpPr txBox="1"/>
          <p:nvPr/>
        </p:nvSpPr>
        <p:spPr>
          <a:xfrm>
            <a:off x="2733093" y="5863691"/>
            <a:ext cx="367928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Magnetic properties:</a:t>
            </a:r>
          </a:p>
          <a:p>
            <a:endParaRPr lang="en-US" b="1" i="1" dirty="0"/>
          </a:p>
          <a:p>
            <a:r>
              <a:rPr lang="en-US" dirty="0" err="1"/>
              <a:t>Behaviour</a:t>
            </a:r>
            <a:r>
              <a:rPr lang="en-US" dirty="0"/>
              <a:t> in magnetic fields</a:t>
            </a:r>
          </a:p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6C000CD-6BA4-433D-AB06-998F92866364}"/>
              </a:ext>
            </a:extLst>
          </p:cNvPr>
          <p:cNvSpPr txBox="1"/>
          <p:nvPr/>
        </p:nvSpPr>
        <p:spPr>
          <a:xfrm>
            <a:off x="6481905" y="5863691"/>
            <a:ext cx="36792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Electric properties:</a:t>
            </a:r>
          </a:p>
          <a:p>
            <a:endParaRPr lang="en-US" b="1" i="1" dirty="0"/>
          </a:p>
          <a:p>
            <a:r>
              <a:rPr lang="en-US" dirty="0" err="1"/>
              <a:t>Behaviour</a:t>
            </a:r>
            <a:r>
              <a:rPr lang="en-US" dirty="0"/>
              <a:t> in electric fields</a:t>
            </a:r>
          </a:p>
          <a:p>
            <a:r>
              <a:rPr lang="en-US" dirty="0"/>
              <a:t>Conductivity</a:t>
            </a:r>
          </a:p>
          <a:p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BA9108A-D1DF-44E3-9B15-0DAB28C6AF94}"/>
              </a:ext>
            </a:extLst>
          </p:cNvPr>
          <p:cNvSpPr txBox="1"/>
          <p:nvPr/>
        </p:nvSpPr>
        <p:spPr>
          <a:xfrm>
            <a:off x="6259513" y="2644485"/>
            <a:ext cx="49170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Manufacturing Properties:</a:t>
            </a:r>
          </a:p>
          <a:p>
            <a:r>
              <a:rPr lang="en-US" dirty="0"/>
              <a:t>Machineability</a:t>
            </a:r>
          </a:p>
          <a:p>
            <a:r>
              <a:rPr lang="en-US" dirty="0"/>
              <a:t>Weld ability</a:t>
            </a:r>
          </a:p>
          <a:p>
            <a:r>
              <a:rPr lang="en-US" dirty="0"/>
              <a:t>Cast ability</a:t>
            </a:r>
          </a:p>
          <a:p>
            <a:r>
              <a:rPr lang="en-US" dirty="0"/>
              <a:t>Bond ability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56774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Another go 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F5B715-6E7D-4C3E-B688-A4818464EA6E}"/>
              </a:ext>
            </a:extLst>
          </p:cNvPr>
          <p:cNvSpPr txBox="1"/>
          <p:nvPr/>
        </p:nvSpPr>
        <p:spPr>
          <a:xfrm>
            <a:off x="623743" y="2125600"/>
            <a:ext cx="3439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 Materials - What are you looking for in 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6EBD8-7C5F-476B-90C2-E521DDE1A7A8}"/>
              </a:ext>
            </a:extLst>
          </p:cNvPr>
          <p:cNvSpPr txBox="1"/>
          <p:nvPr/>
        </p:nvSpPr>
        <p:spPr>
          <a:xfrm>
            <a:off x="623743" y="5757592"/>
            <a:ext cx="2087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Power transmission lines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060E1FF-A68B-4E86-B513-A769C112A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3743" y="3200564"/>
            <a:ext cx="3346373" cy="2281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A1DE25-7999-445F-BEC0-46C504F206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9179" y="1400537"/>
            <a:ext cx="2052528" cy="254820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BCC9CCB-4B10-4201-AA1F-3E672CDCF941}"/>
              </a:ext>
            </a:extLst>
          </p:cNvPr>
          <p:cNvSpPr txBox="1"/>
          <p:nvPr/>
        </p:nvSpPr>
        <p:spPr>
          <a:xfrm>
            <a:off x="4774583" y="4341245"/>
            <a:ext cx="20871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Engine Exhaust valve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9FC2D5-924C-4C8A-B943-1613B05E6D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0770" y="3460830"/>
            <a:ext cx="1935932" cy="349794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218F85C-E87C-4846-B292-BA74929E548D}"/>
              </a:ext>
            </a:extLst>
          </p:cNvPr>
          <p:cNvSpPr txBox="1"/>
          <p:nvPr/>
        </p:nvSpPr>
        <p:spPr>
          <a:xfrm>
            <a:off x="5613646" y="6239315"/>
            <a:ext cx="2087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Climbing rope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2259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about the spokes on this</a:t>
            </a:r>
            <a:br>
              <a:rPr lang="en-GB" dirty="0"/>
            </a:br>
            <a:r>
              <a:rPr lang="en-GB" dirty="0"/>
              <a:t>MTB wheel: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78EC71-B2B1-4C4D-B27E-F7BFB5A85F34}"/>
              </a:ext>
            </a:extLst>
          </p:cNvPr>
          <p:cNvSpPr/>
          <p:nvPr/>
        </p:nvSpPr>
        <p:spPr>
          <a:xfrm>
            <a:off x="4696990" y="2658020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https://www.youtube.com/watch?v=4YdIgVeSmwo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AB96F6-AA46-4816-BE11-DB2739E742A6}"/>
              </a:ext>
            </a:extLst>
          </p:cNvPr>
          <p:cNvSpPr txBox="1"/>
          <p:nvPr/>
        </p:nvSpPr>
        <p:spPr>
          <a:xfrm>
            <a:off x="504000" y="4317357"/>
            <a:ext cx="41929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Simplifying – Yield Strength/Density is what needs to be maximized</a:t>
            </a:r>
          </a:p>
          <a:p>
            <a:endParaRPr lang="en-US" dirty="0"/>
          </a:p>
          <a:p>
            <a:r>
              <a:rPr lang="en-US" dirty="0"/>
              <a:t>And we need to keep an eye on toughness, cost, manufacturability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020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600" y="730570"/>
            <a:ext cx="9070920" cy="1261440"/>
          </a:xfrm>
        </p:spPr>
        <p:txBody>
          <a:bodyPr/>
          <a:lstStyle/>
          <a:p>
            <a:r>
              <a:rPr lang="en-GB" dirty="0"/>
              <a:t>Look at these 2 two spokes –: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78EC71-B2B1-4C4D-B27E-F7BFB5A85F34}"/>
              </a:ext>
            </a:extLst>
          </p:cNvPr>
          <p:cNvSpPr/>
          <p:nvPr/>
        </p:nvSpPr>
        <p:spPr>
          <a:xfrm>
            <a:off x="163864" y="1940473"/>
            <a:ext cx="28851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How much force can they take before they yield?</a:t>
            </a:r>
          </a:p>
          <a:p>
            <a:endParaRPr lang="en-GB" dirty="0"/>
          </a:p>
          <a:p>
            <a:r>
              <a:rPr lang="en-GB" dirty="0"/>
              <a:t>What is their mass?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FAB96F6-AA46-4816-BE11-DB2739E742A6}"/>
              </a:ext>
            </a:extLst>
          </p:cNvPr>
          <p:cNvSpPr txBox="1"/>
          <p:nvPr/>
        </p:nvSpPr>
        <p:spPr>
          <a:xfrm>
            <a:off x="163863" y="4533564"/>
            <a:ext cx="32422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These two spokes have the same yield stress/density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7D65EB6F-B936-40AE-81F1-1119A754DCB4}"/>
              </a:ext>
            </a:extLst>
          </p:cNvPr>
          <p:cNvCxnSpPr/>
          <p:nvPr/>
        </p:nvCxnSpPr>
        <p:spPr>
          <a:xfrm>
            <a:off x="4441785" y="1793875"/>
            <a:ext cx="0" cy="4294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666A6E7-39EE-42A2-AE18-E68FE0626593}"/>
              </a:ext>
            </a:extLst>
          </p:cNvPr>
          <p:cNvCxnSpPr/>
          <p:nvPr/>
        </p:nvCxnSpPr>
        <p:spPr>
          <a:xfrm>
            <a:off x="4594185" y="1793875"/>
            <a:ext cx="0" cy="4294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C53DE6E-98F7-497A-89AC-11623CEACBE2}"/>
              </a:ext>
            </a:extLst>
          </p:cNvPr>
          <p:cNvCxnSpPr/>
          <p:nvPr/>
        </p:nvCxnSpPr>
        <p:spPr>
          <a:xfrm flipH="1">
            <a:off x="4594185" y="3124391"/>
            <a:ext cx="75094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C4289D02-2BC1-4407-8478-C24E60D80021}"/>
              </a:ext>
            </a:extLst>
          </p:cNvPr>
          <p:cNvCxnSpPr>
            <a:cxnSpLocks/>
          </p:cNvCxnSpPr>
          <p:nvPr/>
        </p:nvCxnSpPr>
        <p:spPr>
          <a:xfrm>
            <a:off x="4175567" y="3124391"/>
            <a:ext cx="2535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4EE3CECE-5169-4A77-ADC5-F203E85B031E}"/>
              </a:ext>
            </a:extLst>
          </p:cNvPr>
          <p:cNvSpPr txBox="1"/>
          <p:nvPr/>
        </p:nvSpPr>
        <p:spPr>
          <a:xfrm>
            <a:off x="4887060" y="2817636"/>
            <a:ext cx="10504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2mm</a:t>
            </a:r>
          </a:p>
          <a:p>
            <a:r>
              <a:rPr lang="en-US" dirty="0"/>
              <a:t>Circular</a:t>
            </a:r>
            <a:endParaRPr lang="en-GB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F3637419-6354-40C2-9D5D-E0D5B05840EF}"/>
              </a:ext>
            </a:extLst>
          </p:cNvPr>
          <p:cNvCxnSpPr/>
          <p:nvPr/>
        </p:nvCxnSpPr>
        <p:spPr>
          <a:xfrm>
            <a:off x="3690837" y="4388583"/>
            <a:ext cx="0" cy="1699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A111432-7537-4E7E-B08A-6150B9CA6086}"/>
              </a:ext>
            </a:extLst>
          </p:cNvPr>
          <p:cNvCxnSpPr/>
          <p:nvPr/>
        </p:nvCxnSpPr>
        <p:spPr>
          <a:xfrm flipV="1">
            <a:off x="3690837" y="1793875"/>
            <a:ext cx="0" cy="19857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1378BD1A-7698-4B77-A015-46CFEAADC5C4}"/>
              </a:ext>
            </a:extLst>
          </p:cNvPr>
          <p:cNvSpPr txBox="1"/>
          <p:nvPr/>
        </p:nvSpPr>
        <p:spPr>
          <a:xfrm>
            <a:off x="3284335" y="3899443"/>
            <a:ext cx="1005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200mm</a:t>
            </a:r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E6461C7-E0AA-4DE3-9555-ABFF617042EC}"/>
              </a:ext>
            </a:extLst>
          </p:cNvPr>
          <p:cNvCxnSpPr>
            <a:cxnSpLocks/>
          </p:cNvCxnSpPr>
          <p:nvPr/>
        </p:nvCxnSpPr>
        <p:spPr>
          <a:xfrm>
            <a:off x="4441785" y="6088083"/>
            <a:ext cx="152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48F2C823-7039-43B6-B0F5-D0346EBE2446}"/>
              </a:ext>
            </a:extLst>
          </p:cNvPr>
          <p:cNvCxnSpPr>
            <a:cxnSpLocks/>
          </p:cNvCxnSpPr>
          <p:nvPr/>
        </p:nvCxnSpPr>
        <p:spPr>
          <a:xfrm>
            <a:off x="4441785" y="1770919"/>
            <a:ext cx="152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0E2B2AF6-99C5-4385-9A57-4EE796FA2D10}"/>
              </a:ext>
            </a:extLst>
          </p:cNvPr>
          <p:cNvSpPr txBox="1"/>
          <p:nvPr/>
        </p:nvSpPr>
        <p:spPr>
          <a:xfrm>
            <a:off x="5040312" y="4222670"/>
            <a:ext cx="18784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Concept 1 Material :</a:t>
            </a:r>
          </a:p>
          <a:p>
            <a:endParaRPr lang="en-US" dirty="0"/>
          </a:p>
          <a:p>
            <a:r>
              <a:rPr lang="en-US" dirty="0"/>
              <a:t>Sy = 400MPa</a:t>
            </a:r>
          </a:p>
          <a:p>
            <a:r>
              <a:rPr lang="en-US" dirty="0"/>
              <a:t>Density 12g/cm</a:t>
            </a:r>
            <a:r>
              <a:rPr lang="en-US" baseline="30000" dirty="0"/>
              <a:t>3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F72E66F-27C6-44AE-8EC3-05C604CAB8A7}"/>
              </a:ext>
            </a:extLst>
          </p:cNvPr>
          <p:cNvSpPr/>
          <p:nvPr/>
        </p:nvSpPr>
        <p:spPr>
          <a:xfrm>
            <a:off x="4441785" y="1770919"/>
            <a:ext cx="139756" cy="42942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A63C175-6A30-4655-AD20-A15F61508F8F}"/>
              </a:ext>
            </a:extLst>
          </p:cNvPr>
          <p:cNvCxnSpPr/>
          <p:nvPr/>
        </p:nvCxnSpPr>
        <p:spPr>
          <a:xfrm>
            <a:off x="7766812" y="1793875"/>
            <a:ext cx="0" cy="4294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48491F46-0B70-4309-A18B-740B5E19E5F1}"/>
              </a:ext>
            </a:extLst>
          </p:cNvPr>
          <p:cNvCxnSpPr/>
          <p:nvPr/>
        </p:nvCxnSpPr>
        <p:spPr>
          <a:xfrm>
            <a:off x="7919212" y="1793875"/>
            <a:ext cx="0" cy="4294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ADC387-D47E-4EA5-AB82-6FBBA3024AEC}"/>
              </a:ext>
            </a:extLst>
          </p:cNvPr>
          <p:cNvCxnSpPr>
            <a:cxnSpLocks/>
          </p:cNvCxnSpPr>
          <p:nvPr/>
        </p:nvCxnSpPr>
        <p:spPr>
          <a:xfrm flipH="1">
            <a:off x="8038302" y="3124391"/>
            <a:ext cx="63185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559A2CFB-2311-49DF-BBA5-D3369DA3F8D2}"/>
              </a:ext>
            </a:extLst>
          </p:cNvPr>
          <p:cNvCxnSpPr>
            <a:cxnSpLocks/>
          </p:cNvCxnSpPr>
          <p:nvPr/>
        </p:nvCxnSpPr>
        <p:spPr>
          <a:xfrm>
            <a:off x="7500594" y="3124391"/>
            <a:ext cx="25359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3AF9DDCC-ADFF-42BD-A7F7-26EE12582DB3}"/>
              </a:ext>
            </a:extLst>
          </p:cNvPr>
          <p:cNvSpPr txBox="1"/>
          <p:nvPr/>
        </p:nvSpPr>
        <p:spPr>
          <a:xfrm>
            <a:off x="8238921" y="2832042"/>
            <a:ext cx="10504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4mm</a:t>
            </a:r>
          </a:p>
          <a:p>
            <a:r>
              <a:rPr lang="en-US" dirty="0"/>
              <a:t>Circular</a:t>
            </a:r>
            <a:endParaRPr lang="en-GB" dirty="0"/>
          </a:p>
        </p:txBody>
      </p: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A6B17B26-2769-4FD2-8B90-4E1ABC5247AA}"/>
              </a:ext>
            </a:extLst>
          </p:cNvPr>
          <p:cNvCxnSpPr/>
          <p:nvPr/>
        </p:nvCxnSpPr>
        <p:spPr>
          <a:xfrm>
            <a:off x="7358764" y="4388583"/>
            <a:ext cx="0" cy="16995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053415C-9037-4026-8307-5B508A370170}"/>
              </a:ext>
            </a:extLst>
          </p:cNvPr>
          <p:cNvCxnSpPr/>
          <p:nvPr/>
        </p:nvCxnSpPr>
        <p:spPr>
          <a:xfrm flipV="1">
            <a:off x="7358764" y="1913682"/>
            <a:ext cx="0" cy="19857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E17C83FA-DE82-438D-80D6-05D58678D3D1}"/>
              </a:ext>
            </a:extLst>
          </p:cNvPr>
          <p:cNvCxnSpPr>
            <a:cxnSpLocks/>
          </p:cNvCxnSpPr>
          <p:nvPr/>
        </p:nvCxnSpPr>
        <p:spPr>
          <a:xfrm>
            <a:off x="7766812" y="6088083"/>
            <a:ext cx="152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509B8F61-A06F-44CE-A4AC-6D31C0B00911}"/>
              </a:ext>
            </a:extLst>
          </p:cNvPr>
          <p:cNvCxnSpPr>
            <a:cxnSpLocks/>
          </p:cNvCxnSpPr>
          <p:nvPr/>
        </p:nvCxnSpPr>
        <p:spPr>
          <a:xfrm>
            <a:off x="7766812" y="1770919"/>
            <a:ext cx="1524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9C63A735-DF89-4AF7-BD9E-6DDE47EBD923}"/>
              </a:ext>
            </a:extLst>
          </p:cNvPr>
          <p:cNvSpPr txBox="1"/>
          <p:nvPr/>
        </p:nvSpPr>
        <p:spPr>
          <a:xfrm>
            <a:off x="8038315" y="4610755"/>
            <a:ext cx="18784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Concept 1 Material :</a:t>
            </a:r>
          </a:p>
          <a:p>
            <a:endParaRPr lang="en-US" dirty="0"/>
          </a:p>
          <a:p>
            <a:r>
              <a:rPr lang="en-US" dirty="0"/>
              <a:t>Sy = 100MPa</a:t>
            </a:r>
          </a:p>
          <a:p>
            <a:r>
              <a:rPr lang="en-US" dirty="0"/>
              <a:t>Density 3g/cm</a:t>
            </a:r>
            <a:r>
              <a:rPr lang="en-US" baseline="30000" dirty="0"/>
              <a:t>3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F737D9DC-C831-43BD-A845-FC43E41B5A71}"/>
              </a:ext>
            </a:extLst>
          </p:cNvPr>
          <p:cNvSpPr/>
          <p:nvPr/>
        </p:nvSpPr>
        <p:spPr>
          <a:xfrm>
            <a:off x="7766811" y="1770920"/>
            <a:ext cx="271491" cy="4294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C73D283-8832-488E-A665-DC82978A2023}"/>
              </a:ext>
            </a:extLst>
          </p:cNvPr>
          <p:cNvSpPr txBox="1"/>
          <p:nvPr/>
        </p:nvSpPr>
        <p:spPr>
          <a:xfrm>
            <a:off x="6795059" y="3899443"/>
            <a:ext cx="1005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200mm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193135D-8289-414C-9F1E-3C8F219CA268}"/>
              </a:ext>
            </a:extLst>
          </p:cNvPr>
          <p:cNvSpPr txBox="1"/>
          <p:nvPr/>
        </p:nvSpPr>
        <p:spPr>
          <a:xfrm>
            <a:off x="351600" y="6308203"/>
            <a:ext cx="38239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Performance is the same,  Strength/density is the same    this is called the </a:t>
            </a:r>
            <a:r>
              <a:rPr lang="en-US" b="1" dirty="0">
                <a:solidFill>
                  <a:srgbClr val="FF0000"/>
                </a:solidFill>
              </a:rPr>
              <a:t>merit function </a:t>
            </a:r>
            <a:r>
              <a:rPr lang="en-US" dirty="0"/>
              <a:t>for a tie (a spoke)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99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08D4A-F196-45FA-968D-80474BD483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Introducing the material chart 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BF9FEF-B649-4E9C-A1C0-97ADD3FD16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370" y="1549400"/>
            <a:ext cx="7448550" cy="60102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CF94442-7528-4D09-B97D-663327057D3C}"/>
              </a:ext>
            </a:extLst>
          </p:cNvPr>
          <p:cNvSpPr/>
          <p:nvPr/>
        </p:nvSpPr>
        <p:spPr>
          <a:xfrm>
            <a:off x="263887" y="2717083"/>
            <a:ext cx="1862483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If cost is no object what kind of material would you select for MTB wheel spokes</a:t>
            </a:r>
          </a:p>
          <a:p>
            <a:r>
              <a:rPr lang="en-US" dirty="0"/>
              <a:t>If the total mass of Carbon </a:t>
            </a:r>
            <a:r>
              <a:rPr lang="en-US" dirty="0" err="1"/>
              <a:t>fibre</a:t>
            </a:r>
            <a:r>
              <a:rPr lang="en-US" dirty="0"/>
              <a:t> spokes was 100g, what gain of mass would you expect if you made high tensile steel spokes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699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B0E52-1B23-4E8C-B0A5-8D1C9B394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170" y="104728"/>
            <a:ext cx="9070920" cy="1261440"/>
          </a:xfrm>
        </p:spPr>
        <p:txBody>
          <a:bodyPr/>
          <a:lstStyle/>
          <a:p>
            <a:r>
              <a:rPr lang="en-US" dirty="0"/>
              <a:t>Different merit functions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4CBBE32-CCAF-46D0-9059-9A43F873AD19}"/>
                  </a:ext>
                </a:extLst>
              </p:cNvPr>
              <p:cNvSpPr txBox="1"/>
              <p:nvPr/>
            </p:nvSpPr>
            <p:spPr>
              <a:xfrm>
                <a:off x="5858606" y="1601784"/>
                <a:ext cx="3183038" cy="9124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8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80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𝜎</m:t>
                              </m:r>
                            </m:e>
                            <m:sub>
                              <m:r>
                                <a:rPr lang="en-US" sz="2800" b="0" i="1" smtClean="0"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sub>
                          </m:sSub>
                        </m:num>
                        <m:den>
                          <m:r>
                            <a:rPr lang="en-GB" sz="2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den>
                      </m:f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4CBBE32-CCAF-46D0-9059-9A43F873AD1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8606" y="1601784"/>
                <a:ext cx="3183038" cy="912494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Rectangle 7">
            <a:extLst>
              <a:ext uri="{FF2B5EF4-FFF2-40B4-BE49-F238E27FC236}">
                <a16:creationId xmlns:a16="http://schemas.microsoft.com/office/drawing/2014/main" id="{FACEF722-1371-48DB-9954-9AED021B3F98}"/>
              </a:ext>
            </a:extLst>
          </p:cNvPr>
          <p:cNvSpPr/>
          <p:nvPr/>
        </p:nvSpPr>
        <p:spPr>
          <a:xfrm>
            <a:off x="1194008" y="2058031"/>
            <a:ext cx="4201611" cy="462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3C08F759-6778-4E18-9778-7217B69BABB6}"/>
              </a:ext>
            </a:extLst>
          </p:cNvPr>
          <p:cNvSpPr/>
          <p:nvPr/>
        </p:nvSpPr>
        <p:spPr>
          <a:xfrm>
            <a:off x="5395619" y="1895985"/>
            <a:ext cx="358815" cy="38196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04494553-81DF-4DF5-B738-AA76AB402B57}"/>
              </a:ext>
            </a:extLst>
          </p:cNvPr>
          <p:cNvSpPr/>
          <p:nvPr/>
        </p:nvSpPr>
        <p:spPr>
          <a:xfrm rot="10800000">
            <a:off x="754170" y="1895985"/>
            <a:ext cx="358815" cy="38196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EF5A98A-2641-4A0A-BFB6-7EE2D5C9AF08}"/>
              </a:ext>
            </a:extLst>
          </p:cNvPr>
          <p:cNvSpPr/>
          <p:nvPr/>
        </p:nvSpPr>
        <p:spPr>
          <a:xfrm>
            <a:off x="1194008" y="3779837"/>
            <a:ext cx="4201611" cy="4629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25C5ECDC-222F-4FAD-B44F-D29EF16B1F1C}"/>
              </a:ext>
            </a:extLst>
          </p:cNvPr>
          <p:cNvSpPr/>
          <p:nvPr/>
        </p:nvSpPr>
        <p:spPr>
          <a:xfrm rot="5400000">
            <a:off x="5395619" y="3617791"/>
            <a:ext cx="358815" cy="38196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54FB26-4F63-4C88-865E-3E1F916008CC}"/>
              </a:ext>
            </a:extLst>
          </p:cNvPr>
          <p:cNvSpPr/>
          <p:nvPr/>
        </p:nvSpPr>
        <p:spPr>
          <a:xfrm>
            <a:off x="754170" y="3356658"/>
            <a:ext cx="439838" cy="76392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E473BC-F356-4E5B-9659-8DE41CBD42CA}"/>
              </a:ext>
            </a:extLst>
          </p:cNvPr>
          <p:cNvSpPr txBox="1"/>
          <p:nvPr/>
        </p:nvSpPr>
        <p:spPr>
          <a:xfrm>
            <a:off x="1608881" y="1366168"/>
            <a:ext cx="10185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Tie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B5BCAA2-D98B-4B5E-97E1-8DDD4732AF87}"/>
              </a:ext>
            </a:extLst>
          </p:cNvPr>
          <p:cNvSpPr txBox="1"/>
          <p:nvPr/>
        </p:nvSpPr>
        <p:spPr>
          <a:xfrm>
            <a:off x="1608881" y="3171463"/>
            <a:ext cx="11690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Beam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08D1702E-90C2-4188-B0F8-3D380FB49B5E}"/>
                  </a:ext>
                </a:extLst>
              </p:cNvPr>
              <p:cNvSpPr txBox="1"/>
              <p:nvPr/>
            </p:nvSpPr>
            <p:spPr>
              <a:xfrm>
                <a:off x="6191378" y="3411178"/>
                <a:ext cx="2517494" cy="82003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0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0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0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𝜎</m:t>
                                  </m:r>
                                </m:e>
                                <m:sub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sub>
                              </m:sSub>
                            </m:e>
                            <m:sup>
                              <m:f>
                                <m:fPr>
                                  <m:ctrlPr>
                                    <a:rPr lang="en-GB" sz="20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en-US" sz="2000" b="0" i="1" smtClean="0">
                                      <a:latin typeface="Cambria Math" panose="02040503050406030204" pitchFamily="18" charset="0"/>
                                    </a:rPr>
                                    <m:t>3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r>
                            <a:rPr lang="en-GB" sz="20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den>
                      </m:f>
                    </m:oMath>
                  </m:oMathPara>
                </a14:m>
                <a:endParaRPr lang="en-GB" sz="2000" dirty="0"/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08D1702E-90C2-4188-B0F8-3D380FB49B5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1378" y="3411178"/>
                <a:ext cx="2517494" cy="82003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Parallelogram 29">
            <a:extLst>
              <a:ext uri="{FF2B5EF4-FFF2-40B4-BE49-F238E27FC236}">
                <a16:creationId xmlns:a16="http://schemas.microsoft.com/office/drawing/2014/main" id="{E20A4B89-AA8E-47D9-983F-47B5C7E86A3F}"/>
              </a:ext>
            </a:extLst>
          </p:cNvPr>
          <p:cNvSpPr/>
          <p:nvPr/>
        </p:nvSpPr>
        <p:spPr>
          <a:xfrm>
            <a:off x="1194008" y="5534953"/>
            <a:ext cx="2933720" cy="918068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CBCD203-762C-43DC-BC7A-1BF735B9635F}"/>
              </a:ext>
            </a:extLst>
          </p:cNvPr>
          <p:cNvSpPr txBox="1"/>
          <p:nvPr/>
        </p:nvSpPr>
        <p:spPr>
          <a:xfrm>
            <a:off x="1346464" y="4988835"/>
            <a:ext cx="15434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Plate</a:t>
            </a:r>
            <a:endParaRPr lang="en-GB" dirty="0"/>
          </a:p>
        </p:txBody>
      </p:sp>
      <p:sp>
        <p:nvSpPr>
          <p:cNvPr id="32" name="Arrow: Right 31">
            <a:extLst>
              <a:ext uri="{FF2B5EF4-FFF2-40B4-BE49-F238E27FC236}">
                <a16:creationId xmlns:a16="http://schemas.microsoft.com/office/drawing/2014/main" id="{030123B0-EFFF-4EA7-9615-64022C94132B}"/>
              </a:ext>
            </a:extLst>
          </p:cNvPr>
          <p:cNvSpPr/>
          <p:nvPr/>
        </p:nvSpPr>
        <p:spPr>
          <a:xfrm rot="5400000">
            <a:off x="2515585" y="5534702"/>
            <a:ext cx="358815" cy="381965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6B3B3C44-F909-43D4-AF6B-FA573BDC4030}"/>
                  </a:ext>
                </a:extLst>
              </p:cNvPr>
              <p:cNvSpPr txBox="1"/>
              <p:nvPr/>
            </p:nvSpPr>
            <p:spPr>
              <a:xfrm>
                <a:off x="5754434" y="5513217"/>
                <a:ext cx="2517494" cy="1016304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240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𝜎</m:t>
                                  </m:r>
                                </m:e>
                                <m:sub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𝑓</m:t>
                                  </m:r>
                                </m:sub>
                              </m:sSub>
                            </m:e>
                            <m:sup>
                              <m:f>
                                <m:fPr>
                                  <m:ctrlPr>
                                    <a:rPr lang="en-GB" sz="240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US" sz="2400" b="0" i="1" smtClean="0"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den>
                              </m:f>
                            </m:sup>
                          </m:sSup>
                        </m:num>
                        <m:den>
                          <m:r>
                            <a:rPr lang="en-GB" sz="24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𝜌</m:t>
                          </m:r>
                        </m:den>
                      </m:f>
                    </m:oMath>
                  </m:oMathPara>
                </a14:m>
                <a:endParaRPr lang="en-GB" sz="2400" dirty="0"/>
              </a:p>
            </p:txBody>
          </p:sp>
        </mc:Choice>
        <mc:Fallback xmlns=""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6B3B3C44-F909-43D4-AF6B-FA573BDC40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54434" y="5513217"/>
                <a:ext cx="2517494" cy="1016304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56478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2BF9FEF-B649-4E9C-A1C0-97ADD3FD16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370" y="1549400"/>
            <a:ext cx="7448550" cy="60102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CF94442-7528-4D09-B97D-663327057D3C}"/>
              </a:ext>
            </a:extLst>
          </p:cNvPr>
          <p:cNvSpPr/>
          <p:nvPr/>
        </p:nvSpPr>
        <p:spPr>
          <a:xfrm>
            <a:off x="263887" y="2717083"/>
            <a:ext cx="1862483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You are designing cupboard shelves for use in a space craft.</a:t>
            </a:r>
          </a:p>
          <a:p>
            <a:endParaRPr lang="en-US" dirty="0"/>
          </a:p>
          <a:p>
            <a:r>
              <a:rPr lang="en-US" dirty="0"/>
              <a:t>What material should you use to </a:t>
            </a:r>
            <a:r>
              <a:rPr lang="en-US" dirty="0" err="1"/>
              <a:t>maximise</a:t>
            </a:r>
            <a:r>
              <a:rPr lang="en-US" dirty="0"/>
              <a:t> strength and minimize weight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818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Stiffness/strength of fatigue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39C308-AF2B-4218-81DD-E6E71BC7D3AC}"/>
              </a:ext>
            </a:extLst>
          </p:cNvPr>
          <p:cNvSpPr txBox="1"/>
          <p:nvPr/>
        </p:nvSpPr>
        <p:spPr>
          <a:xfrm>
            <a:off x="740780" y="1863524"/>
            <a:ext cx="525490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Sometimes you want something to be as light as possible without breaking or permanently deforming under a constant load.  This is called designing for strength.  In our spoke example that’s what we did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E7E7EB1-B61B-4409-95C9-872B574B0B8F}"/>
              </a:ext>
            </a:extLst>
          </p:cNvPr>
          <p:cNvSpPr txBox="1"/>
          <p:nvPr/>
        </p:nvSpPr>
        <p:spPr>
          <a:xfrm>
            <a:off x="1344592" y="3616164"/>
            <a:ext cx="52549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Sometimes you want something to be as light as but you want to </a:t>
            </a:r>
            <a:r>
              <a:rPr lang="en-US" dirty="0" err="1"/>
              <a:t>maximise</a:t>
            </a:r>
            <a:r>
              <a:rPr lang="en-US" dirty="0"/>
              <a:t> rigidity.   This is called designing for stiffness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808878-14E2-4543-B9C4-E14621206CDB}"/>
              </a:ext>
            </a:extLst>
          </p:cNvPr>
          <p:cNvSpPr txBox="1"/>
          <p:nvPr/>
        </p:nvSpPr>
        <p:spPr>
          <a:xfrm>
            <a:off x="1890531" y="5111227"/>
            <a:ext cx="52549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Sometimes you want something to be as light as but you want to avoid fatigue cracking.  - Design for fatigue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CFE2D9-D9B7-4ABC-ACAE-B9A5D1A4A869}"/>
              </a:ext>
            </a:extLst>
          </p:cNvPr>
          <p:cNvSpPr txBox="1"/>
          <p:nvPr/>
        </p:nvSpPr>
        <p:spPr>
          <a:xfrm>
            <a:off x="3345084" y="6528122"/>
            <a:ext cx="43868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Obviously there are </a:t>
            </a:r>
            <a:r>
              <a:rPr lang="en-US" dirty="0" err="1"/>
              <a:t>are</a:t>
            </a:r>
            <a:r>
              <a:rPr lang="en-US" dirty="0"/>
              <a:t> other issues </a:t>
            </a:r>
            <a:r>
              <a:rPr lang="en-US" dirty="0" err="1"/>
              <a:t>eg</a:t>
            </a:r>
            <a:r>
              <a:rPr lang="en-US" dirty="0"/>
              <a:t> corrosion but that is out of the scope of this discussion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1048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Stiffness/strength or fatigue?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0C6A6-E574-4244-90BD-7BC2C58E25B3}"/>
              </a:ext>
            </a:extLst>
          </p:cNvPr>
          <p:cNvSpPr txBox="1"/>
          <p:nvPr/>
        </p:nvSpPr>
        <p:spPr>
          <a:xfrm>
            <a:off x="504000" y="2013995"/>
            <a:ext cx="164889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What is the designer concerned about in the following examples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D0CC52-1157-4978-8B9F-240EECB740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8360" y="1679417"/>
            <a:ext cx="3019425" cy="21907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5A420F7-FCFF-4586-A93E-D5D85C1BAC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6663" y="1760380"/>
            <a:ext cx="3876675" cy="20288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0032ACB-22EF-44D5-9340-334F340D1E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57110" y="4655980"/>
            <a:ext cx="3352800" cy="23241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8546C6-808B-4759-98CC-AB6330ACACB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00097" y="4644137"/>
            <a:ext cx="3799251" cy="241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898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Designing for stiffness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0C6A6-E574-4244-90BD-7BC2C58E25B3}"/>
              </a:ext>
            </a:extLst>
          </p:cNvPr>
          <p:cNvSpPr txBox="1"/>
          <p:nvPr/>
        </p:nvSpPr>
        <p:spPr>
          <a:xfrm>
            <a:off x="504000" y="2013995"/>
            <a:ext cx="3193357" cy="1765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aim of a car chassis is to provide a stiff platform for the suspension and wheels.  This improves precision and control in how the car handles</a:t>
            </a: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5A420F7-FCFF-4586-A93E-D5D85C1BAC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3637" y="2765424"/>
            <a:ext cx="3876675" cy="20288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6F9FE84-D493-4717-BE61-86289575DBDE}"/>
              </a:ext>
            </a:extLst>
          </p:cNvPr>
          <p:cNvSpPr txBox="1"/>
          <p:nvPr/>
        </p:nvSpPr>
        <p:spPr>
          <a:xfrm>
            <a:off x="503999" y="5168012"/>
            <a:ext cx="31933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Interestingly this does not apply to crash!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1886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Designing for stiffness – materials chart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0C6A6-E574-4244-90BD-7BC2C58E25B3}"/>
              </a:ext>
            </a:extLst>
          </p:cNvPr>
          <p:cNvSpPr txBox="1"/>
          <p:nvPr/>
        </p:nvSpPr>
        <p:spPr>
          <a:xfrm>
            <a:off x="504000" y="2013995"/>
            <a:ext cx="3193357" cy="17658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aim of a car chassis is to provide a stiff platform for the suspension and wheels.  This improves precision and control in how the car handles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93E8881-2995-4C44-A8CA-29A19A53F5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2275"/>
            <a:ext cx="10080625" cy="671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06362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Designing for stiffness – materials chart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D90C6A6-E574-4244-90BD-7BC2C58E25B3}"/>
              </a:ext>
            </a:extLst>
          </p:cNvPr>
          <p:cNvSpPr txBox="1"/>
          <p:nvPr/>
        </p:nvSpPr>
        <p:spPr>
          <a:xfrm>
            <a:off x="504000" y="2013995"/>
            <a:ext cx="3193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https://youtu.be/eRaxjdijGPg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7658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pic>
        <p:nvPicPr>
          <p:cNvPr id="7" name="Picture 6" descr="A bicycle leaning against a wall&#10;&#10;Description automatically generated">
            <a:extLst>
              <a:ext uri="{FF2B5EF4-FFF2-40B4-BE49-F238E27FC236}">
                <a16:creationId xmlns:a16="http://schemas.microsoft.com/office/drawing/2014/main" id="{C42E3F99-FA0E-4D17-841A-C59741E3CF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3206" y="377687"/>
            <a:ext cx="5191333" cy="3893499"/>
          </a:xfrm>
          <a:prstGeom prst="rect">
            <a:avLst/>
          </a:prstGeom>
        </p:spPr>
      </p:pic>
      <p:pic>
        <p:nvPicPr>
          <p:cNvPr id="5" name="Picture 4" descr="A bicycle leaning against a wall&#10;&#10;Description automatically generated">
            <a:extLst>
              <a:ext uri="{FF2B5EF4-FFF2-40B4-BE49-F238E27FC236}">
                <a16:creationId xmlns:a16="http://schemas.microsoft.com/office/drawing/2014/main" id="{A1ECB07C-D7EB-4212-88B2-115E87CBFF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947" y="3150704"/>
            <a:ext cx="6077411" cy="45580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E8F3727-C346-45EF-A0EA-352C5040C857}"/>
              </a:ext>
            </a:extLst>
          </p:cNvPr>
          <p:cNvSpPr txBox="1"/>
          <p:nvPr/>
        </p:nvSpPr>
        <p:spPr>
          <a:xfrm>
            <a:off x="6662794" y="5429733"/>
            <a:ext cx="2983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 would you want a steel rather than an </a:t>
            </a:r>
            <a:r>
              <a:rPr lang="en-US" dirty="0" err="1"/>
              <a:t>aluminium</a:t>
            </a:r>
            <a:r>
              <a:rPr lang="en-US" dirty="0"/>
              <a:t> hard tail?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E021507-D348-4DEA-8963-0A8CCCF89227}"/>
              </a:ext>
            </a:extLst>
          </p:cNvPr>
          <p:cNvSpPr txBox="1"/>
          <p:nvPr/>
        </p:nvSpPr>
        <p:spPr>
          <a:xfrm>
            <a:off x="6662794" y="4466823"/>
            <a:ext cx="2983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MTB frame – what are you looking for in terms of material properties? </a:t>
            </a: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650F-4546-48F4-B770-832DA9D836BE}"/>
              </a:ext>
            </a:extLst>
          </p:cNvPr>
          <p:cNvSpPr/>
          <p:nvPr/>
        </p:nvSpPr>
        <p:spPr>
          <a:xfrm>
            <a:off x="6336358" y="6454295"/>
            <a:ext cx="358303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5"/>
              </a:rPr>
              <a:t>https://youtu.be/0DlbLvrdTz4</a:t>
            </a:r>
            <a:endParaRPr lang="en-GB" dirty="0"/>
          </a:p>
          <a:p>
            <a:r>
              <a:rPr lang="en-GB" dirty="0"/>
              <a:t>First 2 minutes then either watch </a:t>
            </a:r>
          </a:p>
          <a:p>
            <a:r>
              <a:rPr lang="en-GB" dirty="0"/>
              <a:t>or take a break</a:t>
            </a:r>
          </a:p>
        </p:txBody>
      </p:sp>
    </p:spTree>
    <p:extLst>
      <p:ext uri="{BB962C8B-B14F-4D97-AF65-F5344CB8AC3E}">
        <p14:creationId xmlns:p14="http://schemas.microsoft.com/office/powerpoint/2010/main" val="5437860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F3727-C346-45EF-A0EA-352C5040C857}"/>
              </a:ext>
            </a:extLst>
          </p:cNvPr>
          <p:cNvSpPr txBox="1"/>
          <p:nvPr/>
        </p:nvSpPr>
        <p:spPr>
          <a:xfrm>
            <a:off x="5426765" y="182050"/>
            <a:ext cx="2983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 would you want a steel rather than an </a:t>
            </a:r>
            <a:r>
              <a:rPr lang="en-US" dirty="0" err="1"/>
              <a:t>aluminium</a:t>
            </a:r>
            <a:r>
              <a:rPr lang="en-US" dirty="0"/>
              <a:t> hard tail?</a:t>
            </a:r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04D67E1-4F0A-41C5-8F20-F9DDC747D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91" y="1595092"/>
            <a:ext cx="10080625" cy="671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37682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F3727-C346-45EF-A0EA-352C5040C857}"/>
              </a:ext>
            </a:extLst>
          </p:cNvPr>
          <p:cNvSpPr txBox="1"/>
          <p:nvPr/>
        </p:nvSpPr>
        <p:spPr>
          <a:xfrm>
            <a:off x="5426765" y="182050"/>
            <a:ext cx="2983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 would you want a steel rather than an </a:t>
            </a:r>
            <a:r>
              <a:rPr lang="en-US" dirty="0" err="1"/>
              <a:t>aluminium</a:t>
            </a:r>
            <a:r>
              <a:rPr lang="en-US" dirty="0"/>
              <a:t> hard tail?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C28984-6842-4528-824B-6869DC60F5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6370" y="1549400"/>
            <a:ext cx="7448550" cy="601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6274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1FA2B-3E4F-4192-8D13-2DC238AEE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5B4AAA-5938-4B98-8576-9D8D33696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531148"/>
            <a:ext cx="10080625" cy="449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6279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1FA2B-3E4F-4192-8D13-2DC238AEE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B323A4-DCEE-489B-942E-039E214F50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2242899"/>
            <a:ext cx="10080625" cy="307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0629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pic>
        <p:nvPicPr>
          <p:cNvPr id="4" name="Picture 3" descr="A bicycle leaning against a wall&#10;&#10;Description automatically generated">
            <a:extLst>
              <a:ext uri="{FF2B5EF4-FFF2-40B4-BE49-F238E27FC236}">
                <a16:creationId xmlns:a16="http://schemas.microsoft.com/office/drawing/2014/main" id="{0DEC3651-B266-44F8-B4F1-0A26A8B45F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911" y="1491550"/>
            <a:ext cx="6102097" cy="45765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7176052" y="2395330"/>
            <a:ext cx="2276061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Lets talk about the handlebar : </a:t>
            </a:r>
          </a:p>
          <a:p>
            <a:endParaRPr lang="en-US" dirty="0"/>
          </a:p>
          <a:p>
            <a:r>
              <a:rPr lang="en-US" dirty="0"/>
              <a:t>Requirements:</a:t>
            </a:r>
          </a:p>
          <a:p>
            <a:r>
              <a:rPr lang="en-US" dirty="0"/>
              <a:t>Is it a tie or a beam?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about fatigue?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91857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5953539" y="1529453"/>
            <a:ext cx="22760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endParaRPr lang="en-US" dirty="0"/>
          </a:p>
          <a:p>
            <a:r>
              <a:rPr lang="en-US" dirty="0"/>
              <a:t>What about fatigue?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1ED3065A-B75D-419D-BCB8-0653F51AA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150" y="1529453"/>
            <a:ext cx="5343525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9A54AD1A-CB31-42E9-B978-B04148EAB5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2004" y="4144617"/>
            <a:ext cx="4148622" cy="3233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39810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7176052" y="2395330"/>
            <a:ext cx="227606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Lets talk about the Pedal : </a:t>
            </a:r>
          </a:p>
          <a:p>
            <a:endParaRPr lang="en-US" dirty="0"/>
          </a:p>
          <a:p>
            <a:r>
              <a:rPr lang="en-US" dirty="0"/>
              <a:t>Requirements:</a:t>
            </a:r>
          </a:p>
          <a:p>
            <a:r>
              <a:rPr lang="en-US" dirty="0"/>
              <a:t>Is it a tie or a beam?</a:t>
            </a:r>
          </a:p>
          <a:p>
            <a:endParaRPr lang="en-US" dirty="0"/>
          </a:p>
          <a:p>
            <a:r>
              <a:rPr lang="en-US" dirty="0"/>
              <a:t>Stiffness or strength?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about fatigue?</a:t>
            </a:r>
          </a:p>
          <a:p>
            <a:endParaRPr lang="en-US" dirty="0"/>
          </a:p>
          <a:p>
            <a:r>
              <a:rPr lang="en-US" dirty="0"/>
              <a:t>Machinability?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Picture 4" descr="A close up of a bicycle&#10;&#10;Description automatically generated">
            <a:extLst>
              <a:ext uri="{FF2B5EF4-FFF2-40B4-BE49-F238E27FC236}">
                <a16:creationId xmlns:a16="http://schemas.microsoft.com/office/drawing/2014/main" id="{2DD61A1A-3A25-4FD2-A340-EF42E4B22C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8497" y="1838740"/>
            <a:ext cx="7182679" cy="5387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6429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7176052" y="2395330"/>
            <a:ext cx="227606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Lets talk about the Pedal : </a:t>
            </a:r>
          </a:p>
          <a:p>
            <a:endParaRPr lang="en-US" dirty="0"/>
          </a:p>
          <a:p>
            <a:r>
              <a:rPr lang="en-US" dirty="0"/>
              <a:t>Requirements:</a:t>
            </a:r>
          </a:p>
          <a:p>
            <a:r>
              <a:rPr lang="en-US" dirty="0"/>
              <a:t>Is it a tie or a beam?</a:t>
            </a:r>
          </a:p>
          <a:p>
            <a:endParaRPr lang="en-US" dirty="0"/>
          </a:p>
          <a:p>
            <a:r>
              <a:rPr lang="en-US" dirty="0"/>
              <a:t>Stiffness or strength?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What about fatigue?</a:t>
            </a:r>
          </a:p>
          <a:p>
            <a:endParaRPr lang="en-US" dirty="0"/>
          </a:p>
          <a:p>
            <a:r>
              <a:rPr lang="en-US" dirty="0"/>
              <a:t>Machinability?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10242" name="Picture 2">
            <a:extLst>
              <a:ext uri="{FF2B5EF4-FFF2-40B4-BE49-F238E27FC236}">
                <a16:creationId xmlns:a16="http://schemas.microsoft.com/office/drawing/2014/main" id="{3CC249CE-0837-4789-A405-1DBFAE0EDE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474" y="2395330"/>
            <a:ext cx="7325622" cy="412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111185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7804564" y="2136912"/>
            <a:ext cx="227606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Magnesium ?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DA30970B-5DA6-42ED-AAE1-41C4281258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5" y="2014400"/>
            <a:ext cx="7172325" cy="5200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02729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7804564" y="2136912"/>
            <a:ext cx="22760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Magnesium ?</a:t>
            </a:r>
          </a:p>
          <a:p>
            <a:endParaRPr lang="en-US" dirty="0"/>
          </a:p>
          <a:p>
            <a:r>
              <a:rPr lang="en-US" dirty="0"/>
              <a:t>How about carbon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9D00B4-AC41-4C9B-BA0B-1131A5DAF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09" y="1549400"/>
            <a:ext cx="7448550" cy="601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5408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8F3727-C346-45EF-A0EA-352C5040C857}"/>
              </a:ext>
            </a:extLst>
          </p:cNvPr>
          <p:cNvSpPr txBox="1"/>
          <p:nvPr/>
        </p:nvSpPr>
        <p:spPr>
          <a:xfrm>
            <a:off x="5426765" y="182050"/>
            <a:ext cx="29835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Why would you want a steel rather than an </a:t>
            </a:r>
            <a:r>
              <a:rPr lang="en-US" dirty="0" err="1"/>
              <a:t>aluminium</a:t>
            </a:r>
            <a:r>
              <a:rPr lang="en-US" dirty="0"/>
              <a:t> hard tail?</a:t>
            </a:r>
            <a:endParaRPr lang="en-GB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04D67E1-4F0A-41C5-8F20-F9DDC747D1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91" y="1595092"/>
            <a:ext cx="10080625" cy="671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8994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7804564" y="2136912"/>
            <a:ext cx="2276061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Magnesium ?</a:t>
            </a:r>
          </a:p>
          <a:p>
            <a:endParaRPr lang="en-US" dirty="0"/>
          </a:p>
          <a:p>
            <a:r>
              <a:rPr lang="en-US" dirty="0"/>
              <a:t>How about </a:t>
            </a:r>
            <a:r>
              <a:rPr lang="en-US" dirty="0" err="1"/>
              <a:t>crp</a:t>
            </a:r>
            <a:r>
              <a:rPr lang="en-US" dirty="0"/>
              <a:t>?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GB" dirty="0"/>
              <a:t>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77864B-AC87-400A-8C4D-38B7027F87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89453" y="3429573"/>
            <a:ext cx="10080625" cy="3581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648667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520-75DF-41A7-B0DB-33C431C0E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050"/>
            <a:ext cx="9070920" cy="1261440"/>
          </a:xfrm>
        </p:spPr>
        <p:txBody>
          <a:bodyPr/>
          <a:lstStyle/>
          <a:p>
            <a:r>
              <a:rPr lang="en-US" dirty="0"/>
              <a:t>Design Review :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5BA9DB-9820-4493-A2D6-C0C4C386BE28}"/>
              </a:ext>
            </a:extLst>
          </p:cNvPr>
          <p:cNvSpPr txBox="1"/>
          <p:nvPr/>
        </p:nvSpPr>
        <p:spPr>
          <a:xfrm>
            <a:off x="7804564" y="2136912"/>
            <a:ext cx="227606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Spokes: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Machinability?</a:t>
            </a:r>
          </a:p>
          <a:p>
            <a:endParaRPr lang="en-US" dirty="0"/>
          </a:p>
          <a:p>
            <a:r>
              <a:rPr lang="en-US" dirty="0"/>
              <a:t>Attachment to hub?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Any other concepts for the wheel?</a:t>
            </a:r>
            <a:endParaRPr lang="en-GB" dirty="0"/>
          </a:p>
        </p:txBody>
      </p:sp>
      <p:pic>
        <p:nvPicPr>
          <p:cNvPr id="5" name="Picture 4" descr="A wheel of a bicycle&#10;&#10;Description automatically generated">
            <a:extLst>
              <a:ext uri="{FF2B5EF4-FFF2-40B4-BE49-F238E27FC236}">
                <a16:creationId xmlns:a16="http://schemas.microsoft.com/office/drawing/2014/main" id="{A1E5DDCE-68E9-4013-AD87-D5FBBFF6845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" y="2226365"/>
            <a:ext cx="7111080" cy="5333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7505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5BB1-32B4-42BB-AC93-E653DD5CB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482680-6D58-45E2-A884-3121B02136A3}"/>
              </a:ext>
            </a:extLst>
          </p:cNvPr>
          <p:cNvSpPr txBox="1"/>
          <p:nvPr/>
        </p:nvSpPr>
        <p:spPr>
          <a:xfrm>
            <a:off x="424542" y="1371601"/>
            <a:ext cx="944925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endParaRPr lang="en-US" sz="2000" dirty="0"/>
          </a:p>
          <a:p>
            <a:pPr marL="342900" indent="-342900">
              <a:buAutoNum type="arabicParenR"/>
            </a:pPr>
            <a:r>
              <a:rPr lang="en-US" sz="2000" dirty="0"/>
              <a:t>Material selection charts are a good way to select </a:t>
            </a:r>
            <a:r>
              <a:rPr lang="en-US" sz="2000" i="1" dirty="0"/>
              <a:t>Candidate</a:t>
            </a:r>
            <a:r>
              <a:rPr lang="en-US" sz="2000" dirty="0"/>
              <a:t> materials for an application</a:t>
            </a:r>
          </a:p>
          <a:p>
            <a:pPr marL="342900" indent="-342900">
              <a:buAutoNum type="arabicParenR"/>
            </a:pPr>
            <a:endParaRPr lang="en-US" sz="2000" dirty="0"/>
          </a:p>
          <a:p>
            <a:pPr marL="342900" indent="-342900">
              <a:buAutoNum type="arabicParenR"/>
            </a:pPr>
            <a:r>
              <a:rPr lang="en-US" sz="2000" dirty="0"/>
              <a:t>BUT – they don’t give you cost, fatigue life and manufacturing considerations</a:t>
            </a:r>
          </a:p>
          <a:p>
            <a:pPr marL="342900" indent="-342900">
              <a:buAutoNum type="arabicParenR"/>
            </a:pPr>
            <a:endParaRPr lang="en-US" sz="2000" dirty="0"/>
          </a:p>
          <a:p>
            <a:pPr marL="342900" indent="-342900">
              <a:buAutoNum type="arabicParenR"/>
            </a:pPr>
            <a:endParaRPr lang="en-US" sz="2000" dirty="0"/>
          </a:p>
          <a:p>
            <a:pPr marL="342900" indent="-342900">
              <a:buAutoNum type="arabicParenR"/>
            </a:pPr>
            <a:r>
              <a:rPr lang="en-US" sz="2000" dirty="0"/>
              <a:t>Another good way to understand material choices is to review existing designs</a:t>
            </a:r>
          </a:p>
          <a:p>
            <a:pPr marL="342900" indent="-342900">
              <a:buAutoNum type="arabicParenR"/>
            </a:pPr>
            <a:endParaRPr lang="en-US" sz="2000" dirty="0"/>
          </a:p>
          <a:p>
            <a:pPr marL="342900" indent="-342900">
              <a:buAutoNum type="arabicParenR"/>
            </a:pPr>
            <a:r>
              <a:rPr lang="en-US" sz="2000" dirty="0"/>
              <a:t>You will never be good at choosing materials unless you are good at thinking through all the operational requirements of a component.  </a:t>
            </a:r>
          </a:p>
          <a:p>
            <a:pPr marL="342900" indent="-342900">
              <a:buAutoNum type="arabicParenR"/>
            </a:pPr>
            <a:endParaRPr lang="en-US" sz="2000" dirty="0"/>
          </a:p>
          <a:p>
            <a:pPr marL="342900" indent="-342900">
              <a:buAutoNum type="arabicParenR"/>
            </a:pPr>
            <a:r>
              <a:rPr lang="en-US" sz="2000" dirty="0"/>
              <a:t>The combination of material, structure, assembly and geometric accuracy is what makes a complete design. They are generally all interrelated.</a:t>
            </a:r>
          </a:p>
          <a:p>
            <a:endParaRPr lang="en-US" sz="2000" dirty="0"/>
          </a:p>
          <a:p>
            <a:endParaRPr lang="en-US" dirty="0"/>
          </a:p>
          <a:p>
            <a:endParaRPr lang="en-US" dirty="0"/>
          </a:p>
          <a:p>
            <a:pPr marL="342900" indent="-342900">
              <a:buAutoNum type="arabicParenR"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1793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35BB1-32B4-42BB-AC93-E653DD5CB0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Optional group exercise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482680-6D58-45E2-A884-3121B02136A3}"/>
              </a:ext>
            </a:extLst>
          </p:cNvPr>
          <p:cNvSpPr txBox="1"/>
          <p:nvPr/>
        </p:nvSpPr>
        <p:spPr>
          <a:xfrm>
            <a:off x="424542" y="1371601"/>
            <a:ext cx="8719458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endParaRPr lang="en-US" sz="2000" dirty="0"/>
          </a:p>
          <a:p>
            <a:r>
              <a:rPr lang="en-US" sz="2000" dirty="0"/>
              <a:t>Pick one of the following engineering applications.</a:t>
            </a:r>
          </a:p>
          <a:p>
            <a:endParaRPr lang="en-US" sz="2000" dirty="0"/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What are the service requirements. What properties are important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What material is used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Why is it used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/>
              <a:t>What other materials would you consider  </a:t>
            </a:r>
          </a:p>
          <a:p>
            <a:endParaRPr lang="en-US" sz="2000" dirty="0"/>
          </a:p>
          <a:p>
            <a:r>
              <a:rPr lang="en-US" dirty="0"/>
              <a:t> </a:t>
            </a:r>
            <a:endParaRPr lang="en-GB" dirty="0"/>
          </a:p>
        </p:txBody>
      </p:sp>
      <p:pic>
        <p:nvPicPr>
          <p:cNvPr id="1026" name="Picture 2" descr="Yshoot Sport ARC Carbon Fiber Pygmy Bow Walking Stick with Bow and Arrows,  Complete Set - KnifeCenter - ART0092">
            <a:extLst>
              <a:ext uri="{FF2B5EF4-FFF2-40B4-BE49-F238E27FC236}">
                <a16:creationId xmlns:a16="http://schemas.microsoft.com/office/drawing/2014/main" id="{DEB3886B-7F11-4479-BE4D-C385F4BA0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43" y="3911679"/>
            <a:ext cx="3271158" cy="2023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AF9221-C163-436C-BD2A-37276FCD7C04}"/>
              </a:ext>
            </a:extLst>
          </p:cNvPr>
          <p:cNvSpPr txBox="1"/>
          <p:nvPr/>
        </p:nvSpPr>
        <p:spPr>
          <a:xfrm rot="16200000">
            <a:off x="317148" y="6111953"/>
            <a:ext cx="738664" cy="5238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dirty="0"/>
              <a:t>The bow</a:t>
            </a:r>
            <a:endParaRPr lang="en-GB" dirty="0"/>
          </a:p>
        </p:txBody>
      </p:sp>
      <p:pic>
        <p:nvPicPr>
          <p:cNvPr id="1028" name="Picture 4" descr="Blue Carbon Steel Frying Pan 12&quot; / false">
            <a:extLst>
              <a:ext uri="{FF2B5EF4-FFF2-40B4-BE49-F238E27FC236}">
                <a16:creationId xmlns:a16="http://schemas.microsoft.com/office/drawing/2014/main" id="{1C2D2C09-B8CE-4A48-9C76-D32BD1B66D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019" y="3845757"/>
            <a:ext cx="2694799" cy="2155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283E64-3359-4184-AFBB-84DD8FB488EA}"/>
              </a:ext>
            </a:extLst>
          </p:cNvPr>
          <p:cNvSpPr txBox="1"/>
          <p:nvPr/>
        </p:nvSpPr>
        <p:spPr>
          <a:xfrm rot="16200000">
            <a:off x="4204584" y="5769846"/>
            <a:ext cx="461665" cy="12080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dirty="0"/>
              <a:t>The Pan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02AC1A-9D9C-4CCF-9F83-B742F8D8EC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7643" y="3815137"/>
            <a:ext cx="3362982" cy="221707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6444F42-D62F-489E-A1F4-FE5D39BD5C9A}"/>
              </a:ext>
            </a:extLst>
          </p:cNvPr>
          <p:cNvSpPr txBox="1"/>
          <p:nvPr/>
        </p:nvSpPr>
        <p:spPr>
          <a:xfrm rot="16200000">
            <a:off x="7815875" y="4903013"/>
            <a:ext cx="738664" cy="294175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dirty="0"/>
              <a:t>Turbine (exhaust side of turbocharger)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5898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6DB06-F0D7-479B-A8E5-E9657A27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Reading and videos</a:t>
            </a:r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B1E1186-AC58-4244-9F16-8CF1480C98EC}"/>
              </a:ext>
            </a:extLst>
          </p:cNvPr>
          <p:cNvSpPr/>
          <p:nvPr/>
        </p:nvSpPr>
        <p:spPr>
          <a:xfrm>
            <a:off x="504000" y="2701299"/>
            <a:ext cx="5038725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2"/>
              </a:rPr>
              <a:t>https://wheretheroadforks.com/carbon-vs-aluminum-bike-frame-pros-and-cons/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https://www.bikeradar.com/advice/buyers-guides/best-titanium-road-bikes/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DCFF0B5-FFFF-41B4-88E3-686325A9EC7B}"/>
              </a:ext>
            </a:extLst>
          </p:cNvPr>
          <p:cNvSpPr/>
          <p:nvPr/>
        </p:nvSpPr>
        <p:spPr>
          <a:xfrm>
            <a:off x="423793" y="4993999"/>
            <a:ext cx="453583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https://investingnews.com/daily/resource-investing/critical-metals-investing/magnesium-investing/magnesium-the-other-bike-frame-metal/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0DDB26-0DB2-4660-AEB6-6F0085434DF1}"/>
              </a:ext>
            </a:extLst>
          </p:cNvPr>
          <p:cNvSpPr/>
          <p:nvPr/>
        </p:nvSpPr>
        <p:spPr>
          <a:xfrm>
            <a:off x="5164758" y="2856507"/>
            <a:ext cx="5038725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3"/>
              </a:rPr>
              <a:t>https://sportsincycling.com/blog/super-magnesium-vs-steel-titanium-aluminium-taipei-cycle-2019/</a:t>
            </a:r>
            <a:endParaRPr lang="en-GB" dirty="0"/>
          </a:p>
          <a:p>
            <a:endParaRPr lang="en-GB" dirty="0"/>
          </a:p>
          <a:p>
            <a:r>
              <a:rPr lang="en-GB" dirty="0"/>
              <a:t>Hype or worth considering ?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999CFB-DCB5-4EED-9294-7199AF9E7BA5}"/>
              </a:ext>
            </a:extLst>
          </p:cNvPr>
          <p:cNvSpPr/>
          <p:nvPr/>
        </p:nvSpPr>
        <p:spPr>
          <a:xfrm>
            <a:off x="5164758" y="4540146"/>
            <a:ext cx="41472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Nutters : https://youtu.be/zOIk-Ddg1E8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551F105-991D-4A9E-860D-FAEE5CB1C781}"/>
              </a:ext>
            </a:extLst>
          </p:cNvPr>
          <p:cNvSpPr/>
          <p:nvPr/>
        </p:nvSpPr>
        <p:spPr>
          <a:xfrm>
            <a:off x="5121000" y="5150161"/>
            <a:ext cx="321113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A trip through </a:t>
            </a:r>
            <a:r>
              <a:rPr lang="en-GB" dirty="0" err="1"/>
              <a:t>medellin</a:t>
            </a:r>
            <a:r>
              <a:rPr lang="en-GB" dirty="0"/>
              <a:t> </a:t>
            </a:r>
          </a:p>
          <a:p>
            <a:r>
              <a:rPr lang="en-GB" dirty="0"/>
              <a:t>https://youtu.be/zOIk-Ddg1E8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71E0AE4-0EE4-4D7C-AB9B-7CFAC7881D38}"/>
              </a:ext>
            </a:extLst>
          </p:cNvPr>
          <p:cNvSpPr/>
          <p:nvPr/>
        </p:nvSpPr>
        <p:spPr>
          <a:xfrm>
            <a:off x="4359689" y="6335025"/>
            <a:ext cx="5038725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4"/>
              </a:rPr>
              <a:t>https://www.theguardian.com/technology/2020/nov/09/first-passengers-travel-in-virgins-levitating-hyperloop-pod-system</a:t>
            </a:r>
            <a:r>
              <a:rPr lang="en-GB" dirty="0"/>
              <a:t>.  How would you specify a material for the vacuum tubes?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AEA910-75C7-40DD-AB5D-4D70397DE495}"/>
              </a:ext>
            </a:extLst>
          </p:cNvPr>
          <p:cNvSpPr/>
          <p:nvPr/>
        </p:nvSpPr>
        <p:spPr>
          <a:xfrm>
            <a:off x="3197690" y="1747968"/>
            <a:ext cx="5038725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>
                <a:hlinkClick r:id="rId5"/>
              </a:rPr>
              <a:t>https://www.researchgate.net/publication/317230883_Material_Selection_for_Aircraft_Windows</a:t>
            </a:r>
            <a:r>
              <a:rPr lang="en-GB" dirty="0"/>
              <a:t>.  </a:t>
            </a:r>
          </a:p>
        </p:txBody>
      </p:sp>
    </p:spTree>
    <p:extLst>
      <p:ext uri="{BB962C8B-B14F-4D97-AF65-F5344CB8AC3E}">
        <p14:creationId xmlns:p14="http://schemas.microsoft.com/office/powerpoint/2010/main" val="353242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38585</TotalTime>
  <Words>1220</Words>
  <Application>Microsoft Office PowerPoint</Application>
  <PresentationFormat>Custom</PresentationFormat>
  <Paragraphs>274</Paragraphs>
  <Slides>30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Cambria Math</vt:lpstr>
      <vt:lpstr>Symbol</vt:lpstr>
      <vt:lpstr>Times New Roman</vt:lpstr>
      <vt:lpstr>Wingdings</vt:lpstr>
      <vt:lpstr>Office Theme</vt:lpstr>
      <vt:lpstr>Warmup</vt:lpstr>
      <vt:lpstr>Material selection : </vt:lpstr>
      <vt:lpstr>Another go :</vt:lpstr>
      <vt:lpstr>What about the spokes on this MTB wheel:</vt:lpstr>
      <vt:lpstr>Look at these 2 two spokes –:</vt:lpstr>
      <vt:lpstr>Introducing the material chart :</vt:lpstr>
      <vt:lpstr>Different merit functions</vt:lpstr>
      <vt:lpstr>PowerPoint Presentation</vt:lpstr>
      <vt:lpstr>Stiffness/strength of fatigue</vt:lpstr>
      <vt:lpstr>Stiffness/strength or fatigue?</vt:lpstr>
      <vt:lpstr>Designing for stiffness</vt:lpstr>
      <vt:lpstr>Designing for stiffness – materials chart</vt:lpstr>
      <vt:lpstr>Designing for stiffness – materials chart</vt:lpstr>
      <vt:lpstr>Design Review :</vt:lpstr>
      <vt:lpstr>Design Review :</vt:lpstr>
      <vt:lpstr>Design Review :</vt:lpstr>
      <vt:lpstr>PowerPoint Presentation</vt:lpstr>
      <vt:lpstr>PowerPoint Presentation</vt:lpstr>
      <vt:lpstr>Design Review :</vt:lpstr>
      <vt:lpstr>Design Review :</vt:lpstr>
      <vt:lpstr>Design Review :</vt:lpstr>
      <vt:lpstr>Design Review :</vt:lpstr>
      <vt:lpstr>Design Review :</vt:lpstr>
      <vt:lpstr>Design Review :</vt:lpstr>
      <vt:lpstr>Design Review :</vt:lpstr>
      <vt:lpstr>Design Review :</vt:lpstr>
      <vt:lpstr>Design Review :</vt:lpstr>
      <vt:lpstr>Summary</vt:lpstr>
      <vt:lpstr>Optional group exercise</vt:lpstr>
      <vt:lpstr>Reading and videos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chris</dc:creator>
  <dc:description/>
  <cp:lastModifiedBy>Chris</cp:lastModifiedBy>
  <cp:revision>298</cp:revision>
  <dcterms:modified xsi:type="dcterms:W3CDTF">2021-02-12T11:56:46Z</dcterms:modified>
  <dc:language>en-US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ppVersion">
    <vt:lpwstr>16.0000</vt:lpwstr>
  </property>
  <property fmtid="{D5CDD505-2E9C-101B-9397-08002B2CF9AE}" pid="3" name="HiddenSlides">
    <vt:i4>0</vt:i4>
  </property>
  <property fmtid="{D5CDD505-2E9C-101B-9397-08002B2CF9AE}" pid="4" name="HyperlinksChanged">
    <vt:bool>false</vt:bool>
  </property>
  <property fmtid="{D5CDD505-2E9C-101B-9397-08002B2CF9AE}" pid="5" name="LinksUpToDate">
    <vt:bool>false</vt:bool>
  </property>
  <property fmtid="{D5CDD505-2E9C-101B-9397-08002B2CF9AE}" pid="6" name="MMClips">
    <vt:i4>0</vt:i4>
  </property>
  <property fmtid="{D5CDD505-2E9C-101B-9397-08002B2CF9AE}" pid="7" name="Notes">
    <vt:i4>4</vt:i4>
  </property>
  <property fmtid="{D5CDD505-2E9C-101B-9397-08002B2CF9AE}" pid="8" name="PresentationFormat">
    <vt:lpwstr>Custom</vt:lpwstr>
  </property>
  <property fmtid="{D5CDD505-2E9C-101B-9397-08002B2CF9AE}" pid="9" name="ScaleCrop">
    <vt:bool>false</vt:bool>
  </property>
  <property fmtid="{D5CDD505-2E9C-101B-9397-08002B2CF9AE}" pid="10" name="ShareDoc">
    <vt:bool>false</vt:bool>
  </property>
  <property fmtid="{D5CDD505-2E9C-101B-9397-08002B2CF9AE}" pid="11" name="Slides">
    <vt:i4>26</vt:i4>
  </property>
</Properties>
</file>