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48" r:id="rId4"/>
  </p:sldMasterIdLst>
  <p:notesMasterIdLst>
    <p:notesMasterId r:id="rId54"/>
  </p:notesMasterIdLst>
  <p:handoutMasterIdLst>
    <p:handoutMasterId r:id="rId55"/>
  </p:handoutMasterIdLst>
  <p:sldIdLst>
    <p:sldId id="257" r:id="rId5"/>
    <p:sldId id="487" r:id="rId6"/>
    <p:sldId id="488" r:id="rId7"/>
    <p:sldId id="489" r:id="rId8"/>
    <p:sldId id="500" r:id="rId9"/>
    <p:sldId id="490" r:id="rId10"/>
    <p:sldId id="403" r:id="rId11"/>
    <p:sldId id="511" r:id="rId12"/>
    <p:sldId id="476" r:id="rId13"/>
    <p:sldId id="477" r:id="rId14"/>
    <p:sldId id="478" r:id="rId15"/>
    <p:sldId id="389" r:id="rId16"/>
    <p:sldId id="475" r:id="rId17"/>
    <p:sldId id="474" r:id="rId18"/>
    <p:sldId id="512" r:id="rId19"/>
    <p:sldId id="513" r:id="rId20"/>
    <p:sldId id="402" r:id="rId21"/>
    <p:sldId id="440" r:id="rId22"/>
    <p:sldId id="392" r:id="rId23"/>
    <p:sldId id="504" r:id="rId24"/>
    <p:sldId id="505" r:id="rId25"/>
    <p:sldId id="506" r:id="rId26"/>
    <p:sldId id="509" r:id="rId27"/>
    <p:sldId id="494" r:id="rId28"/>
    <p:sldId id="495" r:id="rId29"/>
    <p:sldId id="496" r:id="rId30"/>
    <p:sldId id="437" r:id="rId31"/>
    <p:sldId id="341" r:id="rId32"/>
    <p:sldId id="444" r:id="rId33"/>
    <p:sldId id="479" r:id="rId34"/>
    <p:sldId id="480" r:id="rId35"/>
    <p:sldId id="455" r:id="rId36"/>
    <p:sldId id="442" r:id="rId37"/>
    <p:sldId id="510" r:id="rId38"/>
    <p:sldId id="399" r:id="rId39"/>
    <p:sldId id="447" r:id="rId40"/>
    <p:sldId id="400" r:id="rId41"/>
    <p:sldId id="401" r:id="rId42"/>
    <p:sldId id="410" r:id="rId43"/>
    <p:sldId id="411" r:id="rId44"/>
    <p:sldId id="413" r:id="rId45"/>
    <p:sldId id="415" r:id="rId46"/>
    <p:sldId id="434" r:id="rId47"/>
    <p:sldId id="492" r:id="rId48"/>
    <p:sldId id="368" r:id="rId49"/>
    <p:sldId id="472" r:id="rId50"/>
    <p:sldId id="436" r:id="rId51"/>
    <p:sldId id="308" r:id="rId52"/>
    <p:sldId id="497" r:id="rId53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FC147"/>
    <a:srgbClr val="D020A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90" autoAdjust="0"/>
    <p:restoredTop sz="94886" autoAdjust="0"/>
  </p:normalViewPr>
  <p:slideViewPr>
    <p:cSldViewPr snapToGrid="0">
      <p:cViewPr varScale="1">
        <p:scale>
          <a:sx n="101" d="100"/>
          <a:sy n="101" d="100"/>
        </p:scale>
        <p:origin x="447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4560" y="984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theme" Target="theme/theme1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tableStyles" Target="tableStyle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viewProps" Target="viewProps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1BA626-4940-423F-96C8-E972FFE7F766}" type="doc">
      <dgm:prSet loTypeId="urn:microsoft.com/office/officeart/2005/8/layout/radial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6D8EF61-122C-4751-BE33-64FF9B4E6356}">
      <dgm:prSet phldrT="[Text]"/>
      <dgm:spPr>
        <a:solidFill>
          <a:schemeClr val="accent3"/>
        </a:solidFill>
      </dgm:spPr>
      <dgm:t>
        <a:bodyPr/>
        <a:lstStyle/>
        <a:p>
          <a:r>
            <a:rPr lang="en-GB" dirty="0"/>
            <a:t>Organiser or client</a:t>
          </a:r>
        </a:p>
      </dgm:t>
    </dgm:pt>
    <dgm:pt modelId="{F9B585C0-5F76-4106-8C5A-FF7FDE3459D6}" type="parTrans" cxnId="{0EEB1186-D31F-4D98-8D91-97823BF58844}">
      <dgm:prSet/>
      <dgm:spPr/>
      <dgm:t>
        <a:bodyPr/>
        <a:lstStyle/>
        <a:p>
          <a:endParaRPr lang="en-GB"/>
        </a:p>
      </dgm:t>
    </dgm:pt>
    <dgm:pt modelId="{9D549A9F-98D1-4280-891C-E70C37E58852}" type="sibTrans" cxnId="{0EEB1186-D31F-4D98-8D91-97823BF58844}">
      <dgm:prSet/>
      <dgm:spPr/>
      <dgm:t>
        <a:bodyPr/>
        <a:lstStyle/>
        <a:p>
          <a:endParaRPr lang="en-GB"/>
        </a:p>
      </dgm:t>
    </dgm:pt>
    <dgm:pt modelId="{0A093730-4620-49A2-B174-A282211A1FC4}">
      <dgm:prSet phldrT="[Text]"/>
      <dgm:spPr>
        <a:solidFill>
          <a:srgbClr val="2FC147"/>
        </a:solidFill>
      </dgm:spPr>
      <dgm:t>
        <a:bodyPr/>
        <a:lstStyle/>
        <a:p>
          <a:r>
            <a:rPr lang="en-GB" dirty="0"/>
            <a:t>Community</a:t>
          </a:r>
        </a:p>
      </dgm:t>
    </dgm:pt>
    <dgm:pt modelId="{035D414B-9849-4F11-AA7F-CE0F04E85995}" type="parTrans" cxnId="{3DC21688-2132-407A-8C41-93B1162354D8}">
      <dgm:prSet/>
      <dgm:spPr/>
      <dgm:t>
        <a:bodyPr/>
        <a:lstStyle/>
        <a:p>
          <a:endParaRPr lang="en-GB"/>
        </a:p>
      </dgm:t>
    </dgm:pt>
    <dgm:pt modelId="{CCC43CEC-B630-419F-B335-4F8877B6EBCC}" type="sibTrans" cxnId="{3DC21688-2132-407A-8C41-93B1162354D8}">
      <dgm:prSet/>
      <dgm:spPr/>
      <dgm:t>
        <a:bodyPr/>
        <a:lstStyle/>
        <a:p>
          <a:endParaRPr lang="en-GB"/>
        </a:p>
      </dgm:t>
    </dgm:pt>
    <dgm:pt modelId="{03C6A064-CAD1-4AE7-B43D-35B8D2218698}">
      <dgm:prSet phldrT="[Text]"/>
      <dgm:spPr>
        <a:solidFill>
          <a:schemeClr val="accent4"/>
        </a:solidFill>
      </dgm:spPr>
      <dgm:t>
        <a:bodyPr/>
        <a:lstStyle/>
        <a:p>
          <a:r>
            <a:rPr lang="en-GB" dirty="0"/>
            <a:t>Authorities &amp; government agencies</a:t>
          </a:r>
        </a:p>
      </dgm:t>
    </dgm:pt>
    <dgm:pt modelId="{CD93ACE8-23D7-4CA7-9DD6-021DA23D53C3}" type="parTrans" cxnId="{7A39877B-A1E9-418D-9003-A92675516AB9}">
      <dgm:prSet/>
      <dgm:spPr/>
      <dgm:t>
        <a:bodyPr/>
        <a:lstStyle/>
        <a:p>
          <a:endParaRPr lang="en-GB"/>
        </a:p>
      </dgm:t>
    </dgm:pt>
    <dgm:pt modelId="{69C8D9E6-AF2A-4348-9362-8A940798EEF8}" type="sibTrans" cxnId="{7A39877B-A1E9-418D-9003-A92675516AB9}">
      <dgm:prSet/>
      <dgm:spPr/>
      <dgm:t>
        <a:bodyPr/>
        <a:lstStyle/>
        <a:p>
          <a:endParaRPr lang="en-GB"/>
        </a:p>
      </dgm:t>
    </dgm:pt>
    <dgm:pt modelId="{C7703A4F-014E-45C0-9BF0-CB6311E5DB17}">
      <dgm:prSet phldrT="[Text]" phldr="1" custScaleX="168320" custRadScaleRad="132864" custRadScaleInc="26884"/>
      <dgm:spPr>
        <a:prstGeom prst="flowChartTerminator">
          <a:avLst/>
        </a:prstGeom>
      </dgm:spPr>
      <dgm:t>
        <a:bodyPr/>
        <a:lstStyle/>
        <a:p>
          <a:endParaRPr lang="en-GB" dirty="0"/>
        </a:p>
      </dgm:t>
    </dgm:pt>
    <dgm:pt modelId="{231984FF-A725-4313-B2F7-D1379CDC9388}" type="parTrans" cxnId="{D2B36E83-CC15-499C-A4E4-6831D7D5E9C0}">
      <dgm:prSet/>
      <dgm:spPr/>
      <dgm:t>
        <a:bodyPr/>
        <a:lstStyle/>
        <a:p>
          <a:endParaRPr lang="en-GB"/>
        </a:p>
      </dgm:t>
    </dgm:pt>
    <dgm:pt modelId="{F3AF7252-B43B-41B5-823E-7CB0D82D1820}" type="sibTrans" cxnId="{D2B36E83-CC15-499C-A4E4-6831D7D5E9C0}">
      <dgm:prSet/>
      <dgm:spPr/>
      <dgm:t>
        <a:bodyPr/>
        <a:lstStyle/>
        <a:p>
          <a:endParaRPr lang="en-GB"/>
        </a:p>
      </dgm:t>
    </dgm:pt>
    <dgm:pt modelId="{62C93CF2-C6D6-4C0C-8FA9-1D9ADEC8B047}">
      <dgm:prSet phldrT="[Text]" phldr="1" custScaleX="168320" custRadScaleRad="132864" custRadScaleInc="26884"/>
      <dgm:spPr>
        <a:prstGeom prst="flowChartTerminator">
          <a:avLst/>
        </a:prstGeom>
      </dgm:spPr>
      <dgm:t>
        <a:bodyPr/>
        <a:lstStyle/>
        <a:p>
          <a:endParaRPr lang="en-GB" dirty="0"/>
        </a:p>
      </dgm:t>
    </dgm:pt>
    <dgm:pt modelId="{1702A21E-11A0-43E1-82C9-A8757320578F}" type="parTrans" cxnId="{AD4DEE3A-4BC3-4664-BA0A-79A9B031E4A5}">
      <dgm:prSet/>
      <dgm:spPr/>
      <dgm:t>
        <a:bodyPr/>
        <a:lstStyle/>
        <a:p>
          <a:endParaRPr lang="en-GB"/>
        </a:p>
      </dgm:t>
    </dgm:pt>
    <dgm:pt modelId="{8E66771E-1786-4893-997F-45D6C2810407}" type="sibTrans" cxnId="{AD4DEE3A-4BC3-4664-BA0A-79A9B031E4A5}">
      <dgm:prSet/>
      <dgm:spPr/>
      <dgm:t>
        <a:bodyPr/>
        <a:lstStyle/>
        <a:p>
          <a:endParaRPr lang="en-GB"/>
        </a:p>
      </dgm:t>
    </dgm:pt>
    <dgm:pt modelId="{831DCD2E-CD91-41FA-AC94-C5BD4D7BA95B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dirty="0"/>
            <a:t>Services contractors and suppliers</a:t>
          </a:r>
        </a:p>
      </dgm:t>
    </dgm:pt>
    <dgm:pt modelId="{3689279D-BBDF-4E8F-A546-7E6D9D536393}" type="parTrans" cxnId="{3088746C-B925-434B-B96C-0976894ED9A6}">
      <dgm:prSet/>
      <dgm:spPr/>
      <dgm:t>
        <a:bodyPr/>
        <a:lstStyle/>
        <a:p>
          <a:endParaRPr lang="en-GB"/>
        </a:p>
      </dgm:t>
    </dgm:pt>
    <dgm:pt modelId="{52C043CC-11C0-4374-AD63-86E12A2AF32F}" type="sibTrans" cxnId="{3088746C-B925-434B-B96C-0976894ED9A6}">
      <dgm:prSet/>
      <dgm:spPr/>
      <dgm:t>
        <a:bodyPr/>
        <a:lstStyle/>
        <a:p>
          <a:endParaRPr lang="en-GB"/>
        </a:p>
      </dgm:t>
    </dgm:pt>
    <dgm:pt modelId="{22FB59C9-7A68-41A8-A307-2986944EB01E}">
      <dgm:prSet phldrT="[Text]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en-GB" dirty="0"/>
            <a:t>Event audience, spectators</a:t>
          </a:r>
        </a:p>
      </dgm:t>
    </dgm:pt>
    <dgm:pt modelId="{1ABB23F0-BDE4-4181-AE7A-1808320DB28B}" type="parTrans" cxnId="{8E706281-CD38-46AE-B56F-F1657A0A6A7D}">
      <dgm:prSet/>
      <dgm:spPr/>
      <dgm:t>
        <a:bodyPr/>
        <a:lstStyle/>
        <a:p>
          <a:endParaRPr lang="en-GB"/>
        </a:p>
      </dgm:t>
    </dgm:pt>
    <dgm:pt modelId="{ADDBEFE4-A55D-4AD0-9737-E986F6520A84}" type="sibTrans" cxnId="{8E706281-CD38-46AE-B56F-F1657A0A6A7D}">
      <dgm:prSet/>
      <dgm:spPr/>
      <dgm:t>
        <a:bodyPr/>
        <a:lstStyle/>
        <a:p>
          <a:endParaRPr lang="en-GB"/>
        </a:p>
      </dgm:t>
    </dgm:pt>
    <dgm:pt modelId="{DFEEDCBC-DA96-4FE2-B077-91F44A1889D8}">
      <dgm:prSet phldrT="[Text]"/>
      <dgm:spPr>
        <a:solidFill>
          <a:srgbClr val="D020AA"/>
        </a:solidFill>
      </dgm:spPr>
      <dgm:t>
        <a:bodyPr/>
        <a:lstStyle/>
        <a:p>
          <a:r>
            <a:rPr lang="en-GB" dirty="0"/>
            <a:t>Media</a:t>
          </a:r>
        </a:p>
      </dgm:t>
    </dgm:pt>
    <dgm:pt modelId="{5F07EFE8-A1BC-4401-9E8F-E8E2CEF4ED1F}" type="parTrans" cxnId="{8EAF8748-4CE0-4B80-BD03-560DC1D9B8FC}">
      <dgm:prSet/>
      <dgm:spPr/>
      <dgm:t>
        <a:bodyPr/>
        <a:lstStyle/>
        <a:p>
          <a:endParaRPr lang="en-GB"/>
        </a:p>
      </dgm:t>
    </dgm:pt>
    <dgm:pt modelId="{A9BA47A1-FAC3-4A7B-B070-160601CA0F2F}" type="sibTrans" cxnId="{8EAF8748-4CE0-4B80-BD03-560DC1D9B8FC}">
      <dgm:prSet/>
      <dgm:spPr/>
      <dgm:t>
        <a:bodyPr/>
        <a:lstStyle/>
        <a:p>
          <a:endParaRPr lang="en-GB"/>
        </a:p>
      </dgm:t>
    </dgm:pt>
    <dgm:pt modelId="{644A9D69-1AFE-4040-AEA5-50C389D0909A}">
      <dgm:prSet phldrT="[Text]"/>
      <dgm:spPr>
        <a:solidFill>
          <a:schemeClr val="bg2">
            <a:lumMod val="25000"/>
          </a:schemeClr>
        </a:solidFill>
      </dgm:spPr>
      <dgm:t>
        <a:bodyPr/>
        <a:lstStyle/>
        <a:p>
          <a:r>
            <a:rPr lang="en-GB" dirty="0">
              <a:solidFill>
                <a:schemeClr val="bg1"/>
              </a:solidFill>
            </a:rPr>
            <a:t>Sponsors, donors</a:t>
          </a:r>
        </a:p>
      </dgm:t>
    </dgm:pt>
    <dgm:pt modelId="{B9B76D1F-D80D-4B64-96BB-6C27A8E2B83C}" type="parTrans" cxnId="{693FB76F-F20C-4FFD-8901-D0155F601519}">
      <dgm:prSet/>
      <dgm:spPr/>
      <dgm:t>
        <a:bodyPr/>
        <a:lstStyle/>
        <a:p>
          <a:endParaRPr lang="en-GB"/>
        </a:p>
      </dgm:t>
    </dgm:pt>
    <dgm:pt modelId="{DF118468-24EE-4FC4-BB78-5E9B2536D54F}" type="sibTrans" cxnId="{693FB76F-F20C-4FFD-8901-D0155F601519}">
      <dgm:prSet/>
      <dgm:spPr/>
      <dgm:t>
        <a:bodyPr/>
        <a:lstStyle/>
        <a:p>
          <a:endParaRPr lang="en-GB"/>
        </a:p>
      </dgm:t>
    </dgm:pt>
    <dgm:pt modelId="{CC4A2E1B-34EF-476B-A71C-1C733DC25010}">
      <dgm:prSet phldrT="[Text]"/>
      <dgm:spPr>
        <a:solidFill>
          <a:schemeClr val="accent2"/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Participants, performers</a:t>
          </a:r>
        </a:p>
      </dgm:t>
    </dgm:pt>
    <dgm:pt modelId="{EE5967D6-ED3D-4AF7-AB5E-F75C7B5BC3A2}" type="parTrans" cxnId="{ACAA8FA1-8BA8-4932-B32E-F888DB031F08}">
      <dgm:prSet/>
      <dgm:spPr/>
      <dgm:t>
        <a:bodyPr/>
        <a:lstStyle/>
        <a:p>
          <a:endParaRPr lang="en-GB"/>
        </a:p>
      </dgm:t>
    </dgm:pt>
    <dgm:pt modelId="{95A44272-41AC-4E77-8893-55192B8E59FF}" type="sibTrans" cxnId="{ACAA8FA1-8BA8-4932-B32E-F888DB031F08}">
      <dgm:prSet/>
      <dgm:spPr/>
      <dgm:t>
        <a:bodyPr/>
        <a:lstStyle/>
        <a:p>
          <a:endParaRPr lang="en-GB"/>
        </a:p>
      </dgm:t>
    </dgm:pt>
    <dgm:pt modelId="{B4BE9C70-70C7-4700-AA7E-2D59740C22E9}" type="pres">
      <dgm:prSet presAssocID="{561BA626-4940-423F-96C8-E972FFE7F766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849BFE68-076C-4597-B28B-9FB77B62E7BB}" type="pres">
      <dgm:prSet presAssocID="{C6D8EF61-122C-4751-BE33-64FF9B4E6356}" presName="centerShape" presStyleLbl="node0" presStyleIdx="0" presStyleCnt="1"/>
      <dgm:spPr>
        <a:prstGeom prst="flowChartAlternateProcess">
          <a:avLst/>
        </a:prstGeom>
      </dgm:spPr>
    </dgm:pt>
    <dgm:pt modelId="{AEC21F9F-92D4-4638-931D-359E7F3F0277}" type="pres">
      <dgm:prSet presAssocID="{035D414B-9849-4F11-AA7F-CE0F04E85995}" presName="Name9" presStyleLbl="parChTrans1D2" presStyleIdx="0" presStyleCnt="7"/>
      <dgm:spPr/>
    </dgm:pt>
    <dgm:pt modelId="{B3ED4AB2-BAB3-4EE0-85EF-79BBC8C98C14}" type="pres">
      <dgm:prSet presAssocID="{035D414B-9849-4F11-AA7F-CE0F04E85995}" presName="connTx" presStyleLbl="parChTrans1D2" presStyleIdx="0" presStyleCnt="7"/>
      <dgm:spPr/>
    </dgm:pt>
    <dgm:pt modelId="{D9B03CBA-EFCC-4E6A-ACC3-955883C31F82}" type="pres">
      <dgm:prSet presAssocID="{0A093730-4620-49A2-B174-A282211A1FC4}" presName="node" presStyleLbl="node1" presStyleIdx="0" presStyleCnt="7" custScaleX="168320" custRadScaleRad="109569" custRadScaleInc="-3469">
        <dgm:presLayoutVars>
          <dgm:bulletEnabled val="1"/>
        </dgm:presLayoutVars>
      </dgm:prSet>
      <dgm:spPr>
        <a:prstGeom prst="flowChartTerminator">
          <a:avLst/>
        </a:prstGeom>
      </dgm:spPr>
    </dgm:pt>
    <dgm:pt modelId="{DCE0A1E8-0010-42DA-A710-D6273063B332}" type="pres">
      <dgm:prSet presAssocID="{CD93ACE8-23D7-4CA7-9DD6-021DA23D53C3}" presName="Name9" presStyleLbl="parChTrans1D2" presStyleIdx="1" presStyleCnt="7"/>
      <dgm:spPr/>
    </dgm:pt>
    <dgm:pt modelId="{09A82A8D-28BA-47BD-8E05-D02DF04A9C18}" type="pres">
      <dgm:prSet presAssocID="{CD93ACE8-23D7-4CA7-9DD6-021DA23D53C3}" presName="connTx" presStyleLbl="parChTrans1D2" presStyleIdx="1" presStyleCnt="7"/>
      <dgm:spPr/>
    </dgm:pt>
    <dgm:pt modelId="{4E5EA23D-7FAD-4F71-A2E4-93835EDC9EF3}" type="pres">
      <dgm:prSet presAssocID="{03C6A064-CAD1-4AE7-B43D-35B8D2218698}" presName="node" presStyleLbl="node1" presStyleIdx="1" presStyleCnt="7" custScaleX="168320" custRadScaleRad="172856" custRadScaleInc="31006">
        <dgm:presLayoutVars>
          <dgm:bulletEnabled val="1"/>
        </dgm:presLayoutVars>
      </dgm:prSet>
      <dgm:spPr>
        <a:prstGeom prst="flowChartTerminator">
          <a:avLst/>
        </a:prstGeom>
      </dgm:spPr>
    </dgm:pt>
    <dgm:pt modelId="{2B177591-783B-4D7A-98BB-8296DA360CC1}" type="pres">
      <dgm:prSet presAssocID="{3689279D-BBDF-4E8F-A546-7E6D9D536393}" presName="Name9" presStyleLbl="parChTrans1D2" presStyleIdx="2" presStyleCnt="7"/>
      <dgm:spPr/>
    </dgm:pt>
    <dgm:pt modelId="{F122F1A4-E90B-4818-A4FD-54324AFF3B25}" type="pres">
      <dgm:prSet presAssocID="{3689279D-BBDF-4E8F-A546-7E6D9D536393}" presName="connTx" presStyleLbl="parChTrans1D2" presStyleIdx="2" presStyleCnt="7"/>
      <dgm:spPr/>
    </dgm:pt>
    <dgm:pt modelId="{01D02B9E-1E37-48F4-AF40-4CEB70252343}" type="pres">
      <dgm:prSet presAssocID="{831DCD2E-CD91-41FA-AC94-C5BD4D7BA95B}" presName="node" presStyleLbl="node1" presStyleIdx="2" presStyleCnt="7" custScaleX="168320" custRadScaleRad="146285" custRadScaleInc="-48503">
        <dgm:presLayoutVars>
          <dgm:bulletEnabled val="1"/>
        </dgm:presLayoutVars>
      </dgm:prSet>
      <dgm:spPr>
        <a:prstGeom prst="flowChartTerminator">
          <a:avLst/>
        </a:prstGeom>
      </dgm:spPr>
    </dgm:pt>
    <dgm:pt modelId="{63965198-3545-4573-8C08-365E19241FC6}" type="pres">
      <dgm:prSet presAssocID="{1ABB23F0-BDE4-4181-AE7A-1808320DB28B}" presName="Name9" presStyleLbl="parChTrans1D2" presStyleIdx="3" presStyleCnt="7"/>
      <dgm:spPr/>
    </dgm:pt>
    <dgm:pt modelId="{5A915F6C-3E3F-4CD3-A6FB-D34BCDE14E33}" type="pres">
      <dgm:prSet presAssocID="{1ABB23F0-BDE4-4181-AE7A-1808320DB28B}" presName="connTx" presStyleLbl="parChTrans1D2" presStyleIdx="3" presStyleCnt="7"/>
      <dgm:spPr/>
    </dgm:pt>
    <dgm:pt modelId="{4CC2C9D1-447A-40ED-BFEC-0F4A2581DB90}" type="pres">
      <dgm:prSet presAssocID="{22FB59C9-7A68-41A8-A307-2986944EB01E}" presName="node" presStyleLbl="node1" presStyleIdx="3" presStyleCnt="7" custScaleX="168320" custRadScaleRad="154693" custRadScaleInc="-102240">
        <dgm:presLayoutVars>
          <dgm:bulletEnabled val="1"/>
        </dgm:presLayoutVars>
      </dgm:prSet>
      <dgm:spPr>
        <a:prstGeom prst="flowChartTerminator">
          <a:avLst/>
        </a:prstGeom>
      </dgm:spPr>
    </dgm:pt>
    <dgm:pt modelId="{159F4C1C-BCE9-44B1-AE1A-5AF5D72599DB}" type="pres">
      <dgm:prSet presAssocID="{EE5967D6-ED3D-4AF7-AB5E-F75C7B5BC3A2}" presName="Name9" presStyleLbl="parChTrans1D2" presStyleIdx="4" presStyleCnt="7"/>
      <dgm:spPr/>
    </dgm:pt>
    <dgm:pt modelId="{B91A4955-B161-4C78-A751-0BA55C3C012D}" type="pres">
      <dgm:prSet presAssocID="{EE5967D6-ED3D-4AF7-AB5E-F75C7B5BC3A2}" presName="connTx" presStyleLbl="parChTrans1D2" presStyleIdx="4" presStyleCnt="7"/>
      <dgm:spPr/>
    </dgm:pt>
    <dgm:pt modelId="{F63EA5A4-80F3-402D-84F4-951BD32BDAE3}" type="pres">
      <dgm:prSet presAssocID="{CC4A2E1B-34EF-476B-A71C-1C733DC25010}" presName="node" presStyleLbl="node1" presStyleIdx="4" presStyleCnt="7" custScaleX="168320" custRadScaleRad="135589" custRadScaleInc="75220">
        <dgm:presLayoutVars>
          <dgm:bulletEnabled val="1"/>
        </dgm:presLayoutVars>
      </dgm:prSet>
      <dgm:spPr>
        <a:prstGeom prst="flowChartTerminator">
          <a:avLst/>
        </a:prstGeom>
      </dgm:spPr>
    </dgm:pt>
    <dgm:pt modelId="{F8F39D78-CD2A-4CC1-91A0-6345F3FC29F1}" type="pres">
      <dgm:prSet presAssocID="{B9B76D1F-D80D-4B64-96BB-6C27A8E2B83C}" presName="Name9" presStyleLbl="parChTrans1D2" presStyleIdx="5" presStyleCnt="7"/>
      <dgm:spPr/>
    </dgm:pt>
    <dgm:pt modelId="{7C7495A1-BEA4-45FE-9776-A7119416376F}" type="pres">
      <dgm:prSet presAssocID="{B9B76D1F-D80D-4B64-96BB-6C27A8E2B83C}" presName="connTx" presStyleLbl="parChTrans1D2" presStyleIdx="5" presStyleCnt="7"/>
      <dgm:spPr/>
    </dgm:pt>
    <dgm:pt modelId="{5AB4CBE7-B1AF-4B68-92B5-C1995ED3EDDD}" type="pres">
      <dgm:prSet presAssocID="{644A9D69-1AFE-4040-AEA5-50C389D0909A}" presName="node" presStyleLbl="node1" presStyleIdx="5" presStyleCnt="7" custScaleX="168320" custRadScaleRad="144620" custRadScaleInc="44991">
        <dgm:presLayoutVars>
          <dgm:bulletEnabled val="1"/>
        </dgm:presLayoutVars>
      </dgm:prSet>
      <dgm:spPr>
        <a:prstGeom prst="flowChartTerminator">
          <a:avLst/>
        </a:prstGeom>
      </dgm:spPr>
    </dgm:pt>
    <dgm:pt modelId="{9C5CEB76-6F9F-4CC2-A69C-F4C30FAB82E0}" type="pres">
      <dgm:prSet presAssocID="{5F07EFE8-A1BC-4401-9E8F-E8E2CEF4ED1F}" presName="Name9" presStyleLbl="parChTrans1D2" presStyleIdx="6" presStyleCnt="7"/>
      <dgm:spPr/>
    </dgm:pt>
    <dgm:pt modelId="{0AE0676E-82F7-47F8-BD1A-5B79778AF719}" type="pres">
      <dgm:prSet presAssocID="{5F07EFE8-A1BC-4401-9E8F-E8E2CEF4ED1F}" presName="connTx" presStyleLbl="parChTrans1D2" presStyleIdx="6" presStyleCnt="7"/>
      <dgm:spPr/>
    </dgm:pt>
    <dgm:pt modelId="{90A95118-6FB6-40C8-8BD8-2836E0FDFCB7}" type="pres">
      <dgm:prSet presAssocID="{DFEEDCBC-DA96-4FE2-B077-91F44A1889D8}" presName="node" presStyleLbl="node1" presStyleIdx="6" presStyleCnt="7" custScaleX="168320" custRadScaleRad="166658" custRadScaleInc="-31078">
        <dgm:presLayoutVars>
          <dgm:bulletEnabled val="1"/>
        </dgm:presLayoutVars>
      </dgm:prSet>
      <dgm:spPr>
        <a:prstGeom prst="flowChartTerminator">
          <a:avLst/>
        </a:prstGeom>
      </dgm:spPr>
    </dgm:pt>
  </dgm:ptLst>
  <dgm:cxnLst>
    <dgm:cxn modelId="{61E9B602-26F1-46BE-9652-E40764431EFE}" type="presOf" srcId="{CC4A2E1B-34EF-476B-A71C-1C733DC25010}" destId="{F63EA5A4-80F3-402D-84F4-951BD32BDAE3}" srcOrd="0" destOrd="0" presId="urn:microsoft.com/office/officeart/2005/8/layout/radial1"/>
    <dgm:cxn modelId="{F01A4B06-3CC2-4FCD-B0D1-992F66C72BD4}" type="presOf" srcId="{3689279D-BBDF-4E8F-A546-7E6D9D536393}" destId="{F122F1A4-E90B-4818-A4FD-54324AFF3B25}" srcOrd="1" destOrd="0" presId="urn:microsoft.com/office/officeart/2005/8/layout/radial1"/>
    <dgm:cxn modelId="{D78C0119-32CF-43D0-B649-74FEC911A267}" type="presOf" srcId="{035D414B-9849-4F11-AA7F-CE0F04E85995}" destId="{AEC21F9F-92D4-4638-931D-359E7F3F0277}" srcOrd="0" destOrd="0" presId="urn:microsoft.com/office/officeart/2005/8/layout/radial1"/>
    <dgm:cxn modelId="{6DFE1519-AC6D-4412-9F4F-6E0EF65A6099}" type="presOf" srcId="{035D414B-9849-4F11-AA7F-CE0F04E85995}" destId="{B3ED4AB2-BAB3-4EE0-85EF-79BBC8C98C14}" srcOrd="1" destOrd="0" presId="urn:microsoft.com/office/officeart/2005/8/layout/radial1"/>
    <dgm:cxn modelId="{2C86C029-C431-49DF-AD03-C5B72D492385}" type="presOf" srcId="{1ABB23F0-BDE4-4181-AE7A-1808320DB28B}" destId="{63965198-3545-4573-8C08-365E19241FC6}" srcOrd="0" destOrd="0" presId="urn:microsoft.com/office/officeart/2005/8/layout/radial1"/>
    <dgm:cxn modelId="{C426BE30-A1ED-4B6D-9A40-065C4A45AE01}" type="presOf" srcId="{CD93ACE8-23D7-4CA7-9DD6-021DA23D53C3}" destId="{DCE0A1E8-0010-42DA-A710-D6273063B332}" srcOrd="0" destOrd="0" presId="urn:microsoft.com/office/officeart/2005/8/layout/radial1"/>
    <dgm:cxn modelId="{AD4DEE3A-4BC3-4664-BA0A-79A9B031E4A5}" srcId="{561BA626-4940-423F-96C8-E972FFE7F766}" destId="{62C93CF2-C6D6-4C0C-8FA9-1D9ADEC8B047}" srcOrd="2" destOrd="0" parTransId="{1702A21E-11A0-43E1-82C9-A8757320578F}" sibTransId="{8E66771E-1786-4893-997F-45D6C2810407}"/>
    <dgm:cxn modelId="{138B4264-ADF5-4E6C-A077-A09A8505DB66}" type="presOf" srcId="{0A093730-4620-49A2-B174-A282211A1FC4}" destId="{D9B03CBA-EFCC-4E6A-ACC3-955883C31F82}" srcOrd="0" destOrd="0" presId="urn:microsoft.com/office/officeart/2005/8/layout/radial1"/>
    <dgm:cxn modelId="{74AD9245-8353-48C6-99BF-7D374F85B8F4}" type="presOf" srcId="{C6D8EF61-122C-4751-BE33-64FF9B4E6356}" destId="{849BFE68-076C-4597-B28B-9FB77B62E7BB}" srcOrd="0" destOrd="0" presId="urn:microsoft.com/office/officeart/2005/8/layout/radial1"/>
    <dgm:cxn modelId="{8EAF8748-4CE0-4B80-BD03-560DC1D9B8FC}" srcId="{C6D8EF61-122C-4751-BE33-64FF9B4E6356}" destId="{DFEEDCBC-DA96-4FE2-B077-91F44A1889D8}" srcOrd="6" destOrd="0" parTransId="{5F07EFE8-A1BC-4401-9E8F-E8E2CEF4ED1F}" sibTransId="{A9BA47A1-FAC3-4A7B-B070-160601CA0F2F}"/>
    <dgm:cxn modelId="{3088746C-B925-434B-B96C-0976894ED9A6}" srcId="{C6D8EF61-122C-4751-BE33-64FF9B4E6356}" destId="{831DCD2E-CD91-41FA-AC94-C5BD4D7BA95B}" srcOrd="2" destOrd="0" parTransId="{3689279D-BBDF-4E8F-A546-7E6D9D536393}" sibTransId="{52C043CC-11C0-4374-AD63-86E12A2AF32F}"/>
    <dgm:cxn modelId="{4B0B874D-3E9E-4EE1-8B4A-058D15EF6394}" type="presOf" srcId="{644A9D69-1AFE-4040-AEA5-50C389D0909A}" destId="{5AB4CBE7-B1AF-4B68-92B5-C1995ED3EDDD}" srcOrd="0" destOrd="0" presId="urn:microsoft.com/office/officeart/2005/8/layout/radial1"/>
    <dgm:cxn modelId="{CDB0A76F-7CD5-4490-9D71-AEA647B96B61}" type="presOf" srcId="{03C6A064-CAD1-4AE7-B43D-35B8D2218698}" destId="{4E5EA23D-7FAD-4F71-A2E4-93835EDC9EF3}" srcOrd="0" destOrd="0" presId="urn:microsoft.com/office/officeart/2005/8/layout/radial1"/>
    <dgm:cxn modelId="{693FB76F-F20C-4FFD-8901-D0155F601519}" srcId="{C6D8EF61-122C-4751-BE33-64FF9B4E6356}" destId="{644A9D69-1AFE-4040-AEA5-50C389D0909A}" srcOrd="5" destOrd="0" parTransId="{B9B76D1F-D80D-4B64-96BB-6C27A8E2B83C}" sibTransId="{DF118468-24EE-4FC4-BB78-5E9B2536D54F}"/>
    <dgm:cxn modelId="{65C38755-4688-4E8F-95FE-4AD3174EE0C4}" type="presOf" srcId="{EE5967D6-ED3D-4AF7-AB5E-F75C7B5BC3A2}" destId="{159F4C1C-BCE9-44B1-AE1A-5AF5D72599DB}" srcOrd="0" destOrd="0" presId="urn:microsoft.com/office/officeart/2005/8/layout/radial1"/>
    <dgm:cxn modelId="{41C48776-6CDD-4A8A-914B-E210259B6F62}" type="presOf" srcId="{CD93ACE8-23D7-4CA7-9DD6-021DA23D53C3}" destId="{09A82A8D-28BA-47BD-8E05-D02DF04A9C18}" srcOrd="1" destOrd="0" presId="urn:microsoft.com/office/officeart/2005/8/layout/radial1"/>
    <dgm:cxn modelId="{BAE4DF76-657F-40C4-8D90-01D890410FE8}" type="presOf" srcId="{B9B76D1F-D80D-4B64-96BB-6C27A8E2B83C}" destId="{F8F39D78-CD2A-4CC1-91A0-6345F3FC29F1}" srcOrd="0" destOrd="0" presId="urn:microsoft.com/office/officeart/2005/8/layout/radial1"/>
    <dgm:cxn modelId="{EBB39957-5C53-4DE5-B9FD-77B2F9B3699D}" type="presOf" srcId="{DFEEDCBC-DA96-4FE2-B077-91F44A1889D8}" destId="{90A95118-6FB6-40C8-8BD8-2836E0FDFCB7}" srcOrd="0" destOrd="0" presId="urn:microsoft.com/office/officeart/2005/8/layout/radial1"/>
    <dgm:cxn modelId="{7A39877B-A1E9-418D-9003-A92675516AB9}" srcId="{C6D8EF61-122C-4751-BE33-64FF9B4E6356}" destId="{03C6A064-CAD1-4AE7-B43D-35B8D2218698}" srcOrd="1" destOrd="0" parTransId="{CD93ACE8-23D7-4CA7-9DD6-021DA23D53C3}" sibTransId="{69C8D9E6-AF2A-4348-9362-8A940798EEF8}"/>
    <dgm:cxn modelId="{8E706281-CD38-46AE-B56F-F1657A0A6A7D}" srcId="{C6D8EF61-122C-4751-BE33-64FF9B4E6356}" destId="{22FB59C9-7A68-41A8-A307-2986944EB01E}" srcOrd="3" destOrd="0" parTransId="{1ABB23F0-BDE4-4181-AE7A-1808320DB28B}" sibTransId="{ADDBEFE4-A55D-4AD0-9737-E986F6520A84}"/>
    <dgm:cxn modelId="{D2B36E83-CC15-499C-A4E4-6831D7D5E9C0}" srcId="{561BA626-4940-423F-96C8-E972FFE7F766}" destId="{C7703A4F-014E-45C0-9BF0-CB6311E5DB17}" srcOrd="1" destOrd="0" parTransId="{231984FF-A725-4313-B2F7-D1379CDC9388}" sibTransId="{F3AF7252-B43B-41B5-823E-7CB0D82D1820}"/>
    <dgm:cxn modelId="{0EEB1186-D31F-4D98-8D91-97823BF58844}" srcId="{561BA626-4940-423F-96C8-E972FFE7F766}" destId="{C6D8EF61-122C-4751-BE33-64FF9B4E6356}" srcOrd="0" destOrd="0" parTransId="{F9B585C0-5F76-4106-8C5A-FF7FDE3459D6}" sibTransId="{9D549A9F-98D1-4280-891C-E70C37E58852}"/>
    <dgm:cxn modelId="{3DC21688-2132-407A-8C41-93B1162354D8}" srcId="{C6D8EF61-122C-4751-BE33-64FF9B4E6356}" destId="{0A093730-4620-49A2-B174-A282211A1FC4}" srcOrd="0" destOrd="0" parTransId="{035D414B-9849-4F11-AA7F-CE0F04E85995}" sibTransId="{CCC43CEC-B630-419F-B335-4F8877B6EBCC}"/>
    <dgm:cxn modelId="{44E8488C-11F6-4248-B417-F5771D1C8412}" type="presOf" srcId="{EE5967D6-ED3D-4AF7-AB5E-F75C7B5BC3A2}" destId="{B91A4955-B161-4C78-A751-0BA55C3C012D}" srcOrd="1" destOrd="0" presId="urn:microsoft.com/office/officeart/2005/8/layout/radial1"/>
    <dgm:cxn modelId="{7504D991-ACF9-4ADE-8008-9EA902C8C138}" type="presOf" srcId="{561BA626-4940-423F-96C8-E972FFE7F766}" destId="{B4BE9C70-70C7-4700-AA7E-2D59740C22E9}" srcOrd="0" destOrd="0" presId="urn:microsoft.com/office/officeart/2005/8/layout/radial1"/>
    <dgm:cxn modelId="{22BFD895-AD2E-4DB1-8EB3-07C94305A7FA}" type="presOf" srcId="{1ABB23F0-BDE4-4181-AE7A-1808320DB28B}" destId="{5A915F6C-3E3F-4CD3-A6FB-D34BCDE14E33}" srcOrd="1" destOrd="0" presId="urn:microsoft.com/office/officeart/2005/8/layout/radial1"/>
    <dgm:cxn modelId="{863D689E-4789-40F2-852F-5D838899B84F}" type="presOf" srcId="{831DCD2E-CD91-41FA-AC94-C5BD4D7BA95B}" destId="{01D02B9E-1E37-48F4-AF40-4CEB70252343}" srcOrd="0" destOrd="0" presId="urn:microsoft.com/office/officeart/2005/8/layout/radial1"/>
    <dgm:cxn modelId="{ACAA8FA1-8BA8-4932-B32E-F888DB031F08}" srcId="{C6D8EF61-122C-4751-BE33-64FF9B4E6356}" destId="{CC4A2E1B-34EF-476B-A71C-1C733DC25010}" srcOrd="4" destOrd="0" parTransId="{EE5967D6-ED3D-4AF7-AB5E-F75C7B5BC3A2}" sibTransId="{95A44272-41AC-4E77-8893-55192B8E59FF}"/>
    <dgm:cxn modelId="{DD326FB2-5D9E-484C-B54C-F80E3BC924E3}" type="presOf" srcId="{22FB59C9-7A68-41A8-A307-2986944EB01E}" destId="{4CC2C9D1-447A-40ED-BFEC-0F4A2581DB90}" srcOrd="0" destOrd="0" presId="urn:microsoft.com/office/officeart/2005/8/layout/radial1"/>
    <dgm:cxn modelId="{9D494FB2-74F7-40D5-AAFF-DFABC4386566}" type="presOf" srcId="{B9B76D1F-D80D-4B64-96BB-6C27A8E2B83C}" destId="{7C7495A1-BEA4-45FE-9776-A7119416376F}" srcOrd="1" destOrd="0" presId="urn:microsoft.com/office/officeart/2005/8/layout/radial1"/>
    <dgm:cxn modelId="{B943B6B7-2835-481F-A9F1-05F0E908831E}" type="presOf" srcId="{5F07EFE8-A1BC-4401-9E8F-E8E2CEF4ED1F}" destId="{0AE0676E-82F7-47F8-BD1A-5B79778AF719}" srcOrd="1" destOrd="0" presId="urn:microsoft.com/office/officeart/2005/8/layout/radial1"/>
    <dgm:cxn modelId="{85727DC9-7486-4561-B60C-5E31C1AB04F3}" type="presOf" srcId="{3689279D-BBDF-4E8F-A546-7E6D9D536393}" destId="{2B177591-783B-4D7A-98BB-8296DA360CC1}" srcOrd="0" destOrd="0" presId="urn:microsoft.com/office/officeart/2005/8/layout/radial1"/>
    <dgm:cxn modelId="{34AB32F7-3491-4EDA-85F8-BEBB714B5224}" type="presOf" srcId="{5F07EFE8-A1BC-4401-9E8F-E8E2CEF4ED1F}" destId="{9C5CEB76-6F9F-4CC2-A69C-F4C30FAB82E0}" srcOrd="0" destOrd="0" presId="urn:microsoft.com/office/officeart/2005/8/layout/radial1"/>
    <dgm:cxn modelId="{B0DB2E3A-0C7F-4573-AD9D-982B73CE612D}" type="presParOf" srcId="{B4BE9C70-70C7-4700-AA7E-2D59740C22E9}" destId="{849BFE68-076C-4597-B28B-9FB77B62E7BB}" srcOrd="0" destOrd="0" presId="urn:microsoft.com/office/officeart/2005/8/layout/radial1"/>
    <dgm:cxn modelId="{3327E05E-77C7-4536-B9BD-5DFDADD77D7E}" type="presParOf" srcId="{B4BE9C70-70C7-4700-AA7E-2D59740C22E9}" destId="{AEC21F9F-92D4-4638-931D-359E7F3F0277}" srcOrd="1" destOrd="0" presId="urn:microsoft.com/office/officeart/2005/8/layout/radial1"/>
    <dgm:cxn modelId="{C91B3E68-5BB8-400E-8CB2-3B3326477BA9}" type="presParOf" srcId="{AEC21F9F-92D4-4638-931D-359E7F3F0277}" destId="{B3ED4AB2-BAB3-4EE0-85EF-79BBC8C98C14}" srcOrd="0" destOrd="0" presId="urn:microsoft.com/office/officeart/2005/8/layout/radial1"/>
    <dgm:cxn modelId="{DC4634AE-D013-4372-AE01-2B046806DEB6}" type="presParOf" srcId="{B4BE9C70-70C7-4700-AA7E-2D59740C22E9}" destId="{D9B03CBA-EFCC-4E6A-ACC3-955883C31F82}" srcOrd="2" destOrd="0" presId="urn:microsoft.com/office/officeart/2005/8/layout/radial1"/>
    <dgm:cxn modelId="{EFC76A7E-E872-4C85-BC6D-59B5723D3808}" type="presParOf" srcId="{B4BE9C70-70C7-4700-AA7E-2D59740C22E9}" destId="{DCE0A1E8-0010-42DA-A710-D6273063B332}" srcOrd="3" destOrd="0" presId="urn:microsoft.com/office/officeart/2005/8/layout/radial1"/>
    <dgm:cxn modelId="{1204FE71-3DC3-46D0-98CA-FD73B2EB88D7}" type="presParOf" srcId="{DCE0A1E8-0010-42DA-A710-D6273063B332}" destId="{09A82A8D-28BA-47BD-8E05-D02DF04A9C18}" srcOrd="0" destOrd="0" presId="urn:microsoft.com/office/officeart/2005/8/layout/radial1"/>
    <dgm:cxn modelId="{0D5D9256-2100-47A3-BFAD-613EEBBDF7CD}" type="presParOf" srcId="{B4BE9C70-70C7-4700-AA7E-2D59740C22E9}" destId="{4E5EA23D-7FAD-4F71-A2E4-93835EDC9EF3}" srcOrd="4" destOrd="0" presId="urn:microsoft.com/office/officeart/2005/8/layout/radial1"/>
    <dgm:cxn modelId="{6EFA20F3-D253-40CE-B9F3-CB1D0F659346}" type="presParOf" srcId="{B4BE9C70-70C7-4700-AA7E-2D59740C22E9}" destId="{2B177591-783B-4D7A-98BB-8296DA360CC1}" srcOrd="5" destOrd="0" presId="urn:microsoft.com/office/officeart/2005/8/layout/radial1"/>
    <dgm:cxn modelId="{3D802484-D5A9-492D-A52A-1BF620492DDF}" type="presParOf" srcId="{2B177591-783B-4D7A-98BB-8296DA360CC1}" destId="{F122F1A4-E90B-4818-A4FD-54324AFF3B25}" srcOrd="0" destOrd="0" presId="urn:microsoft.com/office/officeart/2005/8/layout/radial1"/>
    <dgm:cxn modelId="{3E6CF846-ADFB-4A99-A8B2-23391DD68BC6}" type="presParOf" srcId="{B4BE9C70-70C7-4700-AA7E-2D59740C22E9}" destId="{01D02B9E-1E37-48F4-AF40-4CEB70252343}" srcOrd="6" destOrd="0" presId="urn:microsoft.com/office/officeart/2005/8/layout/radial1"/>
    <dgm:cxn modelId="{3769C7FE-F5B5-457F-8467-C5B7436DBB0C}" type="presParOf" srcId="{B4BE9C70-70C7-4700-AA7E-2D59740C22E9}" destId="{63965198-3545-4573-8C08-365E19241FC6}" srcOrd="7" destOrd="0" presId="urn:microsoft.com/office/officeart/2005/8/layout/radial1"/>
    <dgm:cxn modelId="{9F7DD60F-950B-4060-8004-DEF05C61F63C}" type="presParOf" srcId="{63965198-3545-4573-8C08-365E19241FC6}" destId="{5A915F6C-3E3F-4CD3-A6FB-D34BCDE14E33}" srcOrd="0" destOrd="0" presId="urn:microsoft.com/office/officeart/2005/8/layout/radial1"/>
    <dgm:cxn modelId="{82EB411B-A930-47EB-84AE-CF6B6D902E96}" type="presParOf" srcId="{B4BE9C70-70C7-4700-AA7E-2D59740C22E9}" destId="{4CC2C9D1-447A-40ED-BFEC-0F4A2581DB90}" srcOrd="8" destOrd="0" presId="urn:microsoft.com/office/officeart/2005/8/layout/radial1"/>
    <dgm:cxn modelId="{85CA13B3-E4DF-497C-9857-23A7888C59D9}" type="presParOf" srcId="{B4BE9C70-70C7-4700-AA7E-2D59740C22E9}" destId="{159F4C1C-BCE9-44B1-AE1A-5AF5D72599DB}" srcOrd="9" destOrd="0" presId="urn:microsoft.com/office/officeart/2005/8/layout/radial1"/>
    <dgm:cxn modelId="{53EABE2D-F843-4C83-87B4-B9ECF3835A5F}" type="presParOf" srcId="{159F4C1C-BCE9-44B1-AE1A-5AF5D72599DB}" destId="{B91A4955-B161-4C78-A751-0BA55C3C012D}" srcOrd="0" destOrd="0" presId="urn:microsoft.com/office/officeart/2005/8/layout/radial1"/>
    <dgm:cxn modelId="{81F4E718-E913-4B94-9D55-48F6AE6CA12C}" type="presParOf" srcId="{B4BE9C70-70C7-4700-AA7E-2D59740C22E9}" destId="{F63EA5A4-80F3-402D-84F4-951BD32BDAE3}" srcOrd="10" destOrd="0" presId="urn:microsoft.com/office/officeart/2005/8/layout/radial1"/>
    <dgm:cxn modelId="{16C92465-8F3E-471D-AC9C-F682C985285C}" type="presParOf" srcId="{B4BE9C70-70C7-4700-AA7E-2D59740C22E9}" destId="{F8F39D78-CD2A-4CC1-91A0-6345F3FC29F1}" srcOrd="11" destOrd="0" presId="urn:microsoft.com/office/officeart/2005/8/layout/radial1"/>
    <dgm:cxn modelId="{439D5A29-2844-41FE-B107-FE3970BBF294}" type="presParOf" srcId="{F8F39D78-CD2A-4CC1-91A0-6345F3FC29F1}" destId="{7C7495A1-BEA4-45FE-9776-A7119416376F}" srcOrd="0" destOrd="0" presId="urn:microsoft.com/office/officeart/2005/8/layout/radial1"/>
    <dgm:cxn modelId="{11BF0CA1-6C16-4AE0-9473-F3CF78F0A692}" type="presParOf" srcId="{B4BE9C70-70C7-4700-AA7E-2D59740C22E9}" destId="{5AB4CBE7-B1AF-4B68-92B5-C1995ED3EDDD}" srcOrd="12" destOrd="0" presId="urn:microsoft.com/office/officeart/2005/8/layout/radial1"/>
    <dgm:cxn modelId="{A2BADC58-63F8-4FDA-B89B-DD4FB3E48F16}" type="presParOf" srcId="{B4BE9C70-70C7-4700-AA7E-2D59740C22E9}" destId="{9C5CEB76-6F9F-4CC2-A69C-F4C30FAB82E0}" srcOrd="13" destOrd="0" presId="urn:microsoft.com/office/officeart/2005/8/layout/radial1"/>
    <dgm:cxn modelId="{3B89414D-B41E-480A-AAC9-2011FD4E89D0}" type="presParOf" srcId="{9C5CEB76-6F9F-4CC2-A69C-F4C30FAB82E0}" destId="{0AE0676E-82F7-47F8-BD1A-5B79778AF719}" srcOrd="0" destOrd="0" presId="urn:microsoft.com/office/officeart/2005/8/layout/radial1"/>
    <dgm:cxn modelId="{2EA4BC37-8EDD-4064-85BE-631EF7F9070C}" type="presParOf" srcId="{B4BE9C70-70C7-4700-AA7E-2D59740C22E9}" destId="{90A95118-6FB6-40C8-8BD8-2836E0FDFCB7}" srcOrd="14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BBEE2C7-1110-4866-A89D-B2A16696EB1A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64589B23-B53D-430A-8D0B-85CD97864792}">
      <dgm:prSet phldrT="[Text]"/>
      <dgm:spPr>
        <a:solidFill>
          <a:schemeClr val="accent3">
            <a:lumMod val="50000"/>
          </a:schemeClr>
        </a:solidFill>
      </dgm:spPr>
      <dgm:t>
        <a:bodyPr/>
        <a:lstStyle/>
        <a:p>
          <a:r>
            <a:rPr lang="en-GB" dirty="0"/>
            <a:t>Confirm overall event rationale and goals through consultation with key stakeholders</a:t>
          </a:r>
        </a:p>
      </dgm:t>
    </dgm:pt>
    <dgm:pt modelId="{141EB6D9-7BF5-44E9-8499-DDEFAAE896F9}" type="parTrans" cxnId="{29572BB8-B23C-4A98-9424-7526ABC917E0}">
      <dgm:prSet/>
      <dgm:spPr/>
      <dgm:t>
        <a:bodyPr/>
        <a:lstStyle/>
        <a:p>
          <a:endParaRPr lang="en-GB"/>
        </a:p>
      </dgm:t>
    </dgm:pt>
    <dgm:pt modelId="{2E8BF21F-C66A-4203-9FA8-B8D7067CC5E9}" type="sibTrans" cxnId="{29572BB8-B23C-4A98-9424-7526ABC917E0}">
      <dgm:prSet/>
      <dgm:spPr/>
      <dgm:t>
        <a:bodyPr/>
        <a:lstStyle/>
        <a:p>
          <a:endParaRPr lang="en-GB"/>
        </a:p>
      </dgm:t>
    </dgm:pt>
    <dgm:pt modelId="{3AF73FBB-8928-4486-AF0A-24984A62D7AC}">
      <dgm:prSet phldrT="[Text]"/>
      <dgm:spPr>
        <a:solidFill>
          <a:schemeClr val="accent3">
            <a:lumMod val="50000"/>
          </a:schemeClr>
        </a:solidFill>
      </dgm:spPr>
      <dgm:t>
        <a:bodyPr/>
        <a:lstStyle/>
        <a:p>
          <a:r>
            <a:rPr lang="en-GB" dirty="0"/>
            <a:t>Assess the proposed event in relation to other events, the industry and the community</a:t>
          </a:r>
        </a:p>
      </dgm:t>
    </dgm:pt>
    <dgm:pt modelId="{A5953263-4BC1-42C4-97A4-B225D08FE218}" type="parTrans" cxnId="{FDB170A6-1197-403A-AA0E-92A5F66F5656}">
      <dgm:prSet/>
      <dgm:spPr/>
      <dgm:t>
        <a:bodyPr/>
        <a:lstStyle/>
        <a:p>
          <a:endParaRPr lang="en-GB"/>
        </a:p>
      </dgm:t>
    </dgm:pt>
    <dgm:pt modelId="{49856FD6-69C3-4984-949D-D2D4C6AD93A5}" type="sibTrans" cxnId="{FDB170A6-1197-403A-AA0E-92A5F66F5656}">
      <dgm:prSet/>
      <dgm:spPr/>
      <dgm:t>
        <a:bodyPr/>
        <a:lstStyle/>
        <a:p>
          <a:endParaRPr lang="en-GB"/>
        </a:p>
      </dgm:t>
    </dgm:pt>
    <dgm:pt modelId="{8B441FBC-7DAA-4176-9B0E-9A711B82A760}">
      <dgm:prSet phldrT="[Text]"/>
      <dgm:spPr>
        <a:solidFill>
          <a:schemeClr val="accent3">
            <a:lumMod val="50000"/>
          </a:schemeClr>
        </a:solidFill>
      </dgm:spPr>
      <dgm:t>
        <a:bodyPr/>
        <a:lstStyle/>
        <a:p>
          <a:r>
            <a:rPr lang="en-GB" dirty="0"/>
            <a:t>Assess and determine the marketability of the proposed event through research and consultation</a:t>
          </a:r>
        </a:p>
      </dgm:t>
    </dgm:pt>
    <dgm:pt modelId="{311FFE6C-1FDE-40D3-8556-517A26097340}" type="parTrans" cxnId="{C68810FC-6A41-491D-8A1D-F30068AF8753}">
      <dgm:prSet/>
      <dgm:spPr/>
      <dgm:t>
        <a:bodyPr/>
        <a:lstStyle/>
        <a:p>
          <a:endParaRPr lang="en-GB"/>
        </a:p>
      </dgm:t>
    </dgm:pt>
    <dgm:pt modelId="{630897B3-330D-4FFE-AF55-13B72751CA2D}" type="sibTrans" cxnId="{C68810FC-6A41-491D-8A1D-F30068AF8753}">
      <dgm:prSet/>
      <dgm:spPr/>
      <dgm:t>
        <a:bodyPr/>
        <a:lstStyle/>
        <a:p>
          <a:endParaRPr lang="en-GB"/>
        </a:p>
      </dgm:t>
    </dgm:pt>
    <dgm:pt modelId="{DC391643-9653-44E1-ACF6-2EDCAEDE2B6F}">
      <dgm:prSet/>
      <dgm:spPr>
        <a:solidFill>
          <a:schemeClr val="accent3">
            <a:lumMod val="50000"/>
          </a:schemeClr>
        </a:solidFill>
      </dgm:spPr>
      <dgm:t>
        <a:bodyPr/>
        <a:lstStyle/>
        <a:p>
          <a:r>
            <a:rPr lang="en-GB" dirty="0"/>
            <a:t>Evaluate the internal; and external factors that may impact on the viability of the proposed event</a:t>
          </a:r>
        </a:p>
      </dgm:t>
    </dgm:pt>
    <dgm:pt modelId="{0DF3ADD3-346A-4E6A-864A-31DE63EDCF97}" type="parTrans" cxnId="{43FC93FE-805A-4E03-AEB1-010192AA2DBA}">
      <dgm:prSet/>
      <dgm:spPr/>
      <dgm:t>
        <a:bodyPr/>
        <a:lstStyle/>
        <a:p>
          <a:endParaRPr lang="en-GB"/>
        </a:p>
      </dgm:t>
    </dgm:pt>
    <dgm:pt modelId="{C7C8CB1F-0D94-443B-801B-D93E1B190288}" type="sibTrans" cxnId="{43FC93FE-805A-4E03-AEB1-010192AA2DBA}">
      <dgm:prSet/>
      <dgm:spPr/>
      <dgm:t>
        <a:bodyPr/>
        <a:lstStyle/>
        <a:p>
          <a:endParaRPr lang="en-GB"/>
        </a:p>
      </dgm:t>
    </dgm:pt>
    <dgm:pt modelId="{39033865-AE1C-47E7-B1DD-49323CBE75B3}" type="pres">
      <dgm:prSet presAssocID="{ABBEE2C7-1110-4866-A89D-B2A16696EB1A}" presName="linearFlow" presStyleCnt="0">
        <dgm:presLayoutVars>
          <dgm:resizeHandles val="exact"/>
        </dgm:presLayoutVars>
      </dgm:prSet>
      <dgm:spPr/>
    </dgm:pt>
    <dgm:pt modelId="{281F7EAB-63B7-4A58-B6E9-1C64E8C25924}" type="pres">
      <dgm:prSet presAssocID="{64589B23-B53D-430A-8D0B-85CD97864792}" presName="node" presStyleLbl="node1" presStyleIdx="0" presStyleCnt="4" custScaleX="300000" custLinFactNeighborX="-556" custLinFactNeighborY="8000">
        <dgm:presLayoutVars>
          <dgm:bulletEnabled val="1"/>
        </dgm:presLayoutVars>
      </dgm:prSet>
      <dgm:spPr/>
    </dgm:pt>
    <dgm:pt modelId="{0361C412-BE37-4E9F-A4C3-A975B5F7E41F}" type="pres">
      <dgm:prSet presAssocID="{2E8BF21F-C66A-4203-9FA8-B8D7067CC5E9}" presName="sibTrans" presStyleLbl="sibTrans2D1" presStyleIdx="0" presStyleCnt="3"/>
      <dgm:spPr/>
    </dgm:pt>
    <dgm:pt modelId="{22B6559D-2A8B-4BDC-9B29-125FFF4EEE24}" type="pres">
      <dgm:prSet presAssocID="{2E8BF21F-C66A-4203-9FA8-B8D7067CC5E9}" presName="connectorText" presStyleLbl="sibTrans2D1" presStyleIdx="0" presStyleCnt="3"/>
      <dgm:spPr/>
    </dgm:pt>
    <dgm:pt modelId="{1E1C9D21-7A42-4D53-8F18-889430382A90}" type="pres">
      <dgm:prSet presAssocID="{3AF73FBB-8928-4486-AF0A-24984A62D7AC}" presName="node" presStyleLbl="node1" presStyleIdx="1" presStyleCnt="4" custScaleX="295556">
        <dgm:presLayoutVars>
          <dgm:bulletEnabled val="1"/>
        </dgm:presLayoutVars>
      </dgm:prSet>
      <dgm:spPr/>
    </dgm:pt>
    <dgm:pt modelId="{9F0FB732-182D-4D9D-91B7-8F547FDE8D44}" type="pres">
      <dgm:prSet presAssocID="{49856FD6-69C3-4984-949D-D2D4C6AD93A5}" presName="sibTrans" presStyleLbl="sibTrans2D1" presStyleIdx="1" presStyleCnt="3"/>
      <dgm:spPr/>
    </dgm:pt>
    <dgm:pt modelId="{73777EC9-6E0C-47CD-879B-97A48B5012FC}" type="pres">
      <dgm:prSet presAssocID="{49856FD6-69C3-4984-949D-D2D4C6AD93A5}" presName="connectorText" presStyleLbl="sibTrans2D1" presStyleIdx="1" presStyleCnt="3"/>
      <dgm:spPr/>
    </dgm:pt>
    <dgm:pt modelId="{89891341-ADD3-43E8-83F5-15B1B87D075C}" type="pres">
      <dgm:prSet presAssocID="{8B441FBC-7DAA-4176-9B0E-9A711B82A760}" presName="node" presStyleLbl="node1" presStyleIdx="2" presStyleCnt="4" custScaleX="293333">
        <dgm:presLayoutVars>
          <dgm:bulletEnabled val="1"/>
        </dgm:presLayoutVars>
      </dgm:prSet>
      <dgm:spPr/>
    </dgm:pt>
    <dgm:pt modelId="{ECDFFD8D-C91C-4DDE-A06E-B40BCC6DA66E}" type="pres">
      <dgm:prSet presAssocID="{630897B3-330D-4FFE-AF55-13B72751CA2D}" presName="sibTrans" presStyleLbl="sibTrans2D1" presStyleIdx="2" presStyleCnt="3"/>
      <dgm:spPr/>
    </dgm:pt>
    <dgm:pt modelId="{26FFF149-0F77-4090-9C26-B0BC9CFD1C5C}" type="pres">
      <dgm:prSet presAssocID="{630897B3-330D-4FFE-AF55-13B72751CA2D}" presName="connectorText" presStyleLbl="sibTrans2D1" presStyleIdx="2" presStyleCnt="3"/>
      <dgm:spPr/>
    </dgm:pt>
    <dgm:pt modelId="{508B24BB-5B1A-49C1-AB6D-E6664E6907A3}" type="pres">
      <dgm:prSet presAssocID="{DC391643-9653-44E1-ACF6-2EDCAEDE2B6F}" presName="node" presStyleLbl="node1" presStyleIdx="3" presStyleCnt="4" custScaleX="289000">
        <dgm:presLayoutVars>
          <dgm:bulletEnabled val="1"/>
        </dgm:presLayoutVars>
      </dgm:prSet>
      <dgm:spPr/>
    </dgm:pt>
  </dgm:ptLst>
  <dgm:cxnLst>
    <dgm:cxn modelId="{DB055811-E528-40B7-968B-F5F8C1820DC0}" type="presOf" srcId="{3AF73FBB-8928-4486-AF0A-24984A62D7AC}" destId="{1E1C9D21-7A42-4D53-8F18-889430382A90}" srcOrd="0" destOrd="0" presId="urn:microsoft.com/office/officeart/2005/8/layout/process2"/>
    <dgm:cxn modelId="{CE4BDB3F-5C1D-4480-B99E-C9F1C0B00065}" type="presOf" srcId="{49856FD6-69C3-4984-949D-D2D4C6AD93A5}" destId="{73777EC9-6E0C-47CD-879B-97A48B5012FC}" srcOrd="1" destOrd="0" presId="urn:microsoft.com/office/officeart/2005/8/layout/process2"/>
    <dgm:cxn modelId="{C1A8CA60-B1BE-4380-A671-247269546779}" type="presOf" srcId="{ABBEE2C7-1110-4866-A89D-B2A16696EB1A}" destId="{39033865-AE1C-47E7-B1DD-49323CBE75B3}" srcOrd="0" destOrd="0" presId="urn:microsoft.com/office/officeart/2005/8/layout/process2"/>
    <dgm:cxn modelId="{ECA39369-427B-4A77-B8B4-04F64CCA7BAB}" type="presOf" srcId="{8B441FBC-7DAA-4176-9B0E-9A711B82A760}" destId="{89891341-ADD3-43E8-83F5-15B1B87D075C}" srcOrd="0" destOrd="0" presId="urn:microsoft.com/office/officeart/2005/8/layout/process2"/>
    <dgm:cxn modelId="{B4C68B54-D5EB-47DC-A3A4-FD7A6370F48C}" type="presOf" srcId="{630897B3-330D-4FFE-AF55-13B72751CA2D}" destId="{ECDFFD8D-C91C-4DDE-A06E-B40BCC6DA66E}" srcOrd="0" destOrd="0" presId="urn:microsoft.com/office/officeart/2005/8/layout/process2"/>
    <dgm:cxn modelId="{5A0B769C-C49C-4126-B0DC-6460979CB8C6}" type="presOf" srcId="{2E8BF21F-C66A-4203-9FA8-B8D7067CC5E9}" destId="{0361C412-BE37-4E9F-A4C3-A975B5F7E41F}" srcOrd="0" destOrd="0" presId="urn:microsoft.com/office/officeart/2005/8/layout/process2"/>
    <dgm:cxn modelId="{DFA4ECA3-317A-4754-9D8F-A93E5D238DBC}" type="presOf" srcId="{DC391643-9653-44E1-ACF6-2EDCAEDE2B6F}" destId="{508B24BB-5B1A-49C1-AB6D-E6664E6907A3}" srcOrd="0" destOrd="0" presId="urn:microsoft.com/office/officeart/2005/8/layout/process2"/>
    <dgm:cxn modelId="{FDB170A6-1197-403A-AA0E-92A5F66F5656}" srcId="{ABBEE2C7-1110-4866-A89D-B2A16696EB1A}" destId="{3AF73FBB-8928-4486-AF0A-24984A62D7AC}" srcOrd="1" destOrd="0" parTransId="{A5953263-4BC1-42C4-97A4-B225D08FE218}" sibTransId="{49856FD6-69C3-4984-949D-D2D4C6AD93A5}"/>
    <dgm:cxn modelId="{7C1DF6AF-F9BE-448E-9471-B8EFC435BC63}" type="presOf" srcId="{49856FD6-69C3-4984-949D-D2D4C6AD93A5}" destId="{9F0FB732-182D-4D9D-91B7-8F547FDE8D44}" srcOrd="0" destOrd="0" presId="urn:microsoft.com/office/officeart/2005/8/layout/process2"/>
    <dgm:cxn modelId="{29572BB8-B23C-4A98-9424-7526ABC917E0}" srcId="{ABBEE2C7-1110-4866-A89D-B2A16696EB1A}" destId="{64589B23-B53D-430A-8D0B-85CD97864792}" srcOrd="0" destOrd="0" parTransId="{141EB6D9-7BF5-44E9-8499-DDEFAAE896F9}" sibTransId="{2E8BF21F-C66A-4203-9FA8-B8D7067CC5E9}"/>
    <dgm:cxn modelId="{068883CD-728A-45CC-ACC6-F3E0388ED2A8}" type="presOf" srcId="{630897B3-330D-4FFE-AF55-13B72751CA2D}" destId="{26FFF149-0F77-4090-9C26-B0BC9CFD1C5C}" srcOrd="1" destOrd="0" presId="urn:microsoft.com/office/officeart/2005/8/layout/process2"/>
    <dgm:cxn modelId="{E06264D7-F14B-440B-9EB5-4A92DEC51ED6}" type="presOf" srcId="{2E8BF21F-C66A-4203-9FA8-B8D7067CC5E9}" destId="{22B6559D-2A8B-4BDC-9B29-125FFF4EEE24}" srcOrd="1" destOrd="0" presId="urn:microsoft.com/office/officeart/2005/8/layout/process2"/>
    <dgm:cxn modelId="{C5690FEC-7A33-4B95-86AF-6F04E16C982B}" type="presOf" srcId="{64589B23-B53D-430A-8D0B-85CD97864792}" destId="{281F7EAB-63B7-4A58-B6E9-1C64E8C25924}" srcOrd="0" destOrd="0" presId="urn:microsoft.com/office/officeart/2005/8/layout/process2"/>
    <dgm:cxn modelId="{C68810FC-6A41-491D-8A1D-F30068AF8753}" srcId="{ABBEE2C7-1110-4866-A89D-B2A16696EB1A}" destId="{8B441FBC-7DAA-4176-9B0E-9A711B82A760}" srcOrd="2" destOrd="0" parTransId="{311FFE6C-1FDE-40D3-8556-517A26097340}" sibTransId="{630897B3-330D-4FFE-AF55-13B72751CA2D}"/>
    <dgm:cxn modelId="{43FC93FE-805A-4E03-AEB1-010192AA2DBA}" srcId="{ABBEE2C7-1110-4866-A89D-B2A16696EB1A}" destId="{DC391643-9653-44E1-ACF6-2EDCAEDE2B6F}" srcOrd="3" destOrd="0" parTransId="{0DF3ADD3-346A-4E6A-864A-31DE63EDCF97}" sibTransId="{C7C8CB1F-0D94-443B-801B-D93E1B190288}"/>
    <dgm:cxn modelId="{B665FC64-EFBD-4085-9BAB-5E56ADB8B4FF}" type="presParOf" srcId="{39033865-AE1C-47E7-B1DD-49323CBE75B3}" destId="{281F7EAB-63B7-4A58-B6E9-1C64E8C25924}" srcOrd="0" destOrd="0" presId="urn:microsoft.com/office/officeart/2005/8/layout/process2"/>
    <dgm:cxn modelId="{C7247729-35B5-4C33-8791-BCF2E34FCF19}" type="presParOf" srcId="{39033865-AE1C-47E7-B1DD-49323CBE75B3}" destId="{0361C412-BE37-4E9F-A4C3-A975B5F7E41F}" srcOrd="1" destOrd="0" presId="urn:microsoft.com/office/officeart/2005/8/layout/process2"/>
    <dgm:cxn modelId="{F98E1A01-AF8E-4AC5-98CB-7C65B7D3A6F2}" type="presParOf" srcId="{0361C412-BE37-4E9F-A4C3-A975B5F7E41F}" destId="{22B6559D-2A8B-4BDC-9B29-125FFF4EEE24}" srcOrd="0" destOrd="0" presId="urn:microsoft.com/office/officeart/2005/8/layout/process2"/>
    <dgm:cxn modelId="{BFE74D76-0154-47EE-B8D3-2287A4E5B797}" type="presParOf" srcId="{39033865-AE1C-47E7-B1DD-49323CBE75B3}" destId="{1E1C9D21-7A42-4D53-8F18-889430382A90}" srcOrd="2" destOrd="0" presId="urn:microsoft.com/office/officeart/2005/8/layout/process2"/>
    <dgm:cxn modelId="{EF66BC6C-66FE-4342-838C-D5DCB2984A3E}" type="presParOf" srcId="{39033865-AE1C-47E7-B1DD-49323CBE75B3}" destId="{9F0FB732-182D-4D9D-91B7-8F547FDE8D44}" srcOrd="3" destOrd="0" presId="urn:microsoft.com/office/officeart/2005/8/layout/process2"/>
    <dgm:cxn modelId="{EDA68CE1-43E0-44CC-8667-A429DDF890ED}" type="presParOf" srcId="{9F0FB732-182D-4D9D-91B7-8F547FDE8D44}" destId="{73777EC9-6E0C-47CD-879B-97A48B5012FC}" srcOrd="0" destOrd="0" presId="urn:microsoft.com/office/officeart/2005/8/layout/process2"/>
    <dgm:cxn modelId="{785A3C23-1AAF-43EF-9077-9A1F3DA29D39}" type="presParOf" srcId="{39033865-AE1C-47E7-B1DD-49323CBE75B3}" destId="{89891341-ADD3-43E8-83F5-15B1B87D075C}" srcOrd="4" destOrd="0" presId="urn:microsoft.com/office/officeart/2005/8/layout/process2"/>
    <dgm:cxn modelId="{829AFB52-3E2C-4E5D-842B-7F2F333BE1E3}" type="presParOf" srcId="{39033865-AE1C-47E7-B1DD-49323CBE75B3}" destId="{ECDFFD8D-C91C-4DDE-A06E-B40BCC6DA66E}" srcOrd="5" destOrd="0" presId="urn:microsoft.com/office/officeart/2005/8/layout/process2"/>
    <dgm:cxn modelId="{BB72FF4F-1506-45C0-9EF1-43E3D616FEE0}" type="presParOf" srcId="{ECDFFD8D-C91C-4DDE-A06E-B40BCC6DA66E}" destId="{26FFF149-0F77-4090-9C26-B0BC9CFD1C5C}" srcOrd="0" destOrd="0" presId="urn:microsoft.com/office/officeart/2005/8/layout/process2"/>
    <dgm:cxn modelId="{F6B905AC-76DF-4F22-8344-28E6D95492AC}" type="presParOf" srcId="{39033865-AE1C-47E7-B1DD-49323CBE75B3}" destId="{508B24BB-5B1A-49C1-AB6D-E6664E6907A3}" srcOrd="6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9BFE68-076C-4597-B28B-9FB77B62E7BB}">
      <dsp:nvSpPr>
        <dsp:cNvPr id="0" name=""/>
        <dsp:cNvSpPr/>
      </dsp:nvSpPr>
      <dsp:spPr>
        <a:xfrm>
          <a:off x="4080822" y="1839907"/>
          <a:ext cx="1226194" cy="1226194"/>
        </a:xfrm>
        <a:prstGeom prst="flowChartAlternateProcess">
          <a:avLst/>
        </a:prstGeom>
        <a:solidFill>
          <a:schemeClr val="accent3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Organiser or client</a:t>
          </a:r>
        </a:p>
      </dsp:txBody>
      <dsp:txXfrm>
        <a:off x="4140679" y="1899764"/>
        <a:ext cx="1106480" cy="1106480"/>
      </dsp:txXfrm>
    </dsp:sp>
    <dsp:sp modelId="{AEC21F9F-92D4-4638-931D-359E7F3F0277}">
      <dsp:nvSpPr>
        <dsp:cNvPr id="0" name=""/>
        <dsp:cNvSpPr/>
      </dsp:nvSpPr>
      <dsp:spPr>
        <a:xfrm rot="16141455">
          <a:off x="4371291" y="1521324"/>
          <a:ext cx="613922" cy="23510"/>
        </a:xfrm>
        <a:custGeom>
          <a:avLst/>
          <a:gdLst/>
          <a:ahLst/>
          <a:cxnLst/>
          <a:rect l="0" t="0" r="0" b="0"/>
          <a:pathLst>
            <a:path>
              <a:moveTo>
                <a:pt x="0" y="11755"/>
              </a:moveTo>
              <a:lnTo>
                <a:pt x="613922" y="1175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4662904" y="1517732"/>
        <a:ext cx="30696" cy="30696"/>
      </dsp:txXfrm>
    </dsp:sp>
    <dsp:sp modelId="{D9B03CBA-EFCC-4E6A-ACC3-955883C31F82}">
      <dsp:nvSpPr>
        <dsp:cNvPr id="0" name=""/>
        <dsp:cNvSpPr/>
      </dsp:nvSpPr>
      <dsp:spPr>
        <a:xfrm>
          <a:off x="3630617" y="0"/>
          <a:ext cx="2063931" cy="1226194"/>
        </a:xfrm>
        <a:prstGeom prst="flowChartTerminator">
          <a:avLst/>
        </a:prstGeom>
        <a:solidFill>
          <a:srgbClr val="2FC147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Community</a:t>
          </a:r>
        </a:p>
      </dsp:txBody>
      <dsp:txXfrm>
        <a:off x="3727889" y="179558"/>
        <a:ext cx="1869387" cy="867078"/>
      </dsp:txXfrm>
    </dsp:sp>
    <dsp:sp modelId="{DCE0A1E8-0010-42DA-A710-D6273063B332}">
      <dsp:nvSpPr>
        <dsp:cNvPr id="0" name=""/>
        <dsp:cNvSpPr/>
      </dsp:nvSpPr>
      <dsp:spPr>
        <a:xfrm rot="19764093">
          <a:off x="5102406" y="1693279"/>
          <a:ext cx="1712681" cy="23510"/>
        </a:xfrm>
        <a:custGeom>
          <a:avLst/>
          <a:gdLst/>
          <a:ahLst/>
          <a:cxnLst/>
          <a:rect l="0" t="0" r="0" b="0"/>
          <a:pathLst>
            <a:path>
              <a:moveTo>
                <a:pt x="0" y="11755"/>
              </a:moveTo>
              <a:lnTo>
                <a:pt x="1712681" y="1175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915930" y="1662217"/>
        <a:ext cx="85634" cy="85634"/>
      </dsp:txXfrm>
    </dsp:sp>
    <dsp:sp modelId="{4E5EA23D-7FAD-4F71-A2E4-93835EDC9EF3}">
      <dsp:nvSpPr>
        <dsp:cNvPr id="0" name=""/>
        <dsp:cNvSpPr/>
      </dsp:nvSpPr>
      <dsp:spPr>
        <a:xfrm>
          <a:off x="6395279" y="223523"/>
          <a:ext cx="2063931" cy="1226194"/>
        </a:xfrm>
        <a:prstGeom prst="flowChartTerminator">
          <a:avLst/>
        </a:prstGeom>
        <a:solidFill>
          <a:schemeClr val="accent4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Authorities &amp; government agencies</a:t>
          </a:r>
        </a:p>
      </dsp:txBody>
      <dsp:txXfrm>
        <a:off x="6492551" y="403081"/>
        <a:ext cx="1869387" cy="867078"/>
      </dsp:txXfrm>
    </dsp:sp>
    <dsp:sp modelId="{2B177591-783B-4D7A-98BB-8296DA360CC1}">
      <dsp:nvSpPr>
        <dsp:cNvPr id="0" name=""/>
        <dsp:cNvSpPr/>
      </dsp:nvSpPr>
      <dsp:spPr>
        <a:xfrm rot="23097">
          <a:off x="5306991" y="2448870"/>
          <a:ext cx="1042344" cy="23510"/>
        </a:xfrm>
        <a:custGeom>
          <a:avLst/>
          <a:gdLst/>
          <a:ahLst/>
          <a:cxnLst/>
          <a:rect l="0" t="0" r="0" b="0"/>
          <a:pathLst>
            <a:path>
              <a:moveTo>
                <a:pt x="0" y="11755"/>
              </a:moveTo>
              <a:lnTo>
                <a:pt x="1042344" y="1175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802105" y="2434567"/>
        <a:ext cx="52117" cy="52117"/>
      </dsp:txXfrm>
    </dsp:sp>
    <dsp:sp modelId="{01D02B9E-1E37-48F4-AF40-4CEB70252343}">
      <dsp:nvSpPr>
        <dsp:cNvPr id="0" name=""/>
        <dsp:cNvSpPr/>
      </dsp:nvSpPr>
      <dsp:spPr>
        <a:xfrm>
          <a:off x="6349258" y="1857962"/>
          <a:ext cx="2063931" cy="1226194"/>
        </a:xfrm>
        <a:prstGeom prst="flowChartTerminator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Services contractors and suppliers</a:t>
          </a:r>
        </a:p>
      </dsp:txBody>
      <dsp:txXfrm>
        <a:off x="6446530" y="2037520"/>
        <a:ext cx="1869387" cy="867078"/>
      </dsp:txXfrm>
    </dsp:sp>
    <dsp:sp modelId="{63965198-3545-4573-8C08-365E19241FC6}">
      <dsp:nvSpPr>
        <dsp:cNvPr id="0" name=""/>
        <dsp:cNvSpPr/>
      </dsp:nvSpPr>
      <dsp:spPr>
        <a:xfrm rot="2190809">
          <a:off x="5052248" y="3213556"/>
          <a:ext cx="1369743" cy="23510"/>
        </a:xfrm>
        <a:custGeom>
          <a:avLst/>
          <a:gdLst/>
          <a:ahLst/>
          <a:cxnLst/>
          <a:rect l="0" t="0" r="0" b="0"/>
          <a:pathLst>
            <a:path>
              <a:moveTo>
                <a:pt x="0" y="11755"/>
              </a:moveTo>
              <a:lnTo>
                <a:pt x="1369743" y="1175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702876" y="3191068"/>
        <a:ext cx="68487" cy="68487"/>
      </dsp:txXfrm>
    </dsp:sp>
    <dsp:sp modelId="{4CC2C9D1-447A-40ED-BFEC-0F4A2581DB90}">
      <dsp:nvSpPr>
        <dsp:cNvPr id="0" name=""/>
        <dsp:cNvSpPr/>
      </dsp:nvSpPr>
      <dsp:spPr>
        <a:xfrm>
          <a:off x="5901483" y="3497888"/>
          <a:ext cx="2063931" cy="1226194"/>
        </a:xfrm>
        <a:prstGeom prst="flowChartTerminator">
          <a:avLst/>
        </a:prstGeom>
        <a:solidFill>
          <a:schemeClr val="tx2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Event audience, spectators</a:t>
          </a:r>
        </a:p>
      </dsp:txBody>
      <dsp:txXfrm>
        <a:off x="5998755" y="3677446"/>
        <a:ext cx="1869387" cy="867078"/>
      </dsp:txXfrm>
    </dsp:sp>
    <dsp:sp modelId="{159F4C1C-BCE9-44B1-AE1A-5AF5D72599DB}">
      <dsp:nvSpPr>
        <dsp:cNvPr id="0" name=""/>
        <dsp:cNvSpPr/>
      </dsp:nvSpPr>
      <dsp:spPr>
        <a:xfrm rot="8205550">
          <a:off x="3339431" y="3221083"/>
          <a:ext cx="1050470" cy="23510"/>
        </a:xfrm>
        <a:custGeom>
          <a:avLst/>
          <a:gdLst/>
          <a:ahLst/>
          <a:cxnLst/>
          <a:rect l="0" t="0" r="0" b="0"/>
          <a:pathLst>
            <a:path>
              <a:moveTo>
                <a:pt x="0" y="11755"/>
              </a:moveTo>
              <a:lnTo>
                <a:pt x="1050470" y="1175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3838404" y="3206577"/>
        <a:ext cx="52523" cy="52523"/>
      </dsp:txXfrm>
    </dsp:sp>
    <dsp:sp modelId="{F63EA5A4-80F3-402D-84F4-951BD32BDAE3}">
      <dsp:nvSpPr>
        <dsp:cNvPr id="0" name=""/>
        <dsp:cNvSpPr/>
      </dsp:nvSpPr>
      <dsp:spPr>
        <a:xfrm>
          <a:off x="1898903" y="3497888"/>
          <a:ext cx="2063931" cy="1226194"/>
        </a:xfrm>
        <a:prstGeom prst="flowChartTerminator">
          <a:avLst/>
        </a:prstGeom>
        <a:solidFill>
          <a:schemeClr val="accent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1"/>
              </a:solidFill>
            </a:rPr>
            <a:t>Participants, performers</a:t>
          </a:r>
        </a:p>
      </dsp:txBody>
      <dsp:txXfrm>
        <a:off x="1996175" y="3677446"/>
        <a:ext cx="1869387" cy="867078"/>
      </dsp:txXfrm>
    </dsp:sp>
    <dsp:sp modelId="{F8F39D78-CD2A-4CC1-91A0-6345F3FC29F1}">
      <dsp:nvSpPr>
        <dsp:cNvPr id="0" name=""/>
        <dsp:cNvSpPr/>
      </dsp:nvSpPr>
      <dsp:spPr>
        <a:xfrm rot="10722718">
          <a:off x="3068912" y="2466407"/>
          <a:ext cx="1012192" cy="23510"/>
        </a:xfrm>
        <a:custGeom>
          <a:avLst/>
          <a:gdLst/>
          <a:ahLst/>
          <a:cxnLst/>
          <a:rect l="0" t="0" r="0" b="0"/>
          <a:pathLst>
            <a:path>
              <a:moveTo>
                <a:pt x="0" y="11755"/>
              </a:moveTo>
              <a:lnTo>
                <a:pt x="1012192" y="1175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3549704" y="2452858"/>
        <a:ext cx="50609" cy="50609"/>
      </dsp:txXfrm>
    </dsp:sp>
    <dsp:sp modelId="{5AB4CBE7-B1AF-4B68-92B5-C1995ED3EDDD}">
      <dsp:nvSpPr>
        <dsp:cNvPr id="0" name=""/>
        <dsp:cNvSpPr/>
      </dsp:nvSpPr>
      <dsp:spPr>
        <a:xfrm>
          <a:off x="1005847" y="1899628"/>
          <a:ext cx="2063931" cy="1226194"/>
        </a:xfrm>
        <a:prstGeom prst="flowChartTerminator">
          <a:avLst/>
        </a:prstGeom>
        <a:solidFill>
          <a:schemeClr val="bg2">
            <a:lumMod val="2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bg1"/>
              </a:solidFill>
            </a:rPr>
            <a:t>Sponsors, donors</a:t>
          </a:r>
        </a:p>
      </dsp:txBody>
      <dsp:txXfrm>
        <a:off x="1103119" y="2079186"/>
        <a:ext cx="1869387" cy="867078"/>
      </dsp:txXfrm>
    </dsp:sp>
    <dsp:sp modelId="{9C5CEB76-6F9F-4CC2-A69C-F4C30FAB82E0}">
      <dsp:nvSpPr>
        <dsp:cNvPr id="0" name=""/>
        <dsp:cNvSpPr/>
      </dsp:nvSpPr>
      <dsp:spPr>
        <a:xfrm rot="12634797">
          <a:off x="2678593" y="1722688"/>
          <a:ext cx="1598670" cy="23510"/>
        </a:xfrm>
        <a:custGeom>
          <a:avLst/>
          <a:gdLst/>
          <a:ahLst/>
          <a:cxnLst/>
          <a:rect l="0" t="0" r="0" b="0"/>
          <a:pathLst>
            <a:path>
              <a:moveTo>
                <a:pt x="0" y="11755"/>
              </a:moveTo>
              <a:lnTo>
                <a:pt x="1598670" y="1175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3437961" y="1694477"/>
        <a:ext cx="79933" cy="79933"/>
      </dsp:txXfrm>
    </dsp:sp>
    <dsp:sp modelId="{90A95118-6FB6-40C8-8BD8-2836E0FDFCB7}">
      <dsp:nvSpPr>
        <dsp:cNvPr id="0" name=""/>
        <dsp:cNvSpPr/>
      </dsp:nvSpPr>
      <dsp:spPr>
        <a:xfrm>
          <a:off x="1026133" y="282332"/>
          <a:ext cx="2063931" cy="1226194"/>
        </a:xfrm>
        <a:prstGeom prst="flowChartTerminator">
          <a:avLst/>
        </a:prstGeom>
        <a:solidFill>
          <a:srgbClr val="D020AA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Media</a:t>
          </a:r>
        </a:p>
      </dsp:txBody>
      <dsp:txXfrm>
        <a:off x="1123405" y="461890"/>
        <a:ext cx="1869387" cy="8670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1F7EAB-63B7-4A58-B6E9-1C64E8C25924}">
      <dsp:nvSpPr>
        <dsp:cNvPr id="0" name=""/>
        <dsp:cNvSpPr/>
      </dsp:nvSpPr>
      <dsp:spPr>
        <a:xfrm>
          <a:off x="0" y="37540"/>
          <a:ext cx="6756400" cy="879423"/>
        </a:xfrm>
        <a:prstGeom prst="roundRect">
          <a:avLst>
            <a:gd name="adj" fmla="val 10000"/>
          </a:avLst>
        </a:prstGeom>
        <a:solidFill>
          <a:schemeClr val="accent3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Confirm overall event rationale and goals through consultation with key stakeholders</a:t>
          </a:r>
        </a:p>
      </dsp:txBody>
      <dsp:txXfrm>
        <a:off x="25757" y="63297"/>
        <a:ext cx="6704886" cy="827909"/>
      </dsp:txXfrm>
    </dsp:sp>
    <dsp:sp modelId="{0361C412-BE37-4E9F-A4C3-A975B5F7E41F}">
      <dsp:nvSpPr>
        <dsp:cNvPr id="0" name=""/>
        <dsp:cNvSpPr/>
      </dsp:nvSpPr>
      <dsp:spPr>
        <a:xfrm rot="5400000">
          <a:off x="3226499" y="921361"/>
          <a:ext cx="303401" cy="3957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 rot="-5400000">
        <a:off x="3259478" y="967530"/>
        <a:ext cx="237444" cy="212381"/>
      </dsp:txXfrm>
    </dsp:sp>
    <dsp:sp modelId="{1E1C9D21-7A42-4D53-8F18-889430382A90}">
      <dsp:nvSpPr>
        <dsp:cNvPr id="0" name=""/>
        <dsp:cNvSpPr/>
      </dsp:nvSpPr>
      <dsp:spPr>
        <a:xfrm>
          <a:off x="50042" y="1321499"/>
          <a:ext cx="6656315" cy="879423"/>
        </a:xfrm>
        <a:prstGeom prst="roundRect">
          <a:avLst>
            <a:gd name="adj" fmla="val 10000"/>
          </a:avLst>
        </a:prstGeom>
        <a:solidFill>
          <a:schemeClr val="accent3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Assess the proposed event in relation to other events, the industry and the community</a:t>
          </a:r>
        </a:p>
      </dsp:txBody>
      <dsp:txXfrm>
        <a:off x="75799" y="1347256"/>
        <a:ext cx="6604801" cy="827909"/>
      </dsp:txXfrm>
    </dsp:sp>
    <dsp:sp modelId="{9F0FB732-182D-4D9D-91B7-8F547FDE8D44}">
      <dsp:nvSpPr>
        <dsp:cNvPr id="0" name=""/>
        <dsp:cNvSpPr/>
      </dsp:nvSpPr>
      <dsp:spPr>
        <a:xfrm rot="5400000">
          <a:off x="3213308" y="2222908"/>
          <a:ext cx="329783" cy="3957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 rot="-5400000">
        <a:off x="3259478" y="2255887"/>
        <a:ext cx="237444" cy="230848"/>
      </dsp:txXfrm>
    </dsp:sp>
    <dsp:sp modelId="{89891341-ADD3-43E8-83F5-15B1B87D075C}">
      <dsp:nvSpPr>
        <dsp:cNvPr id="0" name=""/>
        <dsp:cNvSpPr/>
      </dsp:nvSpPr>
      <dsp:spPr>
        <a:xfrm>
          <a:off x="75074" y="2640634"/>
          <a:ext cx="6606250" cy="879423"/>
        </a:xfrm>
        <a:prstGeom prst="roundRect">
          <a:avLst>
            <a:gd name="adj" fmla="val 10000"/>
          </a:avLst>
        </a:prstGeom>
        <a:solidFill>
          <a:schemeClr val="accent3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Assess and determine the marketability of the proposed event through research and consultation</a:t>
          </a:r>
        </a:p>
      </dsp:txBody>
      <dsp:txXfrm>
        <a:off x="100831" y="2666391"/>
        <a:ext cx="6554736" cy="827909"/>
      </dsp:txXfrm>
    </dsp:sp>
    <dsp:sp modelId="{ECDFFD8D-C91C-4DDE-A06E-B40BCC6DA66E}">
      <dsp:nvSpPr>
        <dsp:cNvPr id="0" name=""/>
        <dsp:cNvSpPr/>
      </dsp:nvSpPr>
      <dsp:spPr>
        <a:xfrm rot="5400000">
          <a:off x="3213308" y="3542044"/>
          <a:ext cx="329783" cy="3957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 rot="-5400000">
        <a:off x="3259478" y="3575023"/>
        <a:ext cx="237444" cy="230848"/>
      </dsp:txXfrm>
    </dsp:sp>
    <dsp:sp modelId="{508B24BB-5B1A-49C1-AB6D-E6664E6907A3}">
      <dsp:nvSpPr>
        <dsp:cNvPr id="0" name=""/>
        <dsp:cNvSpPr/>
      </dsp:nvSpPr>
      <dsp:spPr>
        <a:xfrm>
          <a:off x="123867" y="3959770"/>
          <a:ext cx="6508665" cy="879423"/>
        </a:xfrm>
        <a:prstGeom prst="roundRect">
          <a:avLst>
            <a:gd name="adj" fmla="val 10000"/>
          </a:avLst>
        </a:prstGeom>
        <a:solidFill>
          <a:schemeClr val="accent3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Evaluate the internal; and external factors that may impact on the viability of the proposed event</a:t>
          </a:r>
        </a:p>
      </dsp:txBody>
      <dsp:txXfrm>
        <a:off x="149624" y="3985527"/>
        <a:ext cx="6457151" cy="8279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82" tIns="44891" rIns="89782" bIns="44891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2" tIns="44891" rIns="89782" bIns="44891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82" tIns="44891" rIns="89782" bIns="44891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2" tIns="44891" rIns="89782" bIns="44891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5"/>
          </a:xfrm>
          <a:prstGeom prst="rect">
            <a:avLst/>
          </a:prstGeom>
        </p:spPr>
        <p:txBody>
          <a:bodyPr vert="horz" lIns="89782" tIns="44891" rIns="89782" bIns="44891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5"/>
          </a:xfrm>
          <a:prstGeom prst="rect">
            <a:avLst/>
          </a:prstGeom>
        </p:spPr>
        <p:txBody>
          <a:bodyPr vert="horz" lIns="89782" tIns="44891" rIns="89782" bIns="44891" rtlCol="0"/>
          <a:lstStyle>
            <a:lvl1pPr algn="r">
              <a:defRPr sz="1200"/>
            </a:lvl1pPr>
          </a:lstStyle>
          <a:p>
            <a:fld id="{D4D0546C-25D5-441B-A719-570C871FDDA2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2" tIns="44891" rIns="89782" bIns="44891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2" tIns="44891" rIns="89782" bIns="44891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9"/>
            <a:ext cx="2889938" cy="489374"/>
          </a:xfrm>
          <a:prstGeom prst="rect">
            <a:avLst/>
          </a:prstGeom>
        </p:spPr>
        <p:txBody>
          <a:bodyPr vert="horz" lIns="89782" tIns="44891" rIns="89782" bIns="44891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9"/>
            <a:ext cx="2889938" cy="489374"/>
          </a:xfrm>
          <a:prstGeom prst="rect">
            <a:avLst/>
          </a:prstGeom>
        </p:spPr>
        <p:txBody>
          <a:bodyPr vert="horz" lIns="89782" tIns="44891" rIns="89782" bIns="44891" rtlCol="0" anchor="b"/>
          <a:lstStyle>
            <a:lvl1pPr algn="r">
              <a:defRPr sz="1200"/>
            </a:lvl1pPr>
          </a:lstStyle>
          <a:p>
            <a:fld id="{947C2D0C-38E8-467C-B792-96B6B7CB15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551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3945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8529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2180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Why are they important?</a:t>
            </a:r>
          </a:p>
          <a:p>
            <a:endParaRPr lang="en-GB"/>
          </a:p>
          <a:p>
            <a:r>
              <a:rPr lang="en-GB"/>
              <a:t>Why</a:t>
            </a:r>
            <a:r>
              <a:rPr lang="en-GB" baseline="0"/>
              <a:t> study them?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3103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 err="1"/>
              <a:t>N.b.</a:t>
            </a:r>
            <a:r>
              <a:rPr lang="en-GB" baseline="0" dirty="0"/>
              <a:t>  7 years !!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4657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 err="1"/>
              <a:t>N.b.</a:t>
            </a:r>
            <a:r>
              <a:rPr lang="en-GB" baseline="0" dirty="0"/>
              <a:t>  7 years !!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0902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8946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2624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75309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4406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74199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Part 1</a:t>
            </a:r>
            <a:r>
              <a:rPr lang="en-GB" baseline="0" dirty="0"/>
              <a:t> relates to the assignment but vital we look at all stages of the process as part of your education.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3179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Part 1</a:t>
            </a:r>
            <a:r>
              <a:rPr lang="en-GB" baseline="0" dirty="0"/>
              <a:t> relates to the assignment but vital we look at all stages of the process as part of your education.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75850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Part 1</a:t>
            </a:r>
            <a:r>
              <a:rPr lang="en-GB" baseline="0" dirty="0"/>
              <a:t> relates to the assignment but vital we look at all stages of the process as part of your education.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34519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In a nutshell – what are you trying to achieve !!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19027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12170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74011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4900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37473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Other text book</a:t>
            </a:r>
            <a:r>
              <a:rPr lang="en-GB" baseline="0" dirty="0"/>
              <a:t> you can draw on for your assignments.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39827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171C0A-326B-4BAC-8D4C-CD9A33E84532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84672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00850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171C0A-326B-4BAC-8D4C-CD9A33E84532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58151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Van der </a:t>
            </a:r>
            <a:r>
              <a:rPr lang="en-GB" dirty="0" err="1"/>
              <a:t>Wagen</a:t>
            </a:r>
            <a:r>
              <a:rPr lang="en-GB" dirty="0"/>
              <a:t> and White’s (2010) is a generic</a:t>
            </a:r>
            <a:r>
              <a:rPr lang="en-GB" baseline="0" dirty="0"/>
              <a:t> events management text book.  Good text to complement Masterman and Foster et al. 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90145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34893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770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Part 1</a:t>
            </a:r>
            <a:r>
              <a:rPr lang="en-GB" baseline="0" dirty="0"/>
              <a:t> relates to the assignment but vital we look at all stages of the process as part of your education.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920632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81476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16646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35280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28639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57409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192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80548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41485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644815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659560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84194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89104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646277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7C2D0C-38E8-467C-B792-96B6B7CB159A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3209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gif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lubsolutions.wales/organising-events/" TargetMode="Externa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ng.com/videos/search?q=Empire+Games+Cardiff&amp;&amp;view=detail&amp;mid=A2B995EE5AC33DBC82EFA2B995EE5AC33DBC82EF&amp;FORM=VRDGAR" TargetMode="Externa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ugbyrelics.com/info/sport-wales/1958-empire-games-cardiff.htm" TargetMode="External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mbok.org/" TargetMode="External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epms.ne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70585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6100" y="283496"/>
            <a:ext cx="8597900" cy="1143000"/>
          </a:xfrm>
        </p:spPr>
        <p:txBody>
          <a:bodyPr>
            <a:noAutofit/>
          </a:bodyPr>
          <a:lstStyle/>
          <a:p>
            <a:pPr algn="r"/>
            <a:br>
              <a:rPr lang="en-GB" sz="4000" b="1" dirty="0">
                <a:solidFill>
                  <a:srgbClr val="0070C0"/>
                </a:solidFill>
              </a:rPr>
            </a:br>
            <a:r>
              <a:rPr lang="en-GB" sz="4000" b="1" dirty="0">
                <a:solidFill>
                  <a:srgbClr val="0070C0"/>
                </a:solidFill>
              </a:rPr>
              <a:t>Strategic Sports Events Management</a:t>
            </a:r>
            <a:br>
              <a:rPr lang="en-GB" sz="4000" b="1" dirty="0">
                <a:solidFill>
                  <a:srgbClr val="0070C0"/>
                </a:solidFill>
              </a:rPr>
            </a:br>
            <a:r>
              <a:rPr lang="en-GB" sz="4000" b="1" dirty="0">
                <a:solidFill>
                  <a:srgbClr val="0070C0"/>
                </a:solidFill>
              </a:rPr>
              <a:t>BMSM6006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18688" y="4632960"/>
            <a:ext cx="5823504" cy="908656"/>
          </a:xfrm>
        </p:spPr>
        <p:txBody>
          <a:bodyPr>
            <a:normAutofit fontScale="55000" lnSpcReduction="20000"/>
          </a:bodyPr>
          <a:lstStyle/>
          <a:p>
            <a:pPr marL="0" indent="0" algn="r">
              <a:buNone/>
            </a:pPr>
            <a:r>
              <a:rPr lang="en-GB" b="1" dirty="0">
                <a:solidFill>
                  <a:srgbClr val="FFFF00"/>
                </a:solidFill>
              </a:rPr>
              <a:t>Lecture 3 </a:t>
            </a:r>
          </a:p>
          <a:p>
            <a:pPr marL="0" indent="0" algn="r">
              <a:buNone/>
            </a:pPr>
            <a:r>
              <a:rPr lang="en-GB" b="1" dirty="0">
                <a:solidFill>
                  <a:srgbClr val="FFFF00"/>
                </a:solidFill>
              </a:rPr>
              <a:t>The Sports Event Planning Process</a:t>
            </a:r>
          </a:p>
          <a:p>
            <a:pPr marL="0" indent="0" algn="r">
              <a:buNone/>
            </a:pPr>
            <a:r>
              <a:rPr lang="en-GB" b="1" dirty="0">
                <a:solidFill>
                  <a:srgbClr val="FFFF00"/>
                </a:solidFill>
              </a:rPr>
              <a:t>2021-22</a:t>
            </a: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group of men running on a track&#10;&#10;Description automatically generated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7088" y="1600200"/>
            <a:ext cx="1447800" cy="1920875"/>
          </a:xfrm>
          <a:prstGeom prst="rect">
            <a:avLst/>
          </a:prstGeom>
        </p:spPr>
      </p:pic>
      <p:pic>
        <p:nvPicPr>
          <p:cNvPr id="1028" name="Picture 4" descr="r/Wales - Now: The Millennium Stadium, completed 1999 and still in us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4100" y="1600200"/>
            <a:ext cx="3452813" cy="192087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r/Wales - Then: The old National Stadium, circa 1985. Demolished 1997. 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7088" y="3568700"/>
            <a:ext cx="2814638" cy="19478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n aerial view of a stadium&#10;&#10;Description automatically generated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9350" y="3568700"/>
            <a:ext cx="2085975" cy="194786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u="sng"/>
              <a:t>1958 British Empire &amp; Commonwealth Games: Cardiff </a:t>
            </a:r>
          </a:p>
        </p:txBody>
      </p:sp>
    </p:spTree>
    <p:extLst>
      <p:ext uri="{BB962C8B-B14F-4D97-AF65-F5344CB8AC3E}">
        <p14:creationId xmlns:p14="http://schemas.microsoft.com/office/powerpoint/2010/main" val="1967097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856" y="1130299"/>
            <a:ext cx="3674258" cy="176936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5008" y="1315400"/>
            <a:ext cx="4438708" cy="3887091"/>
          </a:xfrm>
          <a:prstGeom prst="rect">
            <a:avLst/>
          </a:prstGeom>
        </p:spPr>
      </p:pic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269856" y="292692"/>
            <a:ext cx="8229600" cy="639762"/>
          </a:xfrm>
        </p:spPr>
        <p:txBody>
          <a:bodyPr>
            <a:normAutofit/>
          </a:bodyPr>
          <a:lstStyle/>
          <a:p>
            <a:r>
              <a:rPr lang="en-GB" sz="2500" b="1" u="sng" dirty="0"/>
              <a:t>1958 British Empire &amp; Commonwealth Games: Cardiff 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353" y="3097510"/>
            <a:ext cx="3413761" cy="2397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7049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235965"/>
            <a:ext cx="1060880" cy="72847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5941"/>
            <a:ext cx="8229600" cy="1143000"/>
          </a:xfrm>
        </p:spPr>
        <p:txBody>
          <a:bodyPr>
            <a:normAutofit/>
          </a:bodyPr>
          <a:lstStyle/>
          <a:p>
            <a:r>
              <a:rPr lang="en-GB" sz="3000" b="1" u="sng" dirty="0"/>
              <a:t>Cardiff 1958 and Glasgow 2014 Comparison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9120" y="1596688"/>
            <a:ext cx="3675888" cy="391703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2500" dirty="0"/>
              <a:t>	</a:t>
            </a:r>
            <a:r>
              <a:rPr lang="en-GB" sz="2500" b="1" u="sng" dirty="0"/>
              <a:t>CARDIFF</a:t>
            </a:r>
          </a:p>
          <a:p>
            <a:pPr>
              <a:buFontTx/>
              <a:buChar char="-"/>
            </a:pPr>
            <a:r>
              <a:rPr lang="en-GB" sz="2500" dirty="0"/>
              <a:t>35 Nations</a:t>
            </a:r>
          </a:p>
          <a:p>
            <a:pPr>
              <a:buFontTx/>
              <a:buChar char="-"/>
            </a:pPr>
            <a:r>
              <a:rPr lang="en-GB" sz="2500" dirty="0"/>
              <a:t>1130 athletes</a:t>
            </a:r>
          </a:p>
          <a:p>
            <a:pPr>
              <a:buFontTx/>
              <a:buChar char="-"/>
            </a:pPr>
            <a:r>
              <a:rPr lang="en-GB" sz="2500" dirty="0"/>
              <a:t>228 officials</a:t>
            </a:r>
          </a:p>
          <a:p>
            <a:pPr>
              <a:buFontTx/>
              <a:buChar char="-"/>
            </a:pPr>
            <a:r>
              <a:rPr lang="en-GB" sz="2500" dirty="0"/>
              <a:t>23 countries &amp; dependencies won medals</a:t>
            </a:r>
          </a:p>
          <a:p>
            <a:pPr>
              <a:buFontTx/>
              <a:buChar char="-"/>
            </a:pPr>
            <a:r>
              <a:rPr lang="en-GB" sz="2500" dirty="0"/>
              <a:t>££ Cost   ?</a:t>
            </a:r>
          </a:p>
          <a:p>
            <a:pPr>
              <a:buFontTx/>
              <a:buChar char="-"/>
            </a:pPr>
            <a:r>
              <a:rPr lang="en-GB" sz="2500" dirty="0"/>
              <a:t>Wales 11</a:t>
            </a:r>
            <a:r>
              <a:rPr lang="en-GB" sz="2500" baseline="30000" dirty="0"/>
              <a:t>th</a:t>
            </a:r>
            <a:r>
              <a:rPr lang="en-GB" sz="2500" dirty="0"/>
              <a:t> in medals table (1G, 3S, 7B)</a:t>
            </a:r>
          </a:p>
          <a:p>
            <a:pPr>
              <a:buFontTx/>
              <a:buChar char="-"/>
            </a:pPr>
            <a:r>
              <a:rPr lang="en-GB" sz="2500" dirty="0"/>
              <a:t>Queen’s Baton Relay introduced (impact?)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5011088" y="1624121"/>
            <a:ext cx="3802712" cy="391703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500" dirty="0"/>
              <a:t>	</a:t>
            </a:r>
            <a:r>
              <a:rPr lang="en-GB" sz="2500" b="1" u="sng" dirty="0"/>
              <a:t>GLASGOW</a:t>
            </a:r>
            <a:r>
              <a:rPr lang="en-GB" sz="2500" dirty="0"/>
              <a:t> </a:t>
            </a:r>
          </a:p>
          <a:p>
            <a:pPr>
              <a:buFontTx/>
              <a:buChar char="-"/>
            </a:pPr>
            <a:r>
              <a:rPr lang="en-GB" sz="2500" dirty="0"/>
              <a:t>71 Nations</a:t>
            </a:r>
          </a:p>
          <a:p>
            <a:pPr>
              <a:buFontTx/>
              <a:buChar char="-"/>
            </a:pPr>
            <a:r>
              <a:rPr lang="en-GB" sz="2500" dirty="0"/>
              <a:t>4950 athletes</a:t>
            </a:r>
          </a:p>
          <a:p>
            <a:pPr>
              <a:buFontTx/>
              <a:buChar char="-"/>
            </a:pPr>
            <a:r>
              <a:rPr lang="en-GB" sz="2500" dirty="0"/>
              <a:t>15000 Games volunteers</a:t>
            </a:r>
          </a:p>
          <a:p>
            <a:pPr>
              <a:buFontTx/>
              <a:buChar char="-"/>
            </a:pPr>
            <a:r>
              <a:rPr lang="en-GB" sz="2500" dirty="0"/>
              <a:t>35 countries &amp; dependencies won medals</a:t>
            </a:r>
          </a:p>
          <a:p>
            <a:pPr>
              <a:buFontTx/>
              <a:buChar char="-"/>
            </a:pPr>
            <a:r>
              <a:rPr lang="en-GB" sz="2500" dirty="0"/>
              <a:t>Cost £575m </a:t>
            </a:r>
          </a:p>
          <a:p>
            <a:pPr>
              <a:buFontTx/>
              <a:buChar char="-"/>
            </a:pPr>
            <a:r>
              <a:rPr lang="en-GB" sz="2500" dirty="0"/>
              <a:t>Wales 13</a:t>
            </a:r>
            <a:r>
              <a:rPr lang="en-GB" sz="2500" baseline="30000" dirty="0"/>
              <a:t>th</a:t>
            </a:r>
            <a:r>
              <a:rPr lang="en-GB" sz="2500" dirty="0"/>
              <a:t> in medals table (5G, 11S, 20B)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9536" y="1228941"/>
            <a:ext cx="1255864" cy="735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8609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2022 Commonwealth Games - Wikipedi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613" y="558800"/>
            <a:ext cx="3992087" cy="5046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loud Callout 5"/>
          <p:cNvSpPr/>
          <p:nvPr/>
        </p:nvSpPr>
        <p:spPr>
          <a:xfrm>
            <a:off x="5283200" y="292100"/>
            <a:ext cx="3644900" cy="4267200"/>
          </a:xfrm>
          <a:prstGeom prst="cloudCallou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500" b="1" i="1" dirty="0">
                <a:solidFill>
                  <a:schemeClr val="tx1"/>
                </a:solidFill>
              </a:rPr>
              <a:t>Where will it take place in 2026?</a:t>
            </a:r>
          </a:p>
        </p:txBody>
      </p:sp>
    </p:spTree>
    <p:extLst>
      <p:ext uri="{BB962C8B-B14F-4D97-AF65-F5344CB8AC3E}">
        <p14:creationId xmlns:p14="http://schemas.microsoft.com/office/powerpoint/2010/main" val="21735455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645" y="66408"/>
            <a:ext cx="8229600" cy="721243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Last Week Overview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idx="1"/>
          </p:nvPr>
        </p:nvSpPr>
        <p:spPr>
          <a:xfrm>
            <a:off x="342645" y="1025059"/>
            <a:ext cx="8633254" cy="4412872"/>
          </a:xfrm>
        </p:spPr>
        <p:txBody>
          <a:bodyPr>
            <a:normAutofit fontScale="85000" lnSpcReduction="20000"/>
          </a:bodyPr>
          <a:lstStyle/>
          <a:p>
            <a:pPr marL="0" indent="0">
              <a:lnSpc>
                <a:spcPct val="80000"/>
              </a:lnSpc>
              <a:buNone/>
            </a:pPr>
            <a:endParaRPr lang="en-GB" altLang="en-US" b="1" dirty="0"/>
          </a:p>
          <a:p>
            <a:pPr marL="0" indent="0">
              <a:lnSpc>
                <a:spcPct val="80000"/>
              </a:lnSpc>
              <a:buNone/>
            </a:pPr>
            <a:r>
              <a:rPr lang="en-GB" altLang="en-US" b="1" dirty="0"/>
              <a:t>Politics and Events 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GB" altLang="en-US" dirty="0"/>
              <a:t>	- 	Brief historical perspective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GB" altLang="en-US" dirty="0"/>
              <a:t>	- 	What are the perceived political gains? </a:t>
            </a:r>
          </a:p>
          <a:p>
            <a:pPr marL="0" indent="0">
              <a:lnSpc>
                <a:spcPct val="80000"/>
              </a:lnSpc>
              <a:buNone/>
            </a:pPr>
            <a:endParaRPr lang="en-GB" altLang="en-US" dirty="0"/>
          </a:p>
          <a:p>
            <a:pPr marL="0" indent="0">
              <a:lnSpc>
                <a:spcPct val="80000"/>
              </a:lnSpc>
              <a:buNone/>
            </a:pPr>
            <a:r>
              <a:rPr lang="en-GB" altLang="en-US" b="1" dirty="0"/>
              <a:t>Bidding for Events</a:t>
            </a:r>
          </a:p>
          <a:p>
            <a:pPr marL="0" indent="0">
              <a:buNone/>
            </a:pPr>
            <a:r>
              <a:rPr lang="en-GB" altLang="en-US" dirty="0"/>
              <a:t>	- 	</a:t>
            </a:r>
            <a:r>
              <a:rPr lang="en-GB" dirty="0"/>
              <a:t>Potential benefits of bidding</a:t>
            </a:r>
          </a:p>
          <a:p>
            <a:pPr marL="0" indent="0">
              <a:buNone/>
            </a:pPr>
            <a:r>
              <a:rPr lang="en-GB" dirty="0"/>
              <a:t>	-	The stages of the process </a:t>
            </a:r>
          </a:p>
          <a:p>
            <a:pPr marL="0" indent="0">
              <a:buNone/>
            </a:pPr>
            <a:r>
              <a:rPr lang="en-GB" dirty="0"/>
              <a:t>	-	Olympic Host City bids</a:t>
            </a:r>
          </a:p>
          <a:p>
            <a:pPr marL="0" indent="0">
              <a:buNone/>
            </a:pPr>
            <a:r>
              <a:rPr lang="en-GB" dirty="0"/>
              <a:t>	-	Examples of successful/unsuccessful bids</a:t>
            </a:r>
          </a:p>
          <a:p>
            <a:pPr marL="0" indent="0">
              <a:buNone/>
            </a:pPr>
            <a:r>
              <a:rPr lang="en-GB" dirty="0"/>
              <a:t>	-	Contextual issues e.g. corruption e.g. 				</a:t>
            </a:r>
            <a:r>
              <a:rPr lang="en-GB" dirty="0" err="1"/>
              <a:t>sportswashing</a:t>
            </a:r>
            <a:r>
              <a:rPr lang="en-GB" dirty="0"/>
              <a:t>.</a:t>
            </a:r>
          </a:p>
          <a:p>
            <a:pPr marL="0" indent="0">
              <a:lnSpc>
                <a:spcPct val="80000"/>
              </a:lnSpc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72293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03201"/>
            <a:ext cx="8229600" cy="1143000"/>
          </a:xfrm>
        </p:spPr>
        <p:txBody>
          <a:bodyPr/>
          <a:lstStyle/>
          <a:p>
            <a:r>
              <a:rPr lang="en-GB" b="1" u="sng" dirty="0"/>
              <a:t>The Planning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440" y="1468121"/>
            <a:ext cx="8229600" cy="2758439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000" b="1" dirty="0">
                <a:solidFill>
                  <a:srgbClr val="FF0000"/>
                </a:solidFill>
              </a:rPr>
              <a:t>The major stage in the lifecycle of an event.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000" dirty="0"/>
              <a:t>Event MGT is similar to Project MGT – good planning vital, start and finish points.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000" dirty="0"/>
              <a:t>Events require robust plans that can stand up to pressure – especially MEGA events. 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000" dirty="0"/>
              <a:t>Remember: “failing to plan is planning to fail” (</a:t>
            </a:r>
            <a:r>
              <a:rPr lang="en-GB" sz="3000" dirty="0" err="1"/>
              <a:t>n.b.</a:t>
            </a:r>
            <a:r>
              <a:rPr lang="en-GB" sz="3000" dirty="0"/>
              <a:t> Picketts Lock 2001).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10286265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03201"/>
            <a:ext cx="8229600" cy="1143000"/>
          </a:xfrm>
        </p:spPr>
        <p:txBody>
          <a:bodyPr/>
          <a:lstStyle/>
          <a:p>
            <a:r>
              <a:rPr lang="en-GB" b="1" u="sng" dirty="0"/>
              <a:t>The bid process UK Sport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4431" y="2049780"/>
            <a:ext cx="8229600" cy="2758439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000" b="1" dirty="0">
                <a:solidFill>
                  <a:srgbClr val="FF0000"/>
                </a:solidFill>
              </a:rPr>
              <a:t>Look at the module </a:t>
            </a:r>
            <a:r>
              <a:rPr lang="en-GB" sz="3000" b="1" dirty="0" err="1">
                <a:solidFill>
                  <a:srgbClr val="FF0000"/>
                </a:solidFill>
              </a:rPr>
              <a:t>moodle</a:t>
            </a:r>
            <a:r>
              <a:rPr lang="en-GB" sz="3000" b="1" dirty="0">
                <a:solidFill>
                  <a:srgbClr val="FF0000"/>
                </a:solidFill>
              </a:rPr>
              <a:t> page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000" b="1" dirty="0">
                <a:solidFill>
                  <a:srgbClr val="FF0000"/>
                </a:solidFill>
              </a:rPr>
              <a:t>Resources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000" b="1" dirty="0" err="1">
                <a:solidFill>
                  <a:srgbClr val="FF0000"/>
                </a:solidFill>
              </a:rPr>
              <a:t>Uk</a:t>
            </a:r>
            <a:r>
              <a:rPr lang="en-GB" sz="3000" b="1" dirty="0">
                <a:solidFill>
                  <a:srgbClr val="FF0000"/>
                </a:solidFill>
              </a:rPr>
              <a:t> Sport gold framework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000" b="1" dirty="0">
                <a:solidFill>
                  <a:srgbClr val="FF0000"/>
                </a:solidFill>
              </a:rPr>
              <a:t>Page 8 / 9</a:t>
            </a:r>
            <a:endParaRPr lang="en-GB" sz="3000" dirty="0"/>
          </a:p>
          <a:p>
            <a:pPr>
              <a:buFont typeface="Wingdings" panose="05000000000000000000" pitchFamily="2" charset="2"/>
              <a:buChar char="§"/>
            </a:pP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35387382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240" y="274638"/>
            <a:ext cx="860552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Picketts Lock fiasco: bid for World Athletics Championship 2005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895978" y="1417638"/>
            <a:ext cx="5326644" cy="307296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104900" y="5398721"/>
            <a:ext cx="73863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For back story visit: http://news.bbc.co.uk/1/hi/uk_politics/1675955.stm</a:t>
            </a:r>
          </a:p>
        </p:txBody>
      </p:sp>
      <p:sp>
        <p:nvSpPr>
          <p:cNvPr id="3" name="Rectangle 2"/>
          <p:cNvSpPr/>
          <p:nvPr/>
        </p:nvSpPr>
        <p:spPr>
          <a:xfrm>
            <a:off x="723900" y="4490602"/>
            <a:ext cx="79095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sans-serif"/>
              </a:rPr>
              <a:t>"Picketts Lock is a very good example of what happens when you make things up as you go along," Gerald Kaufman, chairman of the Culture, Media and Sport select committee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50785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200" y="264478"/>
            <a:ext cx="8707120" cy="1143000"/>
          </a:xfrm>
        </p:spPr>
        <p:txBody>
          <a:bodyPr>
            <a:normAutofit/>
          </a:bodyPr>
          <a:lstStyle/>
          <a:p>
            <a:r>
              <a:rPr lang="en-GB" sz="3500" i="1" dirty="0"/>
              <a:t>From chumps to champs in 12 years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4342" y="1575276"/>
            <a:ext cx="5857875" cy="3905250"/>
          </a:xfrm>
        </p:spPr>
      </p:pic>
    </p:spTree>
    <p:extLst>
      <p:ext uri="{BB962C8B-B14F-4D97-AF65-F5344CB8AC3E}">
        <p14:creationId xmlns:p14="http://schemas.microsoft.com/office/powerpoint/2010/main" val="7529192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120" y="132399"/>
            <a:ext cx="4790440" cy="2986722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4609" y="136843"/>
            <a:ext cx="3881197" cy="298227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9775" y="3256916"/>
            <a:ext cx="3767667" cy="22606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178" y="3166649"/>
            <a:ext cx="4361822" cy="2441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26717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3459" y="243359"/>
            <a:ext cx="6499123" cy="479600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216400" y="5171440"/>
            <a:ext cx="4815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Parent and Smith-Swan (2013:11)</a:t>
            </a:r>
          </a:p>
        </p:txBody>
      </p:sp>
      <p:cxnSp>
        <p:nvCxnSpPr>
          <p:cNvPr id="3" name="Straight Connector 2"/>
          <p:cNvCxnSpPr/>
          <p:nvPr/>
        </p:nvCxnSpPr>
        <p:spPr>
          <a:xfrm flipV="1">
            <a:off x="1788160" y="2153920"/>
            <a:ext cx="2834640" cy="20320"/>
          </a:xfrm>
          <a:prstGeom prst="line">
            <a:avLst/>
          </a:prstGeom>
          <a:ln w="666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57277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/>
              <a:t>Timeline of Key Decisions</a:t>
            </a:r>
            <a:br>
              <a:rPr lang="en-GB" b="1" u="sng" dirty="0"/>
            </a:br>
            <a:r>
              <a:rPr lang="en-GB" sz="2200" b="1" u="sng" dirty="0"/>
              <a:t>Foster </a:t>
            </a:r>
            <a:r>
              <a:rPr lang="en-GB" sz="2200" b="1" i="1" u="sng" dirty="0"/>
              <a:t>et al. </a:t>
            </a:r>
            <a:r>
              <a:rPr lang="en-GB" sz="2200" b="1" u="sng" dirty="0"/>
              <a:t>(2016 p.214)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AutoNum type="arabicPeriod"/>
            </a:pPr>
            <a:r>
              <a:rPr lang="en-GB" dirty="0"/>
              <a:t>Selecting the event location.</a:t>
            </a:r>
          </a:p>
          <a:p>
            <a:pPr marL="514350" indent="-514350">
              <a:buAutoNum type="arabicPeriod"/>
            </a:pPr>
            <a:r>
              <a:rPr lang="en-GB" dirty="0"/>
              <a:t>Creating the event and building the event brand.</a:t>
            </a:r>
          </a:p>
          <a:p>
            <a:pPr marL="514350" indent="-514350">
              <a:buAutoNum type="arabicPeriod"/>
            </a:pPr>
            <a:r>
              <a:rPr lang="en-GB" dirty="0"/>
              <a:t>Planning the event.</a:t>
            </a:r>
          </a:p>
          <a:p>
            <a:pPr marL="514350" indent="-514350">
              <a:buAutoNum type="arabicPeriod"/>
            </a:pPr>
            <a:r>
              <a:rPr lang="en-GB" dirty="0"/>
              <a:t>Preparing the event.</a:t>
            </a:r>
          </a:p>
          <a:p>
            <a:pPr marL="514350" indent="-514350">
              <a:buAutoNum type="arabicPeriod"/>
            </a:pPr>
            <a:r>
              <a:rPr lang="en-GB" dirty="0"/>
              <a:t>Operating the event.</a:t>
            </a:r>
          </a:p>
          <a:p>
            <a:pPr marL="514350" indent="-514350">
              <a:buAutoNum type="arabicPeriod"/>
            </a:pPr>
            <a:r>
              <a:rPr lang="en-GB" dirty="0"/>
              <a:t>Closing the event and post-event evaluation. </a:t>
            </a:r>
          </a:p>
          <a:p>
            <a:pPr marL="514350" indent="-51435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06829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8171" y="146957"/>
            <a:ext cx="5878285" cy="540624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728344" y="5276200"/>
            <a:ext cx="63398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dirty="0" err="1"/>
              <a:t>Masterman</a:t>
            </a:r>
            <a:r>
              <a:rPr lang="en-GB" sz="1200" dirty="0"/>
              <a:t> (2014, 2011, 2004, 2003a, b) Event Planning Process</a:t>
            </a:r>
          </a:p>
        </p:txBody>
      </p:sp>
      <p:sp>
        <p:nvSpPr>
          <p:cNvPr id="2" name="Left Brace 1"/>
          <p:cNvSpPr/>
          <p:nvPr/>
        </p:nvSpPr>
        <p:spPr>
          <a:xfrm>
            <a:off x="1320800" y="325120"/>
            <a:ext cx="377371" cy="1493520"/>
          </a:xfrm>
          <a:prstGeom prst="leftBrace">
            <a:avLst/>
          </a:prstGeom>
          <a:ln w="349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206443" y="887214"/>
            <a:ext cx="10652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Assignment Part 1</a:t>
            </a:r>
          </a:p>
        </p:txBody>
      </p:sp>
    </p:spTree>
    <p:extLst>
      <p:ext uri="{BB962C8B-B14F-4D97-AF65-F5344CB8AC3E}">
        <p14:creationId xmlns:p14="http://schemas.microsoft.com/office/powerpoint/2010/main" val="39842176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467326" y="0"/>
            <a:ext cx="620934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Assignment Part 1- A1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165F97-7596-83F8-3066-67559C62855C}"/>
              </a:ext>
            </a:extLst>
          </p:cNvPr>
          <p:cNvSpPr txBox="1"/>
          <p:nvPr/>
        </p:nvSpPr>
        <p:spPr>
          <a:xfrm>
            <a:off x="164892" y="914400"/>
            <a:ext cx="881421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457200"/>
            <a:r>
              <a:rPr lang="en-GB" sz="18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Part 1: Event Scoping and Feasibility (1000 words approx.)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Your task is to identify a major sport event that a location in Wales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could feasibly host.  The event can be either: national or international; irregular or part of an annual cycle of events; a major spectator event generating significant economic impact or a major competitor event generating limited economic activity (e.g. Welsh athletics championships).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Students must clarify the event’s </a:t>
            </a:r>
            <a:r>
              <a:rPr lang="en-GB" sz="18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objectives and concept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and make a robust case for the event’s </a:t>
            </a:r>
            <a:r>
              <a:rPr lang="en-GB" sz="18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feasibility, strategic fit and potential impact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 This requires students to scope out the </a:t>
            </a:r>
            <a:r>
              <a:rPr lang="en-GB" sz="18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cost of the event and financing options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plus the </a:t>
            </a:r>
            <a:r>
              <a:rPr lang="en-GB" sz="18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market for the event and its competition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 Students will need to consider existing sports event calendars, local and national policy agendas (Wales and UK) and the impact of recent major sports events. 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0271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467326" y="0"/>
            <a:ext cx="620934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Assignment Part 2- A1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165F97-7596-83F8-3066-67559C62855C}"/>
              </a:ext>
            </a:extLst>
          </p:cNvPr>
          <p:cNvSpPr txBox="1"/>
          <p:nvPr/>
        </p:nvSpPr>
        <p:spPr>
          <a:xfrm>
            <a:off x="164891" y="1274164"/>
            <a:ext cx="881421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457200"/>
            <a:r>
              <a:rPr lang="en-GB" sz="18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Part 2: Strategic Marketing Overview (1000 words approx.)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second part of the assignment requires students to consider how they will </a:t>
            </a:r>
            <a:r>
              <a:rPr lang="en-GB" sz="18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attract and retain customers/spectators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to the event.  This section should commence by addressing the </a:t>
            </a:r>
            <a:r>
              <a:rPr lang="en-GB" sz="18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market segmentation, targeting and positioning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of the event. It must also detail how the </a:t>
            </a:r>
            <a:r>
              <a:rPr lang="en-GB" sz="18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marketing mix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can be best manipulated to address the needs and wants of customers, and conclude by specifying </a:t>
            </a:r>
            <a:r>
              <a:rPr lang="en-GB" sz="18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clear marketing objectives and specific tactics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to help fulfil the objectives. 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18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Both parts must be underpinned with appropriate references to academic theory, industry and government publications and empirical evidence. 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66103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9400" y="811657"/>
            <a:ext cx="8407400" cy="3917032"/>
          </a:xfrm>
        </p:spPr>
        <p:txBody>
          <a:bodyPr>
            <a:noAutofit/>
          </a:bodyPr>
          <a:lstStyle/>
          <a:p>
            <a:r>
              <a:rPr lang="en-GB" sz="2800" dirty="0"/>
              <a:t>Why bid/stage the event?</a:t>
            </a:r>
          </a:p>
          <a:p>
            <a:r>
              <a:rPr lang="en-GB" sz="2800" dirty="0"/>
              <a:t>What is the </a:t>
            </a:r>
            <a:r>
              <a:rPr lang="en-GB" sz="2800" b="1" u="sng" dirty="0"/>
              <a:t>purpose</a:t>
            </a:r>
            <a:r>
              <a:rPr lang="en-GB" sz="2800" dirty="0"/>
              <a:t> e.g. increased participation. </a:t>
            </a:r>
          </a:p>
          <a:p>
            <a:r>
              <a:rPr lang="en-GB" sz="2800" dirty="0"/>
              <a:t>What and </a:t>
            </a:r>
            <a:r>
              <a:rPr lang="en-GB" sz="2800" b="1" u="sng" dirty="0"/>
              <a:t>who will it benefit </a:t>
            </a:r>
            <a:r>
              <a:rPr lang="en-GB" sz="2800" dirty="0"/>
              <a:t>and how?</a:t>
            </a:r>
          </a:p>
          <a:p>
            <a:r>
              <a:rPr lang="en-GB" sz="2800" dirty="0"/>
              <a:t>What </a:t>
            </a:r>
            <a:r>
              <a:rPr lang="en-GB" sz="2800" b="1" u="sng" dirty="0"/>
              <a:t>type of benefits </a:t>
            </a:r>
            <a:r>
              <a:rPr lang="en-GB" sz="2800" dirty="0"/>
              <a:t>– political, social, cultural, environmental, sports, economic and other benefits?</a:t>
            </a:r>
          </a:p>
          <a:p>
            <a:r>
              <a:rPr lang="en-GB" sz="2800" dirty="0"/>
              <a:t>How long will these benefits last? (Short term, MT, LT)</a:t>
            </a:r>
          </a:p>
          <a:p>
            <a:r>
              <a:rPr lang="en-GB" sz="2800" dirty="0"/>
              <a:t>Bidding processes preferably considered at this stage.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8229600" cy="690562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Objectives  (</a:t>
            </a:r>
            <a:r>
              <a:rPr lang="en-GB" b="1" u="sng" dirty="0" err="1"/>
              <a:t>n.b.</a:t>
            </a:r>
            <a:r>
              <a:rPr lang="en-GB" b="1" u="sng" dirty="0"/>
              <a:t> SMART)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804160" y="5202962"/>
            <a:ext cx="6339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Source: </a:t>
            </a:r>
            <a:r>
              <a:rPr lang="en-GB" dirty="0" err="1"/>
              <a:t>Masterman</a:t>
            </a:r>
            <a:r>
              <a:rPr lang="en-GB" dirty="0"/>
              <a:t> (2014)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1303" y="61751"/>
            <a:ext cx="1073297" cy="1062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645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" y="406401"/>
            <a:ext cx="5544820" cy="5171440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3040" y="1849121"/>
            <a:ext cx="6156960" cy="1143000"/>
          </a:xfrm>
        </p:spPr>
        <p:txBody>
          <a:bodyPr>
            <a:noAutofit/>
          </a:bodyPr>
          <a:lstStyle/>
          <a:p>
            <a:pPr algn="l"/>
            <a:r>
              <a:rPr lang="en-GB" sz="3000" dirty="0"/>
              <a:t>What are you trying to achieve?</a:t>
            </a:r>
            <a:br>
              <a:rPr lang="en-GB" sz="3000" dirty="0"/>
            </a:br>
            <a:br>
              <a:rPr lang="en-GB" sz="3000" dirty="0"/>
            </a:br>
            <a:r>
              <a:rPr lang="en-GB" sz="3000" dirty="0"/>
              <a:t>What difference will the event make?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5811520" y="4254500"/>
            <a:ext cx="2773680" cy="11938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5 minute task:</a:t>
            </a:r>
          </a:p>
          <a:p>
            <a:pPr algn="ctr"/>
            <a:r>
              <a:rPr lang="en-GB" dirty="0"/>
              <a:t>Make notes for your own event</a:t>
            </a:r>
          </a:p>
        </p:txBody>
      </p:sp>
    </p:spTree>
    <p:extLst>
      <p:ext uri="{BB962C8B-B14F-4D97-AF65-F5344CB8AC3E}">
        <p14:creationId xmlns:p14="http://schemas.microsoft.com/office/powerpoint/2010/main" val="22439572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7520" y="-97627"/>
            <a:ext cx="8229600" cy="786719"/>
          </a:xfrm>
        </p:spPr>
        <p:txBody>
          <a:bodyPr/>
          <a:lstStyle/>
          <a:p>
            <a:r>
              <a:rPr lang="en-GB" b="1" u="sng" dirty="0"/>
              <a:t>Concept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9760" y="689092"/>
            <a:ext cx="8229600" cy="391703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200" dirty="0"/>
              <a:t>What is the event and what will it look like?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Moment to undertake situational analysis (SWOT, PEST) and competitor analysis – especially if a bid is involved.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Must consider scale, timings, locations and venues, facilities required, and target markets. 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Identify strategic partners.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Identify all internal and external decision makers.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Identify stakeholders and organisers. 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Ensure concept is aligned with objectives.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728344" y="5276200"/>
            <a:ext cx="63398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dirty="0"/>
              <a:t>Source: </a:t>
            </a:r>
            <a:r>
              <a:rPr lang="en-GB" sz="1200" dirty="0" err="1"/>
              <a:t>Masterman</a:t>
            </a:r>
            <a:r>
              <a:rPr lang="en-GB" sz="1200" dirty="0"/>
              <a:t> (2014)</a:t>
            </a:r>
          </a:p>
        </p:txBody>
      </p:sp>
    </p:spTree>
    <p:extLst>
      <p:ext uri="{BB962C8B-B14F-4D97-AF65-F5344CB8AC3E}">
        <p14:creationId xmlns:p14="http://schemas.microsoft.com/office/powerpoint/2010/main" val="1079115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STRATEGIC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10400" i="1" dirty="0"/>
              <a:t>“Like an army general, the sport manager must first make an assessment of the ‘battle’ conditions. </a:t>
            </a:r>
            <a:r>
              <a:rPr lang="en-GB" sz="10400" i="1" dirty="0">
                <a:solidFill>
                  <a:srgbClr val="FF0000"/>
                </a:solidFill>
              </a:rPr>
              <a:t>They do this by studying the capacities and deficiencies of their own organization, competing organizations, stakeholder groups, and the business environment or ‘battlefield’.  </a:t>
            </a:r>
            <a:r>
              <a:rPr lang="en-GB" sz="10400" i="1" dirty="0"/>
              <a:t>This first stage in the strategic management process is known as Strategy Analysis” </a:t>
            </a:r>
            <a:r>
              <a:rPr lang="en-GB" sz="5500" dirty="0" err="1"/>
              <a:t>Hoye</a:t>
            </a:r>
            <a:r>
              <a:rPr lang="en-GB" sz="5500" dirty="0"/>
              <a:t> </a:t>
            </a:r>
            <a:r>
              <a:rPr lang="en-GB" sz="5500" i="1" dirty="0"/>
              <a:t>et al. </a:t>
            </a:r>
            <a:r>
              <a:rPr lang="en-GB" sz="5500" dirty="0"/>
              <a:t>(2018, p. 94)</a:t>
            </a:r>
          </a:p>
        </p:txBody>
      </p:sp>
    </p:spTree>
    <p:extLst>
      <p:ext uri="{BB962C8B-B14F-4D97-AF65-F5344CB8AC3E}">
        <p14:creationId xmlns:p14="http://schemas.microsoft.com/office/powerpoint/2010/main" val="1592343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6769" y="319242"/>
            <a:ext cx="7421107" cy="536787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352585" y="5317789"/>
            <a:ext cx="32338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Hoye</a:t>
            </a:r>
            <a:r>
              <a:rPr lang="en-GB" dirty="0"/>
              <a:t> </a:t>
            </a:r>
            <a:r>
              <a:rPr lang="en-GB" i="1" dirty="0"/>
              <a:t>et al. </a:t>
            </a:r>
            <a:r>
              <a:rPr lang="en-GB" dirty="0"/>
              <a:t>(2018, p.95)</a:t>
            </a:r>
          </a:p>
        </p:txBody>
      </p:sp>
    </p:spTree>
    <p:extLst>
      <p:ext uri="{BB962C8B-B14F-4D97-AF65-F5344CB8AC3E}">
        <p14:creationId xmlns:p14="http://schemas.microsoft.com/office/powerpoint/2010/main" val="34865847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644" y="508814"/>
            <a:ext cx="8256711" cy="48772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352585" y="5317789"/>
            <a:ext cx="32338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Hoye</a:t>
            </a:r>
            <a:r>
              <a:rPr lang="en-GB" dirty="0"/>
              <a:t> </a:t>
            </a:r>
            <a:r>
              <a:rPr lang="en-GB" i="1" dirty="0"/>
              <a:t>et al. </a:t>
            </a:r>
            <a:r>
              <a:rPr lang="en-GB" dirty="0"/>
              <a:t>(2018, p.98)</a:t>
            </a:r>
          </a:p>
        </p:txBody>
      </p:sp>
    </p:spTree>
    <p:extLst>
      <p:ext uri="{BB962C8B-B14F-4D97-AF65-F5344CB8AC3E}">
        <p14:creationId xmlns:p14="http://schemas.microsoft.com/office/powerpoint/2010/main" val="17947808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5651500"/>
            <a:ext cx="9144000" cy="12065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143000"/>
          </a:xfrm>
        </p:spPr>
        <p:txBody>
          <a:bodyPr>
            <a:normAutofit/>
          </a:bodyPr>
          <a:lstStyle/>
          <a:p>
            <a:r>
              <a:rPr lang="en-GB" sz="2400" b="1" dirty="0"/>
              <a:t>Event stakeholders (Van der </a:t>
            </a:r>
            <a:r>
              <a:rPr lang="en-GB" sz="2400" b="1" dirty="0" err="1"/>
              <a:t>Wagen</a:t>
            </a:r>
            <a:r>
              <a:rPr lang="en-GB" sz="2400" b="1" dirty="0"/>
              <a:t> and White, 2010)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-121920" y="1257300"/>
          <a:ext cx="9387840" cy="47240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448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848" y="0"/>
            <a:ext cx="8229600" cy="951261"/>
          </a:xfrm>
        </p:spPr>
        <p:txBody>
          <a:bodyPr/>
          <a:lstStyle/>
          <a:p>
            <a:r>
              <a:rPr lang="en-GB" b="1" u="sng" dirty="0"/>
              <a:t>Situational Analysis (SWOT)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4609" y="951261"/>
            <a:ext cx="7976839" cy="5301646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altLang="en-US" sz="2800" dirty="0"/>
              <a:t>It enables the business to place itself and its products/services into perspective.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1500" dirty="0"/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800" b="1" u="sng" dirty="0">
                <a:solidFill>
                  <a:srgbClr val="0070C0"/>
                </a:solidFill>
              </a:rPr>
              <a:t>SWOT analysis</a:t>
            </a:r>
            <a:r>
              <a:rPr lang="en-GB" altLang="en-US" sz="2800" dirty="0"/>
              <a:t> highlights the main</a:t>
            </a:r>
            <a:r>
              <a:rPr lang="en-GB" altLang="en-US" sz="2800" b="1" dirty="0">
                <a:solidFill>
                  <a:srgbClr val="FF0000"/>
                </a:solidFill>
              </a:rPr>
              <a:t> internal strengths and weaknesses</a:t>
            </a:r>
            <a:r>
              <a:rPr lang="en-GB" altLang="en-US" sz="2800" dirty="0"/>
              <a:t> of the business, together with any </a:t>
            </a:r>
            <a:r>
              <a:rPr lang="en-GB" altLang="en-US" sz="2800" b="1" dirty="0">
                <a:solidFill>
                  <a:srgbClr val="FF0000"/>
                </a:solidFill>
              </a:rPr>
              <a:t>external opportunities and threats. 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1500" dirty="0"/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800" dirty="0"/>
              <a:t>Findings from a SWOT analysis allow a business to identify where it should focus its attention. It can assist in both short-term and long-term objectives.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8513116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SWOT Analysis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5571714"/>
              </p:ext>
            </p:extLst>
          </p:nvPr>
        </p:nvGraphicFramePr>
        <p:xfrm>
          <a:off x="457200" y="1295400"/>
          <a:ext cx="8229600" cy="239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2771036465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345503598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STRENGTHS (internal)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WEAKNESSES (internal)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4998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02999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Identify strengths – consider how they can be built upon.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Identify weaknesses – how can they be minimised and/or converted to strengths.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37508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61706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5420594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59474372"/>
              </p:ext>
            </p:extLst>
          </p:nvPr>
        </p:nvGraphicFramePr>
        <p:xfrm>
          <a:off x="457200" y="3403600"/>
          <a:ext cx="82296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2771036465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345503598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OPPORTUNITIES (external)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THREATS (external</a:t>
                      </a:r>
                      <a:r>
                        <a:rPr lang="en-GB" baseline="0" dirty="0"/>
                        <a:t>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4998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02999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37508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61706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5420594"/>
                  </a:ext>
                </a:extLst>
              </a:tr>
            </a:tbl>
          </a:graphicData>
        </a:graphic>
      </p:graphicFrame>
      <p:sp>
        <p:nvSpPr>
          <p:cNvPr id="6" name="Rounded Rectangle 5"/>
          <p:cNvSpPr/>
          <p:nvPr/>
        </p:nvSpPr>
        <p:spPr>
          <a:xfrm>
            <a:off x="6090920" y="5346700"/>
            <a:ext cx="2773680" cy="11938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10 minute task:</a:t>
            </a:r>
          </a:p>
          <a:p>
            <a:pPr algn="ctr"/>
            <a:r>
              <a:rPr lang="en-GB" dirty="0"/>
              <a:t>Make a start for your own event</a:t>
            </a:r>
          </a:p>
        </p:txBody>
      </p:sp>
    </p:spTree>
    <p:extLst>
      <p:ext uri="{BB962C8B-B14F-4D97-AF65-F5344CB8AC3E}">
        <p14:creationId xmlns:p14="http://schemas.microsoft.com/office/powerpoint/2010/main" val="4174996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500" b="1" dirty="0"/>
              <a:t>PEST Analysis – External </a:t>
            </a:r>
            <a:r>
              <a:rPr lang="en-GB" sz="3500" b="1" dirty="0" err="1"/>
              <a:t>Envrionmental</a:t>
            </a:r>
            <a:r>
              <a:rPr lang="en-GB" sz="3500" b="1" dirty="0"/>
              <a:t>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5183770"/>
              </p:ext>
            </p:extLst>
          </p:nvPr>
        </p:nvGraphicFramePr>
        <p:xfrm>
          <a:off x="457200" y="1295400"/>
          <a:ext cx="82296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2771036465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345503598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ECONOMIC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4998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02999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37508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61706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5420594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25230537"/>
              </p:ext>
            </p:extLst>
          </p:nvPr>
        </p:nvGraphicFramePr>
        <p:xfrm>
          <a:off x="457200" y="3403600"/>
          <a:ext cx="82296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2771036465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345503598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TECHNOLOGICAL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4998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02999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37508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61706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5420594"/>
                  </a:ext>
                </a:extLst>
              </a:tr>
            </a:tbl>
          </a:graphicData>
        </a:graphic>
      </p:graphicFrame>
      <p:sp>
        <p:nvSpPr>
          <p:cNvPr id="6" name="Rounded Rectangle 5"/>
          <p:cNvSpPr/>
          <p:nvPr/>
        </p:nvSpPr>
        <p:spPr>
          <a:xfrm>
            <a:off x="6090920" y="5346700"/>
            <a:ext cx="2773680" cy="11938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10 minute task:</a:t>
            </a:r>
          </a:p>
          <a:p>
            <a:pPr algn="ctr"/>
            <a:r>
              <a:rPr lang="en-GB" dirty="0"/>
              <a:t>Make a start for your own event</a:t>
            </a:r>
          </a:p>
        </p:txBody>
      </p:sp>
    </p:spTree>
    <p:extLst>
      <p:ext uri="{BB962C8B-B14F-4D97-AF65-F5344CB8AC3E}">
        <p14:creationId xmlns:p14="http://schemas.microsoft.com/office/powerpoint/2010/main" val="13718198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320" y="-192722"/>
            <a:ext cx="8575040" cy="1143000"/>
          </a:xfrm>
        </p:spPr>
        <p:txBody>
          <a:bodyPr>
            <a:normAutofit/>
          </a:bodyPr>
          <a:lstStyle/>
          <a:p>
            <a:r>
              <a:rPr lang="en-GB" sz="3000" b="1" u="sng" dirty="0"/>
              <a:t>See also Van der </a:t>
            </a:r>
            <a:r>
              <a:rPr lang="en-GB" sz="3000" b="1" u="sng" dirty="0" err="1"/>
              <a:t>Wagen</a:t>
            </a:r>
            <a:r>
              <a:rPr lang="en-GB" sz="3000" b="1" u="sng" dirty="0"/>
              <a:t> and White (2010), ch2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06438"/>
            <a:ext cx="8686800" cy="3917032"/>
          </a:xfrm>
        </p:spPr>
        <p:txBody>
          <a:bodyPr>
            <a:noAutofit/>
          </a:bodyPr>
          <a:lstStyle/>
          <a:p>
            <a:pPr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en-GB" sz="1800" dirty="0"/>
              <a:t>Starting point: </a:t>
            </a:r>
            <a:r>
              <a:rPr lang="en-GB" sz="1800" b="1" u="sng" dirty="0">
                <a:solidFill>
                  <a:srgbClr val="FF0000"/>
                </a:solidFill>
              </a:rPr>
              <a:t>Stakeholder consultation </a:t>
            </a:r>
            <a:r>
              <a:rPr lang="en-GB" sz="1800" dirty="0"/>
              <a:t>– take into account different stakeholder perspectives.</a:t>
            </a:r>
          </a:p>
          <a:p>
            <a:pPr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en-GB" sz="1800" dirty="0"/>
              <a:t>Next: Concept or the purpose of the event.</a:t>
            </a:r>
          </a:p>
          <a:p>
            <a:pPr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en-GB" sz="1800" dirty="0"/>
              <a:t>Location can be found once the concept is clear.</a:t>
            </a:r>
          </a:p>
          <a:p>
            <a:pPr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en-GB" sz="1800" dirty="0"/>
              <a:t>Objectives – </a:t>
            </a:r>
            <a:r>
              <a:rPr lang="en-GB" sz="1800" b="1" u="sng" dirty="0"/>
              <a:t>SMART</a:t>
            </a:r>
            <a:r>
              <a:rPr lang="en-GB" sz="1800" dirty="0"/>
              <a:t> e.g. number of participants e.g. break-even point or profit target. </a:t>
            </a:r>
          </a:p>
          <a:p>
            <a:pPr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en-GB" sz="1800" dirty="0"/>
              <a:t>Scope of the event – date, time &amp; duration, size. </a:t>
            </a:r>
          </a:p>
          <a:p>
            <a:pPr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en-GB" sz="1800" dirty="0"/>
              <a:t>Risk management – likelihood and consequence.</a:t>
            </a:r>
          </a:p>
          <a:p>
            <a:pPr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en-GB" sz="1800" dirty="0"/>
              <a:t>Implementation factors:  theme, venue, audience, finance, timing, staff and contractors.  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47026899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920" y="839597"/>
            <a:ext cx="8229600" cy="697047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/>
              <a:t>Event Feasibility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9920" y="1188121"/>
            <a:ext cx="8229600" cy="4211672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500" dirty="0"/>
          </a:p>
          <a:p>
            <a:pPr marL="0" indent="0">
              <a:buNone/>
            </a:pPr>
            <a:r>
              <a:rPr lang="en-GB" sz="3000" dirty="0"/>
              <a:t>Basically….  the feasibility stage determines whether the event can deliver the objectives.  It tests the concept.  (</a:t>
            </a:r>
            <a:r>
              <a:rPr lang="en-GB" sz="3000" dirty="0" err="1"/>
              <a:t>Masterman</a:t>
            </a:r>
            <a:r>
              <a:rPr lang="en-GB" sz="3000" dirty="0"/>
              <a:t>, 2014:85).  </a:t>
            </a:r>
          </a:p>
          <a:p>
            <a:pPr marL="0" indent="0">
              <a:buNone/>
            </a:pPr>
            <a:endParaRPr lang="en-GB" sz="1500" dirty="0"/>
          </a:p>
          <a:p>
            <a:pPr marL="0" indent="0">
              <a:buNone/>
            </a:pPr>
            <a:endParaRPr lang="en-GB" sz="3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1000" y="3541899"/>
            <a:ext cx="1857894" cy="1857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8479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90478"/>
            <a:ext cx="8229600" cy="426402"/>
          </a:xfrm>
        </p:spPr>
        <p:txBody>
          <a:bodyPr>
            <a:normAutofit/>
          </a:bodyPr>
          <a:lstStyle/>
          <a:p>
            <a:r>
              <a:rPr lang="en-GB" sz="1500" i="1" dirty="0"/>
              <a:t>Analysis of event context and rationale (van der </a:t>
            </a:r>
            <a:r>
              <a:rPr lang="en-GB" sz="1500" i="1" dirty="0" err="1"/>
              <a:t>Wagen</a:t>
            </a:r>
            <a:r>
              <a:rPr lang="en-GB" sz="1500" i="1" dirty="0"/>
              <a:t> and White, 2010: 398)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39002016"/>
              </p:ext>
            </p:extLst>
          </p:nvPr>
        </p:nvGraphicFramePr>
        <p:xfrm>
          <a:off x="1381760" y="127000"/>
          <a:ext cx="6756400" cy="48415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Rounded Rectangle 4"/>
          <p:cNvSpPr/>
          <p:nvPr/>
        </p:nvSpPr>
        <p:spPr>
          <a:xfrm>
            <a:off x="6116320" y="5516880"/>
            <a:ext cx="2773680" cy="119380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Independent Study Task:</a:t>
            </a:r>
          </a:p>
          <a:p>
            <a:pPr algn="ctr"/>
            <a:r>
              <a:rPr lang="en-GB" dirty="0"/>
              <a:t>Apply these steps to your event</a:t>
            </a:r>
          </a:p>
        </p:txBody>
      </p:sp>
    </p:spTree>
    <p:extLst>
      <p:ext uri="{BB962C8B-B14F-4D97-AF65-F5344CB8AC3E}">
        <p14:creationId xmlns:p14="http://schemas.microsoft.com/office/powerpoint/2010/main" val="17832388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880" y="561041"/>
            <a:ext cx="8229600" cy="697047"/>
          </a:xfrm>
        </p:spPr>
        <p:txBody>
          <a:bodyPr>
            <a:noAutofit/>
          </a:bodyPr>
          <a:lstStyle/>
          <a:p>
            <a:r>
              <a:rPr lang="en-GB" sz="3000" b="1" u="sng" dirty="0"/>
              <a:t>Event Feasibility – see also Van der </a:t>
            </a:r>
            <a:r>
              <a:rPr lang="en-GB" sz="3000" b="1" u="sng" dirty="0" err="1"/>
              <a:t>Wagen</a:t>
            </a:r>
            <a:r>
              <a:rPr lang="en-GB" sz="3000" b="1" u="sng" dirty="0"/>
              <a:t> and White (2010) chapter 25.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8640" y="1623848"/>
            <a:ext cx="8229600" cy="242999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/>
              <a:t>Main elements of a feasibility study:</a:t>
            </a:r>
          </a:p>
          <a:p>
            <a:pPr>
              <a:buFont typeface="+mj-lt"/>
              <a:buAutoNum type="arabicPeriod"/>
            </a:pPr>
            <a:r>
              <a:rPr lang="en-GB" sz="2800" dirty="0"/>
              <a:t>Analysis of the context and rationale (purpose) of the event. </a:t>
            </a:r>
          </a:p>
          <a:p>
            <a:pPr>
              <a:buFont typeface="+mj-lt"/>
              <a:buAutoNum type="arabicPeriod"/>
            </a:pPr>
            <a:r>
              <a:rPr lang="en-GB" sz="2800" dirty="0"/>
              <a:t>Assessment of resource requirements and opportunities.</a:t>
            </a:r>
          </a:p>
          <a:p>
            <a:pPr>
              <a:buFont typeface="+mj-lt"/>
              <a:buAutoNum type="arabicPeriod"/>
            </a:pPr>
            <a:r>
              <a:rPr lang="en-GB" sz="2800" dirty="0"/>
              <a:t>Evaluation of planning and operational requirements.</a:t>
            </a:r>
          </a:p>
          <a:p>
            <a:pPr>
              <a:buFont typeface="+mj-lt"/>
              <a:buAutoNum type="arabicPeriod"/>
            </a:pPr>
            <a:r>
              <a:rPr lang="en-GB" sz="2800" dirty="0"/>
              <a:t>Development of recommendations and models.</a:t>
            </a:r>
          </a:p>
        </p:txBody>
      </p:sp>
    </p:spTree>
    <p:extLst>
      <p:ext uri="{BB962C8B-B14F-4D97-AF65-F5344CB8AC3E}">
        <p14:creationId xmlns:p14="http://schemas.microsoft.com/office/powerpoint/2010/main" val="2467704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948" y="0"/>
            <a:ext cx="8229600" cy="1143000"/>
          </a:xfrm>
        </p:spPr>
        <p:txBody>
          <a:bodyPr/>
          <a:lstStyle/>
          <a:p>
            <a:r>
              <a:rPr lang="en-GB" b="1" u="sng" dirty="0"/>
              <a:t>Event Differentiation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658" y="1143000"/>
            <a:ext cx="8229600" cy="443965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When differentiating events, consider these variables: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Purpose and objectives of the event;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Scope of the event (e.g. single or multiple venues, road show);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Nature of the audience (e.g. business people, sports fans, tourists);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Marketing and distribution channels;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Key stakeholders;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Key elements of staging (e.g. competition, display, parade, conference).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Van der </a:t>
            </a:r>
            <a:r>
              <a:rPr lang="en-GB" dirty="0" err="1"/>
              <a:t>Wagen</a:t>
            </a:r>
            <a:r>
              <a:rPr lang="en-GB" dirty="0"/>
              <a:t> and White (2010: 14).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788826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8448" y="254449"/>
            <a:ext cx="8487103" cy="723845"/>
          </a:xfrm>
        </p:spPr>
        <p:txBody>
          <a:bodyPr>
            <a:normAutofit/>
          </a:bodyPr>
          <a:lstStyle/>
          <a:p>
            <a:r>
              <a:rPr lang="en-GB" sz="3000" b="1" u="sng" dirty="0"/>
              <a:t>Key Elements of the Feasibility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05252"/>
            <a:ext cx="8229600" cy="4170948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1800" dirty="0"/>
              <a:t>Identify who is responsible for the delivery of short and long term objectives.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800" dirty="0"/>
              <a:t>Identifies the resources required: HR (incl. volunteers), facilities, equipment, marketing, services, etc.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800" dirty="0"/>
              <a:t>Considers the coordination of any bidding process, the event’s implementation and the handover of legacies/facilities/venues/equipment.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800" dirty="0"/>
              <a:t>Considers long term usage of facilities and their future management.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800" dirty="0"/>
              <a:t>Determines the nature and timing of partnerships involved e.g. bidding finance e.g. finance to underwrite the event.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800" dirty="0"/>
              <a:t>Identifies any partners not previously identified (especially financial ones).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800" dirty="0"/>
              <a:t>Budget as per these requirements.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800" dirty="0"/>
              <a:t>Cost-benefit analysis for the event and for long term objectives.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800" dirty="0"/>
              <a:t>Determines the critical path required – short and long term.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1800" dirty="0"/>
              <a:t>Ensures alignments with short and long term objectives. 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728344" y="5276200"/>
            <a:ext cx="63398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dirty="0"/>
              <a:t>Source: </a:t>
            </a:r>
            <a:r>
              <a:rPr lang="en-GB" sz="1600" dirty="0" err="1"/>
              <a:t>Masterman</a:t>
            </a:r>
            <a:r>
              <a:rPr lang="en-GB" sz="1600" dirty="0"/>
              <a:t> (2014)</a:t>
            </a:r>
          </a:p>
        </p:txBody>
      </p:sp>
    </p:spTree>
    <p:extLst>
      <p:ext uri="{BB962C8B-B14F-4D97-AF65-F5344CB8AC3E}">
        <p14:creationId xmlns:p14="http://schemas.microsoft.com/office/powerpoint/2010/main" val="423072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7047" y="206772"/>
            <a:ext cx="7851575" cy="776513"/>
          </a:xfrm>
        </p:spPr>
        <p:txBody>
          <a:bodyPr>
            <a:normAutofit/>
          </a:bodyPr>
          <a:lstStyle/>
          <a:p>
            <a:pPr algn="l"/>
            <a:r>
              <a:rPr lang="en-GB" sz="3000" b="1" u="sng" dirty="0"/>
              <a:t>TASK: Sports Event “Pitch”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9547"/>
            <a:ext cx="8229600" cy="41190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b="1" u="sng" dirty="0">
                <a:solidFill>
                  <a:srgbClr val="FF0000"/>
                </a:solidFill>
              </a:rPr>
              <a:t>In groups of 4 max.  Time  45 </a:t>
            </a:r>
            <a:r>
              <a:rPr lang="en-GB" sz="1600" b="1" u="sng" dirty="0" err="1">
                <a:solidFill>
                  <a:srgbClr val="FF0000"/>
                </a:solidFill>
              </a:rPr>
              <a:t>mins</a:t>
            </a:r>
            <a:r>
              <a:rPr lang="en-GB" sz="1600" b="1" u="sng" dirty="0">
                <a:solidFill>
                  <a:srgbClr val="FF0000"/>
                </a:solidFill>
              </a:rPr>
              <a:t>   </a:t>
            </a:r>
          </a:p>
          <a:p>
            <a:pPr marL="0" indent="0">
              <a:buNone/>
            </a:pPr>
            <a:endParaRPr lang="en-GB" sz="1600" b="1" dirty="0"/>
          </a:p>
          <a:p>
            <a:pPr marL="0" indent="0">
              <a:buNone/>
            </a:pPr>
            <a:r>
              <a:rPr lang="en-GB" sz="1600" b="1" dirty="0"/>
              <a:t>You are part of a new Events Team at the City &amp; County of Swansea Council, and have been tasked with bringing a new Sports Event to the City to boost the economy and get more local residents “hooked on sport” for life.   </a:t>
            </a:r>
          </a:p>
          <a:p>
            <a:pPr marL="0" indent="0">
              <a:buNone/>
            </a:pPr>
            <a:endParaRPr lang="en-GB" sz="1600" b="1" dirty="0"/>
          </a:p>
          <a:p>
            <a:pPr marL="0" indent="0">
              <a:buNone/>
            </a:pPr>
            <a:r>
              <a:rPr lang="en-GB" sz="1600" b="1" dirty="0"/>
              <a:t>As a team you must determine your event’s objectives, concept and feasibility and present your findings to the Council’s Strategic Director for Leisure &amp; Tourism, who will decide if you can implement your event. </a:t>
            </a:r>
          </a:p>
          <a:p>
            <a:pPr marL="0" indent="0">
              <a:buNone/>
            </a:pPr>
            <a:endParaRPr lang="en-GB" sz="1600" b="1" dirty="0"/>
          </a:p>
          <a:p>
            <a:pPr marL="0" indent="0">
              <a:buNone/>
            </a:pPr>
            <a:r>
              <a:rPr lang="en-GB" sz="1600" b="1" dirty="0"/>
              <a:t>Try to provide as much detail for all 3 stages (objectives, concept and feasibility).  Each group will have 5 </a:t>
            </a:r>
            <a:r>
              <a:rPr lang="en-GB" sz="1600" b="1" dirty="0" err="1"/>
              <a:t>mins</a:t>
            </a:r>
            <a:r>
              <a:rPr lang="en-GB" sz="1600" b="1" dirty="0"/>
              <a:t> to make their “pitch.”  </a:t>
            </a:r>
            <a:r>
              <a:rPr lang="en-GB" sz="1600" b="1" dirty="0" err="1"/>
              <a:t>Powerpoint</a:t>
            </a:r>
            <a:r>
              <a:rPr lang="en-GB" sz="1600" b="1" dirty="0"/>
              <a:t> and/or flip charts can be used.  </a:t>
            </a:r>
          </a:p>
          <a:p>
            <a:pPr marL="0" indent="0">
              <a:buNone/>
            </a:pPr>
            <a:endParaRPr lang="en-GB" sz="1600" b="1" dirty="0"/>
          </a:p>
          <a:p>
            <a:pPr marL="0" indent="0">
              <a:buNone/>
            </a:pPr>
            <a:r>
              <a:rPr lang="en-GB" sz="1600" b="1" dirty="0"/>
              <a:t>Refer to </a:t>
            </a:r>
            <a:r>
              <a:rPr lang="en-GB" sz="1600" b="1" dirty="0" err="1"/>
              <a:t>Masterman</a:t>
            </a:r>
            <a:r>
              <a:rPr lang="en-GB" sz="1600" b="1" dirty="0"/>
              <a:t> (2014) chapter 3, WG Event’s Assessment Criteria,  any other recommending reading and your lecture notes. </a:t>
            </a:r>
          </a:p>
          <a:p>
            <a:pPr marL="0" indent="0">
              <a:buNone/>
            </a:pPr>
            <a:endParaRPr lang="en-GB" sz="1600" b="1" dirty="0"/>
          </a:p>
          <a:p>
            <a:pPr marL="0" indent="0">
              <a:buNone/>
            </a:pPr>
            <a:endParaRPr lang="en-GB" sz="1600" b="1" dirty="0"/>
          </a:p>
          <a:p>
            <a:pPr marL="0" indent="0">
              <a:buNone/>
            </a:pPr>
            <a:endParaRPr lang="en-GB" sz="16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0800" y="91121"/>
            <a:ext cx="2635623" cy="154045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0151" y="3878073"/>
            <a:ext cx="1073297" cy="1062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334623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8171" y="146957"/>
            <a:ext cx="5878285" cy="540624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728344" y="5276200"/>
            <a:ext cx="63398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dirty="0" err="1"/>
              <a:t>Masterman</a:t>
            </a:r>
            <a:r>
              <a:rPr lang="en-GB" sz="1200" dirty="0"/>
              <a:t> (2014, 2011, 2004, 2003a, b) Event Planning Process</a:t>
            </a:r>
          </a:p>
        </p:txBody>
      </p:sp>
      <p:sp>
        <p:nvSpPr>
          <p:cNvPr id="2" name="Left Brace 1"/>
          <p:cNvSpPr/>
          <p:nvPr/>
        </p:nvSpPr>
        <p:spPr>
          <a:xfrm>
            <a:off x="1320800" y="325120"/>
            <a:ext cx="377371" cy="1493520"/>
          </a:xfrm>
          <a:prstGeom prst="leftBrace">
            <a:avLst/>
          </a:prstGeom>
          <a:ln w="349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206443" y="887214"/>
            <a:ext cx="10652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Assignment Part 1</a:t>
            </a:r>
          </a:p>
        </p:txBody>
      </p:sp>
    </p:spTree>
    <p:extLst>
      <p:ext uri="{BB962C8B-B14F-4D97-AF65-F5344CB8AC3E}">
        <p14:creationId xmlns:p14="http://schemas.microsoft.com/office/powerpoint/2010/main" val="299854114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8320" y="1359168"/>
            <a:ext cx="8229600" cy="3917032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“Involves the </a:t>
            </a:r>
            <a:r>
              <a:rPr lang="en-GB" u="sng" dirty="0"/>
              <a:t>determination of strategies </a:t>
            </a:r>
            <a:r>
              <a:rPr lang="en-GB" dirty="0"/>
              <a:t>that can achieve the objectives,” </a:t>
            </a:r>
            <a:r>
              <a:rPr lang="en-GB" dirty="0" err="1"/>
              <a:t>Masterman</a:t>
            </a:r>
            <a:r>
              <a:rPr lang="en-GB" dirty="0"/>
              <a:t> (2014: 86). 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Develops critical path and the performance indicators.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Alignment with short and long term objectives. 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3838"/>
            <a:ext cx="8229600" cy="812482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Implementation Planning Stage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728344" y="5276200"/>
            <a:ext cx="6339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Source: </a:t>
            </a:r>
            <a:r>
              <a:rPr lang="en-GB" dirty="0" err="1"/>
              <a:t>Masterman</a:t>
            </a:r>
            <a:r>
              <a:rPr lang="en-GB" dirty="0"/>
              <a:t> (2014)</a:t>
            </a:r>
          </a:p>
        </p:txBody>
      </p:sp>
    </p:spTree>
    <p:extLst>
      <p:ext uri="{BB962C8B-B14F-4D97-AF65-F5344CB8AC3E}">
        <p14:creationId xmlns:p14="http://schemas.microsoft.com/office/powerpoint/2010/main" val="2018967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82662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Strategies </a:t>
            </a:r>
            <a:br>
              <a:rPr lang="en-GB" b="1" u="sng" dirty="0"/>
            </a:br>
            <a:endParaRPr lang="en-GB" sz="3300" b="1" u="sng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08234"/>
            <a:ext cx="8229600" cy="3917032"/>
          </a:xfrm>
        </p:spPr>
        <p:txBody>
          <a:bodyPr>
            <a:normAutofit fontScale="92500" lnSpcReduction="20000"/>
          </a:bodyPr>
          <a:lstStyle/>
          <a:p>
            <a:pPr lvl="1"/>
            <a:r>
              <a:rPr lang="en-GB" dirty="0"/>
              <a:t>Financial strategy (income &amp; exp., </a:t>
            </a:r>
            <a:r>
              <a:rPr lang="en-GB" dirty="0" err="1"/>
              <a:t>cashflow</a:t>
            </a:r>
            <a:r>
              <a:rPr lang="en-GB" dirty="0"/>
              <a:t> forecast, break even analysis, sponsorship) </a:t>
            </a:r>
          </a:p>
          <a:p>
            <a:pPr lvl="1"/>
            <a:r>
              <a:rPr lang="en-GB" dirty="0"/>
              <a:t>HR Strategy  e.g. volunteer recruitment, training and deployment</a:t>
            </a:r>
          </a:p>
          <a:p>
            <a:pPr lvl="1"/>
            <a:r>
              <a:rPr lang="en-GB" dirty="0"/>
              <a:t>Partnerships (e.g. strategic, delivery)</a:t>
            </a:r>
          </a:p>
          <a:p>
            <a:pPr lvl="1"/>
            <a:r>
              <a:rPr lang="en-GB" dirty="0"/>
              <a:t>Suppliers e.g. catering.</a:t>
            </a:r>
          </a:p>
          <a:p>
            <a:pPr lvl="1"/>
            <a:r>
              <a:rPr lang="en-GB" dirty="0"/>
              <a:t>Services e.g. security.</a:t>
            </a:r>
          </a:p>
          <a:p>
            <a:pPr lvl="1"/>
            <a:r>
              <a:rPr lang="en-GB" dirty="0"/>
              <a:t>Facilities </a:t>
            </a:r>
          </a:p>
          <a:p>
            <a:pPr lvl="1"/>
            <a:r>
              <a:rPr lang="en-GB" dirty="0"/>
              <a:t>Equipment e.g. I.T.  </a:t>
            </a:r>
          </a:p>
          <a:p>
            <a:pPr lvl="1"/>
            <a:r>
              <a:rPr lang="en-GB" b="1" dirty="0">
                <a:solidFill>
                  <a:srgbClr val="FF0000"/>
                </a:solidFill>
              </a:rPr>
              <a:t>Sales and marketing.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728344" y="5276200"/>
            <a:ext cx="6339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Source: </a:t>
            </a:r>
            <a:r>
              <a:rPr lang="en-GB" dirty="0" err="1"/>
              <a:t>Masterman</a:t>
            </a:r>
            <a:r>
              <a:rPr lang="en-GB" dirty="0"/>
              <a:t> (2014)</a:t>
            </a:r>
          </a:p>
        </p:txBody>
      </p:sp>
    </p:spTree>
    <p:extLst>
      <p:ext uri="{BB962C8B-B14F-4D97-AF65-F5344CB8AC3E}">
        <p14:creationId xmlns:p14="http://schemas.microsoft.com/office/powerpoint/2010/main" val="2042639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1672" y="853440"/>
            <a:ext cx="7887528" cy="4643120"/>
          </a:xfrm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/>
              <a:t>Step 1 Scope of work</a:t>
            </a:r>
            <a:r>
              <a:rPr lang="en-GB" sz="1800" dirty="0"/>
              <a:t>: amount of work required.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Step 2 Work Breakdown: </a:t>
            </a:r>
            <a:r>
              <a:rPr lang="en-GB" sz="1800" dirty="0"/>
              <a:t>personnel, communication, venues/equipment, legal and licencing, financial control, marketing, services, health &amp; safety.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Step 3 Task Analysis</a:t>
            </a:r>
            <a:r>
              <a:rPr lang="en-GB" sz="1800" dirty="0"/>
              <a:t>: resourcing and costing for each Work Breakdown category; budgets.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Step 4 Scheduling</a:t>
            </a:r>
            <a:r>
              <a:rPr lang="en-GB" sz="1800" dirty="0"/>
              <a:t>: timelines.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Step 5 Critical Path: </a:t>
            </a:r>
            <a:r>
              <a:rPr lang="en-GB" sz="1800" dirty="0"/>
              <a:t>timelines combined into a </a:t>
            </a:r>
            <a:r>
              <a:rPr lang="en-GB" sz="1800" dirty="0" err="1"/>
              <a:t>Gannt</a:t>
            </a:r>
            <a:r>
              <a:rPr lang="en-GB" sz="1800" dirty="0"/>
              <a:t> Chart, and deadlines set.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Step 6 Responsibility Allocation</a:t>
            </a:r>
            <a:r>
              <a:rPr lang="en-GB" sz="1800" dirty="0"/>
              <a:t>: organisational structures; communication lines.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65688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Event Management</a:t>
            </a:r>
          </a:p>
        </p:txBody>
      </p:sp>
    </p:spTree>
    <p:extLst>
      <p:ext uri="{BB962C8B-B14F-4D97-AF65-F5344CB8AC3E}">
        <p14:creationId xmlns:p14="http://schemas.microsoft.com/office/powerpoint/2010/main" val="1901242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2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Handover of event</a:t>
            </a:r>
          </a:p>
          <a:p>
            <a:r>
              <a:rPr lang="en-GB" dirty="0"/>
              <a:t>Handover / reuse of facilities</a:t>
            </a:r>
          </a:p>
          <a:p>
            <a:r>
              <a:rPr lang="en-GB" dirty="0"/>
              <a:t>Post event use</a:t>
            </a:r>
          </a:p>
          <a:p>
            <a:r>
              <a:rPr lang="en-GB" dirty="0"/>
              <a:t>Legacy</a:t>
            </a:r>
          </a:p>
          <a:p>
            <a:r>
              <a:rPr lang="en-GB" dirty="0"/>
              <a:t>Evaluation</a:t>
            </a:r>
          </a:p>
          <a:p>
            <a:r>
              <a:rPr lang="en-GB" dirty="0"/>
              <a:t>Short term Research – Impacts</a:t>
            </a:r>
          </a:p>
          <a:p>
            <a:r>
              <a:rPr lang="en-GB" dirty="0"/>
              <a:t>Costs, benefits, economic impacts, performance, </a:t>
            </a:r>
          </a:p>
          <a:p>
            <a:r>
              <a:rPr lang="en-GB" dirty="0"/>
              <a:t>Medium and long term legacies and impacts</a:t>
            </a:r>
          </a:p>
          <a:p>
            <a:r>
              <a:rPr lang="en-GB" dirty="0"/>
              <a:t>Continual evaluation</a:t>
            </a:r>
          </a:p>
          <a:p>
            <a:r>
              <a:rPr lang="en-GB" dirty="0"/>
              <a:t>Feedback</a:t>
            </a:r>
          </a:p>
          <a:p>
            <a:r>
              <a:rPr lang="en-GB" dirty="0"/>
              <a:t>Recommendations</a:t>
            </a:r>
          </a:p>
          <a:p>
            <a:r>
              <a:rPr lang="en-GB" dirty="0"/>
              <a:t>Future event support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/>
              <a:t>During and After Event Stages</a:t>
            </a:r>
          </a:p>
        </p:txBody>
      </p:sp>
    </p:spTree>
    <p:extLst>
      <p:ext uri="{BB962C8B-B14F-4D97-AF65-F5344CB8AC3E}">
        <p14:creationId xmlns:p14="http://schemas.microsoft.com/office/powerpoint/2010/main" val="133177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/>
              <a:t>Planning Tools- Tracking progress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841240" y="2057401"/>
            <a:ext cx="4038600" cy="254507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Work Breakdown Structure</a:t>
            </a:r>
          </a:p>
          <a:p>
            <a:r>
              <a:rPr lang="en-GB" dirty="0">
                <a:solidFill>
                  <a:srgbClr val="0070C0"/>
                </a:solidFill>
              </a:rPr>
              <a:t>Flowcharts</a:t>
            </a:r>
          </a:p>
          <a:p>
            <a:r>
              <a:rPr lang="en-GB" dirty="0">
                <a:solidFill>
                  <a:srgbClr val="0070C0"/>
                </a:solidFill>
              </a:rPr>
              <a:t>Gantt Charts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098" name="Picture 2" descr="http://thewisdompearls.com/wp-content/uploads/2014/01/project_managemen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963" y="2226469"/>
            <a:ext cx="4190038" cy="2785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111644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Work Breakdown Structure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397234" y="1727062"/>
            <a:ext cx="1674186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Marketing brochure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615036" y="2375134"/>
            <a:ext cx="1134126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Cost/budget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992189" y="2375134"/>
            <a:ext cx="783087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Design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099312" y="2375134"/>
            <a:ext cx="918102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Printing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611480" y="2375134"/>
            <a:ext cx="1674186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Mailing/distribution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431427" y="2969201"/>
            <a:ext cx="1240946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1350" dirty="0"/>
              <a:t>Price per brochure</a:t>
            </a:r>
          </a:p>
          <a:p>
            <a:pPr>
              <a:buFont typeface="Arial" pitchFamily="34" charset="0"/>
              <a:buChar char="•"/>
            </a:pPr>
            <a:r>
              <a:rPr lang="en-GB" sz="1350" dirty="0"/>
              <a:t>No. of brochures required</a:t>
            </a:r>
          </a:p>
          <a:p>
            <a:pPr>
              <a:buFont typeface="Arial" pitchFamily="34" charset="0"/>
              <a:buChar char="•"/>
            </a:pPr>
            <a:r>
              <a:rPr lang="en-GB" sz="1350" dirty="0"/>
              <a:t>No pages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992189" y="3088914"/>
            <a:ext cx="864096" cy="11310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1350" dirty="0"/>
              <a:t>Full colour</a:t>
            </a:r>
          </a:p>
          <a:p>
            <a:pPr>
              <a:buFont typeface="Arial" pitchFamily="34" charset="0"/>
              <a:buChar char="•"/>
            </a:pPr>
            <a:r>
              <a:rPr lang="en-GB" sz="1350" dirty="0"/>
              <a:t>Size</a:t>
            </a:r>
          </a:p>
          <a:p>
            <a:pPr>
              <a:buFont typeface="Arial" pitchFamily="34" charset="0"/>
              <a:buChar char="•"/>
            </a:pPr>
            <a:r>
              <a:rPr lang="en-GB" sz="1350" dirty="0"/>
              <a:t>Layout</a:t>
            </a:r>
          </a:p>
          <a:p>
            <a:pPr>
              <a:buFont typeface="Arial" pitchFamily="34" charset="0"/>
              <a:buChar char="•"/>
            </a:pPr>
            <a:r>
              <a:rPr lang="en-GB" sz="1350" dirty="0"/>
              <a:t>Content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045306" y="2915194"/>
            <a:ext cx="1296144" cy="715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1350" dirty="0"/>
              <a:t>Procurement</a:t>
            </a:r>
          </a:p>
          <a:p>
            <a:pPr>
              <a:buFont typeface="Arial" pitchFamily="34" charset="0"/>
              <a:buChar char="•"/>
            </a:pPr>
            <a:r>
              <a:rPr lang="en-GB" sz="1350" dirty="0"/>
              <a:t>Timings</a:t>
            </a:r>
          </a:p>
          <a:p>
            <a:pPr>
              <a:buFont typeface="Arial" pitchFamily="34" charset="0"/>
              <a:buChar char="•"/>
            </a:pPr>
            <a:r>
              <a:rPr lang="en-GB" sz="1350" dirty="0"/>
              <a:t>Storage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827504" y="2915195"/>
            <a:ext cx="1242138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1350" dirty="0"/>
              <a:t>In-house or mail house</a:t>
            </a:r>
          </a:p>
          <a:p>
            <a:pPr>
              <a:buFont typeface="Arial" pitchFamily="34" charset="0"/>
              <a:buChar char="•"/>
            </a:pPr>
            <a:r>
              <a:rPr lang="en-GB" sz="1350" dirty="0"/>
              <a:t>Distribution points</a:t>
            </a:r>
          </a:p>
          <a:p>
            <a:pPr>
              <a:buFont typeface="Arial" pitchFamily="34" charset="0"/>
              <a:buChar char="•"/>
            </a:pPr>
            <a:r>
              <a:rPr lang="en-GB" sz="1350" dirty="0"/>
              <a:t>Door to door</a:t>
            </a:r>
          </a:p>
          <a:p>
            <a:pPr>
              <a:buFont typeface="Arial" pitchFamily="34" charset="0"/>
              <a:buChar char="•"/>
            </a:pPr>
            <a:endParaRPr lang="en-GB" sz="1350" dirty="0"/>
          </a:p>
        </p:txBody>
      </p:sp>
      <p:cxnSp>
        <p:nvCxnSpPr>
          <p:cNvPr id="20" name="Straight Connector 19"/>
          <p:cNvCxnSpPr/>
          <p:nvPr/>
        </p:nvCxnSpPr>
        <p:spPr>
          <a:xfrm>
            <a:off x="2101090" y="2267122"/>
            <a:ext cx="4212468" cy="11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 rot="5400000">
            <a:off x="4072309" y="2132107"/>
            <a:ext cx="270030" cy="11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 rot="5400000">
            <a:off x="2020081" y="2348131"/>
            <a:ext cx="162018" cy="11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rot="5400000">
            <a:off x="3289222" y="2375134"/>
            <a:ext cx="216024" cy="11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 rot="5400000">
            <a:off x="4477354" y="2375134"/>
            <a:ext cx="216024" cy="11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/>
          <p:cNvCxnSpPr/>
          <p:nvPr/>
        </p:nvCxnSpPr>
        <p:spPr>
          <a:xfrm rot="5400000">
            <a:off x="6232549" y="2348131"/>
            <a:ext cx="162018" cy="11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/>
          <p:cNvCxnSpPr/>
          <p:nvPr/>
        </p:nvCxnSpPr>
        <p:spPr>
          <a:xfrm rot="5400000">
            <a:off x="1966670" y="2834185"/>
            <a:ext cx="269435" cy="5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/>
          <p:cNvCxnSpPr/>
          <p:nvPr/>
        </p:nvCxnSpPr>
        <p:spPr>
          <a:xfrm rot="5400000">
            <a:off x="3235216" y="2753176"/>
            <a:ext cx="216024" cy="11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/>
          <p:cNvCxnSpPr/>
          <p:nvPr/>
        </p:nvCxnSpPr>
        <p:spPr>
          <a:xfrm rot="5400000">
            <a:off x="4450351" y="2834185"/>
            <a:ext cx="270030" cy="11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/>
          <p:cNvCxnSpPr/>
          <p:nvPr/>
        </p:nvCxnSpPr>
        <p:spPr>
          <a:xfrm rot="5400000">
            <a:off x="6151540" y="2807182"/>
            <a:ext cx="324036" cy="11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611300" y="5009236"/>
            <a:ext cx="7946939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350" b="1" u="sng" dirty="0"/>
              <a:t>Shows the component parts of the project and the relationship between them.</a:t>
            </a:r>
          </a:p>
        </p:txBody>
      </p:sp>
    </p:spTree>
    <p:extLst>
      <p:ext uri="{BB962C8B-B14F-4D97-AF65-F5344CB8AC3E}">
        <p14:creationId xmlns:p14="http://schemas.microsoft.com/office/powerpoint/2010/main" val="255403770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86110"/>
          </a:xfrm>
        </p:spPr>
        <p:txBody>
          <a:bodyPr/>
          <a:lstStyle/>
          <a:p>
            <a:r>
              <a:rPr lang="en-GB" b="1" u="sng" dirty="0"/>
              <a:t>Flowcharts</a:t>
            </a:r>
          </a:p>
        </p:txBody>
      </p:sp>
      <p:sp>
        <p:nvSpPr>
          <p:cNvPr id="6" name="Rectangle 5"/>
          <p:cNvSpPr/>
          <p:nvPr/>
        </p:nvSpPr>
        <p:spPr>
          <a:xfrm>
            <a:off x="3662524" y="1340783"/>
            <a:ext cx="118813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>
                <a:solidFill>
                  <a:schemeClr val="tx1"/>
                </a:solidFill>
              </a:rPr>
              <a:t>Collect post from tray</a:t>
            </a:r>
          </a:p>
        </p:txBody>
      </p:sp>
      <p:sp>
        <p:nvSpPr>
          <p:cNvPr id="7" name="Flowchart: Decision 6"/>
          <p:cNvSpPr/>
          <p:nvPr/>
        </p:nvSpPr>
        <p:spPr>
          <a:xfrm>
            <a:off x="3554512" y="2258885"/>
            <a:ext cx="1404156" cy="1134126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>
                <a:solidFill>
                  <a:schemeClr val="tx1"/>
                </a:solidFill>
              </a:rPr>
              <a:t>Is envelope marked urgent?</a:t>
            </a:r>
          </a:p>
        </p:txBody>
      </p:sp>
      <p:sp>
        <p:nvSpPr>
          <p:cNvPr id="8" name="Rectangle 7"/>
          <p:cNvSpPr/>
          <p:nvPr/>
        </p:nvSpPr>
        <p:spPr>
          <a:xfrm>
            <a:off x="5606740" y="2528915"/>
            <a:ext cx="118813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>
                <a:solidFill>
                  <a:schemeClr val="tx1"/>
                </a:solidFill>
              </a:rPr>
              <a:t>Use second class stamp</a:t>
            </a:r>
          </a:p>
        </p:txBody>
      </p:sp>
      <p:sp>
        <p:nvSpPr>
          <p:cNvPr id="9" name="Rectangle 8"/>
          <p:cNvSpPr/>
          <p:nvPr/>
        </p:nvSpPr>
        <p:spPr>
          <a:xfrm>
            <a:off x="3662524" y="3717047"/>
            <a:ext cx="118813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>
                <a:solidFill>
                  <a:schemeClr val="tx1"/>
                </a:solidFill>
              </a:rPr>
              <a:t>Use first class stamp</a:t>
            </a:r>
          </a:p>
        </p:txBody>
      </p:sp>
      <p:sp>
        <p:nvSpPr>
          <p:cNvPr id="10" name="Rectangle 9"/>
          <p:cNvSpPr/>
          <p:nvPr/>
        </p:nvSpPr>
        <p:spPr>
          <a:xfrm>
            <a:off x="3662524" y="4581143"/>
            <a:ext cx="118813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50" dirty="0">
                <a:solidFill>
                  <a:schemeClr val="tx1"/>
                </a:solidFill>
              </a:rPr>
              <a:t>Take letters to post</a:t>
            </a:r>
          </a:p>
        </p:txBody>
      </p:sp>
      <p:cxnSp>
        <p:nvCxnSpPr>
          <p:cNvPr id="12" name="Straight Arrow Connector 11"/>
          <p:cNvCxnSpPr>
            <a:stCxn id="6" idx="2"/>
            <a:endCxn id="7" idx="0"/>
          </p:cNvCxnSpPr>
          <p:nvPr/>
        </p:nvCxnSpPr>
        <p:spPr>
          <a:xfrm rot="5400000">
            <a:off x="4121575" y="2123870"/>
            <a:ext cx="270030" cy="11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7" idx="3"/>
            <a:endCxn id="8" idx="1"/>
          </p:cNvCxnSpPr>
          <p:nvPr/>
        </p:nvCxnSpPr>
        <p:spPr>
          <a:xfrm>
            <a:off x="4958668" y="2825948"/>
            <a:ext cx="648072" cy="2700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7" idx="2"/>
            <a:endCxn id="9" idx="0"/>
          </p:cNvCxnSpPr>
          <p:nvPr/>
        </p:nvCxnSpPr>
        <p:spPr>
          <a:xfrm rot="5400000">
            <a:off x="4094572" y="3555029"/>
            <a:ext cx="324036" cy="11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9" idx="2"/>
            <a:endCxn id="10" idx="0"/>
          </p:cNvCxnSpPr>
          <p:nvPr/>
        </p:nvCxnSpPr>
        <p:spPr>
          <a:xfrm rot="5400000">
            <a:off x="4148578" y="4473131"/>
            <a:ext cx="216024" cy="11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hape 27"/>
          <p:cNvCxnSpPr>
            <a:stCxn id="8" idx="2"/>
            <a:endCxn id="10" idx="3"/>
          </p:cNvCxnSpPr>
          <p:nvPr/>
        </p:nvCxnSpPr>
        <p:spPr>
          <a:xfrm rot="5400000">
            <a:off x="4661635" y="3366008"/>
            <a:ext cx="1728192" cy="1350150"/>
          </a:xfrm>
          <a:prstGeom prst="bentConnector2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Box 47"/>
          <p:cNvSpPr txBox="1"/>
          <p:nvPr/>
        </p:nvSpPr>
        <p:spPr>
          <a:xfrm>
            <a:off x="5012674" y="2528915"/>
            <a:ext cx="43204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No</a:t>
            </a:r>
          </a:p>
        </p:txBody>
      </p:sp>
      <p:sp>
        <p:nvSpPr>
          <p:cNvPr id="49" name="TextBox 48"/>
          <p:cNvSpPr txBox="1"/>
          <p:nvPr/>
        </p:nvSpPr>
        <p:spPr>
          <a:xfrm>
            <a:off x="4364602" y="3393011"/>
            <a:ext cx="432048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Yes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67419" y="1468827"/>
            <a:ext cx="2234241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100" b="1" u="sng" dirty="0"/>
              <a:t>Shows the sequence of events/activities/tasks that have to take place.</a:t>
            </a:r>
          </a:p>
        </p:txBody>
      </p:sp>
    </p:spTree>
    <p:extLst>
      <p:ext uri="{BB962C8B-B14F-4D97-AF65-F5344CB8AC3E}">
        <p14:creationId xmlns:p14="http://schemas.microsoft.com/office/powerpoint/2010/main" val="162273309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Gantt Charts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1118662"/>
              </p:ext>
            </p:extLst>
          </p:nvPr>
        </p:nvGraphicFramePr>
        <p:xfrm>
          <a:off x="2286000" y="1849037"/>
          <a:ext cx="5461686" cy="26298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68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685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0685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0685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0685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0685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06854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06854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06854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438305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</a:t>
                      </a:r>
                    </a:p>
                  </a:txBody>
                  <a:tcPr marL="68580" marR="68580" marT="34290" marB="34290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2</a:t>
                      </a:r>
                    </a:p>
                  </a:txBody>
                  <a:tcPr marL="68580" marR="68580" marT="34290" marB="34290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3</a:t>
                      </a:r>
                    </a:p>
                  </a:txBody>
                  <a:tcPr marL="68580" marR="68580" marT="34290" marB="34290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4</a:t>
                      </a:r>
                    </a:p>
                  </a:txBody>
                  <a:tcPr marL="68580" marR="68580" marT="34290" marB="34290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5</a:t>
                      </a:r>
                    </a:p>
                  </a:txBody>
                  <a:tcPr marL="68580" marR="68580" marT="34290" marB="34290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6</a:t>
                      </a:r>
                    </a:p>
                  </a:txBody>
                  <a:tcPr marL="68580" marR="68580" marT="34290" marB="34290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7</a:t>
                      </a:r>
                    </a:p>
                  </a:txBody>
                  <a:tcPr marL="68580" marR="68580" marT="34290" marB="34290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8</a:t>
                      </a:r>
                    </a:p>
                  </a:txBody>
                  <a:tcPr marL="68580" marR="68580" marT="34290" marB="34290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8305">
                <a:tc>
                  <a:txBody>
                    <a:bodyPr/>
                    <a:lstStyle/>
                    <a:p>
                      <a:r>
                        <a:rPr lang="en-GB" sz="1400" dirty="0"/>
                        <a:t>A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8305">
                <a:tc>
                  <a:txBody>
                    <a:bodyPr/>
                    <a:lstStyle/>
                    <a:p>
                      <a:r>
                        <a:rPr lang="en-GB" sz="1400" dirty="0"/>
                        <a:t>B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8305">
                <a:tc>
                  <a:txBody>
                    <a:bodyPr/>
                    <a:lstStyle/>
                    <a:p>
                      <a:r>
                        <a:rPr lang="en-GB" sz="1400" dirty="0"/>
                        <a:t>C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8305">
                <a:tc>
                  <a:txBody>
                    <a:bodyPr/>
                    <a:lstStyle/>
                    <a:p>
                      <a:r>
                        <a:rPr lang="en-GB" sz="1400" dirty="0"/>
                        <a:t>D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8305">
                <a:tc>
                  <a:txBody>
                    <a:bodyPr/>
                    <a:lstStyle/>
                    <a:p>
                      <a:r>
                        <a:rPr lang="en-GB" sz="1400" dirty="0"/>
                        <a:t>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3781688" y="1548956"/>
            <a:ext cx="1296144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Days/weeks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64265" y="2863870"/>
            <a:ext cx="864096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Activities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96313" y="4910267"/>
            <a:ext cx="635137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350" b="1" u="sng" dirty="0"/>
              <a:t>Shows the timings and scheduling of events/activities/tasks, the sequencing of those activities and the overall project length.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116320" y="5516880"/>
            <a:ext cx="2773680" cy="11938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10 minute task:</a:t>
            </a:r>
          </a:p>
          <a:p>
            <a:pPr algn="ctr"/>
            <a:r>
              <a:rPr lang="en-GB" dirty="0"/>
              <a:t>Create a Gantt chart template for your event</a:t>
            </a:r>
          </a:p>
        </p:txBody>
      </p:sp>
    </p:spTree>
    <p:extLst>
      <p:ext uri="{BB962C8B-B14F-4D97-AF65-F5344CB8AC3E}">
        <p14:creationId xmlns:p14="http://schemas.microsoft.com/office/powerpoint/2010/main" val="55158515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754" y="400816"/>
            <a:ext cx="7776044" cy="4841667"/>
          </a:xfrm>
        </p:spPr>
      </p:pic>
    </p:spTree>
    <p:extLst>
      <p:ext uri="{BB962C8B-B14F-4D97-AF65-F5344CB8AC3E}">
        <p14:creationId xmlns:p14="http://schemas.microsoft.com/office/powerpoint/2010/main" val="235312297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71538"/>
            <a:ext cx="8229600" cy="1143000"/>
          </a:xfrm>
        </p:spPr>
        <p:txBody>
          <a:bodyPr/>
          <a:lstStyle/>
          <a:p>
            <a:r>
              <a:rPr lang="en-GB" dirty="0"/>
              <a:t>Clubs Solutions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" y="2235201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Visit this website for some handy tips:</a:t>
            </a: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https://www.clubsolutions.wales/organising-events/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045279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1"/>
            <a:ext cx="8229600" cy="1143000"/>
          </a:xfrm>
        </p:spPr>
        <p:txBody>
          <a:bodyPr/>
          <a:lstStyle/>
          <a:p>
            <a:r>
              <a:rPr lang="en-GB" b="1" u="sng" dirty="0"/>
              <a:t>Cardiff 1958 Highlights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en-GB" dirty="0">
              <a:hlinkClick r:id="rId3"/>
            </a:endParaRPr>
          </a:p>
          <a:p>
            <a:pPr marL="0" indent="0">
              <a:buNone/>
            </a:pPr>
            <a:r>
              <a:rPr lang="en-GB" dirty="0">
                <a:hlinkClick r:id="rId3"/>
              </a:rPr>
              <a:t>http://www.bing.com/videos/search?q=Empire+Games+Cardiff&amp;&amp;view=detail&amp;mid=705F880DF79568163254705F880DF79568163254&amp;FORM=VRDGAR</a:t>
            </a:r>
          </a:p>
          <a:p>
            <a:pPr marL="0" indent="0">
              <a:buNone/>
            </a:pPr>
            <a:endParaRPr lang="en-GB" dirty="0">
              <a:hlinkClick r:id="rId3"/>
            </a:endParaRPr>
          </a:p>
          <a:p>
            <a:pPr marL="0" indent="0">
              <a:buNone/>
            </a:pPr>
            <a:r>
              <a:rPr lang="en-GB" dirty="0">
                <a:hlinkClick r:id="rId3"/>
              </a:rPr>
              <a:t>http://www.bing.com/videos/search?q=Empire+Games+Cardiff&amp;&amp;view=detail&amp;mid=A2B995EE5AC33DBC82EFA2B995EE5AC33DBC82EF&amp;FORM=VRDGAR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526291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58783" y="586015"/>
            <a:ext cx="9261565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Week 3 Independent Study </a:t>
            </a:r>
            <a:br>
              <a:rPr lang="en-GB" b="1" dirty="0"/>
            </a:br>
            <a:r>
              <a:rPr lang="en-GB" b="1" dirty="0"/>
              <a:t>Tasks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1803" y="1858080"/>
            <a:ext cx="8229600" cy="4136560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Draft a </a:t>
            </a:r>
            <a:r>
              <a:rPr lang="en-GB" b="1" u="sng" dirty="0"/>
              <a:t>Mission Statement </a:t>
            </a:r>
            <a:r>
              <a:rPr lang="en-GB" dirty="0"/>
              <a:t>for your event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 mission statement should be a central statement that defines what the business is and what will become.  A well defined mission statement should be the starting point for formulating marketing strategy.   E.g. Reebok  “to be the best fitness brand in the World”.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 startAt="2"/>
            </a:pPr>
            <a:r>
              <a:rPr lang="en-GB" dirty="0"/>
              <a:t>Draft the </a:t>
            </a:r>
            <a:r>
              <a:rPr lang="en-GB" b="1" u="sng" dirty="0"/>
              <a:t>main objectives </a:t>
            </a:r>
            <a:r>
              <a:rPr lang="en-GB" dirty="0"/>
              <a:t>for your event</a:t>
            </a:r>
          </a:p>
          <a:p>
            <a:pPr marL="514350" indent="-514350">
              <a:buFont typeface="+mj-lt"/>
              <a:buAutoNum type="arabicPeriod" startAt="2"/>
            </a:pPr>
            <a:r>
              <a:rPr lang="en-GB" dirty="0"/>
              <a:t>Identify your event’s </a:t>
            </a:r>
            <a:r>
              <a:rPr lang="en-GB" b="1" u="sng" dirty="0"/>
              <a:t>strategic partners &amp; stakeholders</a:t>
            </a:r>
            <a:r>
              <a:rPr lang="en-GB" dirty="0"/>
              <a:t>. </a:t>
            </a:r>
          </a:p>
          <a:p>
            <a:pPr marL="514350" indent="-514350">
              <a:buFont typeface="+mj-lt"/>
              <a:buAutoNum type="arabicPeriod" startAt="2"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Please complete &amp; feedback in Lecture 4.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3334" y="4265952"/>
            <a:ext cx="1238069" cy="1238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27355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Recommended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8320" y="1508761"/>
            <a:ext cx="8229600" cy="3917032"/>
          </a:xfrm>
        </p:spPr>
        <p:txBody>
          <a:bodyPr>
            <a:normAutofit fontScale="55000" lnSpcReduction="20000"/>
          </a:bodyPr>
          <a:lstStyle/>
          <a:p>
            <a:pPr marL="514350" indent="-457200"/>
            <a:r>
              <a:rPr lang="en-GB" dirty="0"/>
              <a:t>Beech, J., and Chadwick, S. (2004). </a:t>
            </a:r>
            <a:r>
              <a:rPr lang="en-GB" i="1" dirty="0"/>
              <a:t>The Business of Sport Management</a:t>
            </a:r>
            <a:r>
              <a:rPr lang="en-GB" dirty="0"/>
              <a:t>. London: Pearson Education Ltd. </a:t>
            </a:r>
          </a:p>
          <a:p>
            <a:pPr marL="514350" indent="-457200"/>
            <a:r>
              <a:rPr lang="en-GB" dirty="0"/>
              <a:t>Foster, G,. O’Reilly, N., and Davila, A. (2016). </a:t>
            </a:r>
            <a:r>
              <a:rPr lang="en-GB" i="1" dirty="0"/>
              <a:t>Sports Business Management – Decision Making Around the Globe.  </a:t>
            </a:r>
            <a:r>
              <a:rPr lang="en-GB" dirty="0"/>
              <a:t>Routledge. </a:t>
            </a:r>
          </a:p>
          <a:p>
            <a:pPr marL="514350" indent="-457200"/>
            <a:r>
              <a:rPr lang="en-GB" dirty="0" err="1"/>
              <a:t>Hoye</a:t>
            </a:r>
            <a:r>
              <a:rPr lang="en-GB" dirty="0"/>
              <a:t>, R., Smith, A.C.T., Nicholson, M., and Stewart, B. (2018). </a:t>
            </a:r>
            <a:r>
              <a:rPr lang="en-GB" i="1" dirty="0"/>
              <a:t>Sport Management – Principles and Applications,</a:t>
            </a:r>
            <a:r>
              <a:rPr lang="en-GB" dirty="0"/>
              <a:t> Fifth Edition. London: Routledge.</a:t>
            </a:r>
          </a:p>
          <a:p>
            <a:pPr marL="514350" indent="-457200"/>
            <a:r>
              <a:rPr lang="en-GB" dirty="0"/>
              <a:t>Parent, M.M, and Smith-Swan, S. (2013). </a:t>
            </a:r>
            <a:r>
              <a:rPr lang="en-GB" i="1" dirty="0"/>
              <a:t>Managing Major Sports Events – Theory and Practice.</a:t>
            </a:r>
            <a:r>
              <a:rPr lang="en-GB" dirty="0"/>
              <a:t> Routledge. </a:t>
            </a:r>
          </a:p>
          <a:p>
            <a:pPr marL="514350" indent="-457200"/>
            <a:r>
              <a:rPr lang="en-GB" dirty="0"/>
              <a:t>Masterman, G. (2014). </a:t>
            </a:r>
            <a:r>
              <a:rPr lang="en-GB" i="1" dirty="0"/>
              <a:t>Strategic Sports Event Management</a:t>
            </a:r>
            <a:r>
              <a:rPr lang="en-GB" dirty="0"/>
              <a:t>, Third Edition. </a:t>
            </a:r>
          </a:p>
          <a:p>
            <a:pPr marL="514350" indent="-457200"/>
            <a:r>
              <a:rPr lang="en-GB" dirty="0" err="1"/>
              <a:t>Torkildsen</a:t>
            </a:r>
            <a:r>
              <a:rPr lang="en-GB" dirty="0"/>
              <a:t>, G. (2000). </a:t>
            </a:r>
            <a:r>
              <a:rPr lang="en-GB" i="1" dirty="0"/>
              <a:t>Leisure and Recreation Management.</a:t>
            </a:r>
            <a:r>
              <a:rPr lang="en-GB" dirty="0"/>
              <a:t> London: E&amp;FN </a:t>
            </a:r>
            <a:r>
              <a:rPr lang="en-GB" dirty="0" err="1"/>
              <a:t>Spon</a:t>
            </a:r>
            <a:r>
              <a:rPr lang="en-GB" dirty="0"/>
              <a:t>.</a:t>
            </a:r>
          </a:p>
          <a:p>
            <a:pPr marL="514350" indent="-457200"/>
            <a:r>
              <a:rPr lang="en-GB" dirty="0"/>
              <a:t>Van der </a:t>
            </a:r>
            <a:r>
              <a:rPr lang="en-GB" dirty="0" err="1"/>
              <a:t>Wagen</a:t>
            </a:r>
            <a:r>
              <a:rPr lang="en-GB" dirty="0"/>
              <a:t> and White (2010) </a:t>
            </a:r>
            <a:r>
              <a:rPr lang="en-GB" i="1" dirty="0"/>
              <a:t>Events Management for tourism, cultural, business and sporting events. </a:t>
            </a:r>
            <a:r>
              <a:rPr lang="en-GB" dirty="0"/>
              <a:t>Melbourne, Australia: Pearson.</a:t>
            </a:r>
          </a:p>
        </p:txBody>
      </p:sp>
    </p:spTree>
    <p:extLst>
      <p:ext uri="{BB962C8B-B14F-4D97-AF65-F5344CB8AC3E}">
        <p14:creationId xmlns:p14="http://schemas.microsoft.com/office/powerpoint/2010/main" val="39930099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7472" y="1417638"/>
            <a:ext cx="8229600" cy="3917032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57150" indent="0">
              <a:buNone/>
            </a:pPr>
            <a:r>
              <a:rPr lang="en-GB" dirty="0"/>
              <a:t>Foster, G,. O’Reilly, N., and Davila, A. (2016). Sports Business Management – Decision Making Around the Globe.  Routledge. </a:t>
            </a:r>
          </a:p>
          <a:p>
            <a:pPr marL="57150" indent="0">
              <a:buNone/>
            </a:pPr>
            <a:r>
              <a:rPr lang="en-GB" dirty="0" err="1"/>
              <a:t>Hoye</a:t>
            </a:r>
            <a:r>
              <a:rPr lang="en-GB" dirty="0"/>
              <a:t>, R., Smith, A.C.T., Nicholson, M., and Stewart, B. (2018). </a:t>
            </a:r>
            <a:r>
              <a:rPr lang="en-GB" i="1" dirty="0"/>
              <a:t>Sport Management – Principles and Applications,</a:t>
            </a:r>
            <a:r>
              <a:rPr lang="en-GB" dirty="0"/>
              <a:t> Fifth Edition. London: Routledge.</a:t>
            </a:r>
          </a:p>
          <a:p>
            <a:pPr marL="57150" indent="0">
              <a:buNone/>
            </a:pPr>
            <a:r>
              <a:rPr lang="en-GB" dirty="0"/>
              <a:t>Parent, M.M, and Smith-Swan, S. (2013). Managing Major Sports Events – Theory and Practice. Routledge. </a:t>
            </a:r>
          </a:p>
          <a:p>
            <a:pPr marL="57150" indent="0">
              <a:buNone/>
            </a:pPr>
            <a:r>
              <a:rPr lang="en-GB" dirty="0"/>
              <a:t>Masterman, G. (2014). Strategic Sports Event Management, Third Edition. </a:t>
            </a:r>
          </a:p>
          <a:p>
            <a:pPr marL="57150" indent="0">
              <a:buNone/>
            </a:pPr>
            <a:r>
              <a:rPr lang="en-GB" dirty="0"/>
              <a:t>Van der </a:t>
            </a:r>
            <a:r>
              <a:rPr lang="en-GB" dirty="0" err="1"/>
              <a:t>Wagen</a:t>
            </a:r>
            <a:r>
              <a:rPr lang="en-GB" dirty="0"/>
              <a:t> and White (2010) </a:t>
            </a:r>
            <a:r>
              <a:rPr lang="en-GB" i="1" dirty="0"/>
              <a:t>Events Management for tourism, cultural, business and sporting events </a:t>
            </a:r>
            <a:r>
              <a:rPr lang="en-GB" dirty="0"/>
              <a:t>(Ch25)</a:t>
            </a:r>
          </a:p>
          <a:p>
            <a:pPr marL="57150" indent="0">
              <a:buNone/>
            </a:pPr>
            <a:endParaRPr lang="en-GB" b="1" dirty="0"/>
          </a:p>
          <a:p>
            <a:pPr marL="57150" indent="0">
              <a:buNone/>
            </a:pPr>
            <a:r>
              <a:rPr lang="en-GB" b="1" dirty="0"/>
              <a:t>More info here on Cardiff 1958 Games:</a:t>
            </a:r>
          </a:p>
          <a:p>
            <a:pPr marL="57150" indent="0">
              <a:buNone/>
            </a:pPr>
            <a:r>
              <a:rPr lang="en-GB" dirty="0">
                <a:hlinkClick r:id="rId3"/>
              </a:rPr>
              <a:t>http://www.rugbyrelics.com/info/sport-wales/1958-empire-games-cardiff.htm</a:t>
            </a:r>
            <a:endParaRPr lang="en-GB" dirty="0"/>
          </a:p>
          <a:p>
            <a:pPr marL="514350" indent="-45720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22331984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159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Event MGT Bodies of Knowledge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Event MGT Body of Knowledge – EMBOK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www.embok.org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Event Project Management System 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www.epms.net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Project Management Book of Knowledge (PMBOK) provides a set of standardised terms and guidelines for project management.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812398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303dbf9b-b85b-46a0-94f1-894078c07ecd"/>
    <ds:schemaRef ds:uri="http://purl.org/dc/elements/1.1/"/>
    <ds:schemaRef ds:uri="http://schemas.microsoft.com/office/infopath/2007/PartnerControls"/>
    <ds:schemaRef ds:uri="http://purl.org/dc/terms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3005</Words>
  <Application>Microsoft Office PowerPoint</Application>
  <PresentationFormat>On-screen Show (4:3)</PresentationFormat>
  <Paragraphs>384</Paragraphs>
  <Slides>49</Slides>
  <Notes>42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6" baseType="lpstr">
      <vt:lpstr>Myriad Pro</vt:lpstr>
      <vt:lpstr>sans-serif</vt:lpstr>
      <vt:lpstr>Arial</vt:lpstr>
      <vt:lpstr>Calibri</vt:lpstr>
      <vt:lpstr>Times New Roman</vt:lpstr>
      <vt:lpstr>Wingdings</vt:lpstr>
      <vt:lpstr>20140311PresentationUWTSDTemplate</vt:lpstr>
      <vt:lpstr> Strategic Sports Events Management BMSM6006</vt:lpstr>
      <vt:lpstr>1958 British Empire &amp; Commonwealth Games: Cardiff </vt:lpstr>
      <vt:lpstr>1958 British Empire &amp; Commonwealth Games: Cardiff </vt:lpstr>
      <vt:lpstr>Cardiff 1958 and Glasgow 2014 Comparison</vt:lpstr>
      <vt:lpstr>PowerPoint Presentation</vt:lpstr>
      <vt:lpstr>Last Week Overview</vt:lpstr>
      <vt:lpstr>The Planning Process</vt:lpstr>
      <vt:lpstr>The bid process UK Sport</vt:lpstr>
      <vt:lpstr>Picketts Lock fiasco: bid for World Athletics Championship 2005 </vt:lpstr>
      <vt:lpstr>From chumps to champs in 12 years</vt:lpstr>
      <vt:lpstr>PowerPoint Presentation</vt:lpstr>
      <vt:lpstr>PowerPoint Presentation</vt:lpstr>
      <vt:lpstr>Timeline of Key Decisions Foster et al. (2016 p.214)</vt:lpstr>
      <vt:lpstr>PowerPoint Presentation</vt:lpstr>
      <vt:lpstr>PowerPoint Presentation</vt:lpstr>
      <vt:lpstr>PowerPoint Presentation</vt:lpstr>
      <vt:lpstr>Objectives  (n.b. SMART)</vt:lpstr>
      <vt:lpstr>What are you trying to achieve?  What difference will the event make?</vt:lpstr>
      <vt:lpstr>Concept</vt:lpstr>
      <vt:lpstr>STRATEGIC ANALYSIS</vt:lpstr>
      <vt:lpstr>PowerPoint Presentation</vt:lpstr>
      <vt:lpstr>PowerPoint Presentation</vt:lpstr>
      <vt:lpstr>Event stakeholders (Van der Wagen and White, 2010)</vt:lpstr>
      <vt:lpstr>Situational Analysis (SWOT)</vt:lpstr>
      <vt:lpstr>SWOT Analysis</vt:lpstr>
      <vt:lpstr>PEST Analysis – External Envrionmental </vt:lpstr>
      <vt:lpstr>See also Van der Wagen and White (2010), ch2 </vt:lpstr>
      <vt:lpstr>Event Feasibility</vt:lpstr>
      <vt:lpstr>Analysis of event context and rationale (van der Wagen and White, 2010: 398)</vt:lpstr>
      <vt:lpstr>Event Feasibility – see also Van der Wagen and White (2010) chapter 25.</vt:lpstr>
      <vt:lpstr>Event Differentiation</vt:lpstr>
      <vt:lpstr>Key Elements of the Feasibility Stage</vt:lpstr>
      <vt:lpstr>TASK: Sports Event “Pitch”</vt:lpstr>
      <vt:lpstr>PowerPoint Presentation</vt:lpstr>
      <vt:lpstr>Implementation Planning Stage</vt:lpstr>
      <vt:lpstr>Strategies  </vt:lpstr>
      <vt:lpstr>Event Management</vt:lpstr>
      <vt:lpstr>During and After Event Stages</vt:lpstr>
      <vt:lpstr>Planning Tools- Tracking progress</vt:lpstr>
      <vt:lpstr>Work Breakdown Structure</vt:lpstr>
      <vt:lpstr>Flowcharts</vt:lpstr>
      <vt:lpstr>Gantt Charts</vt:lpstr>
      <vt:lpstr>PowerPoint Presentation</vt:lpstr>
      <vt:lpstr>Clubs Solutions Wales</vt:lpstr>
      <vt:lpstr>Cardiff 1958 Highlights</vt:lpstr>
      <vt:lpstr>Week 3 Independent Study  Tasks</vt:lpstr>
      <vt:lpstr>Recommended Reading</vt:lpstr>
      <vt:lpstr>References</vt:lpstr>
      <vt:lpstr>Event MGT Bodies of Knowledge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Partneriaeth Dysgu Proffesiynol  Professional Learning Partnership</dc:title>
  <dc:creator>Matthew James</dc:creator>
  <cp:lastModifiedBy>Mark Napieralla</cp:lastModifiedBy>
  <cp:revision>95</cp:revision>
  <cp:lastPrinted>2018-10-18T10:22:21Z</cp:lastPrinted>
  <dcterms:modified xsi:type="dcterms:W3CDTF">2023-10-19T19:32:50Z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