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15"/>
  </p:notesMasterIdLst>
  <p:sldIdLst>
    <p:sldId id="256" r:id="rId2"/>
    <p:sldId id="257" r:id="rId3"/>
    <p:sldId id="258" r:id="rId4"/>
    <p:sldId id="259" r:id="rId5"/>
    <p:sldId id="260" r:id="rId6"/>
    <p:sldId id="261" r:id="rId7"/>
    <p:sldId id="263" r:id="rId8"/>
    <p:sldId id="266" r:id="rId9"/>
    <p:sldId id="267" r:id="rId10"/>
    <p:sldId id="268" r:id="rId11"/>
    <p:sldId id="269" r:id="rId12"/>
    <p:sldId id="270" r:id="rId13"/>
    <p:sldId id="271"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1774A2-C51A-D559-4634-DBC9ECA5E83E}" v="266" dt="2024-04-04T20:36:35.502"/>
    <p1510:client id="{EFE92C93-2EB0-5C99-FD0C-91A9F934FC9F}" v="63" dt="2024-04-04T21:37:47.6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59008" autoAdjust="0"/>
  </p:normalViewPr>
  <p:slideViewPr>
    <p:cSldViewPr snapToGrid="0">
      <p:cViewPr varScale="1">
        <p:scale>
          <a:sx n="48" d="100"/>
          <a:sy n="48" d="100"/>
        </p:scale>
        <p:origin x="180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6EDECB-2091-46CB-9588-DDF75D9FA32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4F71684-CB91-46D1-9326-54503F526D13}">
      <dgm:prSet/>
      <dgm:spPr/>
      <dgm:t>
        <a:bodyPr/>
        <a:lstStyle/>
        <a:p>
          <a:r>
            <a:rPr lang="en-GB"/>
            <a:t>The role of post-compulsory education feedback</a:t>
          </a:r>
          <a:endParaRPr lang="en-US"/>
        </a:p>
      </dgm:t>
    </dgm:pt>
    <dgm:pt modelId="{277F487D-9E8A-47B3-9455-36327B462D06}" type="parTrans" cxnId="{9042A374-5535-4A9B-A90C-32091548937C}">
      <dgm:prSet/>
      <dgm:spPr/>
      <dgm:t>
        <a:bodyPr/>
        <a:lstStyle/>
        <a:p>
          <a:endParaRPr lang="en-US"/>
        </a:p>
      </dgm:t>
    </dgm:pt>
    <dgm:pt modelId="{C91E433B-6D1C-4532-8E09-57225D03FF73}" type="sibTrans" cxnId="{9042A374-5535-4A9B-A90C-32091548937C}">
      <dgm:prSet/>
      <dgm:spPr/>
      <dgm:t>
        <a:bodyPr/>
        <a:lstStyle/>
        <a:p>
          <a:endParaRPr lang="en-US"/>
        </a:p>
      </dgm:t>
    </dgm:pt>
    <dgm:pt modelId="{0859B4E3-6B8A-4DBA-AC1B-6DA13AE53633}">
      <dgm:prSet/>
      <dgm:spPr/>
      <dgm:t>
        <a:bodyPr/>
        <a:lstStyle/>
        <a:p>
          <a:r>
            <a:rPr lang="en-GB"/>
            <a:t>Effective feedback mechanisms for independent learning and academic integrity.</a:t>
          </a:r>
          <a:endParaRPr lang="en-US"/>
        </a:p>
      </dgm:t>
    </dgm:pt>
    <dgm:pt modelId="{B04B46C4-0199-4548-8D51-84B82C876ACB}" type="parTrans" cxnId="{ACC7486F-2CC7-4B45-94EC-C69FC13C1FF8}">
      <dgm:prSet/>
      <dgm:spPr/>
      <dgm:t>
        <a:bodyPr/>
        <a:lstStyle/>
        <a:p>
          <a:endParaRPr lang="en-US"/>
        </a:p>
      </dgm:t>
    </dgm:pt>
    <dgm:pt modelId="{E6D68ED8-6DF6-4D4B-8C8F-A7035FF39498}" type="sibTrans" cxnId="{ACC7486F-2CC7-4B45-94EC-C69FC13C1FF8}">
      <dgm:prSet/>
      <dgm:spPr/>
      <dgm:t>
        <a:bodyPr/>
        <a:lstStyle/>
        <a:p>
          <a:endParaRPr lang="en-US"/>
        </a:p>
      </dgm:t>
    </dgm:pt>
    <dgm:pt modelId="{8F87A3AD-4DB8-410F-8130-3E3B7739C772}">
      <dgm:prSet/>
      <dgm:spPr/>
      <dgm:t>
        <a:bodyPr/>
        <a:lstStyle/>
        <a:p>
          <a:r>
            <a:rPr lang="en-GB"/>
            <a:t>Turnitin's role in evaluating student use and feedback engagement.</a:t>
          </a:r>
          <a:endParaRPr lang="en-US"/>
        </a:p>
      </dgm:t>
    </dgm:pt>
    <dgm:pt modelId="{00EBD07C-DDD4-4F10-90ED-269E7B6B64F3}" type="parTrans" cxnId="{4A3BDD77-85C0-4295-8B4C-2908C1CFD30F}">
      <dgm:prSet/>
      <dgm:spPr/>
      <dgm:t>
        <a:bodyPr/>
        <a:lstStyle/>
        <a:p>
          <a:endParaRPr lang="en-US"/>
        </a:p>
      </dgm:t>
    </dgm:pt>
    <dgm:pt modelId="{45C50C59-B5B9-4764-B3BC-74728F0992BD}" type="sibTrans" cxnId="{4A3BDD77-85C0-4295-8B4C-2908C1CFD30F}">
      <dgm:prSet/>
      <dgm:spPr/>
      <dgm:t>
        <a:bodyPr/>
        <a:lstStyle/>
        <a:p>
          <a:endParaRPr lang="en-US"/>
        </a:p>
      </dgm:t>
    </dgm:pt>
    <dgm:pt modelId="{3F413A90-9A7D-4DA4-AC6D-ED40C6B46125}">
      <dgm:prSet/>
      <dgm:spPr/>
      <dgm:t>
        <a:bodyPr/>
        <a:lstStyle/>
        <a:p>
          <a:r>
            <a:rPr lang="en-GB"/>
            <a:t>Turnitin's ability to transform feedback into a tool for independent learning.</a:t>
          </a:r>
          <a:endParaRPr lang="en-US"/>
        </a:p>
      </dgm:t>
    </dgm:pt>
    <dgm:pt modelId="{B5343886-3A1D-46DE-B5CE-E0721AF64EDA}" type="parTrans" cxnId="{09B279CB-C5B0-494B-B655-76339F3565FB}">
      <dgm:prSet/>
      <dgm:spPr/>
      <dgm:t>
        <a:bodyPr/>
        <a:lstStyle/>
        <a:p>
          <a:endParaRPr lang="en-US"/>
        </a:p>
      </dgm:t>
    </dgm:pt>
    <dgm:pt modelId="{9104C159-0E52-483C-ABCE-BF329882819C}" type="sibTrans" cxnId="{09B279CB-C5B0-494B-B655-76339F3565FB}">
      <dgm:prSet/>
      <dgm:spPr/>
      <dgm:t>
        <a:bodyPr/>
        <a:lstStyle/>
        <a:p>
          <a:endParaRPr lang="en-US"/>
        </a:p>
      </dgm:t>
    </dgm:pt>
    <dgm:pt modelId="{028D7165-646A-41FC-A0CF-9D66B3A025C1}">
      <dgm:prSet/>
      <dgm:spPr/>
      <dgm:t>
        <a:bodyPr/>
        <a:lstStyle/>
        <a:p>
          <a:r>
            <a:rPr lang="en-GB"/>
            <a:t>Adherence to Professional Standards Framework for teaching and supporting learning in higher education.</a:t>
          </a:r>
          <a:endParaRPr lang="en-US"/>
        </a:p>
      </dgm:t>
    </dgm:pt>
    <dgm:pt modelId="{DE472C65-0625-4150-BF18-5F00A3AA7AE8}" type="parTrans" cxnId="{1B969077-EA86-441D-B1E3-1BCE2264FEDC}">
      <dgm:prSet/>
      <dgm:spPr/>
      <dgm:t>
        <a:bodyPr/>
        <a:lstStyle/>
        <a:p>
          <a:endParaRPr lang="en-US"/>
        </a:p>
      </dgm:t>
    </dgm:pt>
    <dgm:pt modelId="{C7F78F05-BECC-4ADD-A514-229FF4E554B9}" type="sibTrans" cxnId="{1B969077-EA86-441D-B1E3-1BCE2264FEDC}">
      <dgm:prSet/>
      <dgm:spPr/>
      <dgm:t>
        <a:bodyPr/>
        <a:lstStyle/>
        <a:p>
          <a:endParaRPr lang="en-US"/>
        </a:p>
      </dgm:t>
    </dgm:pt>
    <dgm:pt modelId="{88A55018-1FBB-4522-BED3-E9AB584C570D}" type="pres">
      <dgm:prSet presAssocID="{A86EDECB-2091-46CB-9588-DDF75D9FA323}" presName="linear" presStyleCnt="0">
        <dgm:presLayoutVars>
          <dgm:animLvl val="lvl"/>
          <dgm:resizeHandles val="exact"/>
        </dgm:presLayoutVars>
      </dgm:prSet>
      <dgm:spPr/>
    </dgm:pt>
    <dgm:pt modelId="{174D8AA8-0C2B-41DA-AEFE-DD8AF94B44E4}" type="pres">
      <dgm:prSet presAssocID="{54F71684-CB91-46D1-9326-54503F526D13}" presName="parentText" presStyleLbl="node1" presStyleIdx="0" presStyleCnt="5">
        <dgm:presLayoutVars>
          <dgm:chMax val="0"/>
          <dgm:bulletEnabled val="1"/>
        </dgm:presLayoutVars>
      </dgm:prSet>
      <dgm:spPr/>
    </dgm:pt>
    <dgm:pt modelId="{9CA1B565-566E-41C5-8A9A-EE12B74323BD}" type="pres">
      <dgm:prSet presAssocID="{C91E433B-6D1C-4532-8E09-57225D03FF73}" presName="spacer" presStyleCnt="0"/>
      <dgm:spPr/>
    </dgm:pt>
    <dgm:pt modelId="{8767D026-8E65-4B39-929A-FB404DEFF215}" type="pres">
      <dgm:prSet presAssocID="{0859B4E3-6B8A-4DBA-AC1B-6DA13AE53633}" presName="parentText" presStyleLbl="node1" presStyleIdx="1" presStyleCnt="5">
        <dgm:presLayoutVars>
          <dgm:chMax val="0"/>
          <dgm:bulletEnabled val="1"/>
        </dgm:presLayoutVars>
      </dgm:prSet>
      <dgm:spPr/>
    </dgm:pt>
    <dgm:pt modelId="{13C78FE8-C475-4075-9520-65F9FD734446}" type="pres">
      <dgm:prSet presAssocID="{E6D68ED8-6DF6-4D4B-8C8F-A7035FF39498}" presName="spacer" presStyleCnt="0"/>
      <dgm:spPr/>
    </dgm:pt>
    <dgm:pt modelId="{D16FD39C-452A-4672-BDA1-45873F40BD02}" type="pres">
      <dgm:prSet presAssocID="{8F87A3AD-4DB8-410F-8130-3E3B7739C772}" presName="parentText" presStyleLbl="node1" presStyleIdx="2" presStyleCnt="5">
        <dgm:presLayoutVars>
          <dgm:chMax val="0"/>
          <dgm:bulletEnabled val="1"/>
        </dgm:presLayoutVars>
      </dgm:prSet>
      <dgm:spPr/>
    </dgm:pt>
    <dgm:pt modelId="{63C57A27-1593-4B67-8973-4D1C6472F009}" type="pres">
      <dgm:prSet presAssocID="{45C50C59-B5B9-4764-B3BC-74728F0992BD}" presName="spacer" presStyleCnt="0"/>
      <dgm:spPr/>
    </dgm:pt>
    <dgm:pt modelId="{E72BFB9E-A0D7-4701-A54D-07CAF8D2DEB5}" type="pres">
      <dgm:prSet presAssocID="{3F413A90-9A7D-4DA4-AC6D-ED40C6B46125}" presName="parentText" presStyleLbl="node1" presStyleIdx="3" presStyleCnt="5">
        <dgm:presLayoutVars>
          <dgm:chMax val="0"/>
          <dgm:bulletEnabled val="1"/>
        </dgm:presLayoutVars>
      </dgm:prSet>
      <dgm:spPr/>
    </dgm:pt>
    <dgm:pt modelId="{9BE3E2E5-D185-451F-9BAF-0FA0B564686A}" type="pres">
      <dgm:prSet presAssocID="{9104C159-0E52-483C-ABCE-BF329882819C}" presName="spacer" presStyleCnt="0"/>
      <dgm:spPr/>
    </dgm:pt>
    <dgm:pt modelId="{EC29B78C-6E43-42FE-BA63-8A98D77CA48A}" type="pres">
      <dgm:prSet presAssocID="{028D7165-646A-41FC-A0CF-9D66B3A025C1}" presName="parentText" presStyleLbl="node1" presStyleIdx="4" presStyleCnt="5">
        <dgm:presLayoutVars>
          <dgm:chMax val="0"/>
          <dgm:bulletEnabled val="1"/>
        </dgm:presLayoutVars>
      </dgm:prSet>
      <dgm:spPr/>
    </dgm:pt>
  </dgm:ptLst>
  <dgm:cxnLst>
    <dgm:cxn modelId="{F2400143-1EF5-4DCA-86AF-A6FAE813DC84}" type="presOf" srcId="{A86EDECB-2091-46CB-9588-DDF75D9FA323}" destId="{88A55018-1FBB-4522-BED3-E9AB584C570D}" srcOrd="0" destOrd="0" presId="urn:microsoft.com/office/officeart/2005/8/layout/vList2"/>
    <dgm:cxn modelId="{ACC7486F-2CC7-4B45-94EC-C69FC13C1FF8}" srcId="{A86EDECB-2091-46CB-9588-DDF75D9FA323}" destId="{0859B4E3-6B8A-4DBA-AC1B-6DA13AE53633}" srcOrd="1" destOrd="0" parTransId="{B04B46C4-0199-4548-8D51-84B82C876ACB}" sibTransId="{E6D68ED8-6DF6-4D4B-8C8F-A7035FF39498}"/>
    <dgm:cxn modelId="{9042A374-5535-4A9B-A90C-32091548937C}" srcId="{A86EDECB-2091-46CB-9588-DDF75D9FA323}" destId="{54F71684-CB91-46D1-9326-54503F526D13}" srcOrd="0" destOrd="0" parTransId="{277F487D-9E8A-47B3-9455-36327B462D06}" sibTransId="{C91E433B-6D1C-4532-8E09-57225D03FF73}"/>
    <dgm:cxn modelId="{16E01B75-B84B-48E5-B5FA-879327B0C69F}" type="presOf" srcId="{3F413A90-9A7D-4DA4-AC6D-ED40C6B46125}" destId="{E72BFB9E-A0D7-4701-A54D-07CAF8D2DEB5}" srcOrd="0" destOrd="0" presId="urn:microsoft.com/office/officeart/2005/8/layout/vList2"/>
    <dgm:cxn modelId="{1B969077-EA86-441D-B1E3-1BCE2264FEDC}" srcId="{A86EDECB-2091-46CB-9588-DDF75D9FA323}" destId="{028D7165-646A-41FC-A0CF-9D66B3A025C1}" srcOrd="4" destOrd="0" parTransId="{DE472C65-0625-4150-BF18-5F00A3AA7AE8}" sibTransId="{C7F78F05-BECC-4ADD-A514-229FF4E554B9}"/>
    <dgm:cxn modelId="{4A3BDD77-85C0-4295-8B4C-2908C1CFD30F}" srcId="{A86EDECB-2091-46CB-9588-DDF75D9FA323}" destId="{8F87A3AD-4DB8-410F-8130-3E3B7739C772}" srcOrd="2" destOrd="0" parTransId="{00EBD07C-DDD4-4F10-90ED-269E7B6B64F3}" sibTransId="{45C50C59-B5B9-4764-B3BC-74728F0992BD}"/>
    <dgm:cxn modelId="{656A4981-8ACF-4F1C-B7F5-5669B6A21531}" type="presOf" srcId="{028D7165-646A-41FC-A0CF-9D66B3A025C1}" destId="{EC29B78C-6E43-42FE-BA63-8A98D77CA48A}" srcOrd="0" destOrd="0" presId="urn:microsoft.com/office/officeart/2005/8/layout/vList2"/>
    <dgm:cxn modelId="{5E17AFB6-5A29-49A7-A5AF-81DD9EDD0E1E}" type="presOf" srcId="{8F87A3AD-4DB8-410F-8130-3E3B7739C772}" destId="{D16FD39C-452A-4672-BDA1-45873F40BD02}" srcOrd="0" destOrd="0" presId="urn:microsoft.com/office/officeart/2005/8/layout/vList2"/>
    <dgm:cxn modelId="{09B279CB-C5B0-494B-B655-76339F3565FB}" srcId="{A86EDECB-2091-46CB-9588-DDF75D9FA323}" destId="{3F413A90-9A7D-4DA4-AC6D-ED40C6B46125}" srcOrd="3" destOrd="0" parTransId="{B5343886-3A1D-46DE-B5CE-E0721AF64EDA}" sibTransId="{9104C159-0E52-483C-ABCE-BF329882819C}"/>
    <dgm:cxn modelId="{574633D4-F020-4B97-B700-C7B209F7C779}" type="presOf" srcId="{0859B4E3-6B8A-4DBA-AC1B-6DA13AE53633}" destId="{8767D026-8E65-4B39-929A-FB404DEFF215}" srcOrd="0" destOrd="0" presId="urn:microsoft.com/office/officeart/2005/8/layout/vList2"/>
    <dgm:cxn modelId="{4E965EFD-77F6-401A-B3C0-D17EB2B99A47}" type="presOf" srcId="{54F71684-CB91-46D1-9326-54503F526D13}" destId="{174D8AA8-0C2B-41DA-AEFE-DD8AF94B44E4}" srcOrd="0" destOrd="0" presId="urn:microsoft.com/office/officeart/2005/8/layout/vList2"/>
    <dgm:cxn modelId="{054149A3-193F-4574-9902-C35B49EF6C44}" type="presParOf" srcId="{88A55018-1FBB-4522-BED3-E9AB584C570D}" destId="{174D8AA8-0C2B-41DA-AEFE-DD8AF94B44E4}" srcOrd="0" destOrd="0" presId="urn:microsoft.com/office/officeart/2005/8/layout/vList2"/>
    <dgm:cxn modelId="{5F9E8D03-E4C0-42D4-90D2-B89FED7DC031}" type="presParOf" srcId="{88A55018-1FBB-4522-BED3-E9AB584C570D}" destId="{9CA1B565-566E-41C5-8A9A-EE12B74323BD}" srcOrd="1" destOrd="0" presId="urn:microsoft.com/office/officeart/2005/8/layout/vList2"/>
    <dgm:cxn modelId="{BB960815-F528-406B-9ECC-CFA18C6FC2DB}" type="presParOf" srcId="{88A55018-1FBB-4522-BED3-E9AB584C570D}" destId="{8767D026-8E65-4B39-929A-FB404DEFF215}" srcOrd="2" destOrd="0" presId="urn:microsoft.com/office/officeart/2005/8/layout/vList2"/>
    <dgm:cxn modelId="{1AF70980-826F-4B2D-9A64-3E7057A25E16}" type="presParOf" srcId="{88A55018-1FBB-4522-BED3-E9AB584C570D}" destId="{13C78FE8-C475-4075-9520-65F9FD734446}" srcOrd="3" destOrd="0" presId="urn:microsoft.com/office/officeart/2005/8/layout/vList2"/>
    <dgm:cxn modelId="{12EB4E72-D65C-4163-956C-B928A3F48540}" type="presParOf" srcId="{88A55018-1FBB-4522-BED3-E9AB584C570D}" destId="{D16FD39C-452A-4672-BDA1-45873F40BD02}" srcOrd="4" destOrd="0" presId="urn:microsoft.com/office/officeart/2005/8/layout/vList2"/>
    <dgm:cxn modelId="{693C8673-2F0C-45F6-95F1-65878B71B304}" type="presParOf" srcId="{88A55018-1FBB-4522-BED3-E9AB584C570D}" destId="{63C57A27-1593-4B67-8973-4D1C6472F009}" srcOrd="5" destOrd="0" presId="urn:microsoft.com/office/officeart/2005/8/layout/vList2"/>
    <dgm:cxn modelId="{E0D2AA58-E527-48A4-A785-E705056D8D80}" type="presParOf" srcId="{88A55018-1FBB-4522-BED3-E9AB584C570D}" destId="{E72BFB9E-A0D7-4701-A54D-07CAF8D2DEB5}" srcOrd="6" destOrd="0" presId="urn:microsoft.com/office/officeart/2005/8/layout/vList2"/>
    <dgm:cxn modelId="{133B5CE5-28A0-4BEF-87DB-87C42570BDFB}" type="presParOf" srcId="{88A55018-1FBB-4522-BED3-E9AB584C570D}" destId="{9BE3E2E5-D185-451F-9BAF-0FA0B564686A}" srcOrd="7" destOrd="0" presId="urn:microsoft.com/office/officeart/2005/8/layout/vList2"/>
    <dgm:cxn modelId="{ADC0323F-6864-430A-A366-54FBD162834B}" type="presParOf" srcId="{88A55018-1FBB-4522-BED3-E9AB584C570D}" destId="{EC29B78C-6E43-42FE-BA63-8A98D77CA48A}"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202462-1C2D-4BDC-BBF1-17932523E569}"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601A687-1613-4FC6-8450-DDFBEABA2752}">
      <dgm:prSet/>
      <dgm:spPr/>
      <dgm:t>
        <a:bodyPr/>
        <a:lstStyle/>
        <a:p>
          <a:r>
            <a:rPr lang="en-GB"/>
            <a:t>• Turnitin's feedback process enhances learning outcomes.</a:t>
          </a:r>
          <a:endParaRPr lang="en-US"/>
        </a:p>
      </dgm:t>
    </dgm:pt>
    <dgm:pt modelId="{F4A2663D-AFCF-4702-A290-C86042615913}" type="parTrans" cxnId="{BB9434DB-5BEE-40D8-95F2-054E437FE94D}">
      <dgm:prSet/>
      <dgm:spPr/>
      <dgm:t>
        <a:bodyPr/>
        <a:lstStyle/>
        <a:p>
          <a:endParaRPr lang="en-US"/>
        </a:p>
      </dgm:t>
    </dgm:pt>
    <dgm:pt modelId="{FF53DE77-5057-4D19-9E5C-5920E7B9FD30}" type="sibTrans" cxnId="{BB9434DB-5BEE-40D8-95F2-054E437FE94D}">
      <dgm:prSet/>
      <dgm:spPr/>
      <dgm:t>
        <a:bodyPr/>
        <a:lstStyle/>
        <a:p>
          <a:endParaRPr lang="en-US"/>
        </a:p>
      </dgm:t>
    </dgm:pt>
    <dgm:pt modelId="{25352BFA-D41B-4A7B-9FB4-E4D018898AA3}">
      <dgm:prSet/>
      <dgm:spPr/>
      <dgm:t>
        <a:bodyPr/>
        <a:lstStyle/>
        <a:p>
          <a:r>
            <a:rPr lang="en-GB"/>
            <a:t>• Feedback is crucial for academic development and student engagement.</a:t>
          </a:r>
          <a:endParaRPr lang="en-US"/>
        </a:p>
      </dgm:t>
    </dgm:pt>
    <dgm:pt modelId="{FC2DE5A7-EC9D-48F1-940C-71FDEC16AC89}" type="parTrans" cxnId="{3CF52419-21F7-424A-AA1F-CE61DCA6645A}">
      <dgm:prSet/>
      <dgm:spPr/>
      <dgm:t>
        <a:bodyPr/>
        <a:lstStyle/>
        <a:p>
          <a:endParaRPr lang="en-US"/>
        </a:p>
      </dgm:t>
    </dgm:pt>
    <dgm:pt modelId="{B1FE25ED-79E3-44C8-87AB-A2C845F0D91B}" type="sibTrans" cxnId="{3CF52419-21F7-424A-AA1F-CE61DCA6645A}">
      <dgm:prSet/>
      <dgm:spPr/>
      <dgm:t>
        <a:bodyPr/>
        <a:lstStyle/>
        <a:p>
          <a:endParaRPr lang="en-US"/>
        </a:p>
      </dgm:t>
    </dgm:pt>
    <dgm:pt modelId="{D252E0B4-EAD9-41E8-958C-79316AAEA912}">
      <dgm:prSet/>
      <dgm:spPr/>
      <dgm:t>
        <a:bodyPr/>
        <a:lstStyle/>
        <a:p>
          <a:r>
            <a:rPr lang="en-GB"/>
            <a:t>• Integrating constructive feedback within Turnitin maximises educational benefits.</a:t>
          </a:r>
          <a:endParaRPr lang="en-US"/>
        </a:p>
      </dgm:t>
    </dgm:pt>
    <dgm:pt modelId="{B72740EE-5EFA-44FB-BAB8-79E1F944F068}" type="parTrans" cxnId="{F772EF92-B16E-4FD3-BE5A-E31EFBDAB742}">
      <dgm:prSet/>
      <dgm:spPr/>
      <dgm:t>
        <a:bodyPr/>
        <a:lstStyle/>
        <a:p>
          <a:endParaRPr lang="en-US"/>
        </a:p>
      </dgm:t>
    </dgm:pt>
    <dgm:pt modelId="{184F84A5-14D9-45B8-8297-DE6E3250DEE9}" type="sibTrans" cxnId="{F772EF92-B16E-4FD3-BE5A-E31EFBDAB742}">
      <dgm:prSet/>
      <dgm:spPr/>
      <dgm:t>
        <a:bodyPr/>
        <a:lstStyle/>
        <a:p>
          <a:endParaRPr lang="en-US"/>
        </a:p>
      </dgm:t>
    </dgm:pt>
    <dgm:pt modelId="{D323CD8F-3D00-45BF-9A38-114B5A5899AF}">
      <dgm:prSet/>
      <dgm:spPr/>
      <dgm:t>
        <a:bodyPr/>
        <a:lstStyle/>
        <a:p>
          <a:r>
            <a:rPr lang="en-GB"/>
            <a:t>• Future research should explore Turnitin's full pedagogical capabilities.</a:t>
          </a:r>
          <a:endParaRPr lang="en-US"/>
        </a:p>
      </dgm:t>
    </dgm:pt>
    <dgm:pt modelId="{FB95D857-551A-4424-8340-C2D5EA07AAC3}" type="parTrans" cxnId="{107235BB-347C-4A48-94CA-1E3CCB2D0373}">
      <dgm:prSet/>
      <dgm:spPr/>
      <dgm:t>
        <a:bodyPr/>
        <a:lstStyle/>
        <a:p>
          <a:endParaRPr lang="en-US"/>
        </a:p>
      </dgm:t>
    </dgm:pt>
    <dgm:pt modelId="{A581D0EB-4A24-4E89-9679-4E8FF91C6446}" type="sibTrans" cxnId="{107235BB-347C-4A48-94CA-1E3CCB2D0373}">
      <dgm:prSet/>
      <dgm:spPr/>
      <dgm:t>
        <a:bodyPr/>
        <a:lstStyle/>
        <a:p>
          <a:endParaRPr lang="en-US"/>
        </a:p>
      </dgm:t>
    </dgm:pt>
    <dgm:pt modelId="{E307AAD1-77F8-4E65-AFF9-FE324457B4F0}">
      <dgm:prSet/>
      <dgm:spPr/>
      <dgm:t>
        <a:bodyPr/>
        <a:lstStyle/>
        <a:p>
          <a:r>
            <a:rPr lang="en-GB"/>
            <a:t>• Long-term impact of Turnitin's feedback on student learning outcomes and academic integrity.</a:t>
          </a:r>
          <a:endParaRPr lang="en-US"/>
        </a:p>
      </dgm:t>
    </dgm:pt>
    <dgm:pt modelId="{9A5D1E2F-C94F-4845-A1E7-1B0C5F500A12}" type="parTrans" cxnId="{A2874A5D-6D44-4B0E-A7B9-65115DB39A63}">
      <dgm:prSet/>
      <dgm:spPr/>
      <dgm:t>
        <a:bodyPr/>
        <a:lstStyle/>
        <a:p>
          <a:endParaRPr lang="en-US"/>
        </a:p>
      </dgm:t>
    </dgm:pt>
    <dgm:pt modelId="{29F7B0BA-9388-4049-A25E-D7F612260A78}" type="sibTrans" cxnId="{A2874A5D-6D44-4B0E-A7B9-65115DB39A63}">
      <dgm:prSet/>
      <dgm:spPr/>
      <dgm:t>
        <a:bodyPr/>
        <a:lstStyle/>
        <a:p>
          <a:endParaRPr lang="en-US"/>
        </a:p>
      </dgm:t>
    </dgm:pt>
    <dgm:pt modelId="{CAA5B952-A8C3-4681-877A-81179CC929B2}">
      <dgm:prSet/>
      <dgm:spPr/>
      <dgm:t>
        <a:bodyPr/>
        <a:lstStyle/>
        <a:p>
          <a:r>
            <a:rPr lang="en-GB"/>
            <a:t>• Expansion of Turnitin's use beyond plagiarism detection to formative assessment.</a:t>
          </a:r>
          <a:endParaRPr lang="en-US"/>
        </a:p>
      </dgm:t>
    </dgm:pt>
    <dgm:pt modelId="{1979275A-6EF5-494B-A08C-476707681D67}" type="parTrans" cxnId="{1884DCC5-5043-4D07-9FA5-CBB75825F09F}">
      <dgm:prSet/>
      <dgm:spPr/>
      <dgm:t>
        <a:bodyPr/>
        <a:lstStyle/>
        <a:p>
          <a:endParaRPr lang="en-US"/>
        </a:p>
      </dgm:t>
    </dgm:pt>
    <dgm:pt modelId="{0A22F505-266E-499A-8413-F933627CDAAC}" type="sibTrans" cxnId="{1884DCC5-5043-4D07-9FA5-CBB75825F09F}">
      <dgm:prSet/>
      <dgm:spPr/>
      <dgm:t>
        <a:bodyPr/>
        <a:lstStyle/>
        <a:p>
          <a:endParaRPr lang="en-US"/>
        </a:p>
      </dgm:t>
    </dgm:pt>
    <dgm:pt modelId="{3FEC5EBD-6464-4478-B054-A568553D26C0}">
      <dgm:prSet/>
      <dgm:spPr/>
      <dgm:t>
        <a:bodyPr/>
        <a:lstStyle/>
        <a:p>
          <a:r>
            <a:rPr lang="en-GB"/>
            <a:t>• Integration of Turnitin within broader educational technology could enhance teaching and learning.</a:t>
          </a:r>
          <a:endParaRPr lang="en-US"/>
        </a:p>
      </dgm:t>
    </dgm:pt>
    <dgm:pt modelId="{06AA92D0-4910-4F97-AA07-FCD83D5F7C45}" type="parTrans" cxnId="{14E7E86E-5A88-444B-93A6-56B716777AB4}">
      <dgm:prSet/>
      <dgm:spPr/>
      <dgm:t>
        <a:bodyPr/>
        <a:lstStyle/>
        <a:p>
          <a:endParaRPr lang="en-US"/>
        </a:p>
      </dgm:t>
    </dgm:pt>
    <dgm:pt modelId="{F61E9994-EA90-4435-8DFA-1E9C8315C6F3}" type="sibTrans" cxnId="{14E7E86E-5A88-444B-93A6-56B716777AB4}">
      <dgm:prSet/>
      <dgm:spPr/>
      <dgm:t>
        <a:bodyPr/>
        <a:lstStyle/>
        <a:p>
          <a:endParaRPr lang="en-US"/>
        </a:p>
      </dgm:t>
    </dgm:pt>
    <dgm:pt modelId="{5DFC4A1E-560D-40FB-8DA8-8960A293624B}" type="pres">
      <dgm:prSet presAssocID="{6C202462-1C2D-4BDC-BBF1-17932523E569}" presName="linear" presStyleCnt="0">
        <dgm:presLayoutVars>
          <dgm:animLvl val="lvl"/>
          <dgm:resizeHandles val="exact"/>
        </dgm:presLayoutVars>
      </dgm:prSet>
      <dgm:spPr/>
    </dgm:pt>
    <dgm:pt modelId="{78B7462F-5F87-4563-9414-61A1F5F8C923}" type="pres">
      <dgm:prSet presAssocID="{0601A687-1613-4FC6-8450-DDFBEABA2752}" presName="parentText" presStyleLbl="node1" presStyleIdx="0" presStyleCnt="7">
        <dgm:presLayoutVars>
          <dgm:chMax val="0"/>
          <dgm:bulletEnabled val="1"/>
        </dgm:presLayoutVars>
      </dgm:prSet>
      <dgm:spPr/>
    </dgm:pt>
    <dgm:pt modelId="{DFDB0B2A-8DDB-4326-89DD-99566EC16340}" type="pres">
      <dgm:prSet presAssocID="{FF53DE77-5057-4D19-9E5C-5920E7B9FD30}" presName="spacer" presStyleCnt="0"/>
      <dgm:spPr/>
    </dgm:pt>
    <dgm:pt modelId="{4C1D454E-73C1-4429-A26E-3F3ACC6C85CB}" type="pres">
      <dgm:prSet presAssocID="{25352BFA-D41B-4A7B-9FB4-E4D018898AA3}" presName="parentText" presStyleLbl="node1" presStyleIdx="1" presStyleCnt="7">
        <dgm:presLayoutVars>
          <dgm:chMax val="0"/>
          <dgm:bulletEnabled val="1"/>
        </dgm:presLayoutVars>
      </dgm:prSet>
      <dgm:spPr/>
    </dgm:pt>
    <dgm:pt modelId="{C1647124-195A-4090-B1AC-41572C2AAA4C}" type="pres">
      <dgm:prSet presAssocID="{B1FE25ED-79E3-44C8-87AB-A2C845F0D91B}" presName="spacer" presStyleCnt="0"/>
      <dgm:spPr/>
    </dgm:pt>
    <dgm:pt modelId="{94D6437B-2931-4140-8961-FF0837D120CD}" type="pres">
      <dgm:prSet presAssocID="{D252E0B4-EAD9-41E8-958C-79316AAEA912}" presName="parentText" presStyleLbl="node1" presStyleIdx="2" presStyleCnt="7">
        <dgm:presLayoutVars>
          <dgm:chMax val="0"/>
          <dgm:bulletEnabled val="1"/>
        </dgm:presLayoutVars>
      </dgm:prSet>
      <dgm:spPr/>
    </dgm:pt>
    <dgm:pt modelId="{7BF29179-16F4-42CE-8780-F19EFD4559B2}" type="pres">
      <dgm:prSet presAssocID="{184F84A5-14D9-45B8-8297-DE6E3250DEE9}" presName="spacer" presStyleCnt="0"/>
      <dgm:spPr/>
    </dgm:pt>
    <dgm:pt modelId="{ECBAAF19-7F1F-4F66-8507-B313046552D4}" type="pres">
      <dgm:prSet presAssocID="{D323CD8F-3D00-45BF-9A38-114B5A5899AF}" presName="parentText" presStyleLbl="node1" presStyleIdx="3" presStyleCnt="7">
        <dgm:presLayoutVars>
          <dgm:chMax val="0"/>
          <dgm:bulletEnabled val="1"/>
        </dgm:presLayoutVars>
      </dgm:prSet>
      <dgm:spPr/>
    </dgm:pt>
    <dgm:pt modelId="{E64AEEDA-1A87-47B9-BCB7-317ADAAE0132}" type="pres">
      <dgm:prSet presAssocID="{A581D0EB-4A24-4E89-9679-4E8FF91C6446}" presName="spacer" presStyleCnt="0"/>
      <dgm:spPr/>
    </dgm:pt>
    <dgm:pt modelId="{EC56D6E2-E38B-4FE7-A357-0F397EB31E4A}" type="pres">
      <dgm:prSet presAssocID="{E307AAD1-77F8-4E65-AFF9-FE324457B4F0}" presName="parentText" presStyleLbl="node1" presStyleIdx="4" presStyleCnt="7">
        <dgm:presLayoutVars>
          <dgm:chMax val="0"/>
          <dgm:bulletEnabled val="1"/>
        </dgm:presLayoutVars>
      </dgm:prSet>
      <dgm:spPr/>
    </dgm:pt>
    <dgm:pt modelId="{8221065A-58CD-4821-A872-290EB6F18F00}" type="pres">
      <dgm:prSet presAssocID="{29F7B0BA-9388-4049-A25E-D7F612260A78}" presName="spacer" presStyleCnt="0"/>
      <dgm:spPr/>
    </dgm:pt>
    <dgm:pt modelId="{4574032B-1184-40FA-9A16-B80FD2C92C8F}" type="pres">
      <dgm:prSet presAssocID="{CAA5B952-A8C3-4681-877A-81179CC929B2}" presName="parentText" presStyleLbl="node1" presStyleIdx="5" presStyleCnt="7">
        <dgm:presLayoutVars>
          <dgm:chMax val="0"/>
          <dgm:bulletEnabled val="1"/>
        </dgm:presLayoutVars>
      </dgm:prSet>
      <dgm:spPr/>
    </dgm:pt>
    <dgm:pt modelId="{8DF26BE9-6908-4E20-816E-27F632D7858E}" type="pres">
      <dgm:prSet presAssocID="{0A22F505-266E-499A-8413-F933627CDAAC}" presName="spacer" presStyleCnt="0"/>
      <dgm:spPr/>
    </dgm:pt>
    <dgm:pt modelId="{C93ACF02-E5D8-4080-B353-562657559300}" type="pres">
      <dgm:prSet presAssocID="{3FEC5EBD-6464-4478-B054-A568553D26C0}" presName="parentText" presStyleLbl="node1" presStyleIdx="6" presStyleCnt="7">
        <dgm:presLayoutVars>
          <dgm:chMax val="0"/>
          <dgm:bulletEnabled val="1"/>
        </dgm:presLayoutVars>
      </dgm:prSet>
      <dgm:spPr/>
    </dgm:pt>
  </dgm:ptLst>
  <dgm:cxnLst>
    <dgm:cxn modelId="{CD4E8D07-5336-498C-9486-61DBD330EA2A}" type="presOf" srcId="{3FEC5EBD-6464-4478-B054-A568553D26C0}" destId="{C93ACF02-E5D8-4080-B353-562657559300}" srcOrd="0" destOrd="0" presId="urn:microsoft.com/office/officeart/2005/8/layout/vList2"/>
    <dgm:cxn modelId="{3CF52419-21F7-424A-AA1F-CE61DCA6645A}" srcId="{6C202462-1C2D-4BDC-BBF1-17932523E569}" destId="{25352BFA-D41B-4A7B-9FB4-E4D018898AA3}" srcOrd="1" destOrd="0" parTransId="{FC2DE5A7-EC9D-48F1-940C-71FDEC16AC89}" sibTransId="{B1FE25ED-79E3-44C8-87AB-A2C845F0D91B}"/>
    <dgm:cxn modelId="{92223E29-7B00-4707-85B1-F7CF1394D417}" type="presOf" srcId="{6C202462-1C2D-4BDC-BBF1-17932523E569}" destId="{5DFC4A1E-560D-40FB-8DA8-8960A293624B}" srcOrd="0" destOrd="0" presId="urn:microsoft.com/office/officeart/2005/8/layout/vList2"/>
    <dgm:cxn modelId="{14095A5C-D4D6-4B76-B5BE-B6CDEF74B8D1}" type="presOf" srcId="{E307AAD1-77F8-4E65-AFF9-FE324457B4F0}" destId="{EC56D6E2-E38B-4FE7-A357-0F397EB31E4A}" srcOrd="0" destOrd="0" presId="urn:microsoft.com/office/officeart/2005/8/layout/vList2"/>
    <dgm:cxn modelId="{A2874A5D-6D44-4B0E-A7B9-65115DB39A63}" srcId="{6C202462-1C2D-4BDC-BBF1-17932523E569}" destId="{E307AAD1-77F8-4E65-AFF9-FE324457B4F0}" srcOrd="4" destOrd="0" parTransId="{9A5D1E2F-C94F-4845-A1E7-1B0C5F500A12}" sibTransId="{29F7B0BA-9388-4049-A25E-D7F612260A78}"/>
    <dgm:cxn modelId="{BADA2E6C-6B68-4D6D-B874-0ED9FAFA2817}" type="presOf" srcId="{D323CD8F-3D00-45BF-9A38-114B5A5899AF}" destId="{ECBAAF19-7F1F-4F66-8507-B313046552D4}" srcOrd="0" destOrd="0" presId="urn:microsoft.com/office/officeart/2005/8/layout/vList2"/>
    <dgm:cxn modelId="{14E7E86E-5A88-444B-93A6-56B716777AB4}" srcId="{6C202462-1C2D-4BDC-BBF1-17932523E569}" destId="{3FEC5EBD-6464-4478-B054-A568553D26C0}" srcOrd="6" destOrd="0" parTransId="{06AA92D0-4910-4F97-AA07-FCD83D5F7C45}" sibTransId="{F61E9994-EA90-4435-8DFA-1E9C8315C6F3}"/>
    <dgm:cxn modelId="{0B96C98F-065D-4BE3-B538-CDB6CA24400F}" type="presOf" srcId="{CAA5B952-A8C3-4681-877A-81179CC929B2}" destId="{4574032B-1184-40FA-9A16-B80FD2C92C8F}" srcOrd="0" destOrd="0" presId="urn:microsoft.com/office/officeart/2005/8/layout/vList2"/>
    <dgm:cxn modelId="{F772EF92-B16E-4FD3-BE5A-E31EFBDAB742}" srcId="{6C202462-1C2D-4BDC-BBF1-17932523E569}" destId="{D252E0B4-EAD9-41E8-958C-79316AAEA912}" srcOrd="2" destOrd="0" parTransId="{B72740EE-5EFA-44FB-BAB8-79E1F944F068}" sibTransId="{184F84A5-14D9-45B8-8297-DE6E3250DEE9}"/>
    <dgm:cxn modelId="{E80DC8B2-C063-43EC-B99D-1F94DBF140B3}" type="presOf" srcId="{0601A687-1613-4FC6-8450-DDFBEABA2752}" destId="{78B7462F-5F87-4563-9414-61A1F5F8C923}" srcOrd="0" destOrd="0" presId="urn:microsoft.com/office/officeart/2005/8/layout/vList2"/>
    <dgm:cxn modelId="{107235BB-347C-4A48-94CA-1E3CCB2D0373}" srcId="{6C202462-1C2D-4BDC-BBF1-17932523E569}" destId="{D323CD8F-3D00-45BF-9A38-114B5A5899AF}" srcOrd="3" destOrd="0" parTransId="{FB95D857-551A-4424-8340-C2D5EA07AAC3}" sibTransId="{A581D0EB-4A24-4E89-9679-4E8FF91C6446}"/>
    <dgm:cxn modelId="{1884DCC5-5043-4D07-9FA5-CBB75825F09F}" srcId="{6C202462-1C2D-4BDC-BBF1-17932523E569}" destId="{CAA5B952-A8C3-4681-877A-81179CC929B2}" srcOrd="5" destOrd="0" parTransId="{1979275A-6EF5-494B-A08C-476707681D67}" sibTransId="{0A22F505-266E-499A-8413-F933627CDAAC}"/>
    <dgm:cxn modelId="{E34971D7-F250-4AE2-AEC7-26A4AA29306F}" type="presOf" srcId="{25352BFA-D41B-4A7B-9FB4-E4D018898AA3}" destId="{4C1D454E-73C1-4429-A26E-3F3ACC6C85CB}" srcOrd="0" destOrd="0" presId="urn:microsoft.com/office/officeart/2005/8/layout/vList2"/>
    <dgm:cxn modelId="{BB9434DB-5BEE-40D8-95F2-054E437FE94D}" srcId="{6C202462-1C2D-4BDC-BBF1-17932523E569}" destId="{0601A687-1613-4FC6-8450-DDFBEABA2752}" srcOrd="0" destOrd="0" parTransId="{F4A2663D-AFCF-4702-A290-C86042615913}" sibTransId="{FF53DE77-5057-4D19-9E5C-5920E7B9FD30}"/>
    <dgm:cxn modelId="{D03217F2-51A7-4EC2-8EF9-27E948E21B35}" type="presOf" srcId="{D252E0B4-EAD9-41E8-958C-79316AAEA912}" destId="{94D6437B-2931-4140-8961-FF0837D120CD}" srcOrd="0" destOrd="0" presId="urn:microsoft.com/office/officeart/2005/8/layout/vList2"/>
    <dgm:cxn modelId="{F7DA04CC-56F7-4BE8-840F-E796951F6F43}" type="presParOf" srcId="{5DFC4A1E-560D-40FB-8DA8-8960A293624B}" destId="{78B7462F-5F87-4563-9414-61A1F5F8C923}" srcOrd="0" destOrd="0" presId="urn:microsoft.com/office/officeart/2005/8/layout/vList2"/>
    <dgm:cxn modelId="{19C8A938-4EBC-4972-876A-4F2EB6CE65BC}" type="presParOf" srcId="{5DFC4A1E-560D-40FB-8DA8-8960A293624B}" destId="{DFDB0B2A-8DDB-4326-89DD-99566EC16340}" srcOrd="1" destOrd="0" presId="urn:microsoft.com/office/officeart/2005/8/layout/vList2"/>
    <dgm:cxn modelId="{6EEAB6D8-2E2A-40DE-9FAC-333CD3A25EB0}" type="presParOf" srcId="{5DFC4A1E-560D-40FB-8DA8-8960A293624B}" destId="{4C1D454E-73C1-4429-A26E-3F3ACC6C85CB}" srcOrd="2" destOrd="0" presId="urn:microsoft.com/office/officeart/2005/8/layout/vList2"/>
    <dgm:cxn modelId="{F3C462E3-0B39-4761-83A5-275C566724C1}" type="presParOf" srcId="{5DFC4A1E-560D-40FB-8DA8-8960A293624B}" destId="{C1647124-195A-4090-B1AC-41572C2AAA4C}" srcOrd="3" destOrd="0" presId="urn:microsoft.com/office/officeart/2005/8/layout/vList2"/>
    <dgm:cxn modelId="{E14811C7-7A21-41FA-A76F-F3195A0B69E5}" type="presParOf" srcId="{5DFC4A1E-560D-40FB-8DA8-8960A293624B}" destId="{94D6437B-2931-4140-8961-FF0837D120CD}" srcOrd="4" destOrd="0" presId="urn:microsoft.com/office/officeart/2005/8/layout/vList2"/>
    <dgm:cxn modelId="{4076D8D9-1E31-4879-983A-957DAE3A9EFA}" type="presParOf" srcId="{5DFC4A1E-560D-40FB-8DA8-8960A293624B}" destId="{7BF29179-16F4-42CE-8780-F19EFD4559B2}" srcOrd="5" destOrd="0" presId="urn:microsoft.com/office/officeart/2005/8/layout/vList2"/>
    <dgm:cxn modelId="{BEC6FDDD-F87A-4861-9CDD-6CFCDC72091E}" type="presParOf" srcId="{5DFC4A1E-560D-40FB-8DA8-8960A293624B}" destId="{ECBAAF19-7F1F-4F66-8507-B313046552D4}" srcOrd="6" destOrd="0" presId="urn:microsoft.com/office/officeart/2005/8/layout/vList2"/>
    <dgm:cxn modelId="{BD94DA52-E6CA-4C92-8368-EA44829F0412}" type="presParOf" srcId="{5DFC4A1E-560D-40FB-8DA8-8960A293624B}" destId="{E64AEEDA-1A87-47B9-BCB7-317ADAAE0132}" srcOrd="7" destOrd="0" presId="urn:microsoft.com/office/officeart/2005/8/layout/vList2"/>
    <dgm:cxn modelId="{640F4D57-DA84-4DC2-AB1D-64C0BFCC8537}" type="presParOf" srcId="{5DFC4A1E-560D-40FB-8DA8-8960A293624B}" destId="{EC56D6E2-E38B-4FE7-A357-0F397EB31E4A}" srcOrd="8" destOrd="0" presId="urn:microsoft.com/office/officeart/2005/8/layout/vList2"/>
    <dgm:cxn modelId="{FE4AD0E0-B94F-474A-A923-13F5A3B7E832}" type="presParOf" srcId="{5DFC4A1E-560D-40FB-8DA8-8960A293624B}" destId="{8221065A-58CD-4821-A872-290EB6F18F00}" srcOrd="9" destOrd="0" presId="urn:microsoft.com/office/officeart/2005/8/layout/vList2"/>
    <dgm:cxn modelId="{C00B301E-03EF-4F45-8909-384DDCE4E4F4}" type="presParOf" srcId="{5DFC4A1E-560D-40FB-8DA8-8960A293624B}" destId="{4574032B-1184-40FA-9A16-B80FD2C92C8F}" srcOrd="10" destOrd="0" presId="urn:microsoft.com/office/officeart/2005/8/layout/vList2"/>
    <dgm:cxn modelId="{97DA10A4-6736-4CF9-93C1-49FF61A8C732}" type="presParOf" srcId="{5DFC4A1E-560D-40FB-8DA8-8960A293624B}" destId="{8DF26BE9-6908-4E20-816E-27F632D7858E}" srcOrd="11" destOrd="0" presId="urn:microsoft.com/office/officeart/2005/8/layout/vList2"/>
    <dgm:cxn modelId="{A97AFD15-0210-4598-987B-F7425439CF9F}" type="presParOf" srcId="{5DFC4A1E-560D-40FB-8DA8-8960A293624B}" destId="{C93ACF02-E5D8-4080-B353-562657559300}" srcOrd="1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4D8AA8-0C2B-41DA-AEFE-DD8AF94B44E4}">
      <dsp:nvSpPr>
        <dsp:cNvPr id="0" name=""/>
        <dsp:cNvSpPr/>
      </dsp:nvSpPr>
      <dsp:spPr>
        <a:xfrm>
          <a:off x="0" y="527354"/>
          <a:ext cx="5641974" cy="727228"/>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role of post-compulsory education feedback</a:t>
          </a:r>
          <a:endParaRPr lang="en-US" sz="2000" kern="1200"/>
        </a:p>
      </dsp:txBody>
      <dsp:txXfrm>
        <a:off x="35500" y="562854"/>
        <a:ext cx="5570974" cy="656228"/>
      </dsp:txXfrm>
    </dsp:sp>
    <dsp:sp modelId="{8767D026-8E65-4B39-929A-FB404DEFF215}">
      <dsp:nvSpPr>
        <dsp:cNvPr id="0" name=""/>
        <dsp:cNvSpPr/>
      </dsp:nvSpPr>
      <dsp:spPr>
        <a:xfrm>
          <a:off x="0" y="1312182"/>
          <a:ext cx="5641974" cy="727228"/>
        </a:xfrm>
        <a:prstGeom prst="roundRect">
          <a:avLst/>
        </a:prstGeom>
        <a:solidFill>
          <a:schemeClr val="accent2">
            <a:hueOff val="-1835281"/>
            <a:satOff val="8098"/>
            <a:lumOff val="-137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Effective feedback mechanisms for independent learning and academic integrity.</a:t>
          </a:r>
          <a:endParaRPr lang="en-US" sz="2000" kern="1200"/>
        </a:p>
      </dsp:txBody>
      <dsp:txXfrm>
        <a:off x="35500" y="1347682"/>
        <a:ext cx="5570974" cy="656228"/>
      </dsp:txXfrm>
    </dsp:sp>
    <dsp:sp modelId="{D16FD39C-452A-4672-BDA1-45873F40BD02}">
      <dsp:nvSpPr>
        <dsp:cNvPr id="0" name=""/>
        <dsp:cNvSpPr/>
      </dsp:nvSpPr>
      <dsp:spPr>
        <a:xfrm>
          <a:off x="0" y="2097010"/>
          <a:ext cx="5641974" cy="727228"/>
        </a:xfrm>
        <a:prstGeom prst="roundRect">
          <a:avLst/>
        </a:prstGeom>
        <a:solidFill>
          <a:schemeClr val="accent2">
            <a:hueOff val="-3670562"/>
            <a:satOff val="16196"/>
            <a:lumOff val="-274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Turnitin's role in evaluating student use and feedback engagement.</a:t>
          </a:r>
          <a:endParaRPr lang="en-US" sz="2000" kern="1200"/>
        </a:p>
      </dsp:txBody>
      <dsp:txXfrm>
        <a:off x="35500" y="2132510"/>
        <a:ext cx="5570974" cy="656228"/>
      </dsp:txXfrm>
    </dsp:sp>
    <dsp:sp modelId="{E72BFB9E-A0D7-4701-A54D-07CAF8D2DEB5}">
      <dsp:nvSpPr>
        <dsp:cNvPr id="0" name=""/>
        <dsp:cNvSpPr/>
      </dsp:nvSpPr>
      <dsp:spPr>
        <a:xfrm>
          <a:off x="0" y="2881839"/>
          <a:ext cx="5641974" cy="727228"/>
        </a:xfrm>
        <a:prstGeom prst="roundRect">
          <a:avLst/>
        </a:prstGeom>
        <a:solidFill>
          <a:schemeClr val="accent2">
            <a:hueOff val="-5505844"/>
            <a:satOff val="24295"/>
            <a:lumOff val="-411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Turnitin's ability to transform feedback into a tool for independent learning.</a:t>
          </a:r>
          <a:endParaRPr lang="en-US" sz="2000" kern="1200"/>
        </a:p>
      </dsp:txBody>
      <dsp:txXfrm>
        <a:off x="35500" y="2917339"/>
        <a:ext cx="5570974" cy="656228"/>
      </dsp:txXfrm>
    </dsp:sp>
    <dsp:sp modelId="{EC29B78C-6E43-42FE-BA63-8A98D77CA48A}">
      <dsp:nvSpPr>
        <dsp:cNvPr id="0" name=""/>
        <dsp:cNvSpPr/>
      </dsp:nvSpPr>
      <dsp:spPr>
        <a:xfrm>
          <a:off x="0" y="3666667"/>
          <a:ext cx="5641974" cy="727228"/>
        </a:xfrm>
        <a:prstGeom prst="roundRect">
          <a:avLst/>
        </a:prstGeom>
        <a:solidFill>
          <a:schemeClr val="accent2">
            <a:hueOff val="-7341125"/>
            <a:satOff val="32393"/>
            <a:lumOff val="-549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Adherence to Professional Standards Framework for teaching and supporting learning in higher education.</a:t>
          </a:r>
          <a:endParaRPr lang="en-US" sz="2000" kern="1200"/>
        </a:p>
      </dsp:txBody>
      <dsp:txXfrm>
        <a:off x="35500" y="3702167"/>
        <a:ext cx="5570974" cy="6562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7462F-5F87-4563-9414-61A1F5F8C923}">
      <dsp:nvSpPr>
        <dsp:cNvPr id="0" name=""/>
        <dsp:cNvSpPr/>
      </dsp:nvSpPr>
      <dsp:spPr>
        <a:xfrm>
          <a:off x="0" y="14336"/>
          <a:ext cx="5641974" cy="654505"/>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Turnitin's feedback process enhances learning outcomes.</a:t>
          </a:r>
          <a:endParaRPr lang="en-US" sz="1800" kern="1200"/>
        </a:p>
      </dsp:txBody>
      <dsp:txXfrm>
        <a:off x="31950" y="46286"/>
        <a:ext cx="5578074" cy="590605"/>
      </dsp:txXfrm>
    </dsp:sp>
    <dsp:sp modelId="{4C1D454E-73C1-4429-A26E-3F3ACC6C85CB}">
      <dsp:nvSpPr>
        <dsp:cNvPr id="0" name=""/>
        <dsp:cNvSpPr/>
      </dsp:nvSpPr>
      <dsp:spPr>
        <a:xfrm>
          <a:off x="0" y="720681"/>
          <a:ext cx="5641974" cy="654505"/>
        </a:xfrm>
        <a:prstGeom prst="roundRect">
          <a:avLst/>
        </a:prstGeom>
        <a:solidFill>
          <a:schemeClr val="accent2">
            <a:hueOff val="-1223521"/>
            <a:satOff val="5399"/>
            <a:lumOff val="-91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Feedback is crucial for academic development and student engagement.</a:t>
          </a:r>
          <a:endParaRPr lang="en-US" sz="1800" kern="1200"/>
        </a:p>
      </dsp:txBody>
      <dsp:txXfrm>
        <a:off x="31950" y="752631"/>
        <a:ext cx="5578074" cy="590605"/>
      </dsp:txXfrm>
    </dsp:sp>
    <dsp:sp modelId="{94D6437B-2931-4140-8961-FF0837D120CD}">
      <dsp:nvSpPr>
        <dsp:cNvPr id="0" name=""/>
        <dsp:cNvSpPr/>
      </dsp:nvSpPr>
      <dsp:spPr>
        <a:xfrm>
          <a:off x="0" y="1427027"/>
          <a:ext cx="5641974" cy="654505"/>
        </a:xfrm>
        <a:prstGeom prst="roundRect">
          <a:avLst/>
        </a:prstGeom>
        <a:solidFill>
          <a:schemeClr val="accent2">
            <a:hueOff val="-2447042"/>
            <a:satOff val="10798"/>
            <a:lumOff val="-183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Integrating constructive feedback within Turnitin maximises educational benefits.</a:t>
          </a:r>
          <a:endParaRPr lang="en-US" sz="1800" kern="1200"/>
        </a:p>
      </dsp:txBody>
      <dsp:txXfrm>
        <a:off x="31950" y="1458977"/>
        <a:ext cx="5578074" cy="590605"/>
      </dsp:txXfrm>
    </dsp:sp>
    <dsp:sp modelId="{ECBAAF19-7F1F-4F66-8507-B313046552D4}">
      <dsp:nvSpPr>
        <dsp:cNvPr id="0" name=""/>
        <dsp:cNvSpPr/>
      </dsp:nvSpPr>
      <dsp:spPr>
        <a:xfrm>
          <a:off x="0" y="2133372"/>
          <a:ext cx="5641974" cy="654505"/>
        </a:xfrm>
        <a:prstGeom prst="roundRect">
          <a:avLst/>
        </a:prstGeom>
        <a:solidFill>
          <a:schemeClr val="accent2">
            <a:hueOff val="-3670562"/>
            <a:satOff val="16196"/>
            <a:lumOff val="-274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Future research should explore Turnitin's full pedagogical capabilities.</a:t>
          </a:r>
          <a:endParaRPr lang="en-US" sz="1800" kern="1200"/>
        </a:p>
      </dsp:txBody>
      <dsp:txXfrm>
        <a:off x="31950" y="2165322"/>
        <a:ext cx="5578074" cy="590605"/>
      </dsp:txXfrm>
    </dsp:sp>
    <dsp:sp modelId="{EC56D6E2-E38B-4FE7-A357-0F397EB31E4A}">
      <dsp:nvSpPr>
        <dsp:cNvPr id="0" name=""/>
        <dsp:cNvSpPr/>
      </dsp:nvSpPr>
      <dsp:spPr>
        <a:xfrm>
          <a:off x="0" y="2839717"/>
          <a:ext cx="5641974" cy="654505"/>
        </a:xfrm>
        <a:prstGeom prst="roundRect">
          <a:avLst/>
        </a:prstGeom>
        <a:solidFill>
          <a:schemeClr val="accent2">
            <a:hueOff val="-4894083"/>
            <a:satOff val="21595"/>
            <a:lumOff val="-36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Long-term impact of Turnitin's feedback on student learning outcomes and academic integrity.</a:t>
          </a:r>
          <a:endParaRPr lang="en-US" sz="1800" kern="1200"/>
        </a:p>
      </dsp:txBody>
      <dsp:txXfrm>
        <a:off x="31950" y="2871667"/>
        <a:ext cx="5578074" cy="590605"/>
      </dsp:txXfrm>
    </dsp:sp>
    <dsp:sp modelId="{4574032B-1184-40FA-9A16-B80FD2C92C8F}">
      <dsp:nvSpPr>
        <dsp:cNvPr id="0" name=""/>
        <dsp:cNvSpPr/>
      </dsp:nvSpPr>
      <dsp:spPr>
        <a:xfrm>
          <a:off x="0" y="3546062"/>
          <a:ext cx="5641974" cy="654505"/>
        </a:xfrm>
        <a:prstGeom prst="roundRect">
          <a:avLst/>
        </a:prstGeom>
        <a:solidFill>
          <a:schemeClr val="accent2">
            <a:hueOff val="-6117604"/>
            <a:satOff val="26994"/>
            <a:lumOff val="-457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Expansion of Turnitin's use beyond plagiarism detection to formative assessment.</a:t>
          </a:r>
          <a:endParaRPr lang="en-US" sz="1800" kern="1200"/>
        </a:p>
      </dsp:txBody>
      <dsp:txXfrm>
        <a:off x="31950" y="3578012"/>
        <a:ext cx="5578074" cy="590605"/>
      </dsp:txXfrm>
    </dsp:sp>
    <dsp:sp modelId="{C93ACF02-E5D8-4080-B353-562657559300}">
      <dsp:nvSpPr>
        <dsp:cNvPr id="0" name=""/>
        <dsp:cNvSpPr/>
      </dsp:nvSpPr>
      <dsp:spPr>
        <a:xfrm>
          <a:off x="0" y="4252408"/>
          <a:ext cx="5641974" cy="654505"/>
        </a:xfrm>
        <a:prstGeom prst="roundRect">
          <a:avLst/>
        </a:prstGeom>
        <a:solidFill>
          <a:schemeClr val="accent2">
            <a:hueOff val="-7341125"/>
            <a:satOff val="32393"/>
            <a:lumOff val="-549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 Integration of Turnitin within broader educational technology could enhance teaching and learning.</a:t>
          </a:r>
          <a:endParaRPr lang="en-US" sz="1800" kern="1200"/>
        </a:p>
      </dsp:txBody>
      <dsp:txXfrm>
        <a:off x="31950" y="4284358"/>
        <a:ext cx="5578074" cy="59060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4259E6-29CA-4C2D-A4E2-72E8C05FD3EE}" type="datetimeFigureOut">
              <a:t>4/4/2024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25B97B-06DE-4A56-8927-C836481ED96A}" type="slidenum">
              <a:t>‹#›</a:t>
            </a:fld>
            <a:endParaRPr lang="en-GB"/>
          </a:p>
        </p:txBody>
      </p:sp>
    </p:spTree>
    <p:extLst>
      <p:ext uri="{BB962C8B-B14F-4D97-AF65-F5344CB8AC3E}">
        <p14:creationId xmlns:p14="http://schemas.microsoft.com/office/powerpoint/2010/main" val="13133491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doi.org/10.1186/s41239-020-00195-1"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study uses secondary research to assess the efficiency of Turnitin's feedback process in post-compulsory education. Its focus is on student participation, with the objective of improving academic integrity and self-directed learning. The study investigates the function of artificial intelligence in plagiarism detection technologies and provides evidence-based recommendations for educational enhancement. The recommendations aim to optimise Turnitin's integration into pedagogical practices, contributing to academic literature on educational feedback mechanisms.</a:t>
            </a:r>
            <a:endParaRPr lang="en-US" dirty="0"/>
          </a:p>
        </p:txBody>
      </p:sp>
      <p:sp>
        <p:nvSpPr>
          <p:cNvPr id="4" name="Slide Number Placeholder 3"/>
          <p:cNvSpPr>
            <a:spLocks noGrp="1"/>
          </p:cNvSpPr>
          <p:nvPr>
            <p:ph type="sldNum" sz="quarter" idx="5"/>
          </p:nvPr>
        </p:nvSpPr>
        <p:spPr/>
        <p:txBody>
          <a:bodyPr/>
          <a:lstStyle/>
          <a:p>
            <a:fld id="{5325B97B-06DE-4A56-8927-C836481ED96A}" type="slidenum">
              <a:t>2</a:t>
            </a:fld>
            <a:endParaRPr lang="en-GB"/>
          </a:p>
        </p:txBody>
      </p:sp>
    </p:spTree>
    <p:extLst>
      <p:ext uri="{BB962C8B-B14F-4D97-AF65-F5344CB8AC3E}">
        <p14:creationId xmlns:p14="http://schemas.microsoft.com/office/powerpoint/2010/main" val="1707068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For the purpose of the presentation each element of the poster will be discussed on individual slides, due to the limitations in displaying due to font sizing which might make this unclear.  If the requirements of this presentation were in person, I would have ensured the poster was printed on A3 to make sure the font size was </a:t>
            </a:r>
            <a:r>
              <a:rPr lang="en-US">
                <a:cs typeface="Calibri"/>
              </a:rPr>
              <a:t>legible. </a:t>
            </a:r>
            <a:endParaRPr lang="en-US" dirty="0">
              <a:cs typeface="Calibri"/>
            </a:endParaRPr>
          </a:p>
        </p:txBody>
      </p:sp>
      <p:sp>
        <p:nvSpPr>
          <p:cNvPr id="4" name="Slide Number Placeholder 3"/>
          <p:cNvSpPr>
            <a:spLocks noGrp="1"/>
          </p:cNvSpPr>
          <p:nvPr>
            <p:ph type="sldNum" sz="quarter" idx="5"/>
          </p:nvPr>
        </p:nvSpPr>
        <p:spPr/>
        <p:txBody>
          <a:bodyPr/>
          <a:lstStyle/>
          <a:p>
            <a:fld id="{5325B97B-06DE-4A56-8927-C836481ED96A}" type="slidenum">
              <a:t>3</a:t>
            </a:fld>
            <a:endParaRPr lang="en-GB"/>
          </a:p>
        </p:txBody>
      </p:sp>
    </p:spTree>
    <p:extLst>
      <p:ext uri="{BB962C8B-B14F-4D97-AF65-F5344CB8AC3E}">
        <p14:creationId xmlns:p14="http://schemas.microsoft.com/office/powerpoint/2010/main" val="281645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research emphasises the significance of effective feedback mechanisms in post-compulsory education to encourage independent learning and academic integrity. It highlights Turnitin's role in evaluating student use and feedback engagement, as well as its ability to turn feedback into a tool for developing independent learners. The study adheres to the Professional Standards Framework for teaching and supporting learning in higher education while respecting individual and diverse learner groups.</a:t>
            </a:r>
            <a:endParaRPr lang="en-US" dirty="0"/>
          </a:p>
        </p:txBody>
      </p:sp>
      <p:sp>
        <p:nvSpPr>
          <p:cNvPr id="4" name="Slide Number Placeholder 3"/>
          <p:cNvSpPr>
            <a:spLocks noGrp="1"/>
          </p:cNvSpPr>
          <p:nvPr>
            <p:ph type="sldNum" sz="quarter" idx="5"/>
          </p:nvPr>
        </p:nvSpPr>
        <p:spPr/>
        <p:txBody>
          <a:bodyPr/>
          <a:lstStyle/>
          <a:p>
            <a:fld id="{5325B97B-06DE-4A56-8927-C836481ED96A}" type="slidenum">
              <a:t>4</a:t>
            </a:fld>
            <a:endParaRPr lang="en-GB"/>
          </a:p>
        </p:txBody>
      </p:sp>
    </p:spTree>
    <p:extLst>
      <p:ext uri="{BB962C8B-B14F-4D97-AF65-F5344CB8AC3E}">
        <p14:creationId xmlns:p14="http://schemas.microsoft.com/office/powerpoint/2010/main" val="306018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need to evaluate Turnitin’s feedback process is justified by its significant role in post-compulsory education, particularly in supporting autonomous learning and maintaining academic integrity. Turnitin, a widely used technology in academic contexts, offers a platform for in-depth exploration of its feedback mechanisms and their impact on student engagement, learning outcomes, and academic performance. The study highlights key areas necessitating evaluation.</a:t>
            </a:r>
            <a:endParaRPr lang="en-US" dirty="0"/>
          </a:p>
        </p:txBody>
      </p:sp>
      <p:sp>
        <p:nvSpPr>
          <p:cNvPr id="4" name="Slide Number Placeholder 3"/>
          <p:cNvSpPr>
            <a:spLocks noGrp="1"/>
          </p:cNvSpPr>
          <p:nvPr>
            <p:ph type="sldNum" sz="quarter" idx="5"/>
          </p:nvPr>
        </p:nvSpPr>
        <p:spPr/>
        <p:txBody>
          <a:bodyPr/>
          <a:lstStyle/>
          <a:p>
            <a:fld id="{5325B97B-06DE-4A56-8927-C836481ED96A}" type="slidenum">
              <a:t>5</a:t>
            </a:fld>
            <a:endParaRPr lang="en-GB"/>
          </a:p>
        </p:txBody>
      </p:sp>
    </p:spTree>
    <p:extLst>
      <p:ext uri="{BB962C8B-B14F-4D97-AF65-F5344CB8AC3E}">
        <p14:creationId xmlns:p14="http://schemas.microsoft.com/office/powerpoint/2010/main" val="424431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just">
              <a:lnSpc>
                <a:spcPct val="90000"/>
              </a:lnSpc>
              <a:spcBef>
                <a:spcPts val="1000"/>
              </a:spcBef>
              <a:buFont typeface="Arial"/>
              <a:buChar char="•"/>
            </a:pPr>
            <a:r>
              <a:rPr lang="en-GB" dirty="0"/>
              <a:t>Student Engagement with Turnitin: It is important to comprehend how students use Turnitin, including their submission behaviours and frequency of usage. This entails investigating how students respond with Turnitin feedback and how this interaction affects their learning.</a:t>
            </a:r>
            <a:endParaRPr lang="en-US" dirty="0"/>
          </a:p>
          <a:p>
            <a:pPr marL="285750" indent="-285750" algn="just">
              <a:lnSpc>
                <a:spcPct val="90000"/>
              </a:lnSpc>
              <a:spcBef>
                <a:spcPts val="1000"/>
              </a:spcBef>
              <a:buFont typeface="Arial"/>
              <a:buChar char="•"/>
            </a:pPr>
            <a:endParaRPr lang="en-GB" dirty="0"/>
          </a:p>
          <a:p>
            <a:pPr marL="285750" indent="-285750" algn="just">
              <a:lnSpc>
                <a:spcPct val="90000"/>
              </a:lnSpc>
              <a:spcBef>
                <a:spcPts val="1000"/>
              </a:spcBef>
              <a:buFont typeface="Arial"/>
              <a:buChar char="•"/>
            </a:pPr>
            <a:r>
              <a:rPr lang="en-GB" dirty="0"/>
              <a:t>Impact on Self-guided Learning: Turnitin feedback could develop students into self-directed learners by fostering self-assessment and reflection on academic work. By evaluating this element, may reveal important elements of how feedback helps self-directed learning.</a:t>
            </a:r>
          </a:p>
          <a:p>
            <a:pPr marL="285750" indent="-285750" algn="just">
              <a:lnSpc>
                <a:spcPct val="90000"/>
              </a:lnSpc>
              <a:spcBef>
                <a:spcPts val="1000"/>
              </a:spcBef>
              <a:buFont typeface="Arial"/>
              <a:buChar char="•"/>
            </a:pPr>
            <a:endParaRPr lang="en-GB" dirty="0">
              <a:cs typeface="Calibri" panose="020F0502020204030204"/>
            </a:endParaRPr>
          </a:p>
          <a:p>
            <a:pPr marL="171450" indent="-171450" algn="just">
              <a:lnSpc>
                <a:spcPct val="90000"/>
              </a:lnSpc>
              <a:spcBef>
                <a:spcPts val="1000"/>
              </a:spcBef>
              <a:buFont typeface="Arial"/>
              <a:buChar char="•"/>
            </a:pPr>
            <a:r>
              <a:rPr lang="en-GB"/>
              <a:t>Academic Integrity: Because Turnitin promotes academic honesty via plagiarism detection, evaluating its feedback process and efficacy could reveal aspects crucial to improving students' awareness of academic integrity and the quality of their academic writing.</a:t>
            </a:r>
            <a:endParaRPr lang="en-US"/>
          </a:p>
          <a:p>
            <a:pPr marL="285750" indent="-285750" algn="just">
              <a:lnSpc>
                <a:spcPct val="90000"/>
              </a:lnSpc>
              <a:spcBef>
                <a:spcPts val="1000"/>
              </a:spcBef>
              <a:buFont typeface="Arial"/>
              <a:buChar char="•"/>
            </a:pPr>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5325B97B-06DE-4A56-8927-C836481ED96A}" type="slidenum">
              <a:t>6</a:t>
            </a:fld>
            <a:endParaRPr lang="en-GB"/>
          </a:p>
        </p:txBody>
      </p:sp>
    </p:spTree>
    <p:extLst>
      <p:ext uri="{BB962C8B-B14F-4D97-AF65-F5344CB8AC3E}">
        <p14:creationId xmlns:p14="http://schemas.microsoft.com/office/powerpoint/2010/main" val="4009319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research paper uses a secondary research methodology, focusing on Turnitin's feedback process and its impact on post-compulsory education pedagogical practices. The methodology is based on ontology and epistemology, which are foundational concepts in the study. The research uses a deductive method to synthesize existing theories and literature, analysing academic journals, books, and databases to gather information on Turnitin's feedback process, student engagement, and the broader educational impact. The study emphasises the benefits of secondary research, including cost-effectiveness and time efficiency.</a:t>
            </a:r>
          </a:p>
          <a:p>
            <a:r>
              <a:rPr lang="en-GB" dirty="0"/>
              <a:t>The data analysis involved defining research objectives, conducting a comprehensive literature review, and collecting data from various secondary sources. The analysis aimed to identify key findings, patterns, and themes, potentially involving both qualitative and quantitative analysis techniques. Ethical considerations were crucial, as the study relied on existing data and literature, and the importance of accurately reflecting other authors' ideas and conclusions is acknowledged.</a:t>
            </a:r>
          </a:p>
          <a:p>
            <a:r>
              <a:rPr lang="en-GB" dirty="0"/>
              <a:t>The study acknowledged potential limitations in secondary research methodologies, such as the risk of biased reporting, challenges in controlling data quality, and the inability to observe phenomena in real-time. The structured methodology aimed to provide a comprehensive examination of Turnitin's feedback mechanism, exploring its efficacy, student engagement, and contribution to autonomous learning and academic integrity in post-compulsory educational settings (</a:t>
            </a:r>
            <a:r>
              <a:rPr lang="en-US" dirty="0"/>
              <a:t>Saunders, 2012). </a:t>
            </a:r>
            <a:endParaRPr lang="en-GB" dirty="0"/>
          </a:p>
        </p:txBody>
      </p:sp>
      <p:sp>
        <p:nvSpPr>
          <p:cNvPr id="4" name="Slide Number Placeholder 3"/>
          <p:cNvSpPr>
            <a:spLocks noGrp="1"/>
          </p:cNvSpPr>
          <p:nvPr>
            <p:ph type="sldNum" sz="quarter" idx="5"/>
          </p:nvPr>
        </p:nvSpPr>
        <p:spPr/>
        <p:txBody>
          <a:bodyPr/>
          <a:lstStyle/>
          <a:p>
            <a:fld id="{5325B97B-06DE-4A56-8927-C836481ED96A}" type="slidenum">
              <a:t>7</a:t>
            </a:fld>
            <a:endParaRPr lang="en-GB"/>
          </a:p>
        </p:txBody>
      </p:sp>
    </p:spTree>
    <p:extLst>
      <p:ext uri="{BB962C8B-B14F-4D97-AF65-F5344CB8AC3E}">
        <p14:creationId xmlns:p14="http://schemas.microsoft.com/office/powerpoint/2010/main" val="29226390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literature review explored the evolution of Turnitin, a plagiarism detection tool, and its impact on academic settings (Miller, 2023; Abrahamson &amp; Mann, 2018). Initially designed to detect plagiarism, Turnitin has evolved into a comprehensive educational platform that aids in improving academic writing skills (Abrahamson &amp; Mann, 2018).. It uses sophisticated algorithms to compare submissions against a vast database, identifying instances of plagiarism to uphold academic integrity (Miller, 2023; Abrahamson &amp; Mann, 2018). Beyond plagiarism detection, Turnitin provides grammatical checking and educational feedback, promoting academic integrity and aiding in the learning process by highlighting proper citation and paraphrasing techniques (Mann, 2016; Abrahamson &amp; Mann, 2018).</a:t>
            </a:r>
          </a:p>
          <a:p>
            <a:endParaRPr lang="en-US"/>
          </a:p>
          <a:p>
            <a:r>
              <a:rPr lang="en-US" dirty="0"/>
              <a:t>The platform's impact on student development is evident in its structured feedback, which guides students in enhancing their work in line with disciplinary expectations and fostering a culture of academic honesty. However, the literature also indicated varying student engagement levels with Turnitin feedback, affected by factors like emotional responses, clarity, and actionability of the feedback (Mann, 2016; Rashid &amp; Rashid, 2018).</a:t>
            </a:r>
            <a:endParaRPr lang="en-GB" dirty="0"/>
          </a:p>
          <a:p>
            <a:endParaRPr lang="en-GB"/>
          </a:p>
          <a:p>
            <a:r>
              <a:rPr lang="en-US" dirty="0"/>
              <a:t>The integration of AI in education presents new challenges and opportunities for Turnitin, particularly in maintaining academic integrity amidst the potential for AI to generate high-quality original writing that could potentially facilitate plagiarism (Grassini, 2023; Alharbi &amp; Al-Hoorie, 2020).. While Turnitin's efforts to evolve its AI detection capabilities highlight the ongoing adaptation to technological advancements, concerns about the reliability and ethical implications of such systems in educational contexts remain.</a:t>
            </a:r>
            <a:endParaRPr lang="en-GB" dirty="0"/>
          </a:p>
        </p:txBody>
      </p:sp>
      <p:sp>
        <p:nvSpPr>
          <p:cNvPr id="4" name="Slide Number Placeholder 3"/>
          <p:cNvSpPr>
            <a:spLocks noGrp="1"/>
          </p:cNvSpPr>
          <p:nvPr>
            <p:ph type="sldNum" sz="quarter" idx="5"/>
          </p:nvPr>
        </p:nvSpPr>
        <p:spPr/>
        <p:txBody>
          <a:bodyPr/>
          <a:lstStyle/>
          <a:p>
            <a:fld id="{5325B97B-06DE-4A56-8927-C836481ED96A}" type="slidenum">
              <a:t>8</a:t>
            </a:fld>
            <a:endParaRPr lang="en-GB"/>
          </a:p>
        </p:txBody>
      </p:sp>
    </p:spTree>
    <p:extLst>
      <p:ext uri="{BB962C8B-B14F-4D97-AF65-F5344CB8AC3E}">
        <p14:creationId xmlns:p14="http://schemas.microsoft.com/office/powerpoint/2010/main" val="2950683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research paper presents several key findings regarding Turnitin's role in academic writing development, beyond plagiarism detection, student engagement with feedback, and self-guided learning and academic development. </a:t>
            </a:r>
          </a:p>
          <a:p>
            <a:endParaRPr lang="en-US" dirty="0"/>
          </a:p>
          <a:p>
            <a:r>
              <a:rPr lang="en-US" dirty="0"/>
              <a:t>Turnitin feedback assists students improve academic writing through detection of plagiarism and demonstrates to learners how to cite, paraphrase, and safeguard academic integrity. Students are encouraged to reflect on and improve their writing via constructive critique (Mann, 2016; Abrahamson &amp; Mann, 2018).</a:t>
            </a:r>
            <a:endParaRPr lang="en-GB" dirty="0"/>
          </a:p>
          <a:p>
            <a:endParaRPr lang="en-GB" dirty="0"/>
          </a:p>
          <a:p>
            <a:r>
              <a:rPr lang="en-US" dirty="0"/>
              <a:t>However, the study revealed Turnitin is more than a plagiarism detection tool and is now recognised as an educational tool that enhances learning. Grammatical checks and writing style by commenting on work to help students enhance their writing abilities (Miller, 2023; Abrahamson &amp; Mann, 2018). </a:t>
            </a:r>
            <a:endParaRPr lang="en-GB" dirty="0"/>
          </a:p>
          <a:p>
            <a:endParaRPr lang="en-GB" dirty="0"/>
          </a:p>
          <a:p>
            <a:r>
              <a:rPr lang="en-US" dirty="0"/>
              <a:t>Students' engagement with Turnitin feedback relies on clarity, timeliness, and actionability. The research showed that students need feedback literacy to understand and apply feedback to their work (Mann, 2016; Rashid &amp; Rashid, 2018). In addition, students could take ownership of their learning using Turnitin's feedback if held accountable. The study revealed that structured feedback assists students learning through reflection and continuous development. This element of Turnitin encourages students to self-assess and improve their academic abilities (Mann, 2016). Furthermore, the research revealed that Turnitin helps students progress academically by providing quick, thorough, and essential critiques. This improves their writing abilities and academic integrity competence, giving students a greater feeling of authorial identity and academic confidence (Abrahamson &amp; Mann, 2018; Mann, 2016).</a:t>
            </a:r>
            <a:endParaRPr lang="en-GB" dirty="0"/>
          </a:p>
        </p:txBody>
      </p:sp>
      <p:sp>
        <p:nvSpPr>
          <p:cNvPr id="4" name="Slide Number Placeholder 3"/>
          <p:cNvSpPr>
            <a:spLocks noGrp="1"/>
          </p:cNvSpPr>
          <p:nvPr>
            <p:ph type="sldNum" sz="quarter" idx="5"/>
          </p:nvPr>
        </p:nvSpPr>
        <p:spPr/>
        <p:txBody>
          <a:bodyPr/>
          <a:lstStyle/>
          <a:p>
            <a:fld id="{5325B97B-06DE-4A56-8927-C836481ED96A}" type="slidenum">
              <a:t>9</a:t>
            </a:fld>
            <a:endParaRPr lang="en-GB"/>
          </a:p>
        </p:txBody>
      </p:sp>
    </p:spTree>
    <p:extLst>
      <p:ext uri="{BB962C8B-B14F-4D97-AF65-F5344CB8AC3E}">
        <p14:creationId xmlns:p14="http://schemas.microsoft.com/office/powerpoint/2010/main" val="32452343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research paper discusses the educational implications of Turnitin's feedback process, emphasizing its role in enhancing learning outcomes and the need for future research (Mann, 2016; Abrahamson &amp; Mann, 2018).  The discussions surrounded the importance of feedback in academic development and the exploration of Turnitin's capabilities to support student learning and engagement. Through integrating effective, constructive feedback within Turnitin is crucial for maximizing its educational benefits, as it guides students towards improving their academic writing and research skills (Mann, 2016).</a:t>
            </a:r>
          </a:p>
          <a:p>
            <a:endParaRPr lang="en-US" dirty="0"/>
          </a:p>
          <a:p>
            <a:r>
              <a:rPr lang="en-US" dirty="0"/>
              <a:t>Future research should explore the full spectrum of Turnitin's capabilities as a pedagogical tool, focusing on optimizing its feedback mechanisms to support diverse learning needs and enhance academic writing across different disciplines (Mann, 2016; Abrahamson &amp; Mann, 2018).. The research discussed the long-term impact of Turnitin's feedback on student learning outcomes and academic integrity.</a:t>
            </a:r>
            <a:endParaRPr lang="en-GB" dirty="0"/>
          </a:p>
          <a:p>
            <a:endParaRPr lang="en-GB" dirty="0"/>
          </a:p>
          <a:p>
            <a:r>
              <a:rPr lang="en-US" dirty="0"/>
              <a:t>The paper suggests expanding Turnitin's use beyond plagiarism detection to explore its full potential as a pedagogical tool, including using it for formative assessment purposes, for example feedback can serve as a learning aid to help students explore their areas of weakness and improve their writing skills. Integrating Turnitin within the broader educational technology could provide insights into how it can complement other digital tools to enhance teaching and learning (Miller, 2023; Grassini, 2023).</a:t>
            </a:r>
            <a:endParaRPr lang="en-GB" dirty="0"/>
          </a:p>
        </p:txBody>
      </p:sp>
      <p:sp>
        <p:nvSpPr>
          <p:cNvPr id="4" name="Slide Number Placeholder 3"/>
          <p:cNvSpPr>
            <a:spLocks noGrp="1"/>
          </p:cNvSpPr>
          <p:nvPr>
            <p:ph type="sldNum" sz="quarter" idx="5"/>
          </p:nvPr>
        </p:nvSpPr>
        <p:spPr/>
        <p:txBody>
          <a:bodyPr/>
          <a:lstStyle/>
          <a:p>
            <a:fld id="{5325B97B-06DE-4A56-8927-C836481ED96A}" type="slidenum">
              <a:rPr lang="en-GB"/>
              <a:t>10</a:t>
            </a:fld>
            <a:endParaRPr lang="en-GB"/>
          </a:p>
        </p:txBody>
      </p:sp>
    </p:spTree>
    <p:extLst>
      <p:ext uri="{BB962C8B-B14F-4D97-AF65-F5344CB8AC3E}">
        <p14:creationId xmlns:p14="http://schemas.microsoft.com/office/powerpoint/2010/main" val="3699018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research paper emphasized the importance of feedback in education, particularly in post-compulsory learning environments (Mann, 2016). Feedback is a critical educational tool that influences students' learning trajectories, guiding them towards higher academic standards and integrity (Abrahamson &amp; Mann, 2018; Miller, 2023). Turnitin's platform plays a significant role in academic integrity and development by identifying instances of plagiarism and providing educational resources on academic writing, citation, and integrity.</a:t>
            </a:r>
          </a:p>
          <a:p>
            <a:endParaRPr lang="en-US" dirty="0"/>
          </a:p>
          <a:p>
            <a:r>
              <a:rPr lang="en-US" dirty="0"/>
              <a:t>The research also acknowledges Turnitin's potential to expand upon its original function as a plagiarism detection tool, enhancing students' writing skills, fostering critical thinking, and encouraging deeper engagement with academic content (Mann, 2016; Abrahamson &amp; Mann, 2018). The research calls for ongoing investigation and development to explore innovative ways of expanding Turnitin within educational settings, examining its impact on different learner demographics, integrating it with other digital learning tools, and assessing its long-term effects on academic integrity and student development.</a:t>
            </a:r>
            <a:endParaRPr lang="en-GB" dirty="0"/>
          </a:p>
          <a:p>
            <a:endParaRPr lang="en-GB" dirty="0"/>
          </a:p>
          <a:p>
            <a:r>
              <a:rPr lang="en-US" dirty="0"/>
              <a:t>Moreover, the paper calls for educators, policymakers, and technologists to collaborate in optimizing Turnitin's role in education, ensuring it aligns with evolving pedagogical objectives and standards (Miller, 2023; Grassini, 2023).</a:t>
            </a:r>
            <a:endParaRPr lang="en-GB" dirty="0"/>
          </a:p>
        </p:txBody>
      </p:sp>
      <p:sp>
        <p:nvSpPr>
          <p:cNvPr id="4" name="Slide Number Placeholder 3"/>
          <p:cNvSpPr>
            <a:spLocks noGrp="1"/>
          </p:cNvSpPr>
          <p:nvPr>
            <p:ph type="sldNum" sz="quarter" idx="5"/>
          </p:nvPr>
        </p:nvSpPr>
        <p:spPr/>
        <p:txBody>
          <a:bodyPr/>
          <a:lstStyle/>
          <a:p>
            <a:fld id="{5325B97B-06DE-4A56-8927-C836481ED96A}" type="slidenum">
              <a:rPr lang="en-GB"/>
              <a:t>11</a:t>
            </a:fld>
            <a:endParaRPr lang="en-GB"/>
          </a:p>
        </p:txBody>
      </p:sp>
    </p:spTree>
    <p:extLst>
      <p:ext uri="{BB962C8B-B14F-4D97-AF65-F5344CB8AC3E}">
        <p14:creationId xmlns:p14="http://schemas.microsoft.com/office/powerpoint/2010/main" val="1578517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 more educational and less punitive approach to institutional rules is needed.</a:t>
            </a:r>
          </a:p>
          <a:p>
            <a:r>
              <a:rPr lang="en-US"/>
              <a:t>• Future studies should explore Turnitin's effectiveness in improving student learning and academic writing skills.</a:t>
            </a:r>
            <a:endParaRPr lang="en-GB"/>
          </a:p>
          <a:p>
            <a:r>
              <a:rPr lang="en-US" dirty="0"/>
              <a:t>• Teacher and student training on the impact on Turnitin feedback and usage.</a:t>
            </a:r>
            <a:endParaRPr lang="en-GB" dirty="0"/>
          </a:p>
          <a:p>
            <a:r>
              <a:rPr lang="en-US"/>
              <a:t>• Longitudinal studies on feedback's long-term effects on student writing abilities and self-guided learning practices.</a:t>
            </a:r>
            <a:endParaRPr lang="en-GB"/>
          </a:p>
          <a:p>
            <a:r>
              <a:rPr lang="en-US" dirty="0"/>
              <a:t>• Institutional policies and culture should be changed to facilitate educational use of plagiarism detection tools, prioritizing academic integrity and writing growth.</a:t>
            </a:r>
            <a:endParaRPr lang="en-GB" dirty="0"/>
          </a:p>
        </p:txBody>
      </p:sp>
      <p:sp>
        <p:nvSpPr>
          <p:cNvPr id="4" name="Slide Number Placeholder 3"/>
          <p:cNvSpPr>
            <a:spLocks noGrp="1"/>
          </p:cNvSpPr>
          <p:nvPr>
            <p:ph type="sldNum" sz="quarter" idx="5"/>
          </p:nvPr>
        </p:nvSpPr>
        <p:spPr/>
        <p:txBody>
          <a:bodyPr/>
          <a:lstStyle/>
          <a:p>
            <a:fld id="{5325B97B-06DE-4A56-8927-C836481ED96A}" type="slidenum">
              <a:rPr lang="en-GB"/>
              <a:t>12</a:t>
            </a:fld>
            <a:endParaRPr lang="en-GB"/>
          </a:p>
        </p:txBody>
      </p:sp>
    </p:spTree>
    <p:extLst>
      <p:ext uri="{BB962C8B-B14F-4D97-AF65-F5344CB8AC3E}">
        <p14:creationId xmlns:p14="http://schemas.microsoft.com/office/powerpoint/2010/main" val="1448455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Abrahamson, E. and Mann, J. (2018). For whom is the feedback intended? A student-focused critical analysis of Turnitin software as a tool for learning. </a:t>
            </a:r>
            <a:r>
              <a:rPr lang="en-GB" i="1" dirty="0"/>
              <a:t>Journal of Pedagogical Research</a:t>
            </a:r>
            <a:r>
              <a:rPr lang="en-GB" dirty="0"/>
              <a:t>,</a:t>
            </a:r>
            <a:r>
              <a:rPr lang="en-GB" i="1" dirty="0"/>
              <a:t> 2(3)</a:t>
            </a:r>
            <a:r>
              <a:rPr lang="en-GB" dirty="0"/>
              <a:t>, pp.146-166.</a:t>
            </a:r>
            <a:endParaRPr lang="en-US"/>
          </a:p>
          <a:p>
            <a:r>
              <a:rPr lang="en-GB" dirty="0"/>
              <a:t>Alharbi, M.A. and Al-Hoorie, A.H. (2020) “Turnitin peer feedback: controversial vs. non-controversial essays,” </a:t>
            </a:r>
            <a:r>
              <a:rPr lang="en-GB" i="1" dirty="0"/>
              <a:t>International Journal of Educational Technology in Higher Education</a:t>
            </a:r>
            <a:r>
              <a:rPr lang="en-GB" dirty="0"/>
              <a:t>, 17(1), pp. 1–17. Available at: </a:t>
            </a:r>
            <a:r>
              <a:rPr lang="en-GB" u="sng" dirty="0">
                <a:hlinkClick r:id="rId3"/>
              </a:rPr>
              <a:t>https://doi.org/10.1186/s41239-020-00195-1</a:t>
            </a:r>
            <a:r>
              <a:rPr lang="en-GB" dirty="0"/>
              <a:t>.</a:t>
            </a:r>
            <a:endParaRPr lang="en-GB" dirty="0">
              <a:cs typeface="Calibri"/>
            </a:endParaRPr>
          </a:p>
          <a:p>
            <a:r>
              <a:rPr lang="en-GB" dirty="0"/>
              <a:t>Grassini, S. (2023). Shaping the future of education: exploring the potential and consequences of AI and ChatGPT in educational settings. </a:t>
            </a:r>
            <a:r>
              <a:rPr lang="en-GB" i="1" dirty="0"/>
              <a:t>Education Sciences</a:t>
            </a:r>
            <a:r>
              <a:rPr lang="en-GB" dirty="0"/>
              <a:t>, </a:t>
            </a:r>
            <a:r>
              <a:rPr lang="en-GB" i="1" dirty="0"/>
              <a:t>13</a:t>
            </a:r>
            <a:r>
              <a:rPr lang="en-GB" dirty="0"/>
              <a:t>(7), p.692.</a:t>
            </a:r>
            <a:endParaRPr lang="en-GB" dirty="0">
              <a:cs typeface="Calibri"/>
            </a:endParaRPr>
          </a:p>
          <a:p>
            <a:r>
              <a:rPr lang="en-GB" dirty="0"/>
              <a:t>Miller, D. (2023). Embracing the Technological Metamorphosis: Envisioning Higher Education for Generation Alpha in a Shifting Educational Landscape. </a:t>
            </a:r>
            <a:r>
              <a:rPr lang="en-GB" i="1" dirty="0"/>
              <a:t>International Journal Software Engineering and Computer Science (IJSECS)</a:t>
            </a:r>
            <a:r>
              <a:rPr lang="en-GB" dirty="0"/>
              <a:t>,</a:t>
            </a:r>
            <a:r>
              <a:rPr lang="en-GB" i="1" dirty="0"/>
              <a:t> 3(2)</a:t>
            </a:r>
            <a:r>
              <a:rPr lang="en-GB" dirty="0"/>
              <a:t>, pp.88-96.</a:t>
            </a:r>
            <a:endParaRPr lang="en-US" dirty="0">
              <a:cs typeface="Calibri"/>
            </a:endParaRPr>
          </a:p>
          <a:p>
            <a:r>
              <a:rPr lang="en-GB" dirty="0"/>
              <a:t>Rashid, A. and Rashid, A. (2018). Academic policing via top-down implementation of Turnitin in Pakistan: students’ perspective and way forward. </a:t>
            </a:r>
            <a:r>
              <a:rPr lang="en-GB" i="1" dirty="0" err="1"/>
              <a:t>Pakistaniaat</a:t>
            </a:r>
            <a:r>
              <a:rPr lang="en-GB" i="1" dirty="0"/>
              <a:t>: A Journal of Pakistan Studies</a:t>
            </a:r>
            <a:r>
              <a:rPr lang="en-GB" dirty="0"/>
              <a:t>, </a:t>
            </a:r>
            <a:r>
              <a:rPr lang="en-GB" i="1" dirty="0"/>
              <a:t>6</a:t>
            </a:r>
            <a:r>
              <a:rPr lang="en-GB" dirty="0"/>
              <a:t>.</a:t>
            </a:r>
          </a:p>
          <a:p>
            <a:r>
              <a:rPr lang="en-US" dirty="0"/>
              <a:t>Saunders, M. (2012). Research Methods for Business Students . Harlow: Pearson Education Ltd.</a:t>
            </a:r>
          </a:p>
        </p:txBody>
      </p:sp>
      <p:sp>
        <p:nvSpPr>
          <p:cNvPr id="4" name="Slide Number Placeholder 3"/>
          <p:cNvSpPr>
            <a:spLocks noGrp="1"/>
          </p:cNvSpPr>
          <p:nvPr>
            <p:ph type="sldNum" sz="quarter" idx="5"/>
          </p:nvPr>
        </p:nvSpPr>
        <p:spPr/>
        <p:txBody>
          <a:bodyPr/>
          <a:lstStyle/>
          <a:p>
            <a:fld id="{5325B97B-06DE-4A56-8927-C836481ED96A}" type="slidenum">
              <a:rPr lang="en-GB"/>
              <a:t>13</a:t>
            </a:fld>
            <a:endParaRPr lang="en-GB"/>
          </a:p>
        </p:txBody>
      </p:sp>
    </p:spTree>
    <p:extLst>
      <p:ext uri="{BB962C8B-B14F-4D97-AF65-F5344CB8AC3E}">
        <p14:creationId xmlns:p14="http://schemas.microsoft.com/office/powerpoint/2010/main" val="1502187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dirty="0"/>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dirty="0"/>
              <a:t>Click to edit Master subtitle style</a:t>
            </a:r>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dirty="0"/>
              <a:pPr/>
              <a:t>4/4/2024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849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4/4/2024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658891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dirty="0"/>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4/4/2024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6484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dirty="0"/>
              <a:t>Click to edit Master title style</a:t>
            </a:r>
          </a:p>
        </p:txBody>
      </p:sp>
      <p:sp>
        <p:nvSpPr>
          <p:cNvPr id="3" name="Content Placeholder 2"/>
          <p:cNvSpPr>
            <a:spLocks noGrp="1"/>
          </p:cNvSpPr>
          <p:nvPr>
            <p:ph sz="half" idx="1"/>
          </p:nvPr>
        </p:nvSpPr>
        <p:spPr>
          <a:xfrm>
            <a:off x="1024128" y="2286000"/>
            <a:ext cx="475488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6DFF08F-DC6B-4601-B491-B0F83F6DD2DA}" type="datetimeFigureOut">
              <a:rPr lang="en-US" dirty="0"/>
              <a:t>4/4/2024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846690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dirty="0"/>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dirty="0"/>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6DFF08F-DC6B-4601-B491-B0F83F6DD2DA}" type="datetimeFigureOut">
              <a:rPr lang="en-US" dirty="0"/>
              <a:t>4/4/2024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5837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4/4/2024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08461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4/4/2024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0135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dirty="0"/>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4/4/2024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826760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dirty="0"/>
              <a:t>Click to edit Master title style</a:t>
            </a:r>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4/4/2024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541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4/4/2024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121030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dirty="0"/>
              <a:t>Click to edit Master title style</a:t>
            </a:r>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4/4/2024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022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6DFF08F-DC6B-4601-B491-B0F83F6DD2DA}" type="datetimeFigureOut">
              <a:rPr lang="en-US" dirty="0"/>
              <a:pPr/>
              <a:t>4/4/2024</a:t>
            </a:fld>
            <a:endParaRPr lang="en-US" dirty="0"/>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696215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notesSlide" Target="../notesSlides/notesSlide3.xml"/><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4.png"/><Relationship Id="rId4" Type="http://schemas.openxmlformats.org/officeDocument/2006/relationships/notesSlide" Target="../notesSlides/notesSlide9.xml"/><Relationship Id="rId9" Type="http://schemas.microsoft.com/office/2007/relationships/diagramDrawing" Target="../diagrams/drawing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02458091-E89D-CEEC-2A2F-DD50C306F950}"/>
              </a:ext>
            </a:extLst>
          </p:cNvPr>
          <p:cNvPicPr>
            <a:picLocks noChangeAspect="1"/>
          </p:cNvPicPr>
          <p:nvPr/>
        </p:nvPicPr>
        <p:blipFill rotWithShape="1">
          <a:blip r:embed="rId4"/>
          <a:srcRect l="9091" t="10679"/>
          <a:stretch/>
        </p:blipFill>
        <p:spPr>
          <a:xfrm>
            <a:off x="20" y="1"/>
            <a:ext cx="12191980" cy="6857999"/>
          </a:xfrm>
          <a:prstGeom prst="rect">
            <a:avLst/>
          </a:prstGeom>
        </p:spPr>
      </p:pic>
      <p:sp>
        <p:nvSpPr>
          <p:cNvPr id="28" name="Rectangle 27">
            <a:extLst>
              <a:ext uri="{FF2B5EF4-FFF2-40B4-BE49-F238E27FC236}">
                <a16:creationId xmlns:a16="http://schemas.microsoft.com/office/drawing/2014/main" id="{4A5BCE34-61A5-4D9E-BB0C-10B1138F2D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12192000" cy="2298032"/>
          </a:xfrm>
          <a:prstGeom prst="rect">
            <a:avLst/>
          </a:prstGeom>
          <a:solidFill>
            <a:schemeClr val="accent2">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ctrTitle"/>
          </p:nvPr>
        </p:nvSpPr>
        <p:spPr>
          <a:xfrm>
            <a:off x="457200" y="4960137"/>
            <a:ext cx="7772400" cy="1463040"/>
          </a:xfrm>
        </p:spPr>
        <p:txBody>
          <a:bodyPr>
            <a:normAutofit/>
          </a:bodyPr>
          <a:lstStyle/>
          <a:p>
            <a:r>
              <a:rPr lang="en-GB">
                <a:solidFill>
                  <a:srgbClr val="FFFFFF"/>
                </a:solidFill>
              </a:rPr>
              <a:t>Action Research</a:t>
            </a:r>
          </a:p>
        </p:txBody>
      </p:sp>
      <p:sp>
        <p:nvSpPr>
          <p:cNvPr id="3" name="Subtitle 2"/>
          <p:cNvSpPr>
            <a:spLocks noGrp="1"/>
          </p:cNvSpPr>
          <p:nvPr>
            <p:ph type="subTitle" idx="1"/>
          </p:nvPr>
        </p:nvSpPr>
        <p:spPr>
          <a:xfrm>
            <a:off x="8610600" y="4960137"/>
            <a:ext cx="3200400" cy="1463040"/>
          </a:xfrm>
        </p:spPr>
        <p:txBody>
          <a:bodyPr vert="horz" lIns="91440" tIns="45720" rIns="91440" bIns="45720" rtlCol="0">
            <a:normAutofit/>
          </a:bodyPr>
          <a:lstStyle/>
          <a:p>
            <a:r>
              <a:rPr lang="en-GB">
                <a:solidFill>
                  <a:srgbClr val="FFFFFF"/>
                </a:solidFill>
              </a:rPr>
              <a:t>Christine Joy 2009194</a:t>
            </a:r>
          </a:p>
        </p:txBody>
      </p:sp>
      <p:cxnSp>
        <p:nvCxnSpPr>
          <p:cNvPr id="30" name="Straight Connector 29">
            <a:extLst>
              <a:ext uri="{FF2B5EF4-FFF2-40B4-BE49-F238E27FC236}">
                <a16:creationId xmlns:a16="http://schemas.microsoft.com/office/drawing/2014/main" id="{79F1B0F4-BC5D-4BBC-BFC1-4AECA3537A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Recorded Sound">
            <a:hlinkClick r:id="" action="ppaction://media"/>
            <a:extLst>
              <a:ext uri="{FF2B5EF4-FFF2-40B4-BE49-F238E27FC236}">
                <a16:creationId xmlns:a16="http://schemas.microsoft.com/office/drawing/2014/main" id="{4ED55BCF-D391-9CEB-BC53-77B68463F90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6571"/>
    </mc:Choice>
    <mc:Fallback>
      <p:transition spd="slow" advTm="6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1136FD-BBB2-4EB4-A240-3E21EECF7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7F45A6-49B0-07F7-8D9A-4268C4C1C76B}"/>
              </a:ext>
            </a:extLst>
          </p:cNvPr>
          <p:cNvSpPr>
            <a:spLocks noGrp="1"/>
          </p:cNvSpPr>
          <p:nvPr>
            <p:ph type="title"/>
          </p:nvPr>
        </p:nvSpPr>
        <p:spPr>
          <a:xfrm>
            <a:off x="1024129" y="585216"/>
            <a:ext cx="3779085" cy="1499616"/>
          </a:xfrm>
        </p:spPr>
        <p:txBody>
          <a:bodyPr>
            <a:normAutofit/>
          </a:bodyPr>
          <a:lstStyle/>
          <a:p>
            <a:r>
              <a:rPr lang="en-GB" sz="2000">
                <a:solidFill>
                  <a:srgbClr val="FFFFFF"/>
                </a:solidFill>
                <a:latin typeface="Calibri"/>
                <a:ea typeface="Calibri"/>
                <a:cs typeface="Calibri"/>
              </a:rPr>
              <a:t>Effectiveness of Turnitin's Feedback Process in Enhancing Student Academic Integrity</a:t>
            </a:r>
            <a:endParaRPr lang="en-US" sz="2000">
              <a:solidFill>
                <a:srgbClr val="FFFFFF"/>
              </a:solidFill>
            </a:endParaRPr>
          </a:p>
        </p:txBody>
      </p:sp>
      <p:cxnSp>
        <p:nvCxnSpPr>
          <p:cNvPr id="12" name="Straight Connector 11">
            <a:extLst>
              <a:ext uri="{FF2B5EF4-FFF2-40B4-BE49-F238E27FC236}">
                <a16:creationId xmlns:a16="http://schemas.microsoft.com/office/drawing/2014/main" id="{C6826B28-36B0-4CC1-8EC8-EF9B88B356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C81CD8A-A909-CE2E-1A3D-43106147F365}"/>
              </a:ext>
            </a:extLst>
          </p:cNvPr>
          <p:cNvSpPr>
            <a:spLocks noGrp="1"/>
          </p:cNvSpPr>
          <p:nvPr>
            <p:ph idx="1"/>
          </p:nvPr>
        </p:nvSpPr>
        <p:spPr>
          <a:xfrm>
            <a:off x="1024129" y="2286000"/>
            <a:ext cx="3791711" cy="3931920"/>
          </a:xfrm>
        </p:spPr>
        <p:txBody>
          <a:bodyPr vert="horz" lIns="91440" tIns="45720" rIns="91440" bIns="45720" rtlCol="0">
            <a:normAutofit/>
          </a:bodyPr>
          <a:lstStyle/>
          <a:p>
            <a:r>
              <a:rPr lang="en-GB" sz="1500">
                <a:solidFill>
                  <a:srgbClr val="FFFFFF"/>
                </a:solidFill>
                <a:ea typeface="+mn-lt"/>
                <a:cs typeface="+mn-lt"/>
              </a:rPr>
              <a:t>The research explored Turnitin's Feedback Efficiency in Post-Compulsory Education.</a:t>
            </a:r>
          </a:p>
          <a:p>
            <a:r>
              <a:rPr lang="en-GB" sz="1500">
                <a:solidFill>
                  <a:srgbClr val="FFFFFF"/>
                </a:solidFill>
                <a:ea typeface="+mn-lt"/>
                <a:cs typeface="+mn-lt"/>
              </a:rPr>
              <a:t>Secondary research was used to evaluate Turnitin's effectiveness.</a:t>
            </a:r>
          </a:p>
          <a:p>
            <a:r>
              <a:rPr lang="en-GB" sz="1500">
                <a:solidFill>
                  <a:srgbClr val="FFFFFF"/>
                </a:solidFill>
                <a:ea typeface="+mn-lt"/>
                <a:cs typeface="+mn-lt"/>
              </a:rPr>
              <a:t>The focus of the research was to explore student engagement with Turnitin to enhance academic integrity and self-directed learning.</a:t>
            </a:r>
          </a:p>
          <a:p>
            <a:r>
              <a:rPr lang="en-GB" sz="1500">
                <a:solidFill>
                  <a:srgbClr val="FFFFFF"/>
                </a:solidFill>
                <a:ea typeface="+mn-lt"/>
                <a:cs typeface="+mn-lt"/>
              </a:rPr>
              <a:t>Investigate AI's role in plagiarism detection technologies.</a:t>
            </a:r>
          </a:p>
          <a:p>
            <a:r>
              <a:rPr lang="en-GB" sz="1500">
                <a:solidFill>
                  <a:srgbClr val="FFFFFF"/>
                </a:solidFill>
                <a:ea typeface="+mn-lt"/>
                <a:cs typeface="+mn-lt"/>
              </a:rPr>
              <a:t>Provide evidence-based recommendations to optimize Turnitin's integration into pedagogical practices.</a:t>
            </a:r>
            <a:endParaRPr lang="en-GB" sz="1500">
              <a:solidFill>
                <a:srgbClr val="FFFFFF"/>
              </a:solidFill>
            </a:endParaRPr>
          </a:p>
        </p:txBody>
      </p:sp>
      <p:pic>
        <p:nvPicPr>
          <p:cNvPr id="5" name="Picture 4" descr="Glasses on top of a book">
            <a:extLst>
              <a:ext uri="{FF2B5EF4-FFF2-40B4-BE49-F238E27FC236}">
                <a16:creationId xmlns:a16="http://schemas.microsoft.com/office/drawing/2014/main" id="{24002A76-05D7-072D-0DB1-8A516B81E49D}"/>
              </a:ext>
            </a:extLst>
          </p:cNvPr>
          <p:cNvPicPr>
            <a:picLocks noChangeAspect="1"/>
          </p:cNvPicPr>
          <p:nvPr/>
        </p:nvPicPr>
        <p:blipFill rotWithShape="1">
          <a:blip r:embed="rId5"/>
          <a:srcRect l="5279" r="29918" b="-2"/>
          <a:stretch/>
        </p:blipFill>
        <p:spPr>
          <a:xfrm>
            <a:off x="6096000" y="640080"/>
            <a:ext cx="5455921" cy="5577840"/>
          </a:xfrm>
          <a:prstGeom prst="rect">
            <a:avLst/>
          </a:prstGeom>
        </p:spPr>
      </p:pic>
      <p:pic>
        <p:nvPicPr>
          <p:cNvPr id="4" name="Recorded Sound">
            <a:hlinkClick r:id="" action="ppaction://media"/>
            <a:extLst>
              <a:ext uri="{FF2B5EF4-FFF2-40B4-BE49-F238E27FC236}">
                <a16:creationId xmlns:a16="http://schemas.microsoft.com/office/drawing/2014/main" id="{C0309496-7C74-A121-0750-C1F602B6FEF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692214342"/>
      </p:ext>
    </p:extLst>
  </p:cSld>
  <p:clrMapOvr>
    <a:masterClrMapping/>
  </p:clrMapOvr>
  <mc:AlternateContent xmlns:mc="http://schemas.openxmlformats.org/markup-compatibility/2006">
    <mc:Choice xmlns:p14="http://schemas.microsoft.com/office/powerpoint/2010/main" Requires="p14">
      <p:transition spd="slow" p14:dur="2000" advTm="49062"/>
    </mc:Choice>
    <mc:Fallback>
      <p:transition spd="slow" advTm="49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0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1CE8CA9-D6D2-4C46-8070-9566F894E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940F3C-C5D1-3CB4-39EA-02E768D69823}"/>
              </a:ext>
            </a:extLst>
          </p:cNvPr>
          <p:cNvSpPr>
            <a:spLocks noGrp="1"/>
          </p:cNvSpPr>
          <p:nvPr>
            <p:ph type="title"/>
          </p:nvPr>
        </p:nvSpPr>
        <p:spPr>
          <a:xfrm>
            <a:off x="1024129" y="585216"/>
            <a:ext cx="3779085" cy="1499616"/>
          </a:xfrm>
          <a:prstGeom prst="ellipse">
            <a:avLst/>
          </a:prstGeom>
        </p:spPr>
        <p:txBody>
          <a:bodyPr vert="horz" lIns="91440" tIns="45720" rIns="91440" bIns="45720" rtlCol="0">
            <a:normAutofit/>
          </a:bodyPr>
          <a:lstStyle/>
          <a:p>
            <a:r>
              <a:rPr lang="en-US" sz="3700" b="1" kern="1200">
                <a:solidFill>
                  <a:schemeClr val="tx1"/>
                </a:solidFill>
                <a:latin typeface="+mj-lt"/>
                <a:ea typeface="+mj-ea"/>
                <a:cs typeface="+mj-cs"/>
              </a:rPr>
              <a:t>Academic Poster</a:t>
            </a:r>
          </a:p>
        </p:txBody>
      </p:sp>
      <p:cxnSp>
        <p:nvCxnSpPr>
          <p:cNvPr id="13" name="Straight Connector 12">
            <a:extLst>
              <a:ext uri="{FF2B5EF4-FFF2-40B4-BE49-F238E27FC236}">
                <a16:creationId xmlns:a16="http://schemas.microsoft.com/office/drawing/2014/main" id="{72B31CF5-BEC2-457D-A52F-6A5CCB066FE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26CC3056-5C5E-BF0E-0D61-6D5287BDBC68}"/>
              </a:ext>
            </a:extLst>
          </p:cNvPr>
          <p:cNvSpPr>
            <a:spLocks noGrp="1"/>
          </p:cNvSpPr>
          <p:nvPr>
            <p:ph idx="1"/>
          </p:nvPr>
        </p:nvSpPr>
        <p:spPr>
          <a:xfrm>
            <a:off x="1024129" y="2286000"/>
            <a:ext cx="3791711" cy="3931920"/>
          </a:xfrm>
        </p:spPr>
        <p:txBody>
          <a:bodyPr>
            <a:normAutofit/>
          </a:bodyPr>
          <a:lstStyle/>
          <a:p>
            <a:endParaRPr lang="en-US">
              <a:solidFill>
                <a:srgbClr val="FFFFFF"/>
              </a:solidFill>
            </a:endParaRPr>
          </a:p>
        </p:txBody>
      </p:sp>
      <p:pic>
        <p:nvPicPr>
          <p:cNvPr id="4" name="Content Placeholder 3" descr="A diagram of a research process&#10;&#10;Description automatically generated">
            <a:extLst>
              <a:ext uri="{FF2B5EF4-FFF2-40B4-BE49-F238E27FC236}">
                <a16:creationId xmlns:a16="http://schemas.microsoft.com/office/drawing/2014/main" id="{5EA9A88D-71BF-045A-5267-30ECCEB94C9B}"/>
              </a:ext>
            </a:extLst>
          </p:cNvPr>
          <p:cNvPicPr>
            <a:picLocks noChangeAspect="1"/>
          </p:cNvPicPr>
          <p:nvPr/>
        </p:nvPicPr>
        <p:blipFill>
          <a:blip r:embed="rId5"/>
          <a:stretch>
            <a:fillRect/>
          </a:stretch>
        </p:blipFill>
        <p:spPr>
          <a:xfrm>
            <a:off x="6096000" y="1519428"/>
            <a:ext cx="5455921" cy="3819144"/>
          </a:xfrm>
          <a:prstGeom prst="rect">
            <a:avLst/>
          </a:prstGeom>
        </p:spPr>
      </p:pic>
      <p:pic>
        <p:nvPicPr>
          <p:cNvPr id="3" name="Recorded Sound">
            <a:hlinkClick r:id="" action="ppaction://media"/>
            <a:extLst>
              <a:ext uri="{FF2B5EF4-FFF2-40B4-BE49-F238E27FC236}">
                <a16:creationId xmlns:a16="http://schemas.microsoft.com/office/drawing/2014/main" id="{57ECDA64-FEA0-F7C6-A86F-00FDBA9CDD0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398425681"/>
      </p:ext>
    </p:extLst>
  </p:cSld>
  <p:clrMapOvr>
    <a:masterClrMapping/>
  </p:clrMapOvr>
  <mc:AlternateContent xmlns:mc="http://schemas.openxmlformats.org/markup-compatibility/2006">
    <mc:Choice xmlns:p14="http://schemas.microsoft.com/office/powerpoint/2010/main" Requires="p14">
      <p:transition spd="slow" p14:dur="2000" advTm="28512"/>
    </mc:Choice>
    <mc:Fallback>
      <p:transition spd="slow" advTm="28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5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2A8050-8845-D09D-5033-2A8859BDB24F}"/>
              </a:ext>
            </a:extLst>
          </p:cNvPr>
          <p:cNvSpPr>
            <a:spLocks noGrp="1"/>
          </p:cNvSpPr>
          <p:nvPr>
            <p:ph type="title"/>
          </p:nvPr>
        </p:nvSpPr>
        <p:spPr>
          <a:xfrm>
            <a:off x="643468" y="643467"/>
            <a:ext cx="3415612" cy="5571066"/>
          </a:xfrm>
        </p:spPr>
        <p:txBody>
          <a:bodyPr>
            <a:normAutofit/>
          </a:bodyPr>
          <a:lstStyle/>
          <a:p>
            <a:r>
              <a:rPr lang="en-GB" sz="3100" b="1">
                <a:solidFill>
                  <a:srgbClr val="FFFFFF"/>
                </a:solidFill>
                <a:latin typeface="Arial"/>
                <a:cs typeface="Calibri"/>
              </a:rPr>
              <a:t>Introduction</a:t>
            </a:r>
            <a:endParaRPr lang="en-GB" sz="3100">
              <a:solidFill>
                <a:srgbClr val="FFFFFF"/>
              </a:solidFill>
              <a:latin typeface="Arial"/>
              <a:cs typeface="Calibri"/>
            </a:endParaRPr>
          </a:p>
        </p:txBody>
      </p:sp>
      <p:graphicFrame>
        <p:nvGraphicFramePr>
          <p:cNvPr id="7" name="Content Placeholder 2">
            <a:extLst>
              <a:ext uri="{FF2B5EF4-FFF2-40B4-BE49-F238E27FC236}">
                <a16:creationId xmlns:a16="http://schemas.microsoft.com/office/drawing/2014/main" id="{D807AE99-20F1-8950-21BA-B1C2997CCC50}"/>
              </a:ext>
            </a:extLst>
          </p:cNvPr>
          <p:cNvGraphicFramePr>
            <a:graphicFrameLocks noGrp="1"/>
          </p:cNvGraphicFramePr>
          <p:nvPr>
            <p:ph idx="1"/>
            <p:extLst>
              <p:ext uri="{D42A27DB-BD31-4B8C-83A1-F6EECF244321}">
                <p14:modId xmlns:p14="http://schemas.microsoft.com/office/powerpoint/2010/main" val="674903074"/>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Recorded Sound">
            <a:hlinkClick r:id="" action="ppaction://media"/>
            <a:extLst>
              <a:ext uri="{FF2B5EF4-FFF2-40B4-BE49-F238E27FC236}">
                <a16:creationId xmlns:a16="http://schemas.microsoft.com/office/drawing/2014/main" id="{2CF09196-9176-E5B1-A606-2F66EB9F69B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6640019"/>
      </p:ext>
    </p:extLst>
  </p:cSld>
  <p:clrMapOvr>
    <a:masterClrMapping/>
  </p:clrMapOvr>
  <mc:AlternateContent xmlns:mc="http://schemas.openxmlformats.org/markup-compatibility/2006">
    <mc:Choice xmlns:p14="http://schemas.microsoft.com/office/powerpoint/2010/main" Requires="p14">
      <p:transition spd="slow" p14:dur="2000" advTm="31810"/>
    </mc:Choice>
    <mc:Fallback>
      <p:transition spd="slow" advTm="318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81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C51136FD-BBB2-4EB4-A240-3E21EECF7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4FED7F-A7FA-71B4-37A0-2F198AFA7291}"/>
              </a:ext>
            </a:extLst>
          </p:cNvPr>
          <p:cNvSpPr>
            <a:spLocks noGrp="1"/>
          </p:cNvSpPr>
          <p:nvPr>
            <p:ph type="title"/>
          </p:nvPr>
        </p:nvSpPr>
        <p:spPr>
          <a:xfrm>
            <a:off x="1024129" y="585216"/>
            <a:ext cx="3779085" cy="1499616"/>
          </a:xfrm>
        </p:spPr>
        <p:txBody>
          <a:bodyPr>
            <a:normAutofit/>
          </a:bodyPr>
          <a:lstStyle/>
          <a:p>
            <a:r>
              <a:rPr lang="en-GB" sz="3500" b="1">
                <a:solidFill>
                  <a:srgbClr val="FFFFFF"/>
                </a:solidFill>
                <a:latin typeface="Arial"/>
                <a:cs typeface="Arial"/>
              </a:rPr>
              <a:t>Justification</a:t>
            </a:r>
          </a:p>
        </p:txBody>
      </p:sp>
      <p:cxnSp>
        <p:nvCxnSpPr>
          <p:cNvPr id="25" name="Straight Connector 24">
            <a:extLst>
              <a:ext uri="{FF2B5EF4-FFF2-40B4-BE49-F238E27FC236}">
                <a16:creationId xmlns:a16="http://schemas.microsoft.com/office/drawing/2014/main" id="{C6826B28-36B0-4CC1-8EC8-EF9B88B356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20E08C5-9B08-BFA2-0EC4-86864A38C99A}"/>
              </a:ext>
            </a:extLst>
          </p:cNvPr>
          <p:cNvSpPr>
            <a:spLocks noGrp="1"/>
          </p:cNvSpPr>
          <p:nvPr>
            <p:ph idx="1"/>
          </p:nvPr>
        </p:nvSpPr>
        <p:spPr>
          <a:xfrm>
            <a:off x="1024129" y="2286000"/>
            <a:ext cx="3791711" cy="3931920"/>
          </a:xfrm>
        </p:spPr>
        <p:txBody>
          <a:bodyPr vert="horz" lIns="91440" tIns="45720" rIns="91440" bIns="45720" rtlCol="0">
            <a:normAutofit/>
          </a:bodyPr>
          <a:lstStyle/>
          <a:p>
            <a:r>
              <a:rPr lang="en-GB" sz="1700">
                <a:solidFill>
                  <a:srgbClr val="FFFFFF"/>
                </a:solidFill>
                <a:latin typeface="Arial"/>
                <a:ea typeface="+mn-lt"/>
                <a:cs typeface="+mn-lt"/>
              </a:rPr>
              <a:t>The need to evaluate Turnitin’s feedback process is justified by its significant role in post-compulsory education, particularly in supporting autonomous learning and maintaining academic integrity. Turnitin, a widely used technology in academic contexts, offers a platform for in-depth exploration of its feedback mechanisms and their impact on student engagement, learning outcomes, and academic performance. The study highlights key areas necessitating evaluation.</a:t>
            </a:r>
            <a:endParaRPr lang="en-GB" sz="1700">
              <a:solidFill>
                <a:srgbClr val="FFFFFF"/>
              </a:solidFill>
              <a:latin typeface="Arial"/>
              <a:cs typeface="Arial"/>
            </a:endParaRPr>
          </a:p>
        </p:txBody>
      </p:sp>
      <p:pic>
        <p:nvPicPr>
          <p:cNvPr id="18" name="Picture 17" descr="Glasses on top of a book">
            <a:extLst>
              <a:ext uri="{FF2B5EF4-FFF2-40B4-BE49-F238E27FC236}">
                <a16:creationId xmlns:a16="http://schemas.microsoft.com/office/drawing/2014/main" id="{2A6895DB-7544-BC39-9BCD-76BE394A4F5C}"/>
              </a:ext>
            </a:extLst>
          </p:cNvPr>
          <p:cNvPicPr>
            <a:picLocks noChangeAspect="1"/>
          </p:cNvPicPr>
          <p:nvPr/>
        </p:nvPicPr>
        <p:blipFill rotWithShape="1">
          <a:blip r:embed="rId5"/>
          <a:srcRect l="5279" r="29918" b="-2"/>
          <a:stretch/>
        </p:blipFill>
        <p:spPr>
          <a:xfrm>
            <a:off x="6096000" y="640080"/>
            <a:ext cx="5455921" cy="5577840"/>
          </a:xfrm>
          <a:prstGeom prst="rect">
            <a:avLst/>
          </a:prstGeom>
        </p:spPr>
      </p:pic>
      <p:pic>
        <p:nvPicPr>
          <p:cNvPr id="4" name="Recorded Sound">
            <a:hlinkClick r:id="" action="ppaction://media"/>
            <a:extLst>
              <a:ext uri="{FF2B5EF4-FFF2-40B4-BE49-F238E27FC236}">
                <a16:creationId xmlns:a16="http://schemas.microsoft.com/office/drawing/2014/main" id="{82CECD96-EB8D-2AD9-09AD-7A1919E6EAD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614094009"/>
      </p:ext>
    </p:extLst>
  </p:cSld>
  <p:clrMapOvr>
    <a:masterClrMapping/>
  </p:clrMapOvr>
  <mc:AlternateContent xmlns:mc="http://schemas.openxmlformats.org/markup-compatibility/2006">
    <mc:Choice xmlns:p14="http://schemas.microsoft.com/office/powerpoint/2010/main" Requires="p14">
      <p:transition spd="slow" p14:dur="2000" advTm="35942"/>
    </mc:Choice>
    <mc:Fallback>
      <p:transition spd="slow" advTm="359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9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81CE8CA9-D6D2-4C46-8070-9566F894E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A330A8-2565-54E1-FC87-B81525609A2A}"/>
              </a:ext>
            </a:extLst>
          </p:cNvPr>
          <p:cNvSpPr>
            <a:spLocks noGrp="1"/>
          </p:cNvSpPr>
          <p:nvPr>
            <p:ph type="title"/>
          </p:nvPr>
        </p:nvSpPr>
        <p:spPr>
          <a:xfrm>
            <a:off x="1024129" y="585216"/>
            <a:ext cx="3779085" cy="1499616"/>
          </a:xfrm>
        </p:spPr>
        <p:txBody>
          <a:bodyPr vert="horz" lIns="91440" tIns="45720" rIns="91440" bIns="45720" rtlCol="0" anchor="ctr">
            <a:normAutofit/>
          </a:bodyPr>
          <a:lstStyle/>
          <a:p>
            <a:r>
              <a:rPr lang="en-US" sz="4400" b="1" kern="1200" cap="all" spc="100" baseline="0">
                <a:solidFill>
                  <a:schemeClr val="tx1"/>
                </a:solidFill>
                <a:latin typeface="+mj-lt"/>
                <a:ea typeface="+mj-ea"/>
                <a:cs typeface="+mj-cs"/>
              </a:rPr>
              <a:t>Research Aims</a:t>
            </a:r>
            <a:endParaRPr lang="en-US" sz="4400" kern="1200" cap="all" spc="100" baseline="0">
              <a:solidFill>
                <a:schemeClr val="tx1"/>
              </a:solidFill>
              <a:latin typeface="+mj-lt"/>
              <a:ea typeface="+mj-ea"/>
              <a:cs typeface="+mj-cs"/>
            </a:endParaRPr>
          </a:p>
        </p:txBody>
      </p:sp>
      <p:cxnSp>
        <p:nvCxnSpPr>
          <p:cNvPr id="26" name="Straight Connector 25">
            <a:extLst>
              <a:ext uri="{FF2B5EF4-FFF2-40B4-BE49-F238E27FC236}">
                <a16:creationId xmlns:a16="http://schemas.microsoft.com/office/drawing/2014/main" id="{72B31CF5-BEC2-457D-A52F-6A5CCB066FE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C62DADD-1046-3F21-169F-CBCAF4C2F3CA}"/>
              </a:ext>
            </a:extLst>
          </p:cNvPr>
          <p:cNvSpPr txBox="1"/>
          <p:nvPr/>
        </p:nvSpPr>
        <p:spPr>
          <a:xfrm>
            <a:off x="1024129" y="2286000"/>
            <a:ext cx="3791711" cy="3931920"/>
          </a:xfrm>
          <a:prstGeom prst="rect">
            <a:avLst/>
          </a:prstGeom>
        </p:spPr>
        <p:txBody>
          <a:bodyPr rot="0" spcFirstLastPara="0" vertOverflow="overflow" horzOverflow="overflow" vert="horz" lIns="45720" tIns="45720" rIns="45720" bIns="45720" numCol="1" spcCol="0" rtlCol="0" fromWordArt="0" anchorCtr="0" forceAA="0" compatLnSpc="1">
            <a:prstTxWarp prst="textNoShape">
              <a:avLst/>
            </a:prstTxWarp>
            <a:normAutofit/>
          </a:bodyPr>
          <a:lstStyle/>
          <a:p>
            <a:pPr marL="90805" indent="-120650">
              <a:lnSpc>
                <a:spcPct val="90000"/>
              </a:lnSpc>
              <a:spcAft>
                <a:spcPts val="318"/>
              </a:spcAft>
              <a:buClr>
                <a:schemeClr val="accent2"/>
              </a:buClr>
              <a:buFont typeface="Arial" panose="020B0604020202020204" pitchFamily="34" charset="0"/>
              <a:buChar char="•"/>
            </a:pPr>
            <a:r>
              <a:rPr lang="en-US">
                <a:solidFill>
                  <a:srgbClr val="FFFFFF"/>
                </a:solidFill>
              </a:rPr>
              <a:t>Student Engagement with Turnitin:</a:t>
            </a:r>
          </a:p>
          <a:p>
            <a:pPr marL="90805" indent="-120650">
              <a:lnSpc>
                <a:spcPct val="90000"/>
              </a:lnSpc>
              <a:spcAft>
                <a:spcPts val="318"/>
              </a:spcAft>
              <a:buClr>
                <a:schemeClr val="accent2"/>
              </a:buClr>
              <a:buFont typeface="Arial" panose="020B0604020202020204" pitchFamily="34" charset="0"/>
              <a:buChar char="•"/>
            </a:pPr>
            <a:r>
              <a:rPr lang="en-US">
                <a:solidFill>
                  <a:srgbClr val="FFFFFF"/>
                </a:solidFill>
              </a:rPr>
              <a:t>Impact on Self-guided Learning:</a:t>
            </a:r>
          </a:p>
          <a:p>
            <a:pPr marL="90805" indent="-120650">
              <a:lnSpc>
                <a:spcPct val="90000"/>
              </a:lnSpc>
              <a:spcAft>
                <a:spcPts val="318"/>
              </a:spcAft>
              <a:buClr>
                <a:schemeClr val="accent2"/>
              </a:buClr>
              <a:buFont typeface="Arial" panose="020B0604020202020204" pitchFamily="34" charset="0"/>
              <a:buChar char="•"/>
            </a:pPr>
            <a:r>
              <a:rPr lang="en-US">
                <a:solidFill>
                  <a:srgbClr val="FFFFFF"/>
                </a:solidFill>
              </a:rPr>
              <a:t>Academic Integrity:</a:t>
            </a:r>
          </a:p>
        </p:txBody>
      </p:sp>
      <p:pic>
        <p:nvPicPr>
          <p:cNvPr id="27" name="Graphic 26" descr="Diploma Roll">
            <a:extLst>
              <a:ext uri="{FF2B5EF4-FFF2-40B4-BE49-F238E27FC236}">
                <a16:creationId xmlns:a16="http://schemas.microsoft.com/office/drawing/2014/main" id="{FA96BBC2-3869-68A8-AA5E-5DC6330FADF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96000" y="701039"/>
            <a:ext cx="5455921" cy="5455921"/>
          </a:xfrm>
          <a:prstGeom prst="rect">
            <a:avLst/>
          </a:prstGeom>
        </p:spPr>
      </p:pic>
      <p:sp>
        <p:nvSpPr>
          <p:cNvPr id="3" name="Content Placeholder 2">
            <a:extLst>
              <a:ext uri="{FF2B5EF4-FFF2-40B4-BE49-F238E27FC236}">
                <a16:creationId xmlns:a16="http://schemas.microsoft.com/office/drawing/2014/main" id="{803DD725-D3C1-B0FC-4C45-AAF9DB1290BB}"/>
              </a:ext>
            </a:extLst>
          </p:cNvPr>
          <p:cNvSpPr>
            <a:spLocks/>
          </p:cNvSpPr>
          <p:nvPr/>
        </p:nvSpPr>
        <p:spPr>
          <a:xfrm>
            <a:off x="5603875" y="2413954"/>
            <a:ext cx="2767671" cy="2001518"/>
          </a:xfrm>
          <a:prstGeom prst="rect">
            <a:avLst/>
          </a:prstGeom>
        </p:spPr>
        <p:txBody>
          <a:bodyPr vert="horz" lIns="91440" tIns="45720" rIns="91440" bIns="45720" rtlCol="0">
            <a:normAutofit/>
          </a:bodyPr>
          <a:lstStyle/>
          <a:p>
            <a:pPr defTabSz="484632">
              <a:spcAft>
                <a:spcPts val="600"/>
              </a:spcAft>
            </a:pPr>
            <a:endParaRPr lang="en-US" sz="1060" kern="1200">
              <a:solidFill>
                <a:schemeClr val="tx1"/>
              </a:solidFill>
              <a:latin typeface="+mn-lt"/>
              <a:ea typeface="+mn-ea"/>
              <a:cs typeface="+mn-cs"/>
            </a:endParaRPr>
          </a:p>
          <a:p>
            <a:pPr defTabSz="484632">
              <a:spcAft>
                <a:spcPts val="600"/>
              </a:spcAft>
            </a:pPr>
            <a:endParaRPr lang="en-US" sz="1060" kern="1200">
              <a:solidFill>
                <a:schemeClr val="tx1"/>
              </a:solidFill>
              <a:latin typeface="+mn-lt"/>
              <a:ea typeface="+mn-ea"/>
              <a:cs typeface="+mn-cs"/>
            </a:endParaRPr>
          </a:p>
          <a:p>
            <a:pPr defTabSz="484632">
              <a:spcAft>
                <a:spcPts val="600"/>
              </a:spcAft>
            </a:pPr>
            <a:endParaRPr lang="en-US" sz="1060" kern="1200">
              <a:solidFill>
                <a:schemeClr val="tx1"/>
              </a:solidFill>
              <a:latin typeface="+mn-lt"/>
              <a:ea typeface="+mn-ea"/>
              <a:cs typeface="+mn-cs"/>
            </a:endParaRPr>
          </a:p>
          <a:p>
            <a:pPr>
              <a:spcAft>
                <a:spcPts val="600"/>
              </a:spcAft>
            </a:pPr>
            <a:endParaRPr lang="en-US" sz="2000"/>
          </a:p>
        </p:txBody>
      </p:sp>
      <p:pic>
        <p:nvPicPr>
          <p:cNvPr id="5" name="Recorded Sound">
            <a:hlinkClick r:id="" action="ppaction://media"/>
            <a:extLst>
              <a:ext uri="{FF2B5EF4-FFF2-40B4-BE49-F238E27FC236}">
                <a16:creationId xmlns:a16="http://schemas.microsoft.com/office/drawing/2014/main" id="{7AEBDD95-73B4-BB86-9AE6-5A97935BA20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603689984"/>
      </p:ext>
    </p:extLst>
  </p:cSld>
  <p:clrMapOvr>
    <a:masterClrMapping/>
  </p:clrMapOvr>
  <mc:AlternateContent xmlns:mc="http://schemas.openxmlformats.org/markup-compatibility/2006">
    <mc:Choice xmlns:p14="http://schemas.microsoft.com/office/powerpoint/2010/main" Requires="p14">
      <p:transition spd="slow" p14:dur="2000" advTm="69496"/>
    </mc:Choice>
    <mc:Fallback>
      <p:transition spd="slow" advTm="694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49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1CE8CA9-D6D2-4C46-8070-9566F894E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D3AC61-8D9A-0B09-1DD5-7C6B768144DD}"/>
              </a:ext>
            </a:extLst>
          </p:cNvPr>
          <p:cNvSpPr>
            <a:spLocks noGrp="1"/>
          </p:cNvSpPr>
          <p:nvPr>
            <p:ph type="title"/>
          </p:nvPr>
        </p:nvSpPr>
        <p:spPr>
          <a:xfrm>
            <a:off x="1024129" y="585216"/>
            <a:ext cx="3779085" cy="1499616"/>
          </a:xfrm>
          <a:prstGeom prst="ellipse">
            <a:avLst/>
          </a:prstGeom>
        </p:spPr>
        <p:txBody>
          <a:bodyPr vert="horz" lIns="91440" tIns="45720" rIns="91440" bIns="45720" rtlCol="0">
            <a:normAutofit/>
          </a:bodyPr>
          <a:lstStyle/>
          <a:p>
            <a:r>
              <a:rPr lang="en-US" sz="3400" b="1" kern="1200">
                <a:solidFill>
                  <a:schemeClr val="tx1"/>
                </a:solidFill>
                <a:latin typeface="+mj-lt"/>
                <a:ea typeface="+mj-ea"/>
                <a:cs typeface="+mj-cs"/>
              </a:rPr>
              <a:t>Methodology</a:t>
            </a:r>
            <a:endParaRPr lang="en-US" sz="3400" kern="1200">
              <a:solidFill>
                <a:schemeClr val="tx1"/>
              </a:solidFill>
              <a:latin typeface="+mj-lt"/>
              <a:ea typeface="+mj-ea"/>
              <a:cs typeface="+mj-cs"/>
            </a:endParaRPr>
          </a:p>
        </p:txBody>
      </p:sp>
      <p:cxnSp>
        <p:nvCxnSpPr>
          <p:cNvPr id="7" name="Straight Connector 6">
            <a:extLst>
              <a:ext uri="{FF2B5EF4-FFF2-40B4-BE49-F238E27FC236}">
                <a16:creationId xmlns:a16="http://schemas.microsoft.com/office/drawing/2014/main" id="{72B31CF5-BEC2-457D-A52F-6A5CCB066FE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2F8C6F64-5CD4-0D91-E52A-77663BBA3221}"/>
              </a:ext>
            </a:extLst>
          </p:cNvPr>
          <p:cNvSpPr>
            <a:spLocks noGrp="1"/>
          </p:cNvSpPr>
          <p:nvPr>
            <p:ph idx="1"/>
          </p:nvPr>
        </p:nvSpPr>
        <p:spPr>
          <a:xfrm>
            <a:off x="1024129" y="2286000"/>
            <a:ext cx="3791711" cy="3931920"/>
          </a:xfrm>
        </p:spPr>
        <p:txBody>
          <a:bodyPr>
            <a:normAutofit/>
          </a:bodyPr>
          <a:lstStyle/>
          <a:p>
            <a:endParaRPr lang="en-US">
              <a:solidFill>
                <a:srgbClr val="FFFFFF"/>
              </a:solidFill>
            </a:endParaRPr>
          </a:p>
        </p:txBody>
      </p:sp>
      <p:pic>
        <p:nvPicPr>
          <p:cNvPr id="4" name="Content Placeholder 3" descr="A diagram of scientific method&#10;&#10;Description automatically generated">
            <a:extLst>
              <a:ext uri="{FF2B5EF4-FFF2-40B4-BE49-F238E27FC236}">
                <a16:creationId xmlns:a16="http://schemas.microsoft.com/office/drawing/2014/main" id="{6FF9DF68-E474-3E0D-445F-A231DA542B04}"/>
              </a:ext>
            </a:extLst>
          </p:cNvPr>
          <p:cNvPicPr>
            <a:picLocks noChangeAspect="1"/>
          </p:cNvPicPr>
          <p:nvPr/>
        </p:nvPicPr>
        <p:blipFill>
          <a:blip r:embed="rId5"/>
          <a:stretch>
            <a:fillRect/>
          </a:stretch>
        </p:blipFill>
        <p:spPr>
          <a:xfrm>
            <a:off x="6096000" y="1478508"/>
            <a:ext cx="5455921" cy="3900983"/>
          </a:xfrm>
          <a:prstGeom prst="rect">
            <a:avLst/>
          </a:prstGeom>
        </p:spPr>
      </p:pic>
      <p:pic>
        <p:nvPicPr>
          <p:cNvPr id="3" name="Recorded Sound">
            <a:hlinkClick r:id="" action="ppaction://media"/>
            <a:extLst>
              <a:ext uri="{FF2B5EF4-FFF2-40B4-BE49-F238E27FC236}">
                <a16:creationId xmlns:a16="http://schemas.microsoft.com/office/drawing/2014/main" id="{9E9BD38B-5AEA-7EE3-436D-2E9C85311D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119210501"/>
      </p:ext>
    </p:extLst>
  </p:cSld>
  <p:clrMapOvr>
    <a:masterClrMapping/>
  </p:clrMapOvr>
  <mc:AlternateContent xmlns:mc="http://schemas.openxmlformats.org/markup-compatibility/2006">
    <mc:Choice xmlns:p14="http://schemas.microsoft.com/office/powerpoint/2010/main" Requires="p14">
      <p:transition spd="slow" p14:dur="2000" advTm="104144"/>
    </mc:Choice>
    <mc:Fallback>
      <p:transition spd="slow" advTm="104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1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3DC93B-CA7F-DCDC-177D-DC09E97B72BE}"/>
              </a:ext>
            </a:extLst>
          </p:cNvPr>
          <p:cNvSpPr>
            <a:spLocks noGrp="1"/>
          </p:cNvSpPr>
          <p:nvPr>
            <p:ph type="title"/>
          </p:nvPr>
        </p:nvSpPr>
        <p:spPr>
          <a:xfrm>
            <a:off x="964788" y="804333"/>
            <a:ext cx="3302412" cy="5249334"/>
          </a:xfrm>
        </p:spPr>
        <p:txBody>
          <a:bodyPr>
            <a:normAutofit/>
          </a:bodyPr>
          <a:lstStyle/>
          <a:p>
            <a:pPr algn="r"/>
            <a:r>
              <a:rPr lang="en-GB" sz="3500" b="1">
                <a:solidFill>
                  <a:srgbClr val="FFFFFF"/>
                </a:solidFill>
                <a:latin typeface="Arial"/>
                <a:cs typeface="Calibri"/>
              </a:rPr>
              <a:t>Literature Review (Key Themes)</a:t>
            </a:r>
            <a:endParaRPr lang="en-GB" sz="3500">
              <a:solidFill>
                <a:srgbClr val="FFFFFF"/>
              </a:solidFill>
              <a:latin typeface="Arial"/>
              <a:cs typeface="Calibri"/>
            </a:endParaRPr>
          </a:p>
        </p:txBody>
      </p:sp>
      <p:sp>
        <p:nvSpPr>
          <p:cNvPr id="3" name="Content Placeholder 2">
            <a:extLst>
              <a:ext uri="{FF2B5EF4-FFF2-40B4-BE49-F238E27FC236}">
                <a16:creationId xmlns:a16="http://schemas.microsoft.com/office/drawing/2014/main" id="{96DC5730-BB50-8D58-B644-E72FBB9987F6}"/>
              </a:ext>
            </a:extLst>
          </p:cNvPr>
          <p:cNvSpPr>
            <a:spLocks noGrp="1"/>
          </p:cNvSpPr>
          <p:nvPr>
            <p:ph idx="1"/>
          </p:nvPr>
        </p:nvSpPr>
        <p:spPr>
          <a:xfrm>
            <a:off x="5109882" y="804333"/>
            <a:ext cx="6147169" cy="5249334"/>
          </a:xfrm>
        </p:spPr>
        <p:txBody>
          <a:bodyPr vert="horz" lIns="91440" tIns="45720" rIns="91440" bIns="45720" rtlCol="0" anchor="ctr">
            <a:normAutofit/>
          </a:bodyPr>
          <a:lstStyle/>
          <a:p>
            <a:r>
              <a:rPr lang="en-GB" dirty="0">
                <a:ea typeface="+mn-lt"/>
                <a:cs typeface="+mn-lt"/>
              </a:rPr>
              <a:t>The literature revealed how Turnitin, a plagiarism detection tool, has evolved into an educational platform for academic development. However, with the rise of AI, it faces challenges in maintaining ethical standards. The literature review highlighted the need for continuous adaptation to maintain its relevance and effectiveness in promoting academic integrity and student learning and development. </a:t>
            </a:r>
            <a:endParaRPr lang="en-GB"/>
          </a:p>
        </p:txBody>
      </p:sp>
      <p:pic>
        <p:nvPicPr>
          <p:cNvPr id="4" name="Recorded Sound">
            <a:hlinkClick r:id="" action="ppaction://media"/>
            <a:extLst>
              <a:ext uri="{FF2B5EF4-FFF2-40B4-BE49-F238E27FC236}">
                <a16:creationId xmlns:a16="http://schemas.microsoft.com/office/drawing/2014/main" id="{1DE9BAE6-9E4A-8BD6-A822-4955E3DC7E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763460960"/>
      </p:ext>
    </p:extLst>
  </p:cSld>
  <p:clrMapOvr>
    <a:masterClrMapping/>
  </p:clrMapOvr>
  <mc:AlternateContent xmlns:mc="http://schemas.openxmlformats.org/markup-compatibility/2006">
    <mc:Choice xmlns:p14="http://schemas.microsoft.com/office/powerpoint/2010/main" Requires="p14">
      <p:transition spd="slow" p14:dur="2000" advTm="146269"/>
    </mc:Choice>
    <mc:Fallback>
      <p:transition spd="slow" advTm="1462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626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A6A5DF-E5F6-F2B6-A5B8-FFE9B8ECDC01}"/>
              </a:ext>
            </a:extLst>
          </p:cNvPr>
          <p:cNvSpPr>
            <a:spLocks noGrp="1"/>
          </p:cNvSpPr>
          <p:nvPr>
            <p:ph type="title"/>
          </p:nvPr>
        </p:nvSpPr>
        <p:spPr>
          <a:xfrm>
            <a:off x="964788" y="804333"/>
            <a:ext cx="3302412" cy="5249334"/>
          </a:xfrm>
        </p:spPr>
        <p:txBody>
          <a:bodyPr>
            <a:normAutofit/>
          </a:bodyPr>
          <a:lstStyle/>
          <a:p>
            <a:pPr algn="r"/>
            <a:r>
              <a:rPr lang="en-GB" sz="4600" b="1">
                <a:solidFill>
                  <a:srgbClr val="FFFFFF"/>
                </a:solidFill>
                <a:latin typeface="Arial"/>
                <a:cs typeface="Calibri"/>
              </a:rPr>
              <a:t>Findings</a:t>
            </a:r>
            <a:endParaRPr lang="en-GB" sz="4600">
              <a:solidFill>
                <a:srgbClr val="FFFFFF"/>
              </a:solidFill>
              <a:latin typeface="Arial"/>
              <a:cs typeface="Calibri"/>
            </a:endParaRPr>
          </a:p>
        </p:txBody>
      </p:sp>
      <p:sp>
        <p:nvSpPr>
          <p:cNvPr id="3" name="Content Placeholder 2">
            <a:extLst>
              <a:ext uri="{FF2B5EF4-FFF2-40B4-BE49-F238E27FC236}">
                <a16:creationId xmlns:a16="http://schemas.microsoft.com/office/drawing/2014/main" id="{B87212E2-1445-426C-9E34-9630DD9F7678}"/>
              </a:ext>
            </a:extLst>
          </p:cNvPr>
          <p:cNvSpPr>
            <a:spLocks noGrp="1"/>
          </p:cNvSpPr>
          <p:nvPr>
            <p:ph idx="1"/>
          </p:nvPr>
        </p:nvSpPr>
        <p:spPr>
          <a:xfrm>
            <a:off x="5109882" y="804333"/>
            <a:ext cx="6147169" cy="5249334"/>
          </a:xfrm>
        </p:spPr>
        <p:txBody>
          <a:bodyPr vert="horz" lIns="91440" tIns="45720" rIns="91440" bIns="45720" rtlCol="0" anchor="ctr">
            <a:normAutofit/>
          </a:bodyPr>
          <a:lstStyle/>
          <a:p>
            <a:r>
              <a:rPr lang="en-GB" dirty="0">
                <a:ea typeface="+mn-lt"/>
                <a:cs typeface="+mn-lt"/>
              </a:rPr>
              <a:t>The study showed that Turnitin improves student engagement, self-guided learning, and academic advancement in addition to identifying plagiarism. Turnitin's feedback must be successfully integrated into educational practices to maximise its pedagogical advantages and enhance students' academic journeys.</a:t>
            </a:r>
            <a:endParaRPr lang="en-GB" dirty="0"/>
          </a:p>
        </p:txBody>
      </p:sp>
      <p:pic>
        <p:nvPicPr>
          <p:cNvPr id="4" name="Recorded Sound">
            <a:hlinkClick r:id="" action="ppaction://media"/>
            <a:extLst>
              <a:ext uri="{FF2B5EF4-FFF2-40B4-BE49-F238E27FC236}">
                <a16:creationId xmlns:a16="http://schemas.microsoft.com/office/drawing/2014/main" id="{4D57F8D9-95D6-AEE3-9AA4-C16B778BBBF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638153680"/>
      </p:ext>
    </p:extLst>
  </p:cSld>
  <p:clrMapOvr>
    <a:masterClrMapping/>
  </p:clrMapOvr>
  <mc:AlternateContent xmlns:mc="http://schemas.openxmlformats.org/markup-compatibility/2006">
    <mc:Choice xmlns:p14="http://schemas.microsoft.com/office/powerpoint/2010/main" Requires="p14">
      <p:transition spd="slow" p14:dur="2000" advTm="67224"/>
    </mc:Choice>
    <mc:Fallback>
      <p:transition spd="slow" advTm="67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2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763A66-97E9-7B27-50BE-9ACBEA7F03EC}"/>
              </a:ext>
            </a:extLst>
          </p:cNvPr>
          <p:cNvSpPr>
            <a:spLocks noGrp="1"/>
          </p:cNvSpPr>
          <p:nvPr>
            <p:ph type="title"/>
          </p:nvPr>
        </p:nvSpPr>
        <p:spPr>
          <a:xfrm>
            <a:off x="643468" y="643467"/>
            <a:ext cx="3415612" cy="5571066"/>
          </a:xfrm>
        </p:spPr>
        <p:txBody>
          <a:bodyPr>
            <a:normAutofit/>
          </a:bodyPr>
          <a:lstStyle/>
          <a:p>
            <a:r>
              <a:rPr lang="en-GB" sz="3900" b="1">
                <a:solidFill>
                  <a:srgbClr val="FFFFFF"/>
                </a:solidFill>
                <a:latin typeface="Arial"/>
                <a:cs typeface="Calibri"/>
              </a:rPr>
              <a:t>Discussion</a:t>
            </a:r>
            <a:endParaRPr lang="en-GB" sz="3900">
              <a:solidFill>
                <a:srgbClr val="FFFFFF"/>
              </a:solidFill>
              <a:latin typeface="Arial"/>
              <a:cs typeface="Calibri"/>
            </a:endParaRPr>
          </a:p>
        </p:txBody>
      </p:sp>
      <p:graphicFrame>
        <p:nvGraphicFramePr>
          <p:cNvPr id="5" name="Content Placeholder 2">
            <a:extLst>
              <a:ext uri="{FF2B5EF4-FFF2-40B4-BE49-F238E27FC236}">
                <a16:creationId xmlns:a16="http://schemas.microsoft.com/office/drawing/2014/main" id="{0397CB75-A919-E041-8110-F827657E3D44}"/>
              </a:ext>
            </a:extLst>
          </p:cNvPr>
          <p:cNvGraphicFramePr>
            <a:graphicFrameLocks noGrp="1"/>
          </p:cNvGraphicFramePr>
          <p:nvPr>
            <p:ph idx="1"/>
            <p:extLst>
              <p:ext uri="{D42A27DB-BD31-4B8C-83A1-F6EECF244321}">
                <p14:modId xmlns:p14="http://schemas.microsoft.com/office/powerpoint/2010/main" val="993174319"/>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Recorded Sound">
            <a:hlinkClick r:id="" action="ppaction://media"/>
            <a:extLst>
              <a:ext uri="{FF2B5EF4-FFF2-40B4-BE49-F238E27FC236}">
                <a16:creationId xmlns:a16="http://schemas.microsoft.com/office/drawing/2014/main" id="{7863E2AC-8442-2A30-6D1F-D8338DA47A3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746776459"/>
      </p:ext>
    </p:extLst>
  </p:cSld>
  <p:clrMapOvr>
    <a:masterClrMapping/>
  </p:clrMapOvr>
  <mc:AlternateContent xmlns:mc="http://schemas.openxmlformats.org/markup-compatibility/2006">
    <mc:Choice xmlns:p14="http://schemas.microsoft.com/office/powerpoint/2010/main" Requires="p14">
      <p:transition spd="slow" p14:dur="2000" advTm="71029"/>
    </mc:Choice>
    <mc:Fallback>
      <p:transition spd="slow" advTm="710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02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63D59-2CED-1A35-F393-19820F45FEB3}"/>
              </a:ext>
            </a:extLst>
          </p:cNvPr>
          <p:cNvSpPr>
            <a:spLocks noGrp="1"/>
          </p:cNvSpPr>
          <p:nvPr>
            <p:ph type="title"/>
          </p:nvPr>
        </p:nvSpPr>
        <p:spPr>
          <a:xfrm>
            <a:off x="1024128" y="585216"/>
            <a:ext cx="8018272" cy="1499616"/>
          </a:xfrm>
        </p:spPr>
        <p:txBody>
          <a:bodyPr>
            <a:normAutofit/>
          </a:bodyPr>
          <a:lstStyle/>
          <a:p>
            <a:r>
              <a:rPr lang="en-GB" b="1" dirty="0">
                <a:latin typeface="Arial"/>
                <a:ea typeface="Calibri"/>
                <a:cs typeface="Calibri"/>
              </a:rPr>
              <a:t>Conclusion</a:t>
            </a:r>
            <a:endParaRPr lang="en-GB" dirty="0">
              <a:latin typeface="Arial"/>
              <a:ea typeface="Calibri"/>
              <a:cs typeface="Calibri"/>
            </a:endParaRPr>
          </a:p>
        </p:txBody>
      </p:sp>
      <p:sp>
        <p:nvSpPr>
          <p:cNvPr id="3" name="Content Placeholder 2">
            <a:extLst>
              <a:ext uri="{FF2B5EF4-FFF2-40B4-BE49-F238E27FC236}">
                <a16:creationId xmlns:a16="http://schemas.microsoft.com/office/drawing/2014/main" id="{0B7BF01A-F04C-B813-6624-18CFD63F9865}"/>
              </a:ext>
            </a:extLst>
          </p:cNvPr>
          <p:cNvSpPr>
            <a:spLocks noGrp="1"/>
          </p:cNvSpPr>
          <p:nvPr>
            <p:ph idx="1"/>
          </p:nvPr>
        </p:nvSpPr>
        <p:spPr>
          <a:xfrm>
            <a:off x="1024128" y="2286000"/>
            <a:ext cx="8018271" cy="4023360"/>
          </a:xfrm>
        </p:spPr>
        <p:txBody>
          <a:bodyPr>
            <a:normAutofit/>
          </a:bodyPr>
          <a:lstStyle/>
          <a:p>
            <a:endParaRPr lang="en-GB"/>
          </a:p>
        </p:txBody>
      </p:sp>
      <p:sp>
        <p:nvSpPr>
          <p:cNvPr id="8" name="Rectangle 7">
            <a:extLst>
              <a:ext uri="{FF2B5EF4-FFF2-40B4-BE49-F238E27FC236}">
                <a16:creationId xmlns:a16="http://schemas.microsoft.com/office/drawing/2014/main" id="{77D7B666-D5E6-48CE-B26A-FB5E5C34AF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390807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6EE670A-A41A-44AD-BC1C-2090365EB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4394539"/>
            <a:ext cx="2286920" cy="2029724"/>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Recorded Sound">
            <a:hlinkClick r:id="" action="ppaction://media"/>
            <a:extLst>
              <a:ext uri="{FF2B5EF4-FFF2-40B4-BE49-F238E27FC236}">
                <a16:creationId xmlns:a16="http://schemas.microsoft.com/office/drawing/2014/main" id="{544F464A-FF80-165D-90C0-712E2818AB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193578147"/>
      </p:ext>
    </p:extLst>
  </p:cSld>
  <p:clrMapOvr>
    <a:masterClrMapping/>
  </p:clrMapOvr>
  <mc:AlternateContent xmlns:mc="http://schemas.openxmlformats.org/markup-compatibility/2006">
    <mc:Choice xmlns:p14="http://schemas.microsoft.com/office/powerpoint/2010/main" Requires="p14">
      <p:transition spd="slow" p14:dur="2000" advTm="58721"/>
    </mc:Choice>
    <mc:Fallback>
      <p:transition spd="slow" advTm="587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7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1CE8CA9-D6D2-4C46-8070-9566F894E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B6491D-231C-05BD-9C8B-9682E68BC656}"/>
              </a:ext>
            </a:extLst>
          </p:cNvPr>
          <p:cNvSpPr>
            <a:spLocks noGrp="1"/>
          </p:cNvSpPr>
          <p:nvPr>
            <p:ph type="title"/>
          </p:nvPr>
        </p:nvSpPr>
        <p:spPr>
          <a:xfrm>
            <a:off x="1024129" y="585216"/>
            <a:ext cx="3779085" cy="1499616"/>
          </a:xfrm>
        </p:spPr>
        <p:txBody>
          <a:bodyPr>
            <a:normAutofit/>
          </a:bodyPr>
          <a:lstStyle/>
          <a:p>
            <a:r>
              <a:rPr lang="en-GB" sz="2400" b="1">
                <a:solidFill>
                  <a:schemeClr val="tx1"/>
                </a:solidFill>
                <a:latin typeface="Arial"/>
                <a:ea typeface="Calibri"/>
                <a:cs typeface="Calibri"/>
              </a:rPr>
              <a:t>Recommendations</a:t>
            </a:r>
            <a:endParaRPr lang="en-GB" sz="2400">
              <a:solidFill>
                <a:schemeClr val="tx1"/>
              </a:solidFill>
              <a:latin typeface="Arial"/>
              <a:ea typeface="Calibri"/>
              <a:cs typeface="Calibri"/>
            </a:endParaRPr>
          </a:p>
        </p:txBody>
      </p:sp>
      <p:cxnSp>
        <p:nvCxnSpPr>
          <p:cNvPr id="12" name="Straight Connector 11">
            <a:extLst>
              <a:ext uri="{FF2B5EF4-FFF2-40B4-BE49-F238E27FC236}">
                <a16:creationId xmlns:a16="http://schemas.microsoft.com/office/drawing/2014/main" id="{72B31CF5-BEC2-457D-A52F-6A5CCB066FE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201AD63-AE41-2C5B-A0CB-380C4CBF7C4F}"/>
              </a:ext>
            </a:extLst>
          </p:cNvPr>
          <p:cNvSpPr>
            <a:spLocks noGrp="1"/>
          </p:cNvSpPr>
          <p:nvPr>
            <p:ph idx="1"/>
          </p:nvPr>
        </p:nvSpPr>
        <p:spPr>
          <a:xfrm>
            <a:off x="1024129" y="2286000"/>
            <a:ext cx="3791711" cy="3931920"/>
          </a:xfrm>
        </p:spPr>
        <p:txBody>
          <a:bodyPr vert="horz" lIns="45720" tIns="45720" rIns="45720" bIns="45720" rtlCol="0">
            <a:normAutofit/>
          </a:bodyPr>
          <a:lstStyle/>
          <a:p>
            <a:pPr>
              <a:spcBef>
                <a:spcPts val="0"/>
              </a:spcBef>
              <a:spcAft>
                <a:spcPts val="600"/>
              </a:spcAft>
            </a:pPr>
            <a:r>
              <a:rPr lang="en-US" sz="1700">
                <a:solidFill>
                  <a:srgbClr val="FFFFFF"/>
                </a:solidFill>
                <a:latin typeface="Calibri"/>
                <a:cs typeface="Calibri"/>
              </a:rPr>
              <a:t>• A more educational and less punitive approach to institutional rules is needed.</a:t>
            </a:r>
          </a:p>
          <a:p>
            <a:pPr>
              <a:spcBef>
                <a:spcPts val="0"/>
              </a:spcBef>
              <a:spcAft>
                <a:spcPts val="600"/>
              </a:spcAft>
            </a:pPr>
            <a:r>
              <a:rPr lang="en-US" sz="1700">
                <a:solidFill>
                  <a:srgbClr val="FFFFFF"/>
                </a:solidFill>
                <a:latin typeface="Calibri"/>
                <a:cs typeface="Calibri"/>
              </a:rPr>
              <a:t>• Future studies should explore Turnitin's effectiveness in improving student learning and academic writing skills.</a:t>
            </a:r>
            <a:endParaRPr lang="en-GB" sz="1700">
              <a:solidFill>
                <a:srgbClr val="FFFFFF"/>
              </a:solidFill>
              <a:latin typeface="Calibri"/>
              <a:cs typeface="Calibri"/>
            </a:endParaRPr>
          </a:p>
          <a:p>
            <a:pPr>
              <a:spcBef>
                <a:spcPts val="0"/>
              </a:spcBef>
              <a:spcAft>
                <a:spcPts val="600"/>
              </a:spcAft>
            </a:pPr>
            <a:r>
              <a:rPr lang="en-US" sz="1700">
                <a:solidFill>
                  <a:srgbClr val="FFFFFF"/>
                </a:solidFill>
                <a:latin typeface="Calibri"/>
                <a:cs typeface="Calibri"/>
              </a:rPr>
              <a:t>• Teacher and student training on the impact on Turnitin feedback and usage.</a:t>
            </a:r>
            <a:endParaRPr lang="en-GB" sz="1700">
              <a:solidFill>
                <a:srgbClr val="FFFFFF"/>
              </a:solidFill>
              <a:latin typeface="Calibri"/>
              <a:cs typeface="Calibri"/>
            </a:endParaRPr>
          </a:p>
          <a:p>
            <a:pPr>
              <a:spcBef>
                <a:spcPts val="0"/>
              </a:spcBef>
              <a:spcAft>
                <a:spcPts val="600"/>
              </a:spcAft>
            </a:pPr>
            <a:r>
              <a:rPr lang="en-US" sz="1700">
                <a:solidFill>
                  <a:srgbClr val="FFFFFF"/>
                </a:solidFill>
                <a:latin typeface="Calibri"/>
                <a:cs typeface="Calibri"/>
              </a:rPr>
              <a:t>• Longitudinal studies on feedback's long-term effects on student writing abilities and self-guided learning practices.</a:t>
            </a:r>
            <a:endParaRPr lang="en-GB" sz="1700">
              <a:solidFill>
                <a:srgbClr val="FFFFFF"/>
              </a:solidFill>
              <a:latin typeface="Calibri"/>
              <a:cs typeface="Calibri"/>
            </a:endParaRPr>
          </a:p>
          <a:p>
            <a:pPr>
              <a:spcBef>
                <a:spcPts val="0"/>
              </a:spcBef>
              <a:spcAft>
                <a:spcPts val="600"/>
              </a:spcAft>
            </a:pPr>
            <a:r>
              <a:rPr lang="en-US" sz="1700">
                <a:solidFill>
                  <a:srgbClr val="FFFFFF"/>
                </a:solidFill>
                <a:latin typeface="Calibri"/>
                <a:cs typeface="Calibri"/>
              </a:rPr>
              <a:t>• Institutional policies and culture should be changed to facilitate educational use of plagiarism detection tools, prioritizing academic integrity and writing growth.</a:t>
            </a:r>
            <a:endParaRPr lang="en-GB" sz="1700">
              <a:solidFill>
                <a:srgbClr val="FFFFFF"/>
              </a:solidFill>
            </a:endParaRPr>
          </a:p>
        </p:txBody>
      </p:sp>
      <p:pic>
        <p:nvPicPr>
          <p:cNvPr id="7" name="Graphic 6" descr="Education">
            <a:extLst>
              <a:ext uri="{FF2B5EF4-FFF2-40B4-BE49-F238E27FC236}">
                <a16:creationId xmlns:a16="http://schemas.microsoft.com/office/drawing/2014/main" id="{A3F61FE1-2B7D-8221-BDC3-8D9293D02E7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0" y="701039"/>
            <a:ext cx="5455921" cy="5455921"/>
          </a:xfrm>
          <a:prstGeom prst="rect">
            <a:avLst/>
          </a:prstGeom>
        </p:spPr>
      </p:pic>
    </p:spTree>
    <p:extLst>
      <p:ext uri="{BB962C8B-B14F-4D97-AF65-F5344CB8AC3E}">
        <p14:creationId xmlns:p14="http://schemas.microsoft.com/office/powerpoint/2010/main" val="3220172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1CE8CA9-D6D2-4C46-8070-9566F894E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8A5CE7-278D-B2BA-7F6A-51F0F9350E5E}"/>
              </a:ext>
            </a:extLst>
          </p:cNvPr>
          <p:cNvSpPr>
            <a:spLocks noGrp="1"/>
          </p:cNvSpPr>
          <p:nvPr>
            <p:ph type="title"/>
          </p:nvPr>
        </p:nvSpPr>
        <p:spPr>
          <a:xfrm>
            <a:off x="1024129" y="585216"/>
            <a:ext cx="3779085" cy="1499616"/>
          </a:xfrm>
        </p:spPr>
        <p:txBody>
          <a:bodyPr>
            <a:normAutofit/>
          </a:bodyPr>
          <a:lstStyle/>
          <a:p>
            <a:r>
              <a:rPr lang="en-GB" sz="3700" b="1">
                <a:solidFill>
                  <a:schemeClr val="tx1"/>
                </a:solidFill>
                <a:latin typeface="Arial"/>
                <a:ea typeface="Calibri"/>
                <a:cs typeface="Calibri"/>
              </a:rPr>
              <a:t>References</a:t>
            </a:r>
            <a:endParaRPr lang="en-GB" sz="3700">
              <a:solidFill>
                <a:schemeClr val="tx1"/>
              </a:solidFill>
              <a:latin typeface="Arial"/>
              <a:ea typeface="Calibri"/>
              <a:cs typeface="Calibri"/>
            </a:endParaRPr>
          </a:p>
        </p:txBody>
      </p:sp>
      <p:cxnSp>
        <p:nvCxnSpPr>
          <p:cNvPr id="12" name="Straight Connector 11">
            <a:extLst>
              <a:ext uri="{FF2B5EF4-FFF2-40B4-BE49-F238E27FC236}">
                <a16:creationId xmlns:a16="http://schemas.microsoft.com/office/drawing/2014/main" id="{72B31CF5-BEC2-457D-A52F-6A5CCB066FE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3A16A6F-56C8-5441-C049-1059764072ED}"/>
              </a:ext>
            </a:extLst>
          </p:cNvPr>
          <p:cNvSpPr>
            <a:spLocks noGrp="1"/>
          </p:cNvSpPr>
          <p:nvPr>
            <p:ph idx="1"/>
          </p:nvPr>
        </p:nvSpPr>
        <p:spPr>
          <a:xfrm>
            <a:off x="1024129" y="2286000"/>
            <a:ext cx="3791711" cy="3931920"/>
          </a:xfrm>
        </p:spPr>
        <p:txBody>
          <a:bodyPr>
            <a:normAutofit/>
          </a:bodyPr>
          <a:lstStyle/>
          <a:p>
            <a:endParaRPr lang="en-GB">
              <a:solidFill>
                <a:srgbClr val="FFFFFF"/>
              </a:solidFill>
            </a:endParaRPr>
          </a:p>
        </p:txBody>
      </p:sp>
      <p:pic>
        <p:nvPicPr>
          <p:cNvPr id="7" name="Graphic 6" descr="Open Book">
            <a:extLst>
              <a:ext uri="{FF2B5EF4-FFF2-40B4-BE49-F238E27FC236}">
                <a16:creationId xmlns:a16="http://schemas.microsoft.com/office/drawing/2014/main" id="{420368E9-BF64-8410-E712-66EB44C699B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0" y="701039"/>
            <a:ext cx="5455921" cy="5455921"/>
          </a:xfrm>
          <a:prstGeom prst="rect">
            <a:avLst/>
          </a:prstGeom>
        </p:spPr>
      </p:pic>
    </p:spTree>
    <p:extLst>
      <p:ext uri="{BB962C8B-B14F-4D97-AF65-F5344CB8AC3E}">
        <p14:creationId xmlns:p14="http://schemas.microsoft.com/office/powerpoint/2010/main" val="298543652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TotalTime>
  <Words>2458</Words>
  <Application>Microsoft Office PowerPoint</Application>
  <PresentationFormat>Widescreen</PresentationFormat>
  <Paragraphs>101</Paragraphs>
  <Slides>13</Slides>
  <Notes>12</Notes>
  <HiddenSlides>0</HiddenSlides>
  <MMClips>11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Tw Cen MT</vt:lpstr>
      <vt:lpstr>Tw Cen MT Condensed</vt:lpstr>
      <vt:lpstr>Wingdings 3</vt:lpstr>
      <vt:lpstr>Integral</vt:lpstr>
      <vt:lpstr>Action Research</vt:lpstr>
      <vt:lpstr>Effectiveness of Turnitin's Feedback Process in Enhancing Student Academic Integrity</vt:lpstr>
      <vt:lpstr>Academic Poster</vt:lpstr>
      <vt:lpstr>Introduction</vt:lpstr>
      <vt:lpstr>Justification</vt:lpstr>
      <vt:lpstr>Research Aims</vt:lpstr>
      <vt:lpstr>Methodology</vt:lpstr>
      <vt:lpstr>Literature Review (Key Themes)</vt:lpstr>
      <vt:lpstr>Findings</vt:lpstr>
      <vt:lpstr>Discussion</vt:lpstr>
      <vt:lpstr>Conclusion</vt:lpstr>
      <vt:lpstr>Recommendations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Christine Joy</cp:lastModifiedBy>
  <cp:revision>291</cp:revision>
  <dcterms:created xsi:type="dcterms:W3CDTF">2024-04-04T10:46:40Z</dcterms:created>
  <dcterms:modified xsi:type="dcterms:W3CDTF">2024-04-04T21:58:31Z</dcterms:modified>
</cp:coreProperties>
</file>