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256" r:id="rId2"/>
    <p:sldId id="270" r:id="rId3"/>
    <p:sldId id="258" r:id="rId4"/>
    <p:sldId id="263" r:id="rId5"/>
    <p:sldId id="259" r:id="rId6"/>
    <p:sldId id="260" r:id="rId7"/>
    <p:sldId id="261" r:id="rId8"/>
    <p:sldId id="262" r:id="rId9"/>
    <p:sldId id="264" r:id="rId10"/>
    <p:sldId id="265" r:id="rId11"/>
    <p:sldId id="268" r:id="rId12"/>
    <p:sldId id="267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6EEC8"/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09A6B7-BE60-4432-BC9B-75D2C098D7DE}" v="2" dt="2025-07-01T08:32:52.9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 varScale="1">
        <p:scale>
          <a:sx n="112" d="100"/>
          <a:sy n="112" d="100"/>
        </p:scale>
        <p:origin x="51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ra bibi" userId="67b3c3695bc2e608" providerId="LiveId" clId="{1B5E9006-2751-44CE-B604-ECD3DC967CB4}"/>
    <pc:docChg chg="custSel addSld delSld modSld sldOrd">
      <pc:chgData name="nazra bibi" userId="67b3c3695bc2e608" providerId="LiveId" clId="{1B5E9006-2751-44CE-B604-ECD3DC967CB4}" dt="2024-11-10T19:03:37.124" v="590" actId="21"/>
      <pc:docMkLst>
        <pc:docMk/>
      </pc:docMkLst>
      <pc:sldChg chg="addSp delSp modSp del mod">
        <pc:chgData name="nazra bibi" userId="67b3c3695bc2e608" providerId="LiveId" clId="{1B5E9006-2751-44CE-B604-ECD3DC967CB4}" dt="2024-11-10T17:51:35.814" v="8" actId="2696"/>
        <pc:sldMkLst>
          <pc:docMk/>
          <pc:sldMk cId="0" sldId="257"/>
        </pc:sldMkLst>
      </pc:sldChg>
      <pc:sldChg chg="modSp mod">
        <pc:chgData name="nazra bibi" userId="67b3c3695bc2e608" providerId="LiveId" clId="{1B5E9006-2751-44CE-B604-ECD3DC967CB4}" dt="2024-11-10T18:19:52.815" v="223" actId="14100"/>
        <pc:sldMkLst>
          <pc:docMk/>
          <pc:sldMk cId="0" sldId="258"/>
        </pc:sldMkLst>
      </pc:sldChg>
      <pc:sldChg chg="modSp mod">
        <pc:chgData name="nazra bibi" userId="67b3c3695bc2e608" providerId="LiveId" clId="{1B5E9006-2751-44CE-B604-ECD3DC967CB4}" dt="2024-11-10T18:30:22.926" v="262" actId="14100"/>
        <pc:sldMkLst>
          <pc:docMk/>
          <pc:sldMk cId="3796261103" sldId="260"/>
        </pc:sldMkLst>
      </pc:sldChg>
      <pc:sldChg chg="modSp mod">
        <pc:chgData name="nazra bibi" userId="67b3c3695bc2e608" providerId="LiveId" clId="{1B5E9006-2751-44CE-B604-ECD3DC967CB4}" dt="2024-11-10T18:32:19.876" v="266" actId="1076"/>
        <pc:sldMkLst>
          <pc:docMk/>
          <pc:sldMk cId="853479008" sldId="261"/>
        </pc:sldMkLst>
      </pc:sldChg>
      <pc:sldChg chg="modSp mod">
        <pc:chgData name="nazra bibi" userId="67b3c3695bc2e608" providerId="LiveId" clId="{1B5E9006-2751-44CE-B604-ECD3DC967CB4}" dt="2024-11-10T18:35:00.308" v="282" actId="1076"/>
        <pc:sldMkLst>
          <pc:docMk/>
          <pc:sldMk cId="2872318846" sldId="262"/>
        </pc:sldMkLst>
      </pc:sldChg>
      <pc:sldChg chg="addSp delSp modSp mod ord">
        <pc:chgData name="nazra bibi" userId="67b3c3695bc2e608" providerId="LiveId" clId="{1B5E9006-2751-44CE-B604-ECD3DC967CB4}" dt="2024-11-10T18:27:21.404" v="250" actId="14100"/>
        <pc:sldMkLst>
          <pc:docMk/>
          <pc:sldMk cId="3051398397" sldId="263"/>
        </pc:sldMkLst>
      </pc:sldChg>
      <pc:sldChg chg="addSp delSp modSp mod">
        <pc:chgData name="nazra bibi" userId="67b3c3695bc2e608" providerId="LiveId" clId="{1B5E9006-2751-44CE-B604-ECD3DC967CB4}" dt="2024-11-10T18:54:32.515" v="549" actId="14100"/>
        <pc:sldMkLst>
          <pc:docMk/>
          <pc:sldMk cId="2331949419" sldId="264"/>
        </pc:sldMkLst>
      </pc:sldChg>
      <pc:sldChg chg="addSp delSp modSp mod">
        <pc:chgData name="nazra bibi" userId="67b3c3695bc2e608" providerId="LiveId" clId="{1B5E9006-2751-44CE-B604-ECD3DC967CB4}" dt="2024-11-10T18:58:40.005" v="569" actId="14100"/>
        <pc:sldMkLst>
          <pc:docMk/>
          <pc:sldMk cId="25297379" sldId="265"/>
        </pc:sldMkLst>
      </pc:sldChg>
      <pc:sldChg chg="modSp mod">
        <pc:chgData name="nazra bibi" userId="67b3c3695bc2e608" providerId="LiveId" clId="{1B5E9006-2751-44CE-B604-ECD3DC967CB4}" dt="2024-11-10T19:01:01.621" v="584" actId="255"/>
        <pc:sldMkLst>
          <pc:docMk/>
          <pc:sldMk cId="553194460" sldId="268"/>
        </pc:sldMkLst>
      </pc:sldChg>
      <pc:sldChg chg="addSp delSp modSp new mod">
        <pc:chgData name="nazra bibi" userId="67b3c3695bc2e608" providerId="LiveId" clId="{1B5E9006-2751-44CE-B604-ECD3DC967CB4}" dt="2024-11-10T19:03:37.124" v="590" actId="21"/>
        <pc:sldMkLst>
          <pc:docMk/>
          <pc:sldMk cId="740741513" sldId="270"/>
        </pc:sldMkLst>
      </pc:sldChg>
    </pc:docChg>
  </pc:docChgLst>
  <pc:docChgLst>
    <pc:chgData name="Vasilios Tavlaridis" userId="cf0f3e73-e183-4ecf-9d20-cf90aae84965" providerId="ADAL" clId="{7A09A6B7-BE60-4432-BC9B-75D2C098D7DE}"/>
    <pc:docChg chg="modSld">
      <pc:chgData name="Vasilios Tavlaridis" userId="cf0f3e73-e183-4ecf-9d20-cf90aae84965" providerId="ADAL" clId="{7A09A6B7-BE60-4432-BC9B-75D2C098D7DE}" dt="2025-07-01T08:32:52.953" v="1" actId="6549"/>
      <pc:docMkLst>
        <pc:docMk/>
      </pc:docMkLst>
      <pc:sldChg chg="modSp modAnim">
        <pc:chgData name="Vasilios Tavlaridis" userId="cf0f3e73-e183-4ecf-9d20-cf90aae84965" providerId="ADAL" clId="{7A09A6B7-BE60-4432-BC9B-75D2C098D7DE}" dt="2025-07-01T08:32:52.953" v="1" actId="6549"/>
        <pc:sldMkLst>
          <pc:docMk/>
          <pc:sldMk cId="0" sldId="256"/>
        </pc:sldMkLst>
        <pc:spChg chg="mod">
          <ac:chgData name="Vasilios Tavlaridis" userId="cf0f3e73-e183-4ecf-9d20-cf90aae84965" providerId="ADAL" clId="{7A09A6B7-BE60-4432-BC9B-75D2C098D7DE}" dt="2025-07-01T08:32:52.953" v="1" actId="6549"/>
          <ac:spMkLst>
            <pc:docMk/>
            <pc:sldMk cId="0" sldId="256"/>
            <ac:spMk id="4" creationId="{3F9736ED-BB3B-2FB2-4B37-EF2F0B4E814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623619-02CC-47B1-A9C4-E426F1944D21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105059-34E8-4027-82AA-DAFC2F3298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6714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105059-34E8-4027-82AA-DAFC2F32985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380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3105" y="802298"/>
            <a:ext cx="8561747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93106" y="3531204"/>
            <a:ext cx="8561746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255B199-63BD-4367-96CE-6167DB451EFC}" type="datetime1">
              <a:rPr lang="en-GB" smtClean="0"/>
              <a:pPr lvl="0"/>
              <a:t>01/07/2025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93105" y="329307"/>
            <a:ext cx="4897310" cy="309201"/>
          </a:xfrm>
        </p:spPr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pPr lvl="0"/>
            <a:fld id="{1E981641-1EA8-4418-9103-4A84ED837300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2334637" y="798973"/>
            <a:ext cx="0" cy="2544756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8519165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017132D-5365-4E8E-9348-08FA64CEE827}" type="datetime1">
              <a:rPr lang="en-GB" smtClean="0"/>
              <a:pPr lvl="0"/>
              <a:t>01/07/2025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909A6FA-B260-4BD1-838D-3BF03B93234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110049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813" y="1756130"/>
            <a:ext cx="8562580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3806195"/>
            <a:ext cx="854999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F45DE5E-BD2C-4326-AA47-DF616BF362DC}" type="datetime1">
              <a:rPr lang="en-GB" smtClean="0"/>
              <a:pPr lvl="0"/>
              <a:t>01/07/2025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31B318E-70F3-4BC3-BB98-92DC1E91096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284510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9730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889"/>
            <a:ext cx="9520157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34695" y="2010878"/>
            <a:ext cx="4608576" cy="343814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4793" y="2017343"/>
            <a:ext cx="4604130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D26CB7E-FF81-4584-8DB5-6F40FFA669B9}" type="datetime1">
              <a:rPr lang="en-GB" smtClean="0"/>
              <a:pPr lvl="0"/>
              <a:t>01/07/2025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BFC5EE8-68D7-41AA-BE48-DB2440814A9B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9341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163"/>
            <a:ext cx="9520157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2019549"/>
            <a:ext cx="460857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4695" y="2824269"/>
            <a:ext cx="4608576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4791" y="2023003"/>
            <a:ext cx="4608576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4792" y="2821491"/>
            <a:ext cx="4608576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E758636-0270-41CB-A12C-F4D565C5EC68}" type="datetime1">
              <a:rPr lang="en-GB" smtClean="0"/>
              <a:pPr lvl="0"/>
              <a:t>01/07/2025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734769C-707C-4BAA-BBD5-2C601AD5885D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913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20161EC-E7DC-4D1E-86F4-E04AFB74244B}" type="datetime1">
              <a:rPr lang="en-GB" smtClean="0"/>
              <a:pPr lvl="0"/>
              <a:t>01/07/2025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C301663-DA8D-473E-8FBC-AB84B946109E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66818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4CEAD95-45BB-4F45-80D1-326397D2CD8E}" type="datetime1">
              <a:rPr lang="en-GB" smtClean="0"/>
              <a:pPr lvl="0"/>
              <a:t>01/07/2025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30247DA-F9BC-4171-AB6D-84BD9E0A97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14634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42" y="798973"/>
            <a:ext cx="3183128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205491"/>
            <a:ext cx="3184989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BC03F9E-E000-454E-91DA-3727E9344E58}" type="datetime1">
              <a:rPr lang="en-GB" smtClean="0"/>
              <a:pPr lvl="0"/>
              <a:t>01/07/2025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0B2AA14-DC4F-4CD4-A6F1-22A80813929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224711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2226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bg2">
                    <a:lumMod val="10000"/>
                  </a:schemeClr>
                </a:gs>
                <a:gs pos="100000">
                  <a:schemeClr val="bg2">
                    <a:lumMod val="10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prstMaterial="matte">
              <a:bevelT w="133350" h="50800" prst="divo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5694" y="1129513"/>
            <a:ext cx="5447840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145992"/>
            <a:ext cx="5440037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34695" y="5469856"/>
            <a:ext cx="5440038" cy="320123"/>
          </a:xfrm>
        </p:spPr>
        <p:txBody>
          <a:bodyPr/>
          <a:lstStyle>
            <a:lvl1pPr algn="l">
              <a:defRPr/>
            </a:lvl1pPr>
          </a:lstStyle>
          <a:p>
            <a:pPr lvl="0"/>
            <a:fld id="{533828BE-08A3-45C5-BED3-AB7B1977B841}" type="datetime1">
              <a:rPr lang="en-GB" smtClean="0"/>
              <a:pPr lvl="0"/>
              <a:t>01/07/2025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34910" y="318640"/>
            <a:ext cx="5453475" cy="320931"/>
          </a:xfrm>
        </p:spPr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E7F59EE-54D4-43F2-83F9-B16836771DBA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71687" y="798973"/>
            <a:ext cx="0" cy="2161124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9300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03141FF-A53A-4ED0-ACEC-497EC5EE422A}" type="datetime1">
              <a:rPr lang="en-GB" smtClean="0"/>
              <a:pPr lvl="0"/>
              <a:t>01/07/2025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A77BD44-3F14-4696-9C43-06E92682422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6548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883863"/>
            <a:ext cx="1615742" cy="45749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34694" y="883863"/>
            <a:ext cx="7738807" cy="45749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78378B1-4BB9-4934-97CE-65FDB85FEDC1}" type="datetime1">
              <a:rPr lang="en-GB" smtClean="0"/>
              <a:pPr lvl="0"/>
              <a:t>01/07/2025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E43DA20-BE1D-4E7B-A599-3E92707D905F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H="1">
            <a:off x="9439111" y="719272"/>
            <a:ext cx="1615742" cy="0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80767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34696" y="804519"/>
            <a:ext cx="9520158" cy="10492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6" y="2015732"/>
            <a:ext cx="9520158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fld id="{F23D7BD1-92A8-4853-88E1-F08B68BA0019}" type="datetime1">
              <a:rPr lang="en-GB" smtClean="0"/>
              <a:pPr lvl="0"/>
              <a:t>01/07/2025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34695" y="329307"/>
            <a:ext cx="5855719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pPr lvl="0"/>
            <a:fld id="{B93ABB64-C3D4-40DC-87D2-959CE380244F}" type="slidenum">
              <a:rPr lang="en-GB" smtClean="0"/>
              <a:t>‹#›</a:t>
            </a:fld>
            <a:endParaRPr lang="en-GB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42094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image" Target="../media/image11.jpeg"/><Relationship Id="rId7" Type="http://schemas.openxmlformats.org/officeDocument/2006/relationships/image" Target="../media/image14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hyperlink" Target="https://www.pexels.com/it-it/foto/bancone-bar-bar-caffetteria-barra-2867885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melissalopes728.wikidot.com/blog:76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8">
            <a:extLst>
              <a:ext uri="{FF2B5EF4-FFF2-40B4-BE49-F238E27FC236}">
                <a16:creationId xmlns:a16="http://schemas.microsoft.com/office/drawing/2014/main" id="{BC2CF70B-C250-692B-7D27-1721BC996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8311FA2-DF1D-0778-CB70-1C03A3F6CD1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43463" y="643472"/>
            <a:ext cx="4620582" cy="1816702"/>
          </a:xfrm>
        </p:spPr>
        <p:txBody>
          <a:bodyPr anchorCtr="0"/>
          <a:lstStyle/>
          <a:p>
            <a:pPr lvl="0" algn="ctr"/>
            <a:r>
              <a:rPr lang="en-GB" sz="4400" dirty="0"/>
              <a:t>Business plan for cafe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3F9736ED-BB3B-2FB2-4B37-EF2F0B4E814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43463" y="3200400"/>
            <a:ext cx="4620582" cy="2852781"/>
          </a:xfrm>
        </p:spPr>
        <p:txBody>
          <a:bodyPr anchorCtr="0"/>
          <a:lstStyle/>
          <a:p>
            <a:pPr lvl="0" algn="l"/>
            <a:r>
              <a:rPr lang="en-GB" dirty="0"/>
              <a:t>Enterprise &amp; Entrepreneurship LCLM4006</a:t>
            </a:r>
          </a:p>
          <a:p>
            <a:pPr lvl="0" algn="l"/>
            <a:endParaRPr lang="en-GB" dirty="0"/>
          </a:p>
          <a:p>
            <a:pPr lvl="0" algn="l"/>
            <a:endParaRPr lang="en-GB" dirty="0"/>
          </a:p>
          <a:p>
            <a:pPr lvl="0" algn="l"/>
            <a:endParaRPr lang="en-GB" dirty="0"/>
          </a:p>
        </p:txBody>
      </p:sp>
      <p:pic>
        <p:nvPicPr>
          <p:cNvPr id="5" name="Picture 6" descr="A logo with coffee beans and flowers">
            <a:extLst>
              <a:ext uri="{FF2B5EF4-FFF2-40B4-BE49-F238E27FC236}">
                <a16:creationId xmlns:a16="http://schemas.microsoft.com/office/drawing/2014/main" id="{711E4357-6453-707D-75DF-34363345B8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0098" y="0"/>
            <a:ext cx="4761902" cy="498263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his may contain: a cup of coffee sitting on top of a saucer with steam rising from it">
            <a:extLst>
              <a:ext uri="{FF2B5EF4-FFF2-40B4-BE49-F238E27FC236}">
                <a16:creationId xmlns:a16="http://schemas.microsoft.com/office/drawing/2014/main" id="{0E84C2C4-0B4E-9418-8364-AE4E4F92BD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7979" y="6145848"/>
            <a:ext cx="884021" cy="711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6A5E032-5DB3-D5CE-D2AE-C39C0FA40D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0818" y="6411607"/>
            <a:ext cx="5749026" cy="43285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CBBB6D5-D5F7-E7DE-4091-C23902096387}"/>
              </a:ext>
            </a:extLst>
          </p:cNvPr>
          <p:cNvSpPr txBox="1"/>
          <p:nvPr/>
        </p:nvSpPr>
        <p:spPr>
          <a:xfrm>
            <a:off x="4804755" y="906087"/>
            <a:ext cx="3483033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D908AD-E489-8502-B2E3-16FA659D50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2982686" cy="61458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986855F-D375-361B-F3DE-A793F3F975E6}"/>
              </a:ext>
            </a:extLst>
          </p:cNvPr>
          <p:cNvSpPr txBox="1"/>
          <p:nvPr/>
        </p:nvSpPr>
        <p:spPr>
          <a:xfrm>
            <a:off x="4804754" y="1633511"/>
            <a:ext cx="4081551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u="sng" dirty="0">
                <a:highlight>
                  <a:srgbClr val="FFCC99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u="sng" dirty="0">
                <a:highlight>
                  <a:srgbClr val="FFCC99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Legal Format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u="sng" dirty="0">
                <a:highlight>
                  <a:srgbClr val="FFCC99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Business Concept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u="sng" dirty="0">
                <a:highlight>
                  <a:srgbClr val="FFCC99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Market Research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u="sng" dirty="0">
                <a:highlight>
                  <a:srgbClr val="FFCC99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Marketing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u="sng" dirty="0">
                <a:highlight>
                  <a:srgbClr val="FFCC99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Operation Plan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u="sng" dirty="0">
                <a:highlight>
                  <a:srgbClr val="FFCC99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SWOT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u="sng" dirty="0">
                <a:highlight>
                  <a:srgbClr val="FFCC99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Cashflow Chart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u="sng" dirty="0">
                <a:highlight>
                  <a:srgbClr val="FFCC99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Question Time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u="sng" dirty="0">
                <a:highlight>
                  <a:srgbClr val="FFCC99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2000" b="1" u="sng" dirty="0">
              <a:highlight>
                <a:srgbClr val="FFCC99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u="sng" dirty="0">
              <a:highlight>
                <a:srgbClr val="FFCC99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u="sng" dirty="0">
              <a:highlight>
                <a:srgbClr val="FFCC99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u="sng" dirty="0">
              <a:highlight>
                <a:srgbClr val="FFCC99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u="sng" dirty="0">
              <a:highlight>
                <a:srgbClr val="FFCC99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0741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8">
            <a:extLst>
              <a:ext uri="{FF2B5EF4-FFF2-40B4-BE49-F238E27FC236}">
                <a16:creationId xmlns:a16="http://schemas.microsoft.com/office/drawing/2014/main" id="{9D2DECB6-5EEC-1DC8-4D06-D5628C9448CE}"/>
              </a:ext>
            </a:extLst>
          </p:cNvPr>
          <p:cNvSpPr txBox="1"/>
          <p:nvPr/>
        </p:nvSpPr>
        <p:spPr>
          <a:xfrm>
            <a:off x="2732309" y="885148"/>
            <a:ext cx="6096003" cy="461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Welcome to Brain Brew Cafe</a:t>
            </a:r>
            <a:r>
              <a:rPr lang="en-GB" sz="18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!</a:t>
            </a:r>
          </a:p>
        </p:txBody>
      </p:sp>
      <p:sp>
        <p:nvSpPr>
          <p:cNvPr id="4" name="TextBox 10">
            <a:extLst>
              <a:ext uri="{FF2B5EF4-FFF2-40B4-BE49-F238E27FC236}">
                <a16:creationId xmlns:a16="http://schemas.microsoft.com/office/drawing/2014/main" id="{FE1E0DAF-2221-72F8-8B14-E782AF89DDF7}"/>
              </a:ext>
            </a:extLst>
          </p:cNvPr>
          <p:cNvSpPr txBox="1"/>
          <p:nvPr/>
        </p:nvSpPr>
        <p:spPr>
          <a:xfrm>
            <a:off x="136220" y="1806250"/>
            <a:ext cx="6096003" cy="1292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Our purpose</a:t>
            </a:r>
            <a:r>
              <a:rPr lang="en-GB" sz="18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</a:t>
            </a:r>
            <a:r>
              <a:rPr lang="en-GB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Brain Brew Cafe is a distinctive coffee shop that uses great coffee and a friendly, cooperative atmosphere to promote creativity, concentration, and community</a:t>
            </a:r>
            <a:r>
              <a:rPr lang="en-GB" sz="12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.</a:t>
            </a:r>
          </a:p>
        </p:txBody>
      </p:sp>
      <p:sp>
        <p:nvSpPr>
          <p:cNvPr id="5" name="TextBox 11">
            <a:extLst>
              <a:ext uri="{FF2B5EF4-FFF2-40B4-BE49-F238E27FC236}">
                <a16:creationId xmlns:a16="http://schemas.microsoft.com/office/drawing/2014/main" id="{8339A32E-5AE8-79D8-D36D-E629B766CCC6}"/>
              </a:ext>
            </a:extLst>
          </p:cNvPr>
          <p:cNvSpPr txBox="1"/>
          <p:nvPr/>
        </p:nvSpPr>
        <p:spPr>
          <a:xfrm>
            <a:off x="136220" y="3212946"/>
            <a:ext cx="6427472" cy="38164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Our Mission &amp; Vision: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Our mission is to provide an inspiring space for customers to think, study, and collaborate, with high-quality coffee, healthy snacks, and an inviting ambiance.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Our vision is to become the go-to hub for students, professionals, and entrepreneurs seeking productivity and connection in a comfortable, creativity-boosting environment.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1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pic>
        <p:nvPicPr>
          <p:cNvPr id="7" name="Picture 6" descr="A group of people sitting at tables&#10;&#10;Description automatically generated">
            <a:extLst>
              <a:ext uri="{FF2B5EF4-FFF2-40B4-BE49-F238E27FC236}">
                <a16:creationId xmlns:a16="http://schemas.microsoft.com/office/drawing/2014/main" id="{76E7F1D1-6213-A3CA-8A37-0309CA04C5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3692" y="1806250"/>
            <a:ext cx="5628307" cy="416660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FD23CC5-900B-3BD2-A245-CA29F70DF5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34" y="37423"/>
            <a:ext cx="2695575" cy="1587191"/>
          </a:xfrm>
          <a:prstGeom prst="rect">
            <a:avLst/>
          </a:prstGeom>
        </p:spPr>
      </p:pic>
      <p:sp>
        <p:nvSpPr>
          <p:cNvPr id="9" name="TextBox 9">
            <a:extLst>
              <a:ext uri="{FF2B5EF4-FFF2-40B4-BE49-F238E27FC236}">
                <a16:creationId xmlns:a16="http://schemas.microsoft.com/office/drawing/2014/main" id="{D6A21761-B23A-A344-272E-06FD8E0B7149}"/>
              </a:ext>
            </a:extLst>
          </p:cNvPr>
          <p:cNvSpPr txBox="1"/>
          <p:nvPr/>
        </p:nvSpPr>
        <p:spPr>
          <a:xfrm>
            <a:off x="6232223" y="6332112"/>
            <a:ext cx="5747662" cy="3385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“With Brain Brew fuel your mind sip by sip”</a:t>
            </a:r>
          </a:p>
        </p:txBody>
      </p:sp>
      <p:pic>
        <p:nvPicPr>
          <p:cNvPr id="10" name="Picture 2" descr="This may contain: a cup of coffee sitting on top of a saucer with steam rising from it">
            <a:extLst>
              <a:ext uri="{FF2B5EF4-FFF2-40B4-BE49-F238E27FC236}">
                <a16:creationId xmlns:a16="http://schemas.microsoft.com/office/drawing/2014/main" id="{0FCD956D-4D19-71F4-201A-91F9959C75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7979" y="6145848"/>
            <a:ext cx="884021" cy="711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6D0512F-68DB-D765-FF74-106C724B57F5}"/>
              </a:ext>
            </a:extLst>
          </p:cNvPr>
          <p:cNvSpPr txBox="1"/>
          <p:nvPr/>
        </p:nvSpPr>
        <p:spPr>
          <a:xfrm>
            <a:off x="444529" y="1066631"/>
            <a:ext cx="685404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FFC000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Because of its hybrid benefits, which combine aspects of a corporation and a partnership, Brain Brew Cafe will function as a Limited Liability Company (LLC</a:t>
            </a:r>
            <a:r>
              <a:rPr lang="en-GB" sz="1200" dirty="0">
                <a:solidFill>
                  <a:srgbClr val="FFC000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E4A976-7CA3-B947-255D-9524DDA9656B}"/>
              </a:ext>
            </a:extLst>
          </p:cNvPr>
          <p:cNvSpPr txBox="1"/>
          <p:nvPr/>
        </p:nvSpPr>
        <p:spPr>
          <a:xfrm>
            <a:off x="488272" y="2410261"/>
            <a:ext cx="667729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 LLC reduces the owners' personal liability for company debts, which is crucial for reducing financial risk in the early phases of a company's development (Samuels et al., 2020).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76621DA-542B-8E0A-1EC8-4F917172BEB9}"/>
              </a:ext>
            </a:extLst>
          </p:cNvPr>
          <p:cNvSpPr txBox="1"/>
          <p:nvPr/>
        </p:nvSpPr>
        <p:spPr>
          <a:xfrm>
            <a:off x="488271" y="3923009"/>
            <a:ext cx="667729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LLC structure also provides a great deal of tax flexibility (Bryant &amp; Jensen, 2019). This tax structure provides more operational flexibility and efficiency for Brain B The LLC format's simplified management structure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37E63F5-1889-4BFB-CBFA-5EA9A46C27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5616" y="102231"/>
            <a:ext cx="4211436" cy="5978973"/>
          </a:xfrm>
          <a:prstGeom prst="rect">
            <a:avLst/>
          </a:prstGeom>
        </p:spPr>
      </p:pic>
      <p:sp>
        <p:nvSpPr>
          <p:cNvPr id="11" name="TextBox 9">
            <a:extLst>
              <a:ext uri="{FF2B5EF4-FFF2-40B4-BE49-F238E27FC236}">
                <a16:creationId xmlns:a16="http://schemas.microsoft.com/office/drawing/2014/main" id="{DAA1A8F2-A025-D699-8C58-A0084F3A6DD2}"/>
              </a:ext>
            </a:extLst>
          </p:cNvPr>
          <p:cNvSpPr txBox="1"/>
          <p:nvPr/>
        </p:nvSpPr>
        <p:spPr>
          <a:xfrm>
            <a:off x="6232223" y="6332112"/>
            <a:ext cx="5747662" cy="3385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“With Brain Brew fuel your mind sip by sip”</a:t>
            </a:r>
          </a:p>
        </p:txBody>
      </p:sp>
      <p:pic>
        <p:nvPicPr>
          <p:cNvPr id="12" name="Picture 2" descr="This may contain: a cup of coffee sitting on top of a saucer with steam rising from it">
            <a:extLst>
              <a:ext uri="{FF2B5EF4-FFF2-40B4-BE49-F238E27FC236}">
                <a16:creationId xmlns:a16="http://schemas.microsoft.com/office/drawing/2014/main" id="{3E74C458-529D-712C-FB9E-9D206B6336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7979" y="6145848"/>
            <a:ext cx="884021" cy="711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74ADDFD-7C11-C062-FD88-833D62FD243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533" t="46605" r="13819" b="1175"/>
          <a:stretch/>
        </p:blipFill>
        <p:spPr>
          <a:xfrm>
            <a:off x="0" y="0"/>
            <a:ext cx="3796582" cy="738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1398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F98B413-69F3-DEB9-C775-35F52F91B200}"/>
              </a:ext>
            </a:extLst>
          </p:cNvPr>
          <p:cNvSpPr txBox="1"/>
          <p:nvPr/>
        </p:nvSpPr>
        <p:spPr>
          <a:xfrm>
            <a:off x="767111" y="1765385"/>
            <a:ext cx="290945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Target audience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Offering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Facilities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pic>
        <p:nvPicPr>
          <p:cNvPr id="6" name="Picture 5" descr="A sign on a wall&#10;&#10;Description automatically generated">
            <a:extLst>
              <a:ext uri="{FF2B5EF4-FFF2-40B4-BE49-F238E27FC236}">
                <a16:creationId xmlns:a16="http://schemas.microsoft.com/office/drawing/2014/main" id="{02236BF3-F867-A25A-2DB2-A60B9A5252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8498" y="813163"/>
            <a:ext cx="3433502" cy="3672180"/>
          </a:xfrm>
          <a:prstGeom prst="rect">
            <a:avLst/>
          </a:prstGeom>
        </p:spPr>
      </p:pic>
      <p:pic>
        <p:nvPicPr>
          <p:cNvPr id="8" name="Picture 7" descr="A person sitting at a counter in a restaurant&#10;&#10;Description automatically generated">
            <a:extLst>
              <a:ext uri="{FF2B5EF4-FFF2-40B4-BE49-F238E27FC236}">
                <a16:creationId xmlns:a16="http://schemas.microsoft.com/office/drawing/2014/main" id="{79BC1374-F19E-C274-DD8B-9902977FE5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868141" y="2100748"/>
            <a:ext cx="3890357" cy="4034044"/>
          </a:xfrm>
          <a:prstGeom prst="rect">
            <a:avLst/>
          </a:prstGeom>
        </p:spPr>
      </p:pic>
      <p:pic>
        <p:nvPicPr>
          <p:cNvPr id="10" name="Picture 9" descr="A round wooden sign with a wi-fi symbol on it&#10;&#10;Description automatically generated">
            <a:extLst>
              <a:ext uri="{FF2B5EF4-FFF2-40B4-BE49-F238E27FC236}">
                <a16:creationId xmlns:a16="http://schemas.microsoft.com/office/drawing/2014/main" id="{E2969010-04F4-E90A-7793-9AE81F13C57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167149"/>
            <a:ext cx="4705004" cy="3203370"/>
          </a:xfrm>
          <a:prstGeom prst="rect">
            <a:avLst/>
          </a:prstGeom>
        </p:spPr>
      </p:pic>
      <p:pic>
        <p:nvPicPr>
          <p:cNvPr id="12" name="Picture 11" descr="A sign with a light on it&#10;&#10;Description automatically generated">
            <a:extLst>
              <a:ext uri="{FF2B5EF4-FFF2-40B4-BE49-F238E27FC236}">
                <a16:creationId xmlns:a16="http://schemas.microsoft.com/office/drawing/2014/main" id="{2AD39051-2397-D6DB-B8F6-F5E12771550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8499" y="4485343"/>
            <a:ext cx="3433502" cy="155949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3EF80EA-754C-BA6B-47C6-150D31ECA20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-123656"/>
            <a:ext cx="3870664" cy="1600391"/>
          </a:xfrm>
          <a:prstGeom prst="rect">
            <a:avLst/>
          </a:prstGeom>
        </p:spPr>
      </p:pic>
      <p:sp>
        <p:nvSpPr>
          <p:cNvPr id="15" name="TextBox 9">
            <a:extLst>
              <a:ext uri="{FF2B5EF4-FFF2-40B4-BE49-F238E27FC236}">
                <a16:creationId xmlns:a16="http://schemas.microsoft.com/office/drawing/2014/main" id="{4C54E878-B99C-8DE1-0404-627EA24A41D1}"/>
              </a:ext>
            </a:extLst>
          </p:cNvPr>
          <p:cNvSpPr txBox="1"/>
          <p:nvPr/>
        </p:nvSpPr>
        <p:spPr>
          <a:xfrm>
            <a:off x="6232223" y="6332112"/>
            <a:ext cx="5747662" cy="3385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“With Brain Brew fuel your mind sip by sip”</a:t>
            </a:r>
          </a:p>
        </p:txBody>
      </p:sp>
      <p:pic>
        <p:nvPicPr>
          <p:cNvPr id="16" name="Picture 2" descr="This may contain: a cup of coffee sitting on top of a saucer with steam rising from it">
            <a:extLst>
              <a:ext uri="{FF2B5EF4-FFF2-40B4-BE49-F238E27FC236}">
                <a16:creationId xmlns:a16="http://schemas.microsoft.com/office/drawing/2014/main" id="{D6349FD7-4469-2F49-7105-C01905B7D7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7979" y="6145848"/>
            <a:ext cx="884021" cy="711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4547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938B7434-1289-1631-CFF6-C13FAC56F0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92366"/>
            <a:ext cx="8678844" cy="432502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B4C0058-B155-2B20-A101-3AB9729DED47}"/>
              </a:ext>
            </a:extLst>
          </p:cNvPr>
          <p:cNvSpPr txBox="1"/>
          <p:nvPr/>
        </p:nvSpPr>
        <p:spPr>
          <a:xfrm>
            <a:off x="8678844" y="1764815"/>
            <a:ext cx="344674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 the past ten years, the coffee and café industry in the UK has grown significantly, becoming a major sector of the food and beverage industry. With over 95 million cups of coffee consumed every day and a market value of over £10 billion in 2022 (Allegra World Coffee Portal, 2023). 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56BAD250-8BE4-DA0F-95F9-E1481FEAD3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237825" cy="1352550"/>
          </a:xfrm>
          <a:prstGeom prst="rect">
            <a:avLst/>
          </a:prstGeom>
        </p:spPr>
      </p:pic>
      <p:sp>
        <p:nvSpPr>
          <p:cNvPr id="21" name="TextBox 9">
            <a:extLst>
              <a:ext uri="{FF2B5EF4-FFF2-40B4-BE49-F238E27FC236}">
                <a16:creationId xmlns:a16="http://schemas.microsoft.com/office/drawing/2014/main" id="{27A7EBA6-B10A-79BB-A09B-FD1A300467D8}"/>
              </a:ext>
            </a:extLst>
          </p:cNvPr>
          <p:cNvSpPr txBox="1"/>
          <p:nvPr/>
        </p:nvSpPr>
        <p:spPr>
          <a:xfrm>
            <a:off x="6257161" y="6499203"/>
            <a:ext cx="5747662" cy="3385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“With Brain Brew fuel your mind sip by sip”</a:t>
            </a:r>
          </a:p>
        </p:txBody>
      </p:sp>
      <p:pic>
        <p:nvPicPr>
          <p:cNvPr id="22" name="Picture 2" descr="This may contain: a cup of coffee sitting on top of a saucer with steam rising from it">
            <a:extLst>
              <a:ext uri="{FF2B5EF4-FFF2-40B4-BE49-F238E27FC236}">
                <a16:creationId xmlns:a16="http://schemas.microsoft.com/office/drawing/2014/main" id="{5E0D2147-BEBC-BDD0-A99D-0204FB46B4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7979" y="6145848"/>
            <a:ext cx="884021" cy="711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62611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diagram of marketing strategy&#10;&#10;Description automatically generated">
            <a:extLst>
              <a:ext uri="{FF2B5EF4-FFF2-40B4-BE49-F238E27FC236}">
                <a16:creationId xmlns:a16="http://schemas.microsoft.com/office/drawing/2014/main" id="{3BA3528D-213B-4D29-F789-940548C568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49696" y="1097989"/>
            <a:ext cx="6242304" cy="4952143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21A4774-E1FB-5705-16F9-C5142528444A}"/>
              </a:ext>
            </a:extLst>
          </p:cNvPr>
          <p:cNvSpPr txBox="1"/>
          <p:nvPr/>
        </p:nvSpPr>
        <p:spPr>
          <a:xfrm>
            <a:off x="197528" y="1399465"/>
            <a:ext cx="6094520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Social Media Marketing:</a:t>
            </a:r>
          </a:p>
          <a:p>
            <a:pPr marL="342900" indent="-342900"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Partnerships:</a:t>
            </a:r>
          </a:p>
          <a:p>
            <a:pPr marL="342900" indent="-342900"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Loyalty Programs:</a:t>
            </a:r>
          </a:p>
          <a:p>
            <a:pPr marL="342900" indent="-342900"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In-Store Promotions:</a:t>
            </a:r>
          </a:p>
          <a:p>
            <a:pPr marL="342900" indent="-342900"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Influencer Collaborations: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A6C98F5-8E34-020C-6517-6E11EC651A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225771"/>
            <a:ext cx="4587317" cy="2621324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F1B46AE9-01FB-C020-BE56-8CACE695C403}"/>
              </a:ext>
            </a:extLst>
          </p:cNvPr>
          <p:cNvSpPr txBox="1"/>
          <p:nvPr/>
        </p:nvSpPr>
        <p:spPr>
          <a:xfrm>
            <a:off x="-74215" y="3289501"/>
            <a:ext cx="616554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media is essential for connecting with target audiences, per Harvard's case study on the efficacy of digital marketing (Davenport &amp; Harris, 2017).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B7F02403-4018-0317-435F-EAEE4C5B76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0969" y="-99223"/>
            <a:ext cx="4474346" cy="1426044"/>
          </a:xfrm>
          <a:prstGeom prst="rect">
            <a:avLst/>
          </a:prstGeom>
        </p:spPr>
      </p:pic>
      <p:sp>
        <p:nvSpPr>
          <p:cNvPr id="21" name="TextBox 9">
            <a:extLst>
              <a:ext uri="{FF2B5EF4-FFF2-40B4-BE49-F238E27FC236}">
                <a16:creationId xmlns:a16="http://schemas.microsoft.com/office/drawing/2014/main" id="{69F1BD26-7B33-C1A8-5A9D-D273C6CADAAE}"/>
              </a:ext>
            </a:extLst>
          </p:cNvPr>
          <p:cNvSpPr txBox="1"/>
          <p:nvPr/>
        </p:nvSpPr>
        <p:spPr>
          <a:xfrm>
            <a:off x="6232223" y="6332112"/>
            <a:ext cx="5747662" cy="3385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“With Brain Brew fuel your mind sip by sip”</a:t>
            </a:r>
          </a:p>
        </p:txBody>
      </p:sp>
      <p:pic>
        <p:nvPicPr>
          <p:cNvPr id="22" name="Picture 2" descr="This may contain: a cup of coffee sitting on top of a saucer with steam rising from it">
            <a:extLst>
              <a:ext uri="{FF2B5EF4-FFF2-40B4-BE49-F238E27FC236}">
                <a16:creationId xmlns:a16="http://schemas.microsoft.com/office/drawing/2014/main" id="{4B53FECE-4778-FC92-90A4-DC859BDF5F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7979" y="6145848"/>
            <a:ext cx="884021" cy="711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3479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084E960-5539-4C4D-BAEE-3BD0329904AB}"/>
              </a:ext>
            </a:extLst>
          </p:cNvPr>
          <p:cNvSpPr txBox="1"/>
          <p:nvPr/>
        </p:nvSpPr>
        <p:spPr>
          <a:xfrm>
            <a:off x="115409" y="1636833"/>
            <a:ext cx="71336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Brain Brew Cafe will be situated close to workplaces, residential neighbourhoods, and colleges in a busy urban area. The cafe's contemporary, minimalistic design will include cozy seating, lots of natural light, and a dedicated quiet area for concentrated work.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B1A870-46B2-D52B-0961-CCA7742FEB34}"/>
              </a:ext>
            </a:extLst>
          </p:cNvPr>
          <p:cNvSpPr txBox="1"/>
          <p:nvPr/>
        </p:nvSpPr>
        <p:spPr>
          <a:xfrm>
            <a:off x="82007" y="3107857"/>
            <a:ext cx="4576257" cy="1754326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Staffing: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	Baristas: 1 full-time, 1 part-time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	Waiters: 1 full -time, 1 part time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	Manager: 1 full-time 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	Event Coordinator: 1 part-time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	Cleaners/Support Staff: 2 part-time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7D5C790-EFE8-3F78-464A-2E31589DE1D7}"/>
              </a:ext>
            </a:extLst>
          </p:cNvPr>
          <p:cNvSpPr txBox="1"/>
          <p:nvPr/>
        </p:nvSpPr>
        <p:spPr>
          <a:xfrm>
            <a:off x="4492157" y="4078951"/>
            <a:ext cx="2547891" cy="193899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Operating Hours: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Monday - Friday: 7:00 AM to 10:00 PM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Saturday - Sunday: 8:00 AM to 12:00 AM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6EC4F52-84E3-C693-5E01-C7AF04DFCD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0048" y="3170055"/>
            <a:ext cx="5036543" cy="366855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8C1626B-50A8-5490-08D7-1ADAFA9549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44708" y="112326"/>
            <a:ext cx="3931883" cy="294499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D57A86D-8F7C-802E-7D03-5D6B223A67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112326"/>
            <a:ext cx="3878007" cy="132847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3F735A5-8257-7FE9-47D7-0262B26819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9050" y="74873"/>
            <a:ext cx="2851442" cy="1323439"/>
          </a:xfrm>
          <a:prstGeom prst="rect">
            <a:avLst/>
          </a:prstGeom>
        </p:spPr>
      </p:pic>
      <p:sp>
        <p:nvSpPr>
          <p:cNvPr id="15" name="TextBox 9">
            <a:extLst>
              <a:ext uri="{FF2B5EF4-FFF2-40B4-BE49-F238E27FC236}">
                <a16:creationId xmlns:a16="http://schemas.microsoft.com/office/drawing/2014/main" id="{0D958D64-093E-49F5-F2AF-3F5D1154B68B}"/>
              </a:ext>
            </a:extLst>
          </p:cNvPr>
          <p:cNvSpPr txBox="1"/>
          <p:nvPr/>
        </p:nvSpPr>
        <p:spPr>
          <a:xfrm>
            <a:off x="-683482" y="6313794"/>
            <a:ext cx="5747662" cy="3385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“With Brain Brew fuel your mind sip by sip”</a:t>
            </a:r>
          </a:p>
        </p:txBody>
      </p:sp>
      <p:pic>
        <p:nvPicPr>
          <p:cNvPr id="16" name="Picture 2" descr="This may contain: a cup of coffee sitting on top of a saucer with steam rising from it">
            <a:extLst>
              <a:ext uri="{FF2B5EF4-FFF2-40B4-BE49-F238E27FC236}">
                <a16:creationId xmlns:a16="http://schemas.microsoft.com/office/drawing/2014/main" id="{AC908FF9-BD55-CA4F-38EA-43FE514CF0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2274" y="6127530"/>
            <a:ext cx="884021" cy="711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23188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972F546-364D-ECC0-92E0-551B46D14EDC}"/>
              </a:ext>
            </a:extLst>
          </p:cNvPr>
          <p:cNvSpPr/>
          <p:nvPr/>
        </p:nvSpPr>
        <p:spPr>
          <a:xfrm>
            <a:off x="-14723" y="2199736"/>
            <a:ext cx="12192001" cy="3852980"/>
          </a:xfrm>
          <a:prstGeom prst="rect">
            <a:avLst/>
          </a:prstGeom>
          <a:solidFill>
            <a:srgbClr val="D6EEC8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Unique Concept, Premium coffee &amp; variety food, study zone, loyalty program</a:t>
            </a: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High initial investment, limited menu, Seasonality of demand</a:t>
            </a: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Expending to new location, Growing remote work culture, job opportunities</a:t>
            </a: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Intense Coemption, Economic Downturns, Rising  operational cost, changing Consumer preference</a:t>
            </a:r>
          </a:p>
        </p:txBody>
      </p:sp>
      <p:sp>
        <p:nvSpPr>
          <p:cNvPr id="13" name="TextBox 9">
            <a:extLst>
              <a:ext uri="{FF2B5EF4-FFF2-40B4-BE49-F238E27FC236}">
                <a16:creationId xmlns:a16="http://schemas.microsoft.com/office/drawing/2014/main" id="{0DF18D5D-B598-84DD-F9F8-A92B1DCB4C1F}"/>
              </a:ext>
            </a:extLst>
          </p:cNvPr>
          <p:cNvSpPr txBox="1"/>
          <p:nvPr/>
        </p:nvSpPr>
        <p:spPr>
          <a:xfrm>
            <a:off x="6232223" y="6332112"/>
            <a:ext cx="5747662" cy="3385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“With Brain Brew fuel your mind sip by sip”</a:t>
            </a:r>
          </a:p>
        </p:txBody>
      </p:sp>
      <p:pic>
        <p:nvPicPr>
          <p:cNvPr id="14" name="Picture 2" descr="This may contain: a cup of coffee sitting on top of a saucer with steam rising from it">
            <a:extLst>
              <a:ext uri="{FF2B5EF4-FFF2-40B4-BE49-F238E27FC236}">
                <a16:creationId xmlns:a16="http://schemas.microsoft.com/office/drawing/2014/main" id="{1C7DDEF0-ADC5-DE5D-C652-A272132C77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7979" y="6145848"/>
            <a:ext cx="884021" cy="711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D7F7384-CDEC-839B-7DF1-52ED8193A6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4687" y="3246104"/>
            <a:ext cx="6102625" cy="36579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F8E4D3A-2B4D-FF9E-C3A9-6E8517AF44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51828" y="-309823"/>
            <a:ext cx="6280030" cy="2017853"/>
          </a:xfrm>
          <a:prstGeom prst="rect">
            <a:avLst/>
          </a:prstGeom>
        </p:spPr>
      </p:pic>
      <p:sp>
        <p:nvSpPr>
          <p:cNvPr id="6" name="Arrow: Right 5">
            <a:extLst>
              <a:ext uri="{FF2B5EF4-FFF2-40B4-BE49-F238E27FC236}">
                <a16:creationId xmlns:a16="http://schemas.microsoft.com/office/drawing/2014/main" id="{30696DB1-C16C-DA8C-FD43-BFD805F48709}"/>
              </a:ext>
            </a:extLst>
          </p:cNvPr>
          <p:cNvSpPr/>
          <p:nvPr/>
        </p:nvSpPr>
        <p:spPr>
          <a:xfrm>
            <a:off x="90574" y="2558563"/>
            <a:ext cx="1732130" cy="64698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Strengths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07CCD077-2CE5-661E-D3E3-BCF692EBCDD1}"/>
              </a:ext>
            </a:extLst>
          </p:cNvPr>
          <p:cNvSpPr/>
          <p:nvPr/>
        </p:nvSpPr>
        <p:spPr>
          <a:xfrm>
            <a:off x="42376" y="3423648"/>
            <a:ext cx="1780328" cy="64698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Weakness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83590060-9D8C-4092-5EF9-57F741C15171}"/>
              </a:ext>
            </a:extLst>
          </p:cNvPr>
          <p:cNvSpPr/>
          <p:nvPr/>
        </p:nvSpPr>
        <p:spPr>
          <a:xfrm>
            <a:off x="54289" y="4198625"/>
            <a:ext cx="1869402" cy="64698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Opportunities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0DCD8571-95C2-E67A-83A7-4C0C7B786F4E}"/>
              </a:ext>
            </a:extLst>
          </p:cNvPr>
          <p:cNvSpPr/>
          <p:nvPr/>
        </p:nvSpPr>
        <p:spPr>
          <a:xfrm>
            <a:off x="54289" y="5113541"/>
            <a:ext cx="1869402" cy="64698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Threats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BF9ED62-00ED-4980-7FB5-D8D4EDAD9105}"/>
              </a:ext>
            </a:extLst>
          </p:cNvPr>
          <p:cNvCxnSpPr>
            <a:cxnSpLocks/>
          </p:cNvCxnSpPr>
          <p:nvPr/>
        </p:nvCxnSpPr>
        <p:spPr>
          <a:xfrm>
            <a:off x="1879803" y="2260121"/>
            <a:ext cx="33475" cy="37925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D0E7B15-A077-3DB1-EE60-069C20301FD5}"/>
              </a:ext>
            </a:extLst>
          </p:cNvPr>
          <p:cNvCxnSpPr>
            <a:cxnSpLocks/>
          </p:cNvCxnSpPr>
          <p:nvPr/>
        </p:nvCxnSpPr>
        <p:spPr>
          <a:xfrm>
            <a:off x="2355011" y="3045514"/>
            <a:ext cx="78500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38C9700-4C67-8642-1489-B3566702A9AA}"/>
              </a:ext>
            </a:extLst>
          </p:cNvPr>
          <p:cNvCxnSpPr>
            <a:cxnSpLocks/>
          </p:cNvCxnSpPr>
          <p:nvPr/>
        </p:nvCxnSpPr>
        <p:spPr>
          <a:xfrm>
            <a:off x="2415396" y="3891292"/>
            <a:ext cx="6176513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B6253FE-C59E-37FE-3BBA-45DA0B6295D4}"/>
              </a:ext>
            </a:extLst>
          </p:cNvPr>
          <p:cNvCxnSpPr>
            <a:cxnSpLocks/>
          </p:cNvCxnSpPr>
          <p:nvPr/>
        </p:nvCxnSpPr>
        <p:spPr>
          <a:xfrm flipV="1">
            <a:off x="2415396" y="4666891"/>
            <a:ext cx="7513608" cy="701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201E521-3686-7646-5D73-F11FB4D460BF}"/>
              </a:ext>
            </a:extLst>
          </p:cNvPr>
          <p:cNvCxnSpPr>
            <a:cxnSpLocks/>
          </p:cNvCxnSpPr>
          <p:nvPr/>
        </p:nvCxnSpPr>
        <p:spPr>
          <a:xfrm>
            <a:off x="2009955" y="5491804"/>
            <a:ext cx="993099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1949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A6472B1-54E8-74CF-5B42-6226A7401A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5348" y="970869"/>
            <a:ext cx="8821303" cy="4916262"/>
          </a:xfrm>
          <a:prstGeom prst="rect">
            <a:avLst/>
          </a:prstGeom>
        </p:spPr>
      </p:pic>
      <p:sp>
        <p:nvSpPr>
          <p:cNvPr id="5" name="TextBox 9">
            <a:extLst>
              <a:ext uri="{FF2B5EF4-FFF2-40B4-BE49-F238E27FC236}">
                <a16:creationId xmlns:a16="http://schemas.microsoft.com/office/drawing/2014/main" id="{8CA43922-8D95-9884-FDD6-7F8F639C3330}"/>
              </a:ext>
            </a:extLst>
          </p:cNvPr>
          <p:cNvSpPr txBox="1"/>
          <p:nvPr/>
        </p:nvSpPr>
        <p:spPr>
          <a:xfrm>
            <a:off x="6232223" y="6332112"/>
            <a:ext cx="5747662" cy="3385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“With Brain Brew fuel your mind sip by sip”</a:t>
            </a:r>
          </a:p>
        </p:txBody>
      </p:sp>
      <p:pic>
        <p:nvPicPr>
          <p:cNvPr id="6" name="Picture 2" descr="This may contain: a cup of coffee sitting on top of a saucer with steam rising from it">
            <a:extLst>
              <a:ext uri="{FF2B5EF4-FFF2-40B4-BE49-F238E27FC236}">
                <a16:creationId xmlns:a16="http://schemas.microsoft.com/office/drawing/2014/main" id="{EDD5D4E6-2FA2-61B1-A737-7BF55E870F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7979" y="6145848"/>
            <a:ext cx="884021" cy="711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3995D8C-2661-861C-A7A8-FCAECE7DCB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1994" y="0"/>
            <a:ext cx="5230610" cy="970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7379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91C0E28-C39A-F66D-6C50-8914D6113C10}"/>
              </a:ext>
            </a:extLst>
          </p:cNvPr>
          <p:cNvSpPr txBox="1"/>
          <p:nvPr/>
        </p:nvSpPr>
        <p:spPr>
          <a:xfrm>
            <a:off x="1551372" y="711083"/>
            <a:ext cx="842712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for considering Brain Brew Cafe as your favourite spot to fuel your mind and brew your ideas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3EB86C5-A760-6D56-B167-F5B37E6B35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89103"/>
            <a:ext cx="6587231" cy="423661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938D818-79DB-0428-9A6E-6F825F434A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2817" y="2625752"/>
            <a:ext cx="4511431" cy="249957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4B12719-3121-207D-FB12-756CDAA45068}"/>
              </a:ext>
            </a:extLst>
          </p:cNvPr>
          <p:cNvSpPr txBox="1"/>
          <p:nvPr/>
        </p:nvSpPr>
        <p:spPr>
          <a:xfrm>
            <a:off x="7046651" y="1506530"/>
            <a:ext cx="610339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Any Question?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57DB1C-7FB1-E585-4962-0E176D2076F3}"/>
              </a:ext>
            </a:extLst>
          </p:cNvPr>
          <p:cNvSpPr txBox="1"/>
          <p:nvPr/>
        </p:nvSpPr>
        <p:spPr>
          <a:xfrm>
            <a:off x="7803472" y="5185018"/>
            <a:ext cx="24294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1ED344F8-9E71-438C-746C-7A386793726F}"/>
              </a:ext>
            </a:extLst>
          </p:cNvPr>
          <p:cNvSpPr txBox="1"/>
          <p:nvPr/>
        </p:nvSpPr>
        <p:spPr>
          <a:xfrm>
            <a:off x="6232223" y="6332112"/>
            <a:ext cx="5747662" cy="3385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“With Brain Brew fuel your mind sip by sip”</a:t>
            </a:r>
          </a:p>
        </p:txBody>
      </p:sp>
      <p:pic>
        <p:nvPicPr>
          <p:cNvPr id="2050" name="Picture 2" descr="This may contain: a cup of coffee sitting on top of a saucer with steam rising from it">
            <a:extLst>
              <a:ext uri="{FF2B5EF4-FFF2-40B4-BE49-F238E27FC236}">
                <a16:creationId xmlns:a16="http://schemas.microsoft.com/office/drawing/2014/main" id="{1993196E-3E40-CEC5-2A50-6A10AD9298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7979" y="6145848"/>
            <a:ext cx="884021" cy="711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31944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73E00CC-AF88-CA85-9537-FB3B6718D6A0}"/>
              </a:ext>
            </a:extLst>
          </p:cNvPr>
          <p:cNvSpPr txBox="1"/>
          <p:nvPr/>
        </p:nvSpPr>
        <p:spPr>
          <a:xfrm>
            <a:off x="4378171" y="248574"/>
            <a:ext cx="34356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A1EC44-4024-EB51-4003-7222FA47D3B0}"/>
              </a:ext>
            </a:extLst>
          </p:cNvPr>
          <p:cNvSpPr txBox="1"/>
          <p:nvPr/>
        </p:nvSpPr>
        <p:spPr>
          <a:xfrm>
            <a:off x="583707" y="1048435"/>
            <a:ext cx="96611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1.Allegra World Coffee Portal, 2023. UK Coffee Shop Market Report. London: Allegra Group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836851-A9D9-3363-69C5-D733A37240C9}"/>
              </a:ext>
            </a:extLst>
          </p:cNvPr>
          <p:cNvSpPr txBox="1"/>
          <p:nvPr/>
        </p:nvSpPr>
        <p:spPr>
          <a:xfrm>
            <a:off x="583707" y="1494352"/>
            <a:ext cx="981204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2.	Samuels, M., 2020. Liability Management for Small Businesses. New York: Business Publications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F9DD85-2841-0970-6379-065EC5BFA249}"/>
              </a:ext>
            </a:extLst>
          </p:cNvPr>
          <p:cNvSpPr txBox="1"/>
          <p:nvPr/>
        </p:nvSpPr>
        <p:spPr>
          <a:xfrm>
            <a:off x="654728" y="2371208"/>
            <a:ext cx="903968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3.	Bryant, L. &amp; Jensen, R., 2019. Tax Strategy for Startups: A Comprehensive Guide. Boston: Tax Law Press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E154C5E-CD1C-B3B0-9304-95FA120FD635}"/>
              </a:ext>
            </a:extLst>
          </p:cNvPr>
          <p:cNvSpPr txBox="1"/>
          <p:nvPr/>
        </p:nvSpPr>
        <p:spPr>
          <a:xfrm>
            <a:off x="583706" y="3111597"/>
            <a:ext cx="824069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4.Davenport, T. H., &amp; Harris, J. (2017). "Competing on Analytics: The New Science of Winning." Harvard Business Review.</a:t>
            </a:r>
          </a:p>
        </p:txBody>
      </p:sp>
      <p:sp>
        <p:nvSpPr>
          <p:cNvPr id="12" name="TextBox 9">
            <a:extLst>
              <a:ext uri="{FF2B5EF4-FFF2-40B4-BE49-F238E27FC236}">
                <a16:creationId xmlns:a16="http://schemas.microsoft.com/office/drawing/2014/main" id="{A5917570-64CE-8782-5936-CAAC786F7F8C}"/>
              </a:ext>
            </a:extLst>
          </p:cNvPr>
          <p:cNvSpPr txBox="1"/>
          <p:nvPr/>
        </p:nvSpPr>
        <p:spPr>
          <a:xfrm>
            <a:off x="6232223" y="6332112"/>
            <a:ext cx="5747662" cy="3385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“With Brain Brew fuel your mind sip by sip”</a:t>
            </a:r>
          </a:p>
        </p:txBody>
      </p:sp>
      <p:pic>
        <p:nvPicPr>
          <p:cNvPr id="13" name="Picture 2" descr="This may contain: a cup of coffee sitting on top of a saucer with steam rising from it">
            <a:extLst>
              <a:ext uri="{FF2B5EF4-FFF2-40B4-BE49-F238E27FC236}">
                <a16:creationId xmlns:a16="http://schemas.microsoft.com/office/drawing/2014/main" id="{C2F9F39C-02F8-5712-D2DF-7A3E9D8647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7979" y="6145848"/>
            <a:ext cx="884021" cy="711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55602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5894174-D3FE-CA0F-0E76-DD0BC98274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2144"/>
            <a:ext cx="12310359" cy="6027938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B5730C57-9855-51F0-5B9A-4AFF32F115EA}"/>
              </a:ext>
            </a:extLst>
          </p:cNvPr>
          <p:cNvSpPr/>
          <p:nvPr/>
        </p:nvSpPr>
        <p:spPr>
          <a:xfrm>
            <a:off x="257451" y="4039340"/>
            <a:ext cx="2432483" cy="1846556"/>
          </a:xfrm>
          <a:prstGeom prst="ellipse">
            <a:avLst/>
          </a:prstGeom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</p:txBody>
      </p:sp>
      <p:sp>
        <p:nvSpPr>
          <p:cNvPr id="5" name="TextBox 9">
            <a:extLst>
              <a:ext uri="{FF2B5EF4-FFF2-40B4-BE49-F238E27FC236}">
                <a16:creationId xmlns:a16="http://schemas.microsoft.com/office/drawing/2014/main" id="{0958143A-B519-9600-1F37-79279F90D1F9}"/>
              </a:ext>
            </a:extLst>
          </p:cNvPr>
          <p:cNvSpPr txBox="1"/>
          <p:nvPr/>
        </p:nvSpPr>
        <p:spPr>
          <a:xfrm>
            <a:off x="6232223" y="6332112"/>
            <a:ext cx="5747662" cy="3385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“With Brain Brew fuel your mind sip by sip”</a:t>
            </a:r>
          </a:p>
        </p:txBody>
      </p:sp>
      <p:pic>
        <p:nvPicPr>
          <p:cNvPr id="6" name="Picture 2" descr="This may contain: a cup of coffee sitting on top of a saucer with steam rising from it">
            <a:extLst>
              <a:ext uri="{FF2B5EF4-FFF2-40B4-BE49-F238E27FC236}">
                <a16:creationId xmlns:a16="http://schemas.microsoft.com/office/drawing/2014/main" id="{1E04CA91-66DE-C387-82C0-9E5759F0C4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7979" y="6145848"/>
            <a:ext cx="884021" cy="711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551264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EDEBE7"/>
      </a:lt2>
      <a:accent1>
        <a:srgbClr val="5FA534"/>
      </a:accent1>
      <a:accent2>
        <a:srgbClr val="DCAB34"/>
      </a:accent2>
      <a:accent3>
        <a:srgbClr val="D26D23"/>
      </a:accent3>
      <a:accent4>
        <a:srgbClr val="972323"/>
      </a:accent4>
      <a:accent5>
        <a:srgbClr val="236797"/>
      </a:accent5>
      <a:accent6>
        <a:srgbClr val="2FB6C6"/>
      </a:accent6>
      <a:hlink>
        <a:srgbClr val="8FC639"/>
      </a:hlink>
      <a:folHlink>
        <a:srgbClr val="E7C272"/>
      </a:folHlink>
    </a:clrScheme>
    <a:fontScheme name="Gallery">
      <a:majorFont>
        <a:latin typeface="Palatino Linotype" panose="020405020505050303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AC464412-510E-4F2B-8947-A0DDBD02899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749</Words>
  <Application>Microsoft Office PowerPoint</Application>
  <PresentationFormat>Widescreen</PresentationFormat>
  <Paragraphs>83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Arial</vt:lpstr>
      <vt:lpstr>Palatino Linotype</vt:lpstr>
      <vt:lpstr>Gallery</vt:lpstr>
      <vt:lpstr>Business plan for cafe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nazra bibi</dc:creator>
  <cp:lastModifiedBy>Vasilios Tavlaridis</cp:lastModifiedBy>
  <cp:revision>37</cp:revision>
  <dcterms:created xsi:type="dcterms:W3CDTF">2024-10-31T16:00:42Z</dcterms:created>
  <dcterms:modified xsi:type="dcterms:W3CDTF">2025-07-01T08:33:03Z</dcterms:modified>
</cp:coreProperties>
</file>