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5" r:id="rId1"/>
  </p:sldMasterIdLst>
  <p:notesMasterIdLst>
    <p:notesMasterId r:id="rId17"/>
  </p:notesMasterIdLst>
  <p:sldIdLst>
    <p:sldId id="256" r:id="rId2"/>
    <p:sldId id="259" r:id="rId3"/>
    <p:sldId id="261" r:id="rId4"/>
    <p:sldId id="258" r:id="rId5"/>
    <p:sldId id="260" r:id="rId6"/>
    <p:sldId id="262" r:id="rId7"/>
    <p:sldId id="263" r:id="rId8"/>
    <p:sldId id="264" r:id="rId9"/>
    <p:sldId id="265" r:id="rId10"/>
    <p:sldId id="266" r:id="rId11"/>
    <p:sldId id="267" r:id="rId12"/>
    <p:sldId id="268" r:id="rId13"/>
    <p:sldId id="270"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8566"/>
    <p:restoredTop sz="65297"/>
  </p:normalViewPr>
  <p:slideViewPr>
    <p:cSldViewPr snapToGrid="0" snapToObjects="1">
      <p:cViewPr>
        <p:scale>
          <a:sx n="66" d="100"/>
          <a:sy n="66" d="100"/>
        </p:scale>
        <p:origin x="1296" y="16"/>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3909FE-881A-F146-9FDE-A108E88C804F}" type="datetimeFigureOut">
              <a:rPr lang="en-US" smtClean="0"/>
              <a:t>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624D72-A3AA-364F-BDE6-79DFDD3F7FA2}" type="slidenum">
              <a:rPr lang="en-US" smtClean="0"/>
              <a:t>‹#›</a:t>
            </a:fld>
            <a:endParaRPr lang="en-US"/>
          </a:p>
        </p:txBody>
      </p:sp>
    </p:spTree>
    <p:extLst>
      <p:ext uri="{BB962C8B-B14F-4D97-AF65-F5344CB8AC3E}">
        <p14:creationId xmlns:p14="http://schemas.microsoft.com/office/powerpoint/2010/main" val="2614441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and welcome to my slide show. I will be presenting a new technology product that is designed to enhance and commercialize audience engagement with commercial music. This product is called SoundCloud, and it is an audio platform for both listeners and creators to share music and widen their tastes from all over the world. </a:t>
            </a:r>
          </a:p>
        </p:txBody>
      </p:sp>
      <p:sp>
        <p:nvSpPr>
          <p:cNvPr id="4" name="Slide Number Placeholder 3"/>
          <p:cNvSpPr>
            <a:spLocks noGrp="1"/>
          </p:cNvSpPr>
          <p:nvPr>
            <p:ph type="sldNum" sz="quarter" idx="5"/>
          </p:nvPr>
        </p:nvSpPr>
        <p:spPr/>
        <p:txBody>
          <a:bodyPr/>
          <a:lstStyle/>
          <a:p>
            <a:fld id="{7E624D72-A3AA-364F-BDE6-79DFDD3F7FA2}" type="slidenum">
              <a:rPr lang="en-US" smtClean="0"/>
              <a:t>1</a:t>
            </a:fld>
            <a:endParaRPr lang="en-US"/>
          </a:p>
        </p:txBody>
      </p:sp>
    </p:spTree>
    <p:extLst>
      <p:ext uri="{BB962C8B-B14F-4D97-AF65-F5344CB8AC3E}">
        <p14:creationId xmlns:p14="http://schemas.microsoft.com/office/powerpoint/2010/main" val="3159485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Meet the Team!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is my main team they have a passion for music and work collectively to reach our business goals and boost numbers for the audio platform to work.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have myself as CEO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Erin </a:t>
            </a:r>
            <a:r>
              <a:rPr lang="en-US" dirty="0" err="1"/>
              <a:t>Walhforss</a:t>
            </a:r>
            <a:r>
              <a:rPr lang="en-US" dirty="0"/>
              <a:t> as CFO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Kerry Trainor as COO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Alexander </a:t>
            </a:r>
            <a:r>
              <a:rPr lang="en-US" dirty="0" err="1"/>
              <a:t>Ljung</a:t>
            </a:r>
            <a:r>
              <a:rPr lang="en-US" dirty="0"/>
              <a:t> as CTO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team has over 10-20 years experience in the industry working alongside major record labels like Sony music and streaming platforms such as Deezer. The team is here to make sure that musicians across the world come together to share and discover new ways to be creative.</a:t>
            </a:r>
          </a:p>
          <a:p>
            <a:endParaRPr lang="en-US" dirty="0"/>
          </a:p>
        </p:txBody>
      </p:sp>
      <p:sp>
        <p:nvSpPr>
          <p:cNvPr id="4" name="Slide Number Placeholder 3"/>
          <p:cNvSpPr>
            <a:spLocks noGrp="1"/>
          </p:cNvSpPr>
          <p:nvPr>
            <p:ph type="sldNum" sz="quarter" idx="5"/>
          </p:nvPr>
        </p:nvSpPr>
        <p:spPr/>
        <p:txBody>
          <a:bodyPr/>
          <a:lstStyle/>
          <a:p>
            <a:fld id="{7E624D72-A3AA-364F-BDE6-79DFDD3F7FA2}" type="slidenum">
              <a:rPr lang="en-US" smtClean="0"/>
              <a:t>2</a:t>
            </a:fld>
            <a:endParaRPr lang="en-US"/>
          </a:p>
        </p:txBody>
      </p:sp>
    </p:spTree>
    <p:extLst>
      <p:ext uri="{BB962C8B-B14F-4D97-AF65-F5344CB8AC3E}">
        <p14:creationId xmlns:p14="http://schemas.microsoft.com/office/powerpoint/2010/main" val="1910241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The company intends to have a global monthly outreach of over 170 million consumers and grow to about 272 million users  by the end of 2021</a:t>
            </a:r>
          </a:p>
          <a:p>
            <a:pPr>
              <a:lnSpc>
                <a:spcPct val="100000"/>
              </a:lnSpc>
            </a:pPr>
            <a:endParaRPr lang="en-GB" sz="1200" dirty="0">
              <a:solidFill>
                <a:srgbClr val="FFFFFF"/>
              </a:solidFill>
            </a:endParaRPr>
          </a:p>
          <a:p>
            <a:pPr>
              <a:lnSpc>
                <a:spcPct val="100000"/>
              </a:lnSpc>
            </a:pPr>
            <a:r>
              <a:rPr lang="en-GB" sz="1200" dirty="0">
                <a:solidFill>
                  <a:srgbClr val="FFFFFF"/>
                </a:solidFill>
              </a:rPr>
              <a:t>Soundcloud is an audio platform that allows consumers to share, receive and distribute music</a:t>
            </a:r>
          </a:p>
          <a:p>
            <a:pPr>
              <a:lnSpc>
                <a:spcPct val="100000"/>
              </a:lnSpc>
            </a:pPr>
            <a:r>
              <a:rPr lang="en-GB" sz="1200" dirty="0">
                <a:solidFill>
                  <a:srgbClr val="FFFFFF"/>
                </a:solidFill>
              </a:rPr>
              <a:t>It offers musicians a chance to be noticed by major record labels in the music industry by opening doors to be successful for millions all over the world just by uploading to the platform</a:t>
            </a:r>
          </a:p>
          <a:p>
            <a:endParaRPr lang="en-US" dirty="0"/>
          </a:p>
          <a:p>
            <a:r>
              <a:rPr lang="en-US" dirty="0"/>
              <a:t>Soundcloud will be known as the home for original music that isn’t available elsewhere</a:t>
            </a:r>
          </a:p>
        </p:txBody>
      </p:sp>
      <p:sp>
        <p:nvSpPr>
          <p:cNvPr id="4" name="Slide Number Placeholder 3"/>
          <p:cNvSpPr>
            <a:spLocks noGrp="1"/>
          </p:cNvSpPr>
          <p:nvPr>
            <p:ph type="sldNum" sz="quarter" idx="5"/>
          </p:nvPr>
        </p:nvSpPr>
        <p:spPr/>
        <p:txBody>
          <a:bodyPr/>
          <a:lstStyle/>
          <a:p>
            <a:fld id="{7E624D72-A3AA-364F-BDE6-79DFDD3F7FA2}" type="slidenum">
              <a:rPr lang="en-US" smtClean="0"/>
              <a:t>3</a:t>
            </a:fld>
            <a:endParaRPr lang="en-US"/>
          </a:p>
        </p:txBody>
      </p:sp>
    </p:spTree>
    <p:extLst>
      <p:ext uri="{BB962C8B-B14F-4D97-AF65-F5344CB8AC3E}">
        <p14:creationId xmlns:p14="http://schemas.microsoft.com/office/powerpoint/2010/main" val="2060130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follow artists that are already well-known or discover new independent musicians. </a:t>
            </a:r>
          </a:p>
          <a:p>
            <a:endParaRPr lang="en-US" dirty="0"/>
          </a:p>
          <a:p>
            <a:r>
              <a:rPr lang="en-US" dirty="0"/>
              <a:t>You can listen to music for free or for just $4.99 a month unlimited music without disruption from advertisements, and online or offline access. </a:t>
            </a:r>
          </a:p>
          <a:p>
            <a:endParaRPr lang="en-US" dirty="0"/>
          </a:p>
          <a:p>
            <a:r>
              <a:rPr lang="en-US" dirty="0"/>
              <a:t>No specific signup needed</a:t>
            </a:r>
          </a:p>
          <a:p>
            <a:endParaRPr lang="en-US" dirty="0"/>
          </a:p>
          <a:p>
            <a:r>
              <a:rPr lang="en-US" dirty="0"/>
              <a:t>As mentioned before it is an audio platform for both listeners and creators which means anyone can upload their music for others to hear.</a:t>
            </a:r>
          </a:p>
          <a:p>
            <a:endParaRPr lang="en-US" dirty="0"/>
          </a:p>
          <a:p>
            <a:r>
              <a:rPr lang="en-US" dirty="0"/>
              <a:t>This also allows new artists a chance to be discovered by major labels and start a career in the music industry. </a:t>
            </a:r>
          </a:p>
          <a:p>
            <a:endParaRPr lang="en-US" dirty="0"/>
          </a:p>
          <a:p>
            <a:r>
              <a:rPr lang="en-US" dirty="0"/>
              <a:t>It’s linked to iTunes and Google Play for any song purchases that consumers wish to make. </a:t>
            </a:r>
          </a:p>
          <a:p>
            <a:endParaRPr lang="en-US" dirty="0"/>
          </a:p>
          <a:p>
            <a:endParaRPr lang="en-US" dirty="0"/>
          </a:p>
        </p:txBody>
      </p:sp>
      <p:sp>
        <p:nvSpPr>
          <p:cNvPr id="4" name="Slide Number Placeholder 3"/>
          <p:cNvSpPr>
            <a:spLocks noGrp="1"/>
          </p:cNvSpPr>
          <p:nvPr>
            <p:ph type="sldNum" sz="quarter" idx="5"/>
          </p:nvPr>
        </p:nvSpPr>
        <p:spPr/>
        <p:txBody>
          <a:bodyPr/>
          <a:lstStyle/>
          <a:p>
            <a:fld id="{7E624D72-A3AA-364F-BDE6-79DFDD3F7FA2}" type="slidenum">
              <a:rPr lang="en-US" smtClean="0"/>
              <a:t>4</a:t>
            </a:fld>
            <a:endParaRPr lang="en-US"/>
          </a:p>
        </p:txBody>
      </p:sp>
    </p:spTree>
    <p:extLst>
      <p:ext uri="{BB962C8B-B14F-4D97-AF65-F5344CB8AC3E}">
        <p14:creationId xmlns:p14="http://schemas.microsoft.com/office/powerpoint/2010/main" val="3262540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2"/>
                </a:solidFill>
              </a:rPr>
              <a:t>The platform can be found on the internet at soundcloud.com or as an app for IOS or Android</a:t>
            </a:r>
          </a:p>
          <a:p>
            <a:endParaRPr lang="en-US" dirty="0"/>
          </a:p>
          <a:p>
            <a:r>
              <a:rPr lang="en-US" dirty="0"/>
              <a:t>There are various ways to navigate around the website or app to listen to new music or follow artists, you just need to click the home tab at the top to find the discover page. This helps you find what music is trending or you can search for specific content using the good old trusty search bar at the top.</a:t>
            </a:r>
          </a:p>
          <a:p>
            <a:endParaRPr lang="en-US" dirty="0"/>
          </a:p>
          <a:p>
            <a:r>
              <a:rPr lang="en-US" dirty="0"/>
              <a:t>It is made very simple and easy to follow and create playlists, so it is user friendly for everyone. You just need to click the more button next to the song and then add to playlist. </a:t>
            </a:r>
          </a:p>
          <a:p>
            <a:endParaRPr lang="en-US" dirty="0"/>
          </a:p>
          <a:p>
            <a:r>
              <a:rPr lang="en-US" dirty="0"/>
              <a:t>You can follow artists to keep up with their new releases, what work they have done, and who they have collaborated with</a:t>
            </a:r>
          </a:p>
        </p:txBody>
      </p:sp>
      <p:sp>
        <p:nvSpPr>
          <p:cNvPr id="4" name="Slide Number Placeholder 3"/>
          <p:cNvSpPr>
            <a:spLocks noGrp="1"/>
          </p:cNvSpPr>
          <p:nvPr>
            <p:ph type="sldNum" sz="quarter" idx="5"/>
          </p:nvPr>
        </p:nvSpPr>
        <p:spPr/>
        <p:txBody>
          <a:bodyPr/>
          <a:lstStyle/>
          <a:p>
            <a:fld id="{7E624D72-A3AA-364F-BDE6-79DFDD3F7FA2}" type="slidenum">
              <a:rPr lang="en-US" smtClean="0"/>
              <a:t>6</a:t>
            </a:fld>
            <a:endParaRPr lang="en-US"/>
          </a:p>
        </p:txBody>
      </p:sp>
    </p:spTree>
    <p:extLst>
      <p:ext uri="{BB962C8B-B14F-4D97-AF65-F5344CB8AC3E}">
        <p14:creationId xmlns:p14="http://schemas.microsoft.com/office/powerpoint/2010/main" val="693153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200" dirty="0"/>
              <a:t>Soundcloud has more tools involved for creators that help share and grow their work and grow their audience too</a:t>
            </a:r>
          </a:p>
          <a:p>
            <a:pPr>
              <a:lnSpc>
                <a:spcPct val="100000"/>
              </a:lnSpc>
            </a:pPr>
            <a:r>
              <a:rPr lang="en-US" sz="1200" dirty="0"/>
              <a:t>It’s simple to upload music just by clicking the ‘upload’ tab and drag in the files selected or uploading the tracks</a:t>
            </a:r>
          </a:p>
          <a:p>
            <a:endParaRPr lang="en-US" dirty="0"/>
          </a:p>
          <a:p>
            <a:r>
              <a:rPr lang="en-US" dirty="0"/>
              <a:t>However, there are different options for uploading music. SoundCloud Basic allows you to upload up to three hours of audio content with access to statistics like how many people have played the tracks and how many likes. </a:t>
            </a:r>
          </a:p>
          <a:p>
            <a:endParaRPr lang="en-US" dirty="0"/>
          </a:p>
          <a:p>
            <a:r>
              <a:rPr lang="en-US" dirty="0"/>
              <a:t>SoundCloud Pro Unlimited is $12 a month for a yearly subscription and offers more listener statistics. It allows unlimited uploads and more opportunities to monetize and distribute tracks across other platforms.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It is important to read the ‘Terms of Use’ section that complies with copyright infringement.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It should also be noted that creators can decide whether they want users to download their music for free or to direct them to another site to purchase the music.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However there is a </a:t>
            </a:r>
            <a:r>
              <a:rPr lang="en-US" sz="1200" dirty="0" err="1"/>
              <a:t>soundcloud</a:t>
            </a:r>
            <a:r>
              <a:rPr lang="en-US" sz="1200" dirty="0"/>
              <a:t> creator guide that can help creators learn what tools and resources there are to help them get the most out of the platform</a:t>
            </a:r>
          </a:p>
          <a:p>
            <a:endParaRPr lang="en-US" dirty="0"/>
          </a:p>
          <a:p>
            <a:endParaRPr lang="en-US" dirty="0"/>
          </a:p>
        </p:txBody>
      </p:sp>
      <p:sp>
        <p:nvSpPr>
          <p:cNvPr id="4" name="Slide Number Placeholder 3"/>
          <p:cNvSpPr>
            <a:spLocks noGrp="1"/>
          </p:cNvSpPr>
          <p:nvPr>
            <p:ph type="sldNum" sz="quarter" idx="5"/>
          </p:nvPr>
        </p:nvSpPr>
        <p:spPr/>
        <p:txBody>
          <a:bodyPr/>
          <a:lstStyle/>
          <a:p>
            <a:fld id="{7E624D72-A3AA-364F-BDE6-79DFDD3F7FA2}" type="slidenum">
              <a:rPr lang="en-US" smtClean="0"/>
              <a:t>7</a:t>
            </a:fld>
            <a:endParaRPr lang="en-US"/>
          </a:p>
        </p:txBody>
      </p:sp>
    </p:spTree>
    <p:extLst>
      <p:ext uri="{BB962C8B-B14F-4D97-AF65-F5344CB8AC3E}">
        <p14:creationId xmlns:p14="http://schemas.microsoft.com/office/powerpoint/2010/main" val="3859154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Global music market has generated over $19 Billion in revenue in 2018, ‘of which half was earned from music streaming services’ . This means that SoundCloud will be able to add to this number as by 2024 it is estimated that the revenue generated from streaming services will cross $19 bn at CAGR of 5.8%</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SoundCloud’s business model has advantages over other streaming services, this is because Soundcloud allows content creators to create their own content and share it around the world without any legal issues, whereas streaming services like Spotify, depend on record labels for track releases and has limits in terms of global outreach.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SoundCloud thrives off independent artists as they are the key strength of the platform.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Users, creators, record labels and advertisers are the main stakeholders for the platform and they each benefit from having another stakeholder on the platform. </a:t>
            </a:r>
            <a:r>
              <a:rPr lang="en-GB" dirty="0"/>
              <a:t>For example, the more “Artists/Content Creators” and “Record Labels” the more “listeners/Users” are brought in and vice versa. Similarly, more “Users/listeners” join the platform, more advertisers will provide content to be advertised. So, the established cross-side and same-side network effects between the stakeholders will drive the platform to grow year on year.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7E624D72-A3AA-364F-BDE6-79DFDD3F7FA2}" type="slidenum">
              <a:rPr lang="en-US" smtClean="0"/>
              <a:t>8</a:t>
            </a:fld>
            <a:endParaRPr lang="en-US"/>
          </a:p>
        </p:txBody>
      </p:sp>
    </p:spTree>
    <p:extLst>
      <p:ext uri="{BB962C8B-B14F-4D97-AF65-F5344CB8AC3E}">
        <p14:creationId xmlns:p14="http://schemas.microsoft.com/office/powerpoint/2010/main" val="2676765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SoundCloud subsequently plans to help independent content creators have a platform to upload and share their music and help listeners find new music to listen to. The audio platform plans to work along side Google Play and iTunes with Apple by linking consumers through the platform for purchases. SoundCloud will then receive a percentage of the purchase made.</a:t>
            </a:r>
          </a:p>
          <a:p>
            <a:endParaRPr lang="en-US" dirty="0"/>
          </a:p>
          <a:p>
            <a:r>
              <a:rPr lang="en-US" dirty="0"/>
              <a:t>Advertisements will be a part of the platform to create revenue but also from the listeners and creators of the app that sign-up and pay the monthly or yearly fee. We have estimated that the revenue will grow 37% year-over-year and will generate around 147m€</a:t>
            </a:r>
          </a:p>
          <a:p>
            <a:endParaRPr lang="en-US" dirty="0"/>
          </a:p>
          <a:p>
            <a:r>
              <a:rPr lang="en-US" dirty="0"/>
              <a:t>With this in mind employment rate will also rise at an average of 5% each year depending on how fast the company grows.</a:t>
            </a:r>
          </a:p>
        </p:txBody>
      </p:sp>
      <p:sp>
        <p:nvSpPr>
          <p:cNvPr id="4" name="Slide Number Placeholder 3"/>
          <p:cNvSpPr>
            <a:spLocks noGrp="1"/>
          </p:cNvSpPr>
          <p:nvPr>
            <p:ph type="sldNum" sz="quarter" idx="5"/>
          </p:nvPr>
        </p:nvSpPr>
        <p:spPr/>
        <p:txBody>
          <a:bodyPr/>
          <a:lstStyle/>
          <a:p>
            <a:fld id="{7E624D72-A3AA-364F-BDE6-79DFDD3F7FA2}" type="slidenum">
              <a:rPr lang="en-US" smtClean="0"/>
              <a:t>9</a:t>
            </a:fld>
            <a:endParaRPr lang="en-US"/>
          </a:p>
        </p:txBody>
      </p:sp>
    </p:spTree>
    <p:extLst>
      <p:ext uri="{BB962C8B-B14F-4D97-AF65-F5344CB8AC3E}">
        <p14:creationId xmlns:p14="http://schemas.microsoft.com/office/powerpoint/2010/main" val="4168540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start up company it is useful to know who the competitors are. </a:t>
            </a:r>
          </a:p>
          <a:p>
            <a:r>
              <a:rPr lang="en-US" dirty="0"/>
              <a:t>Spotify being one of the major competitors on top of the list was founded in 2006 in Sweden. It is a streaming platform and has a gross margin of 74m€ with more than 248 million monthly active users. However, it is harder to upload music to the platform without a record label or a distributing app. You don’t need either for SoundCloud. </a:t>
            </a:r>
          </a:p>
          <a:p>
            <a:endParaRPr lang="en-US" dirty="0"/>
          </a:p>
          <a:p>
            <a:r>
              <a:rPr lang="en-US" dirty="0" err="1"/>
              <a:t>BandCamp</a:t>
            </a:r>
            <a:r>
              <a:rPr lang="en-US" dirty="0"/>
              <a:t> is another competitor and was founded in 2008. Another streaming platform where you can download music but you can also buy and sell physical items as well as music. </a:t>
            </a:r>
          </a:p>
          <a:p>
            <a:endParaRPr lang="en-US" dirty="0"/>
          </a:p>
          <a:p>
            <a:r>
              <a:rPr lang="en-US" dirty="0" err="1"/>
              <a:t>Mixcloud</a:t>
            </a:r>
            <a:r>
              <a:rPr lang="en-US" dirty="0"/>
              <a:t> is up there among the competitor list founded in 2009. They are a London based company and make sure that the streaming service reward the artists, songwriters and rights-holders with their fair share of royalties.</a:t>
            </a:r>
          </a:p>
          <a:p>
            <a:endParaRPr lang="en-US" dirty="0"/>
          </a:p>
          <a:p>
            <a:r>
              <a:rPr lang="en-US" dirty="0"/>
              <a:t>All of these competitors will help SoundCloud find new ways to operate and stand out among the streaming platforms of today.</a:t>
            </a:r>
          </a:p>
          <a:p>
            <a:endParaRPr lang="en-US" dirty="0"/>
          </a:p>
        </p:txBody>
      </p:sp>
      <p:sp>
        <p:nvSpPr>
          <p:cNvPr id="4" name="Slide Number Placeholder 3"/>
          <p:cNvSpPr>
            <a:spLocks noGrp="1"/>
          </p:cNvSpPr>
          <p:nvPr>
            <p:ph type="sldNum" sz="quarter" idx="5"/>
          </p:nvPr>
        </p:nvSpPr>
        <p:spPr/>
        <p:txBody>
          <a:bodyPr/>
          <a:lstStyle/>
          <a:p>
            <a:fld id="{7E624D72-A3AA-364F-BDE6-79DFDD3F7FA2}" type="slidenum">
              <a:rPr lang="en-US" smtClean="0"/>
              <a:t>10</a:t>
            </a:fld>
            <a:endParaRPr lang="en-US"/>
          </a:p>
        </p:txBody>
      </p:sp>
    </p:spTree>
    <p:extLst>
      <p:ext uri="{BB962C8B-B14F-4D97-AF65-F5344CB8AC3E}">
        <p14:creationId xmlns:p14="http://schemas.microsoft.com/office/powerpoint/2010/main" val="28007266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where you can contact us and I hope that this presentation has shown you why you should invest in this company. It is a new creative and easy way to not only help listeners find new music but mainly to help creators upload their music, start a career in the music industry and collaborate with other users. </a:t>
            </a:r>
          </a:p>
          <a:p>
            <a:endParaRPr lang="en-US" dirty="0"/>
          </a:p>
          <a:p>
            <a:r>
              <a:rPr lang="en-US" dirty="0"/>
              <a:t>SoundCloud will be the new craze of the century by creating a new community amongst artists. With the bold orange logo, Soundcloud will be hard to forget and will always be there for your creative needs. </a:t>
            </a:r>
          </a:p>
          <a:p>
            <a:endParaRPr lang="en-US" dirty="0"/>
          </a:p>
        </p:txBody>
      </p:sp>
      <p:sp>
        <p:nvSpPr>
          <p:cNvPr id="4" name="Slide Number Placeholder 3"/>
          <p:cNvSpPr>
            <a:spLocks noGrp="1"/>
          </p:cNvSpPr>
          <p:nvPr>
            <p:ph type="sldNum" sz="quarter" idx="5"/>
          </p:nvPr>
        </p:nvSpPr>
        <p:spPr/>
        <p:txBody>
          <a:bodyPr/>
          <a:lstStyle/>
          <a:p>
            <a:fld id="{7E624D72-A3AA-364F-BDE6-79DFDD3F7FA2}" type="slidenum">
              <a:rPr lang="en-US" smtClean="0"/>
              <a:t>11</a:t>
            </a:fld>
            <a:endParaRPr lang="en-US"/>
          </a:p>
        </p:txBody>
      </p:sp>
    </p:spTree>
    <p:extLst>
      <p:ext uri="{BB962C8B-B14F-4D97-AF65-F5344CB8AC3E}">
        <p14:creationId xmlns:p14="http://schemas.microsoft.com/office/powerpoint/2010/main" val="910897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81728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0968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42618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1411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1466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51311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10370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97557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77752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315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9054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55511989"/>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74" r:id="rId6"/>
    <p:sldLayoutId id="2147483769" r:id="rId7"/>
    <p:sldLayoutId id="2147483770" r:id="rId8"/>
    <p:sldLayoutId id="2147483771" r:id="rId9"/>
    <p:sldLayoutId id="2147483773" r:id="rId10"/>
    <p:sldLayoutId id="2147483772"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79" name="Rectangle 7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5405D1C-DEC1-AC4A-9EB9-208FBD37C0BF}"/>
              </a:ext>
            </a:extLst>
          </p:cNvPr>
          <p:cNvSpPr>
            <a:spLocks noGrp="1"/>
          </p:cNvSpPr>
          <p:nvPr>
            <p:ph type="ctrTitle"/>
          </p:nvPr>
        </p:nvSpPr>
        <p:spPr>
          <a:xfrm>
            <a:off x="638620" y="863695"/>
            <a:ext cx="3511233" cy="3779995"/>
          </a:xfrm>
        </p:spPr>
        <p:txBody>
          <a:bodyPr vert="horz" lIns="91440" tIns="45720" rIns="91440" bIns="45720" rtlCol="0" anchor="ctr">
            <a:normAutofit/>
          </a:bodyPr>
          <a:lstStyle/>
          <a:p>
            <a:r>
              <a:rPr lang="en-US" kern="1200" spc="-50" baseline="0" dirty="0">
                <a:solidFill>
                  <a:schemeClr val="tx1"/>
                </a:solidFill>
                <a:latin typeface="+mj-lt"/>
                <a:ea typeface="+mj-ea"/>
                <a:cs typeface="+mj-cs"/>
              </a:rPr>
              <a:t>Individual Presentation: SoundCloud</a:t>
            </a:r>
          </a:p>
        </p:txBody>
      </p:sp>
      <p:sp>
        <p:nvSpPr>
          <p:cNvPr id="3" name="Subtitle 2">
            <a:extLst>
              <a:ext uri="{FF2B5EF4-FFF2-40B4-BE49-F238E27FC236}">
                <a16:creationId xmlns:a16="http://schemas.microsoft.com/office/drawing/2014/main" id="{7BC8409A-F1F6-E442-A3B2-42967BC17C53}"/>
              </a:ext>
            </a:extLst>
          </p:cNvPr>
          <p:cNvSpPr>
            <a:spLocks noGrp="1"/>
          </p:cNvSpPr>
          <p:nvPr>
            <p:ph type="subTitle" idx="1"/>
          </p:nvPr>
        </p:nvSpPr>
        <p:spPr>
          <a:xfrm>
            <a:off x="134179" y="4089824"/>
            <a:ext cx="4520116" cy="2008521"/>
          </a:xfrm>
        </p:spPr>
        <p:txBody>
          <a:bodyPr vert="horz" lIns="91440" tIns="45720" rIns="91440" bIns="45720" rtlCol="0" anchor="t">
            <a:normAutofit/>
          </a:bodyPr>
          <a:lstStyle/>
          <a:p>
            <a:pPr>
              <a:lnSpc>
                <a:spcPct val="100000"/>
              </a:lnSpc>
            </a:pPr>
            <a:r>
              <a:rPr lang="en-US" sz="1700" dirty="0"/>
              <a:t>Student Name: Sharon </a:t>
            </a:r>
            <a:r>
              <a:rPr lang="en-US" sz="1700" dirty="0" err="1"/>
              <a:t>Manganaro</a:t>
            </a:r>
            <a:br>
              <a:rPr lang="en-US" sz="1700" dirty="0"/>
            </a:br>
            <a:r>
              <a:rPr lang="en-US" sz="1700" dirty="0"/>
              <a:t>Student Number: 1917685</a:t>
            </a:r>
            <a:br>
              <a:rPr lang="en-US" sz="1700" dirty="0"/>
            </a:br>
            <a:r>
              <a:rPr lang="en-US" sz="1700" dirty="0"/>
              <a:t>Module Code: BMTY7004</a:t>
            </a:r>
            <a:br>
              <a:rPr lang="en-US" sz="1700" dirty="0"/>
            </a:br>
            <a:r>
              <a:rPr lang="en-US" sz="1700" dirty="0"/>
              <a:t>Module Title: New Technology In Music &amp; Creative Entertainment Assignment Title: Individual Presentation</a:t>
            </a:r>
            <a:br>
              <a:rPr lang="en-US" sz="1700" dirty="0"/>
            </a:br>
            <a:r>
              <a:rPr lang="en-US" sz="1700" dirty="0"/>
              <a:t>Lecturer: </a:t>
            </a:r>
            <a:r>
              <a:rPr lang="en-US" sz="1700" dirty="0" err="1"/>
              <a:t>Zohe</a:t>
            </a:r>
            <a:r>
              <a:rPr lang="en-US" sz="1700" dirty="0"/>
              <a:t> Mustafa </a:t>
            </a:r>
            <a:endParaRPr lang="en-US" sz="1700" dirty="0">
              <a:effectLst/>
            </a:endParaRPr>
          </a:p>
          <a:p>
            <a:pPr>
              <a:lnSpc>
                <a:spcPct val="100000"/>
              </a:lnSpc>
            </a:pPr>
            <a:endParaRPr lang="en-US" sz="900" dirty="0"/>
          </a:p>
        </p:txBody>
      </p:sp>
      <p:sp>
        <p:nvSpPr>
          <p:cNvPr id="81" name="Rectangle 8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6" descr="Find Out Which Artists Rose to the Top in the 2018 SoundCloud Playback  Infographic - EDM.com - The Latest Electronic Dance Music News, Reviews &amp;  Artists">
            <a:extLst>
              <a:ext uri="{FF2B5EF4-FFF2-40B4-BE49-F238E27FC236}">
                <a16:creationId xmlns:a16="http://schemas.microsoft.com/office/drawing/2014/main" id="{D48EDC74-91A4-8742-9220-849435B52F6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169" r="-1" b="6847"/>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22BEDDB6-1653-834B-9846-704965123F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028174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advTm="21116">
        <p159:morph option="byObject"/>
      </p:transition>
    </mc:Choice>
    <mc:Fallback>
      <p:transition spd="slow" advTm="211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F2E848-2B76-D64E-BD98-92D5F5C02F01}"/>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Meet the team!</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1312FC07-1337-0D45-AA7F-9E8E2FBE7B5B}"/>
              </a:ext>
            </a:extLst>
          </p:cNvPr>
          <p:cNvSpPr txBox="1"/>
          <p:nvPr/>
        </p:nvSpPr>
        <p:spPr>
          <a:xfrm>
            <a:off x="581195" y="1896533"/>
            <a:ext cx="4920446" cy="2934547"/>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2"/>
                </a:solidFill>
              </a:rPr>
              <a:t>CEO – Sharon </a:t>
            </a:r>
            <a:r>
              <a:rPr lang="en-US" dirty="0" err="1">
                <a:solidFill>
                  <a:schemeClr val="tx2"/>
                </a:solidFill>
              </a:rPr>
              <a:t>Manganaro</a:t>
            </a:r>
            <a:endParaRPr lang="en-US" dirty="0">
              <a:solidFill>
                <a:schemeClr val="tx2"/>
              </a:solidFill>
            </a:endParaRPr>
          </a:p>
          <a:p>
            <a:pPr marL="285750" indent="-285750" defTabSz="457200">
              <a:spcBef>
                <a:spcPct val="20000"/>
              </a:spcBef>
              <a:spcAft>
                <a:spcPts val="600"/>
              </a:spcAft>
              <a:buClr>
                <a:schemeClr val="accent1"/>
              </a:buClr>
              <a:buSzPct val="92000"/>
              <a:buFont typeface="Wingdings 2" panose="05020102010507070707" pitchFamily="18" charset="2"/>
              <a:buChar char=""/>
            </a:pPr>
            <a:endParaRPr lang="en-US" dirty="0">
              <a:solidFill>
                <a:schemeClr val="tx2"/>
              </a:solidFill>
            </a:endParaRP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2"/>
                </a:solidFill>
              </a:rPr>
              <a:t>CFO – Eric Wahlforss</a:t>
            </a:r>
          </a:p>
          <a:p>
            <a:pPr marL="285750" indent="-285750" defTabSz="457200">
              <a:spcBef>
                <a:spcPct val="20000"/>
              </a:spcBef>
              <a:spcAft>
                <a:spcPts val="600"/>
              </a:spcAft>
              <a:buClr>
                <a:schemeClr val="accent1"/>
              </a:buClr>
              <a:buSzPct val="92000"/>
              <a:buFont typeface="Wingdings 2" panose="05020102010507070707" pitchFamily="18" charset="2"/>
              <a:buChar char=""/>
            </a:pPr>
            <a:endParaRPr lang="en-US" dirty="0">
              <a:solidFill>
                <a:schemeClr val="tx2"/>
              </a:solidFill>
            </a:endParaRP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2"/>
                </a:solidFill>
              </a:rPr>
              <a:t>COO – Kerry Trainor</a:t>
            </a:r>
          </a:p>
          <a:p>
            <a:pPr defTabSz="457200">
              <a:spcBef>
                <a:spcPct val="20000"/>
              </a:spcBef>
              <a:spcAft>
                <a:spcPts val="600"/>
              </a:spcAft>
              <a:buClr>
                <a:schemeClr val="accent1"/>
              </a:buClr>
              <a:buSzPct val="92000"/>
              <a:buFont typeface="Wingdings 2" panose="05020102010507070707" pitchFamily="18" charset="2"/>
              <a:buChar char=""/>
            </a:pPr>
            <a:endParaRPr lang="en-US" dirty="0">
              <a:solidFill>
                <a:schemeClr val="tx2"/>
              </a:solidFill>
            </a:endParaRP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2"/>
                </a:solidFill>
              </a:rPr>
              <a:t>CTO – Alexander </a:t>
            </a:r>
            <a:r>
              <a:rPr lang="en-US" dirty="0" err="1">
                <a:solidFill>
                  <a:schemeClr val="tx2"/>
                </a:solidFill>
              </a:rPr>
              <a:t>Ljung</a:t>
            </a:r>
            <a:endParaRPr lang="en-US" dirty="0">
              <a:solidFill>
                <a:schemeClr val="tx2"/>
              </a:solidFill>
            </a:endParaRPr>
          </a:p>
        </p:txBody>
      </p:sp>
      <p:pic>
        <p:nvPicPr>
          <p:cNvPr id="6" name="Picture 5" descr="A person with long hair&#10;&#10;Description automatically generated with low confidence">
            <a:extLst>
              <a:ext uri="{FF2B5EF4-FFF2-40B4-BE49-F238E27FC236}">
                <a16:creationId xmlns:a16="http://schemas.microsoft.com/office/drawing/2014/main" id="{7765633D-3BA7-E746-BDD2-B5C06657447B}"/>
              </a:ext>
            </a:extLst>
          </p:cNvPr>
          <p:cNvPicPr>
            <a:picLocks noChangeAspect="1"/>
          </p:cNvPicPr>
          <p:nvPr/>
        </p:nvPicPr>
        <p:blipFill rotWithShape="1">
          <a:blip r:embed="rId5"/>
          <a:srcRect r="-2" b="1990"/>
          <a:stretch/>
        </p:blipFill>
        <p:spPr>
          <a:xfrm>
            <a:off x="7521283" y="10"/>
            <a:ext cx="4670717" cy="6857990"/>
          </a:xfrm>
          <a:prstGeom prst="rect">
            <a:avLst/>
          </a:prstGeom>
        </p:spPr>
      </p:pic>
      <p:sp>
        <p:nvSpPr>
          <p:cNvPr id="7" name="TextBox 6">
            <a:extLst>
              <a:ext uri="{FF2B5EF4-FFF2-40B4-BE49-F238E27FC236}">
                <a16:creationId xmlns:a16="http://schemas.microsoft.com/office/drawing/2014/main" id="{42DB957F-D7A5-3946-96E2-2626570FDB4C}"/>
              </a:ext>
            </a:extLst>
          </p:cNvPr>
          <p:cNvSpPr txBox="1"/>
          <p:nvPr/>
        </p:nvSpPr>
        <p:spPr>
          <a:xfrm>
            <a:off x="463255" y="4824473"/>
            <a:ext cx="6048207" cy="2031325"/>
          </a:xfrm>
          <a:prstGeom prst="rect">
            <a:avLst/>
          </a:prstGeom>
          <a:noFill/>
        </p:spPr>
        <p:txBody>
          <a:bodyPr wrap="square" rtlCol="0">
            <a:spAutoFit/>
          </a:bodyPr>
          <a:lstStyle/>
          <a:p>
            <a:r>
              <a:rPr lang="en-US" dirty="0"/>
              <a:t>With a passion for music the team works collectively to reach goals and boost numbers in order for the audio platform to work. The team has over 10-20 years experience in the industry working alongside major record labels like Sony music and streaming platforms such as Deezer. The team is here to make sure that musicians across the world come together to share and discover new ways to be creative.</a:t>
            </a:r>
          </a:p>
        </p:txBody>
      </p:sp>
      <p:pic>
        <p:nvPicPr>
          <p:cNvPr id="8" name="Audio 7">
            <a:hlinkClick r:id="" action="ppaction://media"/>
            <a:extLst>
              <a:ext uri="{FF2B5EF4-FFF2-40B4-BE49-F238E27FC236}">
                <a16:creationId xmlns:a16="http://schemas.microsoft.com/office/drawing/2014/main" id="{51A36B60-4356-854C-ADF9-F192CD7D80D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98087105"/>
      </p:ext>
    </p:extLst>
  </p:cSld>
  <p:clrMapOvr>
    <a:masterClrMapping/>
  </p:clrMapOvr>
  <p:transition spd="slow" advTm="3762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5BDC803-B7EC-7844-B185-72AC82C34DE4}"/>
              </a:ext>
            </a:extLst>
          </p:cNvPr>
          <p:cNvSpPr>
            <a:spLocks noGrp="1"/>
          </p:cNvSpPr>
          <p:nvPr>
            <p:ph type="title"/>
          </p:nvPr>
        </p:nvSpPr>
        <p:spPr>
          <a:xfrm>
            <a:off x="601255" y="702155"/>
            <a:ext cx="3409783" cy="1300365"/>
          </a:xfrm>
        </p:spPr>
        <p:txBody>
          <a:bodyPr>
            <a:normAutofit/>
          </a:bodyPr>
          <a:lstStyle/>
          <a:p>
            <a:r>
              <a:rPr lang="en-US">
                <a:solidFill>
                  <a:srgbClr val="FFFFFF"/>
                </a:solidFill>
              </a:rPr>
              <a:t>Business Overview</a:t>
            </a:r>
          </a:p>
        </p:txBody>
      </p:sp>
      <p:sp>
        <p:nvSpPr>
          <p:cNvPr id="3" name="Content Placeholder 2">
            <a:extLst>
              <a:ext uri="{FF2B5EF4-FFF2-40B4-BE49-F238E27FC236}">
                <a16:creationId xmlns:a16="http://schemas.microsoft.com/office/drawing/2014/main" id="{00B3BD39-3DE0-B545-9273-74F497C94BC7}"/>
              </a:ext>
            </a:extLst>
          </p:cNvPr>
          <p:cNvSpPr>
            <a:spLocks noGrp="1"/>
          </p:cNvSpPr>
          <p:nvPr>
            <p:ph idx="1"/>
          </p:nvPr>
        </p:nvSpPr>
        <p:spPr>
          <a:xfrm>
            <a:off x="601255" y="2177142"/>
            <a:ext cx="3409782" cy="3823607"/>
          </a:xfrm>
        </p:spPr>
        <p:txBody>
          <a:bodyPr>
            <a:normAutofit/>
          </a:bodyPr>
          <a:lstStyle/>
          <a:p>
            <a:pPr>
              <a:lnSpc>
                <a:spcPct val="100000"/>
              </a:lnSpc>
            </a:pPr>
            <a:r>
              <a:rPr lang="en-GB" sz="1200" dirty="0">
                <a:solidFill>
                  <a:srgbClr val="FFFFFF"/>
                </a:solidFill>
              </a:rPr>
              <a:t>‘SoundCloud was…invented to allow musicians to collaborate and share content’ (Dhillon, 2021)</a:t>
            </a:r>
          </a:p>
          <a:p>
            <a:pPr>
              <a:lnSpc>
                <a:spcPct val="100000"/>
              </a:lnSpc>
            </a:pPr>
            <a:r>
              <a:rPr lang="en-GB" sz="1200" dirty="0">
                <a:solidFill>
                  <a:srgbClr val="FFFFFF"/>
                </a:solidFill>
              </a:rPr>
              <a:t>Soundcloud is the home for ‘original music that may not be available elsewhere’ (</a:t>
            </a:r>
            <a:r>
              <a:rPr lang="en-GB" sz="1200" dirty="0" err="1">
                <a:solidFill>
                  <a:srgbClr val="FFFFFF"/>
                </a:solidFill>
              </a:rPr>
              <a:t>Ketabchi</a:t>
            </a:r>
            <a:r>
              <a:rPr lang="en-GB" sz="1200" dirty="0">
                <a:solidFill>
                  <a:srgbClr val="FFFFFF"/>
                </a:solidFill>
              </a:rPr>
              <a:t>, 2021)</a:t>
            </a:r>
          </a:p>
          <a:p>
            <a:pPr>
              <a:lnSpc>
                <a:spcPct val="100000"/>
              </a:lnSpc>
            </a:pPr>
            <a:r>
              <a:rPr lang="en-GB" sz="1200" dirty="0">
                <a:solidFill>
                  <a:srgbClr val="FFFFFF"/>
                </a:solidFill>
              </a:rPr>
              <a:t>The company intends to have a global monthly outreach of over 170 million consumers and grow to about 272 million users  by the end of 2021</a:t>
            </a:r>
          </a:p>
          <a:p>
            <a:pPr>
              <a:lnSpc>
                <a:spcPct val="100000"/>
              </a:lnSpc>
            </a:pPr>
            <a:r>
              <a:rPr lang="en-US" sz="1200" dirty="0">
                <a:solidFill>
                  <a:srgbClr val="FFFFFF"/>
                </a:solidFill>
              </a:rPr>
              <a:t>Want to be part of a music community? SoundCloud is there for you!</a:t>
            </a:r>
            <a:endParaRPr lang="en-GB" sz="1200" dirty="0">
              <a:solidFill>
                <a:srgbClr val="FFFFFF"/>
              </a:solidFill>
            </a:endParaRPr>
          </a:p>
          <a:p>
            <a:pPr>
              <a:lnSpc>
                <a:spcPct val="100000"/>
              </a:lnSpc>
            </a:pPr>
            <a:endParaRPr lang="en-US" sz="1200" dirty="0">
              <a:solidFill>
                <a:srgbClr val="FFFFFF"/>
              </a:solidFill>
            </a:endParaRPr>
          </a:p>
        </p:txBody>
      </p:sp>
      <p:pic>
        <p:nvPicPr>
          <p:cNvPr id="4098" name="Picture 2" descr="SoundCloud App Development: Time, Cost, and Features">
            <a:extLst>
              <a:ext uri="{FF2B5EF4-FFF2-40B4-BE49-F238E27FC236}">
                <a16:creationId xmlns:a16="http://schemas.microsoft.com/office/drawing/2014/main" id="{FD3A2C1D-1360-044A-B14A-4BEF300881E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592231" y="1498934"/>
            <a:ext cx="6831503" cy="3842719"/>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42933A22-35D3-9B45-B677-83BC7A9FB4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97047920"/>
      </p:ext>
    </p:extLst>
  </p:cSld>
  <p:clrMapOvr>
    <a:overrideClrMapping bg1="dk1" tx1="lt1" bg2="dk2" tx2="lt2" accent1="accent1" accent2="accent2" accent3="accent3" accent4="accent4" accent5="accent5" accent6="accent6" hlink="hlink" folHlink="folHlink"/>
  </p:clrMapOvr>
  <p:transition spd="slow" advTm="36701">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descr="SoundCloud Play Controls">
            <a:extLst>
              <a:ext uri="{FF2B5EF4-FFF2-40B4-BE49-F238E27FC236}">
                <a16:creationId xmlns:a16="http://schemas.microsoft.com/office/drawing/2014/main" id="{5D0CD735-35F5-EE43-9E61-A04D31E9894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00" r="7634" b="1"/>
          <a:stretch/>
        </p:blipFill>
        <p:spPr bwMode="auto">
          <a:xfrm>
            <a:off x="20" y="10"/>
            <a:ext cx="12191980" cy="6857988"/>
          </a:xfrm>
          <a:prstGeom prst="rect">
            <a:avLst/>
          </a:prstGeom>
          <a:noFill/>
          <a:extLst>
            <a:ext uri="{909E8E84-426E-40DD-AFC4-6F175D3DCCD1}">
              <a14:hiddenFill xmlns:a14="http://schemas.microsoft.com/office/drawing/2010/main">
                <a:solidFill>
                  <a:srgbClr val="FFFFFF"/>
                </a:solidFill>
              </a14:hiddenFill>
            </a:ext>
          </a:extLst>
        </p:spPr>
      </p:pic>
      <p:sp>
        <p:nvSpPr>
          <p:cNvPr id="99" name="Rectangle 98">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0" name="Rectangle 100">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54E0A37-BBDD-134F-8523-90D9882EB77D}"/>
              </a:ext>
            </a:extLst>
          </p:cNvPr>
          <p:cNvSpPr>
            <a:spLocks noGrp="1"/>
          </p:cNvSpPr>
          <p:nvPr>
            <p:ph type="title"/>
          </p:nvPr>
        </p:nvSpPr>
        <p:spPr>
          <a:xfrm>
            <a:off x="6966184" y="938022"/>
            <a:ext cx="4389261" cy="1188720"/>
          </a:xfrm>
        </p:spPr>
        <p:txBody>
          <a:bodyPr vert="horz" lIns="91440" tIns="45720" rIns="91440" bIns="45720" rtlCol="0" anchor="b">
            <a:normAutofit/>
          </a:bodyPr>
          <a:lstStyle/>
          <a:p>
            <a:r>
              <a:rPr lang="en-US" b="0" kern="1200" cap="all" dirty="0">
                <a:solidFill>
                  <a:srgbClr val="FFFFFF"/>
                </a:solidFill>
                <a:latin typeface="+mj-lt"/>
                <a:ea typeface="+mj-ea"/>
                <a:cs typeface="+mj-cs"/>
              </a:rPr>
              <a:t>Soundcloud – Product Overview</a:t>
            </a:r>
          </a:p>
        </p:txBody>
      </p:sp>
      <p:sp>
        <p:nvSpPr>
          <p:cNvPr id="6" name="TextBox 5">
            <a:extLst>
              <a:ext uri="{FF2B5EF4-FFF2-40B4-BE49-F238E27FC236}">
                <a16:creationId xmlns:a16="http://schemas.microsoft.com/office/drawing/2014/main" id="{B5FE15B1-EEC9-334D-9ED6-391AA4E1D2C8}"/>
              </a:ext>
            </a:extLst>
          </p:cNvPr>
          <p:cNvSpPr txBox="1"/>
          <p:nvPr/>
        </p:nvSpPr>
        <p:spPr>
          <a:xfrm>
            <a:off x="6966184" y="2340865"/>
            <a:ext cx="4389262" cy="3788474"/>
          </a:xfrm>
          <a:prstGeom prst="rect">
            <a:avLst/>
          </a:prstGeom>
        </p:spPr>
        <p:txBody>
          <a:bodyPr vert="horz" lIns="91440" tIns="45720" rIns="91440" bIns="45720" rtlCol="0" anchor="ctr">
            <a:normAutofit/>
          </a:body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dirty="0">
                <a:solidFill>
                  <a:srgbClr val="FFFFFF"/>
                </a:solidFill>
              </a:rPr>
              <a:t>Follow your favorite artists and discover new ones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dirty="0">
                <a:solidFill>
                  <a:srgbClr val="FFFFFF"/>
                </a:solidFill>
              </a:rPr>
              <a:t>Listen to music for free or for just $4.99 a month, users can save and listen to music advertisement free both online and offline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dirty="0">
                <a:solidFill>
                  <a:srgbClr val="FFFFFF"/>
                </a:solidFill>
              </a:rPr>
              <a:t>No specific phone contract or credit card sign-up required</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dirty="0">
                <a:solidFill>
                  <a:srgbClr val="FFFFFF"/>
                </a:solidFill>
              </a:rPr>
              <a:t>Suitable for both creators and consumers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dirty="0">
                <a:solidFill>
                  <a:srgbClr val="FFFFFF"/>
                </a:solidFill>
              </a:rPr>
              <a:t>Can be the start of a career in the music industry for musicians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dirty="0">
                <a:solidFill>
                  <a:srgbClr val="FFFFFF"/>
                </a:solidFill>
              </a:rPr>
              <a:t>It is linked to the iTunes store for purchases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dirty="0">
                <a:solidFill>
                  <a:srgbClr val="FFFFFF"/>
                </a:solidFill>
              </a:rPr>
              <a:t>Also linked to Google Play</a:t>
            </a:r>
          </a:p>
        </p:txBody>
      </p:sp>
      <p:pic>
        <p:nvPicPr>
          <p:cNvPr id="8" name="Audio 7">
            <a:hlinkClick r:id="" action="ppaction://media"/>
            <a:extLst>
              <a:ext uri="{FF2B5EF4-FFF2-40B4-BE49-F238E27FC236}">
                <a16:creationId xmlns:a16="http://schemas.microsoft.com/office/drawing/2014/main" id="{3BBDD754-5FB3-A04E-80D8-6D2F8FE7BE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29510359"/>
      </p:ext>
    </p:extLst>
  </p:cSld>
  <p:clrMapOvr>
    <a:overrideClrMapping bg1="dk1" tx1="lt1" bg2="dk2" tx2="lt2" accent1="accent1" accent2="accent2" accent3="accent3" accent4="accent4" accent5="accent5" accent6="accent6" hlink="hlink" folHlink="folHlink"/>
  </p:clrMapOvr>
  <p:transition spd="slow" advTm="41910">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6">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phere of mesh and nodes">
            <a:extLst>
              <a:ext uri="{FF2B5EF4-FFF2-40B4-BE49-F238E27FC236}">
                <a16:creationId xmlns:a16="http://schemas.microsoft.com/office/drawing/2014/main" id="{0AC86487-81AF-4984-805E-54D4C5C6B030}"/>
              </a:ext>
            </a:extLst>
          </p:cNvPr>
          <p:cNvPicPr>
            <a:picLocks noChangeAspect="1"/>
          </p:cNvPicPr>
          <p:nvPr/>
        </p:nvPicPr>
        <p:blipFill rotWithShape="1">
          <a:blip r:embed="rId4">
            <a:alphaModFix amt="40000"/>
          </a:blip>
          <a:srcRect t="2936" b="22064"/>
          <a:stretch/>
        </p:blipFill>
        <p:spPr>
          <a:xfrm>
            <a:off x="20" y="10"/>
            <a:ext cx="12191980" cy="6857990"/>
          </a:xfrm>
          <a:prstGeom prst="rect">
            <a:avLst/>
          </a:prstGeom>
        </p:spPr>
      </p:pic>
      <p:sp>
        <p:nvSpPr>
          <p:cNvPr id="4" name="TextBox 3">
            <a:extLst>
              <a:ext uri="{FF2B5EF4-FFF2-40B4-BE49-F238E27FC236}">
                <a16:creationId xmlns:a16="http://schemas.microsoft.com/office/drawing/2014/main" id="{AE6DD460-7F62-7142-848C-385B7B659B17}"/>
              </a:ext>
            </a:extLst>
          </p:cNvPr>
          <p:cNvSpPr txBox="1"/>
          <p:nvPr/>
        </p:nvSpPr>
        <p:spPr>
          <a:xfrm>
            <a:off x="965199" y="2180496"/>
            <a:ext cx="10261602" cy="3678303"/>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rPr>
              <a:t>'Will be known as one of the biggest available open-audio platforms of today, and we plan to keep improving and growing to be the go-to platform for content creators and listeners all over the world’ </a:t>
            </a:r>
          </a:p>
          <a:p>
            <a:pPr defTabSz="457200">
              <a:spcBef>
                <a:spcPct val="20000"/>
              </a:spcBef>
              <a:spcAft>
                <a:spcPts val="600"/>
              </a:spcAft>
              <a:buClr>
                <a:schemeClr val="accent1"/>
              </a:buClr>
              <a:buSzPct val="92000"/>
              <a:buFont typeface="Wingdings 2" panose="05020102010507070707" pitchFamily="18" charset="2"/>
              <a:buChar char=""/>
            </a:pPr>
            <a:endParaRPr lang="en-US" dirty="0">
              <a:solidFill>
                <a:schemeClr val="tx1">
                  <a:lumMod val="75000"/>
                  <a:lumOff val="25000"/>
                </a:schemeClr>
              </a:solidFill>
            </a:endParaRPr>
          </a:p>
          <a:p>
            <a:pPr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rPr>
              <a:t>- Sharon </a:t>
            </a:r>
            <a:r>
              <a:rPr lang="en-US" dirty="0" err="1">
                <a:solidFill>
                  <a:schemeClr val="tx1">
                    <a:lumMod val="75000"/>
                    <a:lumOff val="25000"/>
                  </a:schemeClr>
                </a:solidFill>
              </a:rPr>
              <a:t>Manganaro</a:t>
            </a:r>
            <a:r>
              <a:rPr lang="en-US" dirty="0">
                <a:solidFill>
                  <a:schemeClr val="tx1">
                    <a:lumMod val="75000"/>
                    <a:lumOff val="25000"/>
                  </a:schemeClr>
                </a:solidFill>
              </a:rPr>
              <a:t>, CEO</a:t>
            </a:r>
          </a:p>
        </p:txBody>
      </p:sp>
      <p:pic>
        <p:nvPicPr>
          <p:cNvPr id="5" name="Audio 4">
            <a:hlinkClick r:id="" action="ppaction://media"/>
            <a:extLst>
              <a:ext uri="{FF2B5EF4-FFF2-40B4-BE49-F238E27FC236}">
                <a16:creationId xmlns:a16="http://schemas.microsoft.com/office/drawing/2014/main" id="{AD6E56FD-B76F-6844-926B-9FD0FE167F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4491155"/>
      </p:ext>
    </p:extLst>
  </p:cSld>
  <p:clrMapOvr>
    <a:overrideClrMapping bg1="dk1" tx1="lt1" bg2="dk2" tx2="lt2" accent1="accent1" accent2="accent2" accent3="accent3" accent4="accent4" accent5="accent5" accent6="accent6" hlink="hlink" folHlink="folHlink"/>
  </p:clrMapOvr>
  <p:transition spd="slow" advTm="16833">
    <p:push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4D0AA-C543-384E-B089-BB87DEB02C02}"/>
              </a:ext>
            </a:extLst>
          </p:cNvPr>
          <p:cNvSpPr>
            <a:spLocks noGrp="1"/>
          </p:cNvSpPr>
          <p:nvPr>
            <p:ph type="title"/>
          </p:nvPr>
        </p:nvSpPr>
        <p:spPr>
          <a:xfrm>
            <a:off x="581193" y="702156"/>
            <a:ext cx="6540462" cy="1013800"/>
          </a:xfrm>
        </p:spPr>
        <p:txBody>
          <a:bodyPr>
            <a:normAutofit/>
          </a:bodyPr>
          <a:lstStyle/>
          <a:p>
            <a:r>
              <a:rPr lang="en-US">
                <a:solidFill>
                  <a:schemeClr val="tx2"/>
                </a:solidFill>
              </a:rPr>
              <a:t>How does the platform work?</a:t>
            </a:r>
          </a:p>
        </p:txBody>
      </p:sp>
      <p:sp>
        <p:nvSpPr>
          <p:cNvPr id="193" name="Rectangle 19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BED2CC0-B35D-274C-A693-7564BD23D42C}"/>
              </a:ext>
            </a:extLst>
          </p:cNvPr>
          <p:cNvSpPr>
            <a:spLocks noGrp="1"/>
          </p:cNvSpPr>
          <p:nvPr>
            <p:ph idx="1"/>
          </p:nvPr>
        </p:nvSpPr>
        <p:spPr>
          <a:xfrm>
            <a:off x="581194" y="1896533"/>
            <a:ext cx="6309003" cy="3962266"/>
          </a:xfrm>
        </p:spPr>
        <p:txBody>
          <a:bodyPr>
            <a:normAutofit/>
          </a:bodyPr>
          <a:lstStyle/>
          <a:p>
            <a:pPr>
              <a:lnSpc>
                <a:spcPct val="100000"/>
              </a:lnSpc>
            </a:pPr>
            <a:r>
              <a:rPr lang="en-US" dirty="0">
                <a:solidFill>
                  <a:schemeClr val="tx2"/>
                </a:solidFill>
              </a:rPr>
              <a:t>The platform can be found on the internet at soundcloud.com or as an app for IOS or Android</a:t>
            </a:r>
          </a:p>
          <a:p>
            <a:pPr>
              <a:lnSpc>
                <a:spcPct val="100000"/>
              </a:lnSpc>
            </a:pPr>
            <a:r>
              <a:rPr lang="en-US" dirty="0">
                <a:solidFill>
                  <a:schemeClr val="tx2"/>
                </a:solidFill>
              </a:rPr>
              <a:t>To start listening to content you just need to ‘navigate to the ‘discover’ page by clicking the ’home’ tab to see what’s trending or search for specific content using the search bar’ (Demarest, 2021)</a:t>
            </a:r>
          </a:p>
          <a:p>
            <a:pPr>
              <a:lnSpc>
                <a:spcPct val="100000"/>
              </a:lnSpc>
            </a:pPr>
            <a:r>
              <a:rPr lang="en-US" dirty="0">
                <a:solidFill>
                  <a:schemeClr val="tx2"/>
                </a:solidFill>
              </a:rPr>
              <a:t>From there you can ‘comment, like, and repost tracks you like’ all found under the waveforms of the audio tracks (Demarest, 2021)</a:t>
            </a:r>
          </a:p>
          <a:p>
            <a:pPr>
              <a:lnSpc>
                <a:spcPct val="100000"/>
              </a:lnSpc>
            </a:pPr>
            <a:r>
              <a:rPr lang="en-US" dirty="0">
                <a:solidFill>
                  <a:schemeClr val="tx2"/>
                </a:solidFill>
              </a:rPr>
              <a:t>Playlists can be created by clicking the ‘more’ button and ‘add to playlist’</a:t>
            </a:r>
          </a:p>
          <a:p>
            <a:pPr>
              <a:lnSpc>
                <a:spcPct val="100000"/>
              </a:lnSpc>
            </a:pPr>
            <a:r>
              <a:rPr lang="en-US" dirty="0">
                <a:solidFill>
                  <a:schemeClr val="tx2"/>
                </a:solidFill>
              </a:rPr>
              <a:t>You can also follow artists to keep up to date on new releases</a:t>
            </a:r>
          </a:p>
        </p:txBody>
      </p:sp>
      <p:pic>
        <p:nvPicPr>
          <p:cNvPr id="4" name="Picture 4" descr="SoundCloud Artist Profile">
            <a:extLst>
              <a:ext uri="{FF2B5EF4-FFF2-40B4-BE49-F238E27FC236}">
                <a16:creationId xmlns:a16="http://schemas.microsoft.com/office/drawing/2014/main" id="{1EB08072-7FE3-5549-9389-63745AC22DAF}"/>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568188" y="811352"/>
            <a:ext cx="4039455" cy="2423673"/>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SoundCloud Discover">
            <a:extLst>
              <a:ext uri="{FF2B5EF4-FFF2-40B4-BE49-F238E27FC236}">
                <a16:creationId xmlns:a16="http://schemas.microsoft.com/office/drawing/2014/main" id="{A365327F-CB5A-594B-B197-55E0DD2E70C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29" r="21478" b="1"/>
          <a:stretch/>
        </p:blipFill>
        <p:spPr bwMode="auto">
          <a:xfrm>
            <a:off x="7727126" y="3589867"/>
            <a:ext cx="3727905" cy="2727069"/>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930D98FF-E927-6742-8D12-259643A0419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57216815"/>
      </p:ext>
    </p:extLst>
  </p:cSld>
  <p:clrMapOvr>
    <a:masterClrMapping/>
  </p:clrMapOvr>
  <p:transition spd="slow" advTm="45053">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4652878-5AF9-EA44-9E47-DE486D6CB6BA}"/>
              </a:ext>
            </a:extLst>
          </p:cNvPr>
          <p:cNvSpPr>
            <a:spLocks noGrp="1"/>
          </p:cNvSpPr>
          <p:nvPr>
            <p:ph type="title"/>
          </p:nvPr>
        </p:nvSpPr>
        <p:spPr>
          <a:xfrm>
            <a:off x="609906" y="702155"/>
            <a:ext cx="3568661" cy="1269713"/>
          </a:xfrm>
        </p:spPr>
        <p:txBody>
          <a:bodyPr>
            <a:normAutofit/>
          </a:bodyPr>
          <a:lstStyle/>
          <a:p>
            <a:pPr>
              <a:lnSpc>
                <a:spcPct val="90000"/>
              </a:lnSpc>
            </a:pPr>
            <a:r>
              <a:rPr lang="en-US" dirty="0"/>
              <a:t>How does the platform work for creators?</a:t>
            </a:r>
            <a:endParaRPr lang="en-US"/>
          </a:p>
        </p:txBody>
      </p:sp>
      <p:sp>
        <p:nvSpPr>
          <p:cNvPr id="73" name="Rectangle 7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85AFE56-8F86-9A41-89A3-9D744C78624E}"/>
              </a:ext>
            </a:extLst>
          </p:cNvPr>
          <p:cNvSpPr>
            <a:spLocks noGrp="1"/>
          </p:cNvSpPr>
          <p:nvPr>
            <p:ph idx="1"/>
          </p:nvPr>
        </p:nvSpPr>
        <p:spPr>
          <a:xfrm>
            <a:off x="609906" y="2340864"/>
            <a:ext cx="3568661" cy="3634486"/>
          </a:xfrm>
        </p:spPr>
        <p:txBody>
          <a:bodyPr>
            <a:normAutofit fontScale="85000" lnSpcReduction="20000"/>
          </a:bodyPr>
          <a:lstStyle/>
          <a:p>
            <a:pPr>
              <a:lnSpc>
                <a:spcPct val="100000"/>
              </a:lnSpc>
            </a:pPr>
            <a:r>
              <a:rPr lang="en-US" sz="1400" dirty="0"/>
              <a:t>Soundcloud has more tools involved for creators that help share and grow their work and grow their audience too</a:t>
            </a:r>
          </a:p>
          <a:p>
            <a:pPr>
              <a:lnSpc>
                <a:spcPct val="100000"/>
              </a:lnSpc>
            </a:pPr>
            <a:r>
              <a:rPr lang="en-US" sz="1400" dirty="0"/>
              <a:t>It’s simple to upload music just by clicking the ‘upload’ tab and drag in the files selected or uploading the tracks</a:t>
            </a:r>
          </a:p>
          <a:p>
            <a:pPr>
              <a:lnSpc>
                <a:spcPct val="100000"/>
              </a:lnSpc>
            </a:pPr>
            <a:r>
              <a:rPr lang="en-US" sz="1400" dirty="0"/>
              <a:t>The tracks can be made public or private</a:t>
            </a:r>
          </a:p>
          <a:p>
            <a:pPr>
              <a:lnSpc>
                <a:spcPct val="100000"/>
              </a:lnSpc>
            </a:pPr>
            <a:r>
              <a:rPr lang="en-US" sz="1400" dirty="0"/>
              <a:t>Creators can decide whether they want to allow users to download the music </a:t>
            </a:r>
          </a:p>
          <a:p>
            <a:pPr>
              <a:lnSpc>
                <a:spcPct val="100000"/>
              </a:lnSpc>
            </a:pPr>
            <a:r>
              <a:rPr lang="en-US" sz="1400" dirty="0"/>
              <a:t>Track information can be added and changed whenever</a:t>
            </a:r>
          </a:p>
          <a:p>
            <a:pPr>
              <a:lnSpc>
                <a:spcPct val="100000"/>
              </a:lnSpc>
            </a:pPr>
            <a:r>
              <a:rPr lang="en-US" sz="1400" dirty="0"/>
              <a:t>It is important to read the ‘Terms of Use’ section that complies with copyright infringement</a:t>
            </a:r>
          </a:p>
          <a:p>
            <a:pPr>
              <a:lnSpc>
                <a:spcPct val="100000"/>
              </a:lnSpc>
            </a:pPr>
            <a:r>
              <a:rPr lang="en-US" sz="1400" dirty="0"/>
              <a:t>There is a ‘SoundCloud Creator Guide’ that ‘offers a comprehensive look at all of the tools and resources available to artists to help them get the most out of the platform’ (Demarest, 2021)</a:t>
            </a:r>
          </a:p>
        </p:txBody>
      </p:sp>
      <p:pic>
        <p:nvPicPr>
          <p:cNvPr id="6146" name="Picture 2" descr="SoundCloud Upload">
            <a:extLst>
              <a:ext uri="{FF2B5EF4-FFF2-40B4-BE49-F238E27FC236}">
                <a16:creationId xmlns:a16="http://schemas.microsoft.com/office/drawing/2014/main" id="{116BACEE-EFD3-B34E-BBDD-6BDF468237E3}"/>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178567" y="1458214"/>
            <a:ext cx="8026945" cy="4093741"/>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0034FC63-E1CA-BB48-9A71-3FF867CE8BB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43863047"/>
      </p:ext>
    </p:extLst>
  </p:cSld>
  <p:clrMapOvr>
    <a:masterClrMapping/>
  </p:clrMapOvr>
  <p:transition spd="med" advTm="70501">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EF47F7-912F-5346-ADF8-E6A894969FFE}"/>
              </a:ext>
            </a:extLst>
          </p:cNvPr>
          <p:cNvSpPr>
            <a:spLocks noGrp="1"/>
          </p:cNvSpPr>
          <p:nvPr>
            <p:ph type="title"/>
          </p:nvPr>
        </p:nvSpPr>
        <p:spPr>
          <a:xfrm>
            <a:off x="581192" y="702156"/>
            <a:ext cx="11029616" cy="1188720"/>
          </a:xfrm>
        </p:spPr>
        <p:txBody>
          <a:bodyPr>
            <a:normAutofit/>
          </a:bodyPr>
          <a:lstStyle/>
          <a:p>
            <a:r>
              <a:rPr lang="en-US" dirty="0"/>
              <a:t>Market Opportunity</a:t>
            </a:r>
          </a:p>
        </p:txBody>
      </p:sp>
      <p:sp>
        <p:nvSpPr>
          <p:cNvPr id="73" name="Rectangle 7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Diagram&#10;&#10;Description automatically generated">
            <a:extLst>
              <a:ext uri="{FF2B5EF4-FFF2-40B4-BE49-F238E27FC236}">
                <a16:creationId xmlns:a16="http://schemas.microsoft.com/office/drawing/2014/main" id="{0E3E7C0E-BF15-974D-87FD-C233EF7FC3B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80698" y="2830551"/>
            <a:ext cx="4748741" cy="274239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42E9EDD-FA50-4343-9E74-FB2F31F71E42}"/>
              </a:ext>
            </a:extLst>
          </p:cNvPr>
          <p:cNvSpPr>
            <a:spLocks noGrp="1"/>
          </p:cNvSpPr>
          <p:nvPr>
            <p:ph idx="1"/>
          </p:nvPr>
        </p:nvSpPr>
        <p:spPr>
          <a:xfrm>
            <a:off x="6206167" y="1890876"/>
            <a:ext cx="5404639" cy="4335303"/>
          </a:xfrm>
        </p:spPr>
        <p:txBody>
          <a:bodyPr>
            <a:normAutofit/>
          </a:bodyPr>
          <a:lstStyle/>
          <a:p>
            <a:r>
              <a:rPr lang="en-US" sz="1600" dirty="0"/>
              <a:t>The Global music market has generated over $19 Billion in revenue in 2018, ‘of which half was earned from music streaming services’ (Medium, 2020)</a:t>
            </a:r>
          </a:p>
          <a:p>
            <a:r>
              <a:rPr lang="en-US" sz="1600" dirty="0"/>
              <a:t>Statista reports that by 2024 the number of consumers using music streaming services is estimated to grow up to 776.2 million, and the revenue will cross $19 billion ‘at CAGR of 5.8%’ (medium. 2020)</a:t>
            </a:r>
          </a:p>
          <a:p>
            <a:r>
              <a:rPr lang="en-US" sz="1600" dirty="0"/>
              <a:t>SoundCloud’s business model has advantages over other streaming services</a:t>
            </a:r>
          </a:p>
          <a:p>
            <a:r>
              <a:rPr lang="en-US" sz="1600" dirty="0"/>
              <a:t>Users, creators, record labels and advertisers are the main stakeholders for the platform and they each benefit from having another stakeholder on the platform.</a:t>
            </a:r>
          </a:p>
          <a:p>
            <a:endParaRPr lang="en-US" sz="1600" dirty="0"/>
          </a:p>
        </p:txBody>
      </p:sp>
      <p:pic>
        <p:nvPicPr>
          <p:cNvPr id="4" name="Audio 3">
            <a:hlinkClick r:id="" action="ppaction://media"/>
            <a:extLst>
              <a:ext uri="{FF2B5EF4-FFF2-40B4-BE49-F238E27FC236}">
                <a16:creationId xmlns:a16="http://schemas.microsoft.com/office/drawing/2014/main" id="{527F08A2-AC2C-EC4B-8197-89C44B58EE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81272518"/>
      </p:ext>
    </p:extLst>
  </p:cSld>
  <p:clrMapOvr>
    <a:masterClrMapping/>
  </p:clrMapOvr>
  <p:transition spd="slow" advTm="89957">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7BCB1-B301-DB4A-AF71-13A72E7E1C97}"/>
              </a:ext>
            </a:extLst>
          </p:cNvPr>
          <p:cNvSpPr>
            <a:spLocks noGrp="1"/>
          </p:cNvSpPr>
          <p:nvPr>
            <p:ph type="title"/>
          </p:nvPr>
        </p:nvSpPr>
        <p:spPr/>
        <p:txBody>
          <a:bodyPr/>
          <a:lstStyle/>
          <a:p>
            <a:r>
              <a:rPr lang="en-US" dirty="0"/>
              <a:t>Business Model and Numbers</a:t>
            </a:r>
          </a:p>
        </p:txBody>
      </p:sp>
      <p:sp>
        <p:nvSpPr>
          <p:cNvPr id="3" name="Content Placeholder 2">
            <a:extLst>
              <a:ext uri="{FF2B5EF4-FFF2-40B4-BE49-F238E27FC236}">
                <a16:creationId xmlns:a16="http://schemas.microsoft.com/office/drawing/2014/main" id="{4F95DEA1-5115-1E4E-821C-82DC52A3828A}"/>
              </a:ext>
            </a:extLst>
          </p:cNvPr>
          <p:cNvSpPr>
            <a:spLocks noGrp="1"/>
          </p:cNvSpPr>
          <p:nvPr>
            <p:ph idx="1"/>
          </p:nvPr>
        </p:nvSpPr>
        <p:spPr/>
        <p:txBody>
          <a:bodyPr>
            <a:normAutofit lnSpcReduction="10000"/>
          </a:bodyPr>
          <a:lstStyle/>
          <a:p>
            <a:r>
              <a:rPr lang="en-US" dirty="0"/>
              <a:t>SoundCloud subsequently plans to help independent content creators have a platform to upload and share their music and help listeners find new music to listen to. The audio platform plans to work along side Google Play and iTunes with Apple by linking consumers through the platform for purchases. SoundCloud will then receive a percentage of the purchase made.</a:t>
            </a:r>
          </a:p>
          <a:p>
            <a:r>
              <a:rPr lang="en-US" dirty="0"/>
              <a:t>SoundCloud will have advertisements included on the platform costing around 24,800€ (</a:t>
            </a:r>
            <a:r>
              <a:rPr lang="en-US" dirty="0" err="1"/>
              <a:t>Ketabchi</a:t>
            </a:r>
            <a:r>
              <a:rPr lang="en-US" dirty="0"/>
              <a:t>, 2021)</a:t>
            </a:r>
          </a:p>
          <a:p>
            <a:r>
              <a:rPr lang="en-US" dirty="0"/>
              <a:t>We also plan to generate 147.6m€ in revenue from both the listeners and creators, and grow 37% year-over-year (Ingham, 2020)</a:t>
            </a:r>
          </a:p>
          <a:p>
            <a:r>
              <a:rPr lang="en-US" dirty="0"/>
              <a:t>SoundCloud will be the home hub for hosting tracks and plans to have over 250 million, beating Spotify, Apple Music and YouTube Music by the end of 2021 (Ingham, 2020)</a:t>
            </a:r>
          </a:p>
          <a:p>
            <a:r>
              <a:rPr lang="en-US" dirty="0"/>
              <a:t>We plan to employ over 240 people and whilst the company expands across the globe, the employment rate will continue to increase by 5% each year (</a:t>
            </a:r>
            <a:r>
              <a:rPr lang="en-US" dirty="0" err="1"/>
              <a:t>ingham</a:t>
            </a:r>
            <a:r>
              <a:rPr lang="en-US" dirty="0"/>
              <a:t>, 2020)</a:t>
            </a:r>
          </a:p>
        </p:txBody>
      </p:sp>
      <p:pic>
        <p:nvPicPr>
          <p:cNvPr id="5" name="Audio 4">
            <a:hlinkClick r:id="" action="ppaction://media"/>
            <a:extLst>
              <a:ext uri="{FF2B5EF4-FFF2-40B4-BE49-F238E27FC236}">
                <a16:creationId xmlns:a16="http://schemas.microsoft.com/office/drawing/2014/main" id="{016BB28F-9993-0045-BDED-EB491E42B5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00762450"/>
      </p:ext>
    </p:extLst>
  </p:cSld>
  <p:clrMapOvr>
    <a:masterClrMapping/>
  </p:clrMapOvr>
  <mc:AlternateContent xmlns:mc="http://schemas.openxmlformats.org/markup-compatibility/2006">
    <mc:Choice xmlns:p14="http://schemas.microsoft.com/office/powerpoint/2010/main" Requires="p14">
      <p:transition spd="slow" p14:dur="1300" advTm="54605">
        <p14:pan dir="u"/>
      </p:transition>
    </mc:Choice>
    <mc:Fallback>
      <p:transition spd="slow" advTm="546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EEF83F7-EC9B-094E-B9A7-0DA42A5B362E}"/>
              </a:ext>
            </a:extLst>
          </p:cNvPr>
          <p:cNvSpPr>
            <a:spLocks noGrp="1"/>
          </p:cNvSpPr>
          <p:nvPr>
            <p:ph type="title"/>
          </p:nvPr>
        </p:nvSpPr>
        <p:spPr>
          <a:xfrm>
            <a:off x="536280" y="671878"/>
            <a:ext cx="3259016" cy="906938"/>
          </a:xfrm>
        </p:spPr>
        <p:txBody>
          <a:bodyPr>
            <a:normAutofit/>
          </a:bodyPr>
          <a:lstStyle/>
          <a:p>
            <a:r>
              <a:rPr lang="en-US" dirty="0">
                <a:solidFill>
                  <a:srgbClr val="FFFFFF"/>
                </a:solidFill>
              </a:rPr>
              <a:t>Competitors</a:t>
            </a:r>
          </a:p>
        </p:txBody>
      </p:sp>
      <p:sp>
        <p:nvSpPr>
          <p:cNvPr id="13"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E649356-4601-D041-9DD7-52D63997AA29}"/>
              </a:ext>
            </a:extLst>
          </p:cNvPr>
          <p:cNvSpPr>
            <a:spLocks noGrp="1"/>
          </p:cNvSpPr>
          <p:nvPr>
            <p:ph idx="1"/>
          </p:nvPr>
        </p:nvSpPr>
        <p:spPr>
          <a:xfrm>
            <a:off x="603896" y="1932526"/>
            <a:ext cx="3259016" cy="4102513"/>
          </a:xfrm>
        </p:spPr>
        <p:txBody>
          <a:bodyPr anchor="t">
            <a:normAutofit fontScale="62500" lnSpcReduction="20000"/>
          </a:bodyPr>
          <a:lstStyle/>
          <a:p>
            <a:r>
              <a:rPr lang="en-US" dirty="0">
                <a:solidFill>
                  <a:srgbClr val="FFFFFF"/>
                </a:solidFill>
              </a:rPr>
              <a:t>Spotify is one of SoundCloud’s major competitors. It was founded in 2006 in Stockholm, Sweden and operates as a streaming platform. Spotify now has a ’Gross Margin, and Free Cash Flow of 74 m€’ (</a:t>
            </a:r>
            <a:r>
              <a:rPr lang="en-US" dirty="0" err="1">
                <a:solidFill>
                  <a:srgbClr val="FFFFFF"/>
                </a:solidFill>
              </a:rPr>
              <a:t>Investers.Spotify.com</a:t>
            </a:r>
            <a:r>
              <a:rPr lang="en-US" dirty="0">
                <a:solidFill>
                  <a:srgbClr val="FFFFFF"/>
                </a:solidFill>
              </a:rPr>
              <a:t>, 2021). They also have ‘more than 248 million monthly active users’ (</a:t>
            </a:r>
            <a:r>
              <a:rPr lang="en-US" dirty="0" err="1">
                <a:solidFill>
                  <a:srgbClr val="FFFFFF"/>
                </a:solidFill>
              </a:rPr>
              <a:t>Ketabchi</a:t>
            </a:r>
            <a:r>
              <a:rPr lang="en-US" dirty="0">
                <a:solidFill>
                  <a:srgbClr val="FFFFFF"/>
                </a:solidFill>
              </a:rPr>
              <a:t>, 2021)</a:t>
            </a:r>
          </a:p>
          <a:p>
            <a:r>
              <a:rPr lang="en-US" dirty="0">
                <a:solidFill>
                  <a:srgbClr val="FFFFFF"/>
                </a:solidFill>
              </a:rPr>
              <a:t>Bandcamp is another top competitor for SoundCloud. Bandcamp was founded in 2008 by Ethan Diamond and is another platform for downloading music but also sells physical items like vinyl, CDs, Cassettes, T-shirts and takes a ‘15% cut of every sale’ (Ravens, 2020)</a:t>
            </a:r>
          </a:p>
          <a:p>
            <a:r>
              <a:rPr lang="en-US" dirty="0" err="1">
                <a:solidFill>
                  <a:srgbClr val="FFFFFF"/>
                </a:solidFill>
              </a:rPr>
              <a:t>Mixcloud</a:t>
            </a:r>
            <a:r>
              <a:rPr lang="en-US" dirty="0">
                <a:solidFill>
                  <a:srgbClr val="FFFFFF"/>
                </a:solidFill>
              </a:rPr>
              <a:t> being the third competitor on the list was founded in 2009 and is a London based company. It operates as a ‘fair and legal streaming service that ensures artists, songwriters and rights-holders behind the music receive their fair [share of] royalties’ (</a:t>
            </a:r>
            <a:r>
              <a:rPr lang="en-US" dirty="0" err="1">
                <a:solidFill>
                  <a:srgbClr val="FFFFFF"/>
                </a:solidFill>
              </a:rPr>
              <a:t>MusicBusinessWorld</a:t>
            </a:r>
            <a:r>
              <a:rPr lang="en-US" dirty="0">
                <a:solidFill>
                  <a:srgbClr val="FFFFFF"/>
                </a:solidFill>
              </a:rPr>
              <a:t>, 2021). </a:t>
            </a:r>
            <a:r>
              <a:rPr lang="en-US" dirty="0" err="1">
                <a:solidFill>
                  <a:srgbClr val="FFFFFF"/>
                </a:solidFill>
              </a:rPr>
              <a:t>Mixcloud</a:t>
            </a:r>
            <a:r>
              <a:rPr lang="en-US" dirty="0">
                <a:solidFill>
                  <a:srgbClr val="FFFFFF"/>
                </a:solidFill>
              </a:rPr>
              <a:t> managed to close an $11.5 million from </a:t>
            </a:r>
            <a:r>
              <a:rPr lang="en-US" dirty="0" err="1">
                <a:solidFill>
                  <a:srgbClr val="FFFFFF"/>
                </a:solidFill>
              </a:rPr>
              <a:t>WndrCo</a:t>
            </a:r>
            <a:r>
              <a:rPr lang="en-US" dirty="0">
                <a:solidFill>
                  <a:srgbClr val="FFFFFF"/>
                </a:solidFill>
              </a:rPr>
              <a:t>, which is a next generation media investment company (Spangler, 2018). </a:t>
            </a:r>
          </a:p>
        </p:txBody>
      </p:sp>
      <p:pic>
        <p:nvPicPr>
          <p:cNvPr id="4" name="Picture 3">
            <a:extLst>
              <a:ext uri="{FF2B5EF4-FFF2-40B4-BE49-F238E27FC236}">
                <a16:creationId xmlns:a16="http://schemas.microsoft.com/office/drawing/2014/main" id="{02E1339F-7D5E-F447-B0CE-1566A5613532}"/>
              </a:ext>
            </a:extLst>
          </p:cNvPr>
          <p:cNvPicPr>
            <a:picLocks noChangeAspect="1"/>
          </p:cNvPicPr>
          <p:nvPr/>
        </p:nvPicPr>
        <p:blipFill rotWithShape="1">
          <a:blip r:embed="rId5"/>
          <a:srcRect t="1788" b="548"/>
          <a:stretch/>
        </p:blipFill>
        <p:spPr>
          <a:xfrm>
            <a:off x="4241830" y="601200"/>
            <a:ext cx="7503636" cy="5789365"/>
          </a:xfrm>
          <a:prstGeom prst="rect">
            <a:avLst/>
          </a:prstGeom>
        </p:spPr>
      </p:pic>
      <p:pic>
        <p:nvPicPr>
          <p:cNvPr id="6" name="Audio 5">
            <a:hlinkClick r:id="" action="ppaction://media"/>
            <a:extLst>
              <a:ext uri="{FF2B5EF4-FFF2-40B4-BE49-F238E27FC236}">
                <a16:creationId xmlns:a16="http://schemas.microsoft.com/office/drawing/2014/main" id="{9F4DD4A8-B1AE-7C41-BD73-3361EC7F455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311646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300" advTm="69077">
        <p14:pan dir="r"/>
      </p:transition>
    </mc:Choice>
    <mc:Fallback>
      <p:transition spd="slow" advTm="690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1F2D7D-C32C-154D-BDC7-64C1D63B5F37}"/>
              </a:ext>
            </a:extLst>
          </p:cNvPr>
          <p:cNvSpPr>
            <a:spLocks noGrp="1"/>
          </p:cNvSpPr>
          <p:nvPr>
            <p:ph type="title"/>
          </p:nvPr>
        </p:nvSpPr>
        <p:spPr>
          <a:xfrm>
            <a:off x="427556" y="1765851"/>
            <a:ext cx="11029615" cy="2147467"/>
          </a:xfrm>
        </p:spPr>
        <p:txBody>
          <a:bodyPr>
            <a:normAutofit/>
          </a:bodyPr>
          <a:lstStyle/>
          <a:p>
            <a:r>
              <a:rPr lang="en-US" sz="4400" dirty="0"/>
              <a:t>Contact us </a:t>
            </a:r>
          </a:p>
        </p:txBody>
      </p:sp>
      <p:sp>
        <p:nvSpPr>
          <p:cNvPr id="6" name="TextBox 5">
            <a:extLst>
              <a:ext uri="{FF2B5EF4-FFF2-40B4-BE49-F238E27FC236}">
                <a16:creationId xmlns:a16="http://schemas.microsoft.com/office/drawing/2014/main" id="{3154BDA6-39AD-A74F-8BAF-AA80FC221486}"/>
              </a:ext>
            </a:extLst>
          </p:cNvPr>
          <p:cNvSpPr txBox="1"/>
          <p:nvPr/>
        </p:nvSpPr>
        <p:spPr>
          <a:xfrm>
            <a:off x="427556" y="5385297"/>
            <a:ext cx="10722347" cy="707886"/>
          </a:xfrm>
          <a:prstGeom prst="rect">
            <a:avLst/>
          </a:prstGeom>
          <a:noFill/>
        </p:spPr>
        <p:txBody>
          <a:bodyPr wrap="square" rtlCol="0">
            <a:spAutoFit/>
          </a:bodyPr>
          <a:lstStyle/>
          <a:p>
            <a:r>
              <a:rPr lang="en-US" sz="4000" u="sng" dirty="0">
                <a:solidFill>
                  <a:srgbClr val="FF9300"/>
                </a:solidFill>
              </a:rPr>
              <a:t>CONTACT@SOUNDCLOUD.COM</a:t>
            </a:r>
          </a:p>
        </p:txBody>
      </p:sp>
      <p:pic>
        <p:nvPicPr>
          <p:cNvPr id="9" name="Audio 8">
            <a:hlinkClick r:id="" action="ppaction://media"/>
            <a:extLst>
              <a:ext uri="{FF2B5EF4-FFF2-40B4-BE49-F238E27FC236}">
                <a16:creationId xmlns:a16="http://schemas.microsoft.com/office/drawing/2014/main" id="{E78575EC-FE07-924E-8E4A-C63722BDE9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310304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8998">
        <p159:morph option="byObject"/>
      </p:transition>
    </mc:Choice>
    <mc:Fallback>
      <p:transition spd="slow" advTm="389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DA182162-B517-4B41-B039-339F87FAE1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F608E55-EBC6-4977-B112-7075FC8F6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4" y="908054"/>
            <a:ext cx="7239406" cy="497061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B4239847-1AE4-AB45-A470-7A24D665E076}"/>
              </a:ext>
            </a:extLst>
          </p:cNvPr>
          <p:cNvSpPr>
            <a:spLocks noGrp="1"/>
          </p:cNvSpPr>
          <p:nvPr>
            <p:ph type="title"/>
          </p:nvPr>
        </p:nvSpPr>
        <p:spPr>
          <a:xfrm>
            <a:off x="1159565" y="1170968"/>
            <a:ext cx="6446386" cy="4474770"/>
          </a:xfrm>
        </p:spPr>
        <p:txBody>
          <a:bodyPr vert="horz" lIns="91440" tIns="45720" rIns="91440" bIns="45720" rtlCol="0" anchor="ctr">
            <a:normAutofit/>
          </a:bodyPr>
          <a:lstStyle/>
          <a:p>
            <a:pPr algn="r"/>
            <a:r>
              <a:rPr lang="en-US" sz="6000" b="0" kern="1200" cap="all" dirty="0">
                <a:solidFill>
                  <a:srgbClr val="FFFFFF"/>
                </a:solidFill>
                <a:latin typeface="+mj-lt"/>
                <a:ea typeface="+mj-ea"/>
                <a:cs typeface="+mj-cs"/>
              </a:rPr>
              <a:t>ANY QUESTIONS?</a:t>
            </a:r>
          </a:p>
        </p:txBody>
      </p:sp>
      <p:sp>
        <p:nvSpPr>
          <p:cNvPr id="21" name="Rectangle 20">
            <a:extLst>
              <a:ext uri="{FF2B5EF4-FFF2-40B4-BE49-F238E27FC236}">
                <a16:creationId xmlns:a16="http://schemas.microsoft.com/office/drawing/2014/main" id="{A2F92874-EB6E-497E-88EA-BC2A8F551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8" y="908054"/>
            <a:ext cx="3378706" cy="497061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BEF4DBE-A60E-4AAE-9D62-1147461C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751211"/>
            <a:ext cx="724204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33955649-790D-4997-9D50-C1D8E32C1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54768"/>
            <a:ext cx="33832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18839B1D-4A8C-403C-9D1B-B83CF1DB6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5946475"/>
            <a:ext cx="724204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19818AF9-99F4-4DD9-A3EB-0A3477509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5950032"/>
            <a:ext cx="33832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C62C6628-013A-3B42-9433-22EF8031CFCB}"/>
              </a:ext>
            </a:extLst>
          </p:cNvPr>
          <p:cNvSpPr txBox="1"/>
          <p:nvPr/>
        </p:nvSpPr>
        <p:spPr>
          <a:xfrm>
            <a:off x="8421898" y="3335766"/>
            <a:ext cx="2626468" cy="369332"/>
          </a:xfrm>
          <a:prstGeom prst="rect">
            <a:avLst/>
          </a:prstGeom>
          <a:noFill/>
        </p:spPr>
        <p:txBody>
          <a:bodyPr wrap="square" rtlCol="0">
            <a:spAutoFit/>
          </a:bodyPr>
          <a:lstStyle/>
          <a:p>
            <a:r>
              <a:rPr lang="en-US" dirty="0"/>
              <a:t>Thank you for listening!</a:t>
            </a:r>
          </a:p>
        </p:txBody>
      </p:sp>
      <p:pic>
        <p:nvPicPr>
          <p:cNvPr id="8" name="Audio 7">
            <a:hlinkClick r:id="" action="ppaction://media"/>
            <a:extLst>
              <a:ext uri="{FF2B5EF4-FFF2-40B4-BE49-F238E27FC236}">
                <a16:creationId xmlns:a16="http://schemas.microsoft.com/office/drawing/2014/main" id="{E93836C6-855F-304E-A502-66F48C35852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68780632"/>
      </p:ext>
    </p:extLst>
  </p:cSld>
  <p:clrMapOvr>
    <a:masterClrMapping/>
  </p:clrMapOvr>
  <mc:AlternateContent xmlns:mc="http://schemas.openxmlformats.org/markup-compatibility/2006">
    <mc:Choice xmlns:p14="http://schemas.microsoft.com/office/powerpoint/2010/main" Requires="p14">
      <p:transition spd="med" p14:dur="700" advTm="9612">
        <p:fade/>
      </p:transition>
    </mc:Choice>
    <mc:Fallback>
      <p:transition spd="med" advTm="961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C97E5C-C165-417B-BBDE-6701E226B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5D0E1C6-221C-4835-B0D4-24184F6B6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A11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A98F2782-0AD1-4AB6-BBB8-3BA1BB416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ites Like Soundcloud, The 14 Best Alternatives (as of February 2017)">
            <a:extLst>
              <a:ext uri="{FF2B5EF4-FFF2-40B4-BE49-F238E27FC236}">
                <a16:creationId xmlns:a16="http://schemas.microsoft.com/office/drawing/2014/main" id="{FE195CBE-EA44-1F43-AAB6-C6F247A9B9C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491197" y="1123527"/>
            <a:ext cx="9209600" cy="460480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D3594A18-E672-624F-8679-9BC9F96982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57792727"/>
      </p:ext>
    </p:extLst>
  </p:cSld>
  <p:clrMapOvr>
    <a:overrideClrMapping bg1="dk1" tx1="lt1" bg2="dk2" tx2="lt2" accent1="accent1" accent2="accent2" accent3="accent3" accent4="accent4" accent5="accent5" accent6="accent6" hlink="hlink" folHlink="folHlink"/>
  </p:clrMapOvr>
  <p:transition spd="slow" advTm="6035">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8670E-7818-ED4A-96EB-0E96E9977DE5}"/>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4A0D6F3C-D0AE-DE47-AA99-B9B663FCDAAE}"/>
              </a:ext>
            </a:extLst>
          </p:cNvPr>
          <p:cNvSpPr>
            <a:spLocks noGrp="1"/>
          </p:cNvSpPr>
          <p:nvPr>
            <p:ph idx="1"/>
          </p:nvPr>
        </p:nvSpPr>
        <p:spPr>
          <a:xfrm>
            <a:off x="233464" y="1890876"/>
            <a:ext cx="11731557" cy="4967124"/>
          </a:xfrm>
        </p:spPr>
        <p:txBody>
          <a:bodyPr>
            <a:normAutofit fontScale="77500" lnSpcReduction="20000"/>
          </a:bodyPr>
          <a:lstStyle/>
          <a:p>
            <a:r>
              <a:rPr lang="en-GB" dirty="0"/>
              <a:t>BBC News. 2018. </a:t>
            </a:r>
            <a:r>
              <a:rPr lang="en-GB" i="1" dirty="0"/>
              <a:t>How Spotify came to be worth billions</a:t>
            </a:r>
            <a:r>
              <a:rPr lang="en-GB" dirty="0"/>
              <a:t>. [online] Available at: &lt;https://</a:t>
            </a:r>
            <a:r>
              <a:rPr lang="en-GB" dirty="0" err="1"/>
              <a:t>www.bbc.co.uk</a:t>
            </a:r>
            <a:r>
              <a:rPr lang="en-GB" dirty="0"/>
              <a:t>/news/newsbeat-43240886&gt; [Accessed 20 March 2021].</a:t>
            </a:r>
          </a:p>
          <a:p>
            <a:pPr marL="0" indent="0">
              <a:buNone/>
            </a:pPr>
            <a:endParaRPr lang="en-GB" dirty="0"/>
          </a:p>
          <a:p>
            <a:r>
              <a:rPr lang="en-GB" dirty="0"/>
              <a:t>Demarest, A., 2021. </a:t>
            </a:r>
            <a:r>
              <a:rPr lang="en-GB" i="1" dirty="0"/>
              <a:t>What is SoundCloud? Everything you need to know about the music and podcast platform</a:t>
            </a:r>
            <a:r>
              <a:rPr lang="en-GB" dirty="0"/>
              <a:t>. [online] Business Insider. Available at: &lt;https://</a:t>
            </a:r>
            <a:r>
              <a:rPr lang="en-GB" dirty="0" err="1"/>
              <a:t>www.businessinsider.com</a:t>
            </a:r>
            <a:r>
              <a:rPr lang="en-GB" dirty="0"/>
              <a:t>/</a:t>
            </a:r>
            <a:r>
              <a:rPr lang="en-GB" dirty="0" err="1"/>
              <a:t>what-is-soundcloud?r</a:t>
            </a:r>
            <a:r>
              <a:rPr lang="en-GB" dirty="0"/>
              <a:t>=US&amp;IR=T&gt; [Accessed 20 March 2021].</a:t>
            </a:r>
          </a:p>
          <a:p>
            <a:pPr marL="0" indent="0">
              <a:buNone/>
            </a:pPr>
            <a:endParaRPr lang="en-GB" dirty="0"/>
          </a:p>
          <a:p>
            <a:r>
              <a:rPr lang="en-GB" dirty="0"/>
              <a:t>Dhillon, S., 2021. </a:t>
            </a:r>
            <a:r>
              <a:rPr lang="en-GB" i="1" dirty="0"/>
              <a:t>SoundCloud Revenue And Usage Statistics (2020)</a:t>
            </a:r>
            <a:r>
              <a:rPr lang="en-GB" dirty="0"/>
              <a:t>. [online] Business of Apps. Available at: &lt;https://</a:t>
            </a:r>
            <a:r>
              <a:rPr lang="en-GB" dirty="0" err="1"/>
              <a:t>www.businessofapps.com</a:t>
            </a:r>
            <a:r>
              <a:rPr lang="en-GB" dirty="0"/>
              <a:t>/data/</a:t>
            </a:r>
            <a:r>
              <a:rPr lang="en-GB" dirty="0" err="1"/>
              <a:t>soundcloud</a:t>
            </a:r>
            <a:r>
              <a:rPr lang="en-GB" dirty="0"/>
              <a:t>-statistics/&gt; [Accessed 20 March 2021].</a:t>
            </a:r>
          </a:p>
          <a:p>
            <a:pPr marL="0" indent="0">
              <a:buNone/>
            </a:pPr>
            <a:endParaRPr lang="en-GB" dirty="0"/>
          </a:p>
          <a:p>
            <a:r>
              <a:rPr lang="en-GB" dirty="0" err="1"/>
              <a:t>Ingham</a:t>
            </a:r>
            <a:r>
              <a:rPr lang="en-GB" dirty="0"/>
              <a:t>, T., 2020. </a:t>
            </a:r>
            <a:r>
              <a:rPr lang="en-GB" i="1" dirty="0"/>
              <a:t>SoundCloud’s revenues jumped 37% to $166m in 2019 – and it’s just posted its first ever profitable quarter - Music Business Worldwide</a:t>
            </a:r>
            <a:r>
              <a:rPr lang="en-GB" dirty="0"/>
              <a:t>. [online] Music Business Worldwide. Available at: &lt;https://</a:t>
            </a:r>
            <a:r>
              <a:rPr lang="en-GB" dirty="0" err="1"/>
              <a:t>www.musicbusinessworldwide.com</a:t>
            </a:r>
            <a:r>
              <a:rPr lang="en-GB" dirty="0"/>
              <a:t>/soundcloud-revenues-soared-by-37-in-2019-and-its-just-posted-its-first-profitable-quarter/&gt; [Accessed 20 March 2021].</a:t>
            </a:r>
          </a:p>
          <a:p>
            <a:pPr marL="0" indent="0">
              <a:buNone/>
            </a:pPr>
            <a:endParaRPr lang="en-GB" dirty="0"/>
          </a:p>
          <a:p>
            <a:r>
              <a:rPr lang="en-GB" dirty="0" err="1"/>
              <a:t>Ingham</a:t>
            </a:r>
            <a:r>
              <a:rPr lang="en-GB" dirty="0"/>
              <a:t>, T., 2020. </a:t>
            </a:r>
            <a:r>
              <a:rPr lang="en-GB" i="1" dirty="0"/>
              <a:t>SoundCloud, with more than 200m tracks on its platform, saw 12-monthly revenue run-rate top $200m last year - Music Business Worldwide</a:t>
            </a:r>
            <a:r>
              <a:rPr lang="en-GB" dirty="0"/>
              <a:t>. [online] Music Business Worldwide. Available at: &lt;https://</a:t>
            </a:r>
            <a:r>
              <a:rPr lang="en-GB" dirty="0" err="1"/>
              <a:t>www.musicbusinessworldwide.com</a:t>
            </a:r>
            <a:r>
              <a:rPr lang="en-GB" dirty="0"/>
              <a:t>/soundcloud-with-more-than-200m-tracks-on-its-platform-saw-annual-revenues-top-200m-last-year/&gt; [Accessed 20 March 2021].</a:t>
            </a:r>
          </a:p>
          <a:p>
            <a:pPr marL="0" indent="0">
              <a:buNone/>
            </a:pPr>
            <a:endParaRPr lang="en-GB" dirty="0"/>
          </a:p>
          <a:p>
            <a:r>
              <a:rPr lang="en-GB" dirty="0" err="1"/>
              <a:t>Investors.spotify.com</a:t>
            </a:r>
            <a:r>
              <a:rPr lang="en-GB" dirty="0"/>
              <a:t>. 2021. </a:t>
            </a:r>
            <a:r>
              <a:rPr lang="en-GB" i="1" dirty="0"/>
              <a:t>Spotify Technology S.A. Announces Financial Results for Fourth Quarter 2020</a:t>
            </a:r>
            <a:r>
              <a:rPr lang="en-GB" dirty="0"/>
              <a:t>. [online] Available at: &lt;https://</a:t>
            </a:r>
            <a:r>
              <a:rPr lang="en-GB" dirty="0" err="1"/>
              <a:t>investors.spotify.com</a:t>
            </a:r>
            <a:r>
              <a:rPr lang="en-GB" dirty="0"/>
              <a:t>/financials/press-release- details/2021/Spotify-Technology-S.A.-Announces-Financial-Results-for-Fourth-Quarter-2020/</a:t>
            </a:r>
            <a:r>
              <a:rPr lang="en-GB" dirty="0" err="1"/>
              <a:t>default.aspx</a:t>
            </a:r>
            <a:r>
              <a:rPr lang="en-GB" dirty="0"/>
              <a:t>&gt; [Accessed 20 March 2021]. </a:t>
            </a:r>
            <a:endParaRPr lang="en-US" dirty="0"/>
          </a:p>
        </p:txBody>
      </p:sp>
      <p:pic>
        <p:nvPicPr>
          <p:cNvPr id="5" name="Audio 4">
            <a:hlinkClick r:id="" action="ppaction://media"/>
            <a:extLst>
              <a:ext uri="{FF2B5EF4-FFF2-40B4-BE49-F238E27FC236}">
                <a16:creationId xmlns:a16="http://schemas.microsoft.com/office/drawing/2014/main" id="{B3D50CC3-B297-B341-8BB0-230295463D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57363831"/>
      </p:ext>
    </p:extLst>
  </p:cSld>
  <p:clrMapOvr>
    <a:masterClrMapping/>
  </p:clrMapOvr>
  <mc:AlternateContent xmlns:mc="http://schemas.openxmlformats.org/markup-compatibility/2006">
    <mc:Choice xmlns:p14="http://schemas.microsoft.com/office/powerpoint/2010/main" Requires="p14">
      <p:transition spd="slow" p14:dur="2000" advTm="3464"/>
    </mc:Choice>
    <mc:Fallback>
      <p:transition spd="slow" advTm="3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314E1-2D04-724A-B1A4-927857C7FAD0}"/>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3CB6662A-A9C1-6249-8F9A-3617FC49309D}"/>
              </a:ext>
            </a:extLst>
          </p:cNvPr>
          <p:cNvSpPr>
            <a:spLocks noGrp="1"/>
          </p:cNvSpPr>
          <p:nvPr>
            <p:ph idx="1"/>
          </p:nvPr>
        </p:nvSpPr>
        <p:spPr>
          <a:xfrm>
            <a:off x="311286" y="1890876"/>
            <a:ext cx="11614826" cy="4967123"/>
          </a:xfrm>
        </p:spPr>
        <p:txBody>
          <a:bodyPr>
            <a:normAutofit fontScale="85000" lnSpcReduction="10000"/>
          </a:bodyPr>
          <a:lstStyle/>
          <a:p>
            <a:r>
              <a:rPr lang="en-GB" dirty="0" err="1"/>
              <a:t>Ketabchi</a:t>
            </a:r>
            <a:r>
              <a:rPr lang="en-GB" dirty="0"/>
              <a:t>, N., 2021. </a:t>
            </a:r>
            <a:r>
              <a:rPr lang="en-GB" i="1" dirty="0"/>
              <a:t>An Overview of SoundCloud vs. Spotify</a:t>
            </a:r>
            <a:r>
              <a:rPr lang="en-GB" dirty="0"/>
              <a:t>. [online] </a:t>
            </a:r>
            <a:r>
              <a:rPr lang="en-GB" dirty="0" err="1"/>
              <a:t>Toptal</a:t>
            </a:r>
            <a:r>
              <a:rPr lang="en-GB" dirty="0"/>
              <a:t> Finance Blog. Available at: &lt;https://</a:t>
            </a:r>
            <a:r>
              <a:rPr lang="en-GB" dirty="0" err="1"/>
              <a:t>www.toptal.com</a:t>
            </a:r>
            <a:r>
              <a:rPr lang="en-GB" dirty="0"/>
              <a:t>/finance/market-research-analysts/</a:t>
            </a:r>
            <a:r>
              <a:rPr lang="en-GB" dirty="0" err="1"/>
              <a:t>soundcloud</a:t>
            </a:r>
            <a:r>
              <a:rPr lang="en-GB" dirty="0"/>
              <a:t>-vs-</a:t>
            </a:r>
            <a:r>
              <a:rPr lang="en-GB" dirty="0" err="1"/>
              <a:t>spotify</a:t>
            </a:r>
            <a:r>
              <a:rPr lang="en-GB" dirty="0"/>
              <a:t>&gt; [Accessed 20 March 2021].</a:t>
            </a:r>
          </a:p>
          <a:p>
            <a:pPr marL="0" indent="0">
              <a:buNone/>
            </a:pPr>
            <a:endParaRPr lang="en-GB" dirty="0"/>
          </a:p>
          <a:p>
            <a:r>
              <a:rPr lang="en-GB" dirty="0"/>
              <a:t>Medium. 2020. </a:t>
            </a:r>
            <a:r>
              <a:rPr lang="en-GB" i="1" dirty="0"/>
              <a:t>SoundCloud: Platform Overview (PART — 1)</a:t>
            </a:r>
            <a:r>
              <a:rPr lang="en-GB" dirty="0"/>
              <a:t>. [online] Available at: &lt;https://</a:t>
            </a:r>
            <a:r>
              <a:rPr lang="en-GB" dirty="0" err="1"/>
              <a:t>medium.com</a:t>
            </a:r>
            <a:r>
              <a:rPr lang="en-GB" dirty="0"/>
              <a:t>/rethinking-platforms/soundcloud-platform-overview-part-1-df96f2938b29&gt; [Accessed 20 March 2021].</a:t>
            </a:r>
          </a:p>
          <a:p>
            <a:pPr marL="0" indent="0">
              <a:buNone/>
            </a:pPr>
            <a:endParaRPr lang="en-GB" dirty="0"/>
          </a:p>
          <a:p>
            <a:r>
              <a:rPr lang="en-GB" dirty="0"/>
              <a:t>Music Business Worldwide. 2021. </a:t>
            </a:r>
            <a:r>
              <a:rPr lang="en-GB" i="1" dirty="0" err="1"/>
              <a:t>MixCloud</a:t>
            </a:r>
            <a:r>
              <a:rPr lang="en-GB" i="1" dirty="0"/>
              <a:t> - Music Business Worldwide</a:t>
            </a:r>
            <a:r>
              <a:rPr lang="en-GB" dirty="0"/>
              <a:t>. [online] Available at: &lt;https://</a:t>
            </a:r>
            <a:r>
              <a:rPr lang="en-GB" dirty="0" err="1"/>
              <a:t>www.musicbusinessworldwide.com</a:t>
            </a:r>
            <a:r>
              <a:rPr lang="en-GB" dirty="0"/>
              <a:t>/companies/</a:t>
            </a:r>
            <a:r>
              <a:rPr lang="en-GB" dirty="0" err="1"/>
              <a:t>mixcloud</a:t>
            </a:r>
            <a:r>
              <a:rPr lang="en-GB" dirty="0"/>
              <a:t>/&gt; [Accessed 20 March 2021]. </a:t>
            </a:r>
          </a:p>
          <a:p>
            <a:pPr marL="0" indent="0">
              <a:buNone/>
            </a:pPr>
            <a:endParaRPr lang="en-GB" dirty="0"/>
          </a:p>
          <a:p>
            <a:r>
              <a:rPr lang="en-GB" dirty="0" err="1"/>
              <a:t>Owler</a:t>
            </a:r>
            <a:r>
              <a:rPr lang="en-GB" dirty="0"/>
              <a:t>. 2021. </a:t>
            </a:r>
            <a:r>
              <a:rPr lang="en-GB" i="1" dirty="0"/>
              <a:t>SoundCloud</a:t>
            </a:r>
            <a:r>
              <a:rPr lang="en-GB" dirty="0"/>
              <a:t>. [online] Available at: &lt;https://</a:t>
            </a:r>
            <a:r>
              <a:rPr lang="en-GB" dirty="0" err="1"/>
              <a:t>www.owler.com</a:t>
            </a:r>
            <a:r>
              <a:rPr lang="en-GB" dirty="0"/>
              <a:t>/company/</a:t>
            </a:r>
            <a:r>
              <a:rPr lang="en-GB" dirty="0" err="1"/>
              <a:t>soundcloud</a:t>
            </a:r>
            <a:r>
              <a:rPr lang="en-GB" dirty="0"/>
              <a:t>&gt; [Accessed 20 March 2021].</a:t>
            </a:r>
          </a:p>
          <a:p>
            <a:pPr marL="0" indent="0">
              <a:buNone/>
            </a:pPr>
            <a:endParaRPr lang="en-GB" dirty="0"/>
          </a:p>
          <a:p>
            <a:r>
              <a:rPr lang="en-GB" dirty="0"/>
              <a:t>Ravens, C., 2020. </a:t>
            </a:r>
            <a:r>
              <a:rPr lang="en-GB" i="1" dirty="0"/>
              <a:t>Good vibrations: how Bandcamp became the heroes of streaming</a:t>
            </a:r>
            <a:r>
              <a:rPr lang="en-GB" dirty="0"/>
              <a:t>. [online] the Guardian. Available at: &lt;https://</a:t>
            </a:r>
            <a:r>
              <a:rPr lang="en-GB" dirty="0" err="1"/>
              <a:t>www.theguardian.com</a:t>
            </a:r>
            <a:r>
              <a:rPr lang="en-GB" dirty="0"/>
              <a:t>/music/2020/</a:t>
            </a:r>
            <a:r>
              <a:rPr lang="en-GB" dirty="0" err="1"/>
              <a:t>jun</a:t>
            </a:r>
            <a:r>
              <a:rPr lang="en-GB" dirty="0"/>
              <a:t>/25/</a:t>
            </a:r>
            <a:r>
              <a:rPr lang="en-GB" dirty="0" err="1"/>
              <a:t>bandcamp</a:t>
            </a:r>
            <a:r>
              <a:rPr lang="en-GB" dirty="0"/>
              <a:t>-music-streaming-</a:t>
            </a:r>
            <a:r>
              <a:rPr lang="en-GB" dirty="0" err="1"/>
              <a:t>ethan</a:t>
            </a:r>
            <a:r>
              <a:rPr lang="en-GB" dirty="0"/>
              <a:t>-diamond-online-royalties&gt; [Accessed 20 March 2021].</a:t>
            </a:r>
          </a:p>
          <a:p>
            <a:pPr marL="0" indent="0">
              <a:buNone/>
            </a:pPr>
            <a:endParaRPr lang="en-GB" dirty="0"/>
          </a:p>
          <a:p>
            <a:r>
              <a:rPr lang="en-GB" dirty="0"/>
              <a:t>Spangler, T., 2018. </a:t>
            </a:r>
            <a:r>
              <a:rPr lang="en-GB" i="1" dirty="0" err="1"/>
              <a:t>Mixcloud</a:t>
            </a:r>
            <a:r>
              <a:rPr lang="en-GB" i="1" dirty="0"/>
              <a:t> Raises $11.5 Million From Jeffrey Katzenberg-Led </a:t>
            </a:r>
            <a:r>
              <a:rPr lang="en-GB" i="1" dirty="0" err="1"/>
              <a:t>WndrCo</a:t>
            </a:r>
            <a:r>
              <a:rPr lang="en-GB" i="1" dirty="0"/>
              <a:t> - Variety</a:t>
            </a:r>
            <a:r>
              <a:rPr lang="en-GB" dirty="0"/>
              <a:t>. [online] </a:t>
            </a:r>
            <a:r>
              <a:rPr lang="en-GB" dirty="0" err="1"/>
              <a:t>Variety.com</a:t>
            </a:r>
            <a:r>
              <a:rPr lang="en-GB" dirty="0"/>
              <a:t>. Available at: &lt;https://</a:t>
            </a:r>
            <a:r>
              <a:rPr lang="en-GB" dirty="0" err="1"/>
              <a:t>variety.com</a:t>
            </a:r>
            <a:r>
              <a:rPr lang="en-GB" dirty="0"/>
              <a:t>/2018/digital/news/mixcloud-wndrco-funding-jeffrey-katzenberg-1202753945/&gt; [Accessed 20 March 2021].</a:t>
            </a:r>
          </a:p>
          <a:p>
            <a:endParaRPr lang="en-US" dirty="0"/>
          </a:p>
        </p:txBody>
      </p:sp>
      <p:pic>
        <p:nvPicPr>
          <p:cNvPr id="5" name="Audio 4">
            <a:hlinkClick r:id="" action="ppaction://media"/>
            <a:extLst>
              <a:ext uri="{FF2B5EF4-FFF2-40B4-BE49-F238E27FC236}">
                <a16:creationId xmlns:a16="http://schemas.microsoft.com/office/drawing/2014/main" id="{3B590C55-2199-4345-B320-3BEE666D195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35297524"/>
      </p:ext>
    </p:extLst>
  </p:cSld>
  <p:clrMapOvr>
    <a:masterClrMapping/>
  </p:clrMapOvr>
  <mc:AlternateContent xmlns:mc="http://schemas.openxmlformats.org/markup-compatibility/2006">
    <mc:Choice xmlns:p14="http://schemas.microsoft.com/office/powerpoint/2010/main" Requires="p14">
      <p:transition spd="slow" p14:dur="2000" advTm="2732"/>
    </mc:Choice>
    <mc:Fallback>
      <p:transition spd="slow" advTm="2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2662</TotalTime>
  <Words>3012</Words>
  <Application>Microsoft Macintosh PowerPoint</Application>
  <PresentationFormat>Widescreen</PresentationFormat>
  <Paragraphs>162</Paragraphs>
  <Slides>15</Slides>
  <Notes>10</Notes>
  <HiddenSlides>0</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Franklin Gothic Book</vt:lpstr>
      <vt:lpstr>Franklin Gothic Demi</vt:lpstr>
      <vt:lpstr>Gill Sans MT</vt:lpstr>
      <vt:lpstr>Wingdings 2</vt:lpstr>
      <vt:lpstr>DividendVTI</vt:lpstr>
      <vt:lpstr>Individual Presentation: SoundCloud</vt:lpstr>
      <vt:lpstr>Meet the team!</vt:lpstr>
      <vt:lpstr>Business Overview</vt:lpstr>
      <vt:lpstr>Soundcloud – Product Overview</vt:lpstr>
      <vt:lpstr>PowerPoint Presentation</vt:lpstr>
      <vt:lpstr>How does the platform work?</vt:lpstr>
      <vt:lpstr>How does the platform work for creators?</vt:lpstr>
      <vt:lpstr>Market Opportunity</vt:lpstr>
      <vt:lpstr>Business Model and Numbers</vt:lpstr>
      <vt:lpstr>Competitors</vt:lpstr>
      <vt:lpstr>Contact us </vt:lpstr>
      <vt:lpstr>ANY QUESTIONS?</vt:lpstr>
      <vt:lpstr>PowerPoint Presentation</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 SoundCloud</dc:title>
  <dc:creator>Manganaro S (FCI)</dc:creator>
  <cp:lastModifiedBy>Manganaro S (FCI)</cp:lastModifiedBy>
  <cp:revision>9</cp:revision>
  <dcterms:created xsi:type="dcterms:W3CDTF">2021-03-20T19:57:18Z</dcterms:created>
  <dcterms:modified xsi:type="dcterms:W3CDTF">2021-03-22T16:19:56Z</dcterms:modified>
</cp:coreProperties>
</file>