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70" d="100"/>
          <a:sy n="70" d="100"/>
        </p:scale>
        <p:origin x="187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 /><Relationship Id="rId13" Type="http://schemas.openxmlformats.org/officeDocument/2006/relationships/presProps" Target="presProps.xml" /><Relationship Id="rId3" Type="http://schemas.openxmlformats.org/officeDocument/2006/relationships/slide" Target="slides/slide2.xml" /><Relationship Id="rId7" Type="http://schemas.openxmlformats.org/officeDocument/2006/relationships/slide" Target="slides/slide6.xml" /><Relationship Id="rId12" Type="http://schemas.openxmlformats.org/officeDocument/2006/relationships/slide" Target="slides/slide11.xml" /><Relationship Id="rId2" Type="http://schemas.openxmlformats.org/officeDocument/2006/relationships/slide" Target="slides/slide1.xml" /><Relationship Id="rId16" Type="http://schemas.openxmlformats.org/officeDocument/2006/relationships/tableStyles" Target="tableStyles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slide" Target="slides/slide10.xml" /><Relationship Id="rId5" Type="http://schemas.openxmlformats.org/officeDocument/2006/relationships/slide" Target="slides/slide4.xml" /><Relationship Id="rId15" Type="http://schemas.openxmlformats.org/officeDocument/2006/relationships/theme" Target="theme/theme1.xml" /><Relationship Id="rId10" Type="http://schemas.openxmlformats.org/officeDocument/2006/relationships/slide" Target="slides/slide9.xml" /><Relationship Id="rId4" Type="http://schemas.openxmlformats.org/officeDocument/2006/relationships/slide" Target="slides/slide3.xml" /><Relationship Id="rId9" Type="http://schemas.openxmlformats.org/officeDocument/2006/relationships/slide" Target="slides/slide8.xml" /><Relationship Id="rId14" Type="http://schemas.openxmlformats.org/officeDocument/2006/relationships/viewProps" Target="viewProps.xml" 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E43DAA-2514-0A39-7A77-15CED4D1A8E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546E4C0-5594-319D-DB6F-89F6775C0A0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0E50477-8616-4FBD-59F2-046A383F28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A38434-9727-45E3-ADCE-4455974B59FD}" type="datetimeFigureOut">
              <a:rPr lang="en-GB" smtClean="0"/>
              <a:t>17/11/2025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5B39011-E7A0-BAA2-100A-E65CD3FCF0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2F7167-3988-0263-740C-AD3FB3AC47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0D8078-E06E-4990-BEA8-7F5FE25516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06390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8FB690-D0C5-CAB3-965B-644B4B3D5B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08210C-D7E6-B97F-8693-1FE0CA34125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4EBB102-C095-BA84-DF72-D757B58E7E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A38434-9727-45E3-ADCE-4455974B59FD}" type="datetimeFigureOut">
              <a:rPr lang="en-GB" smtClean="0"/>
              <a:t>17/11/2025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0AC8556-74B5-07F6-975A-C9BEEF4FDA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D7D9C70-9498-4ACF-3B44-3BE0AE406C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0D8078-E06E-4990-BEA8-7F5FE25516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12975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2AA739-876F-D832-A491-18CD687418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A256A10-7DA2-778D-8F92-3AA50D87732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8DA6A4-5B17-3331-DCC8-1CFDBC5592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A38434-9727-45E3-ADCE-4455974B59FD}" type="datetimeFigureOut">
              <a:rPr lang="en-GB" smtClean="0"/>
              <a:t>17/11/2025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1AD37C8-4E87-3E02-BD80-54B4B97968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4AB0F11-7B0B-F0AE-B4F7-AD043B0F34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0D8078-E06E-4990-BEA8-7F5FE25516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56043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43D87B-C712-FE1A-B732-0066788FA6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5585F0-CACD-6C3F-D153-338ED0CE0A2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14DCBD-90CA-D22E-F296-9B64F3CDA6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2C3BBCB-F476-1F2E-89E4-E7B32396B2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A38434-9727-45E3-ADCE-4455974B59FD}" type="datetimeFigureOut">
              <a:rPr lang="en-GB" smtClean="0"/>
              <a:t>17/11/2025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9606F30-B64B-1BF0-C54B-55A9ECECB4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C2BE962-59BC-3B9C-9B6C-032218E2E5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0D8078-E06E-4990-BEA8-7F5FE25516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97963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B88F5F-C87A-68E7-CF5E-5FA49BC76E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87D9836-E537-A62A-8015-9F2F3878CD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FEF976B-39E1-A4EF-715F-215557F0812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818BB2D-B080-D994-A6D4-CCF275CDCD8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2A26CB6-DAC4-8D59-ED93-55EE4070347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E106C69-AAB8-D350-0EDD-60F3BC64D0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A38434-9727-45E3-ADCE-4455974B59FD}" type="datetimeFigureOut">
              <a:rPr lang="en-GB" smtClean="0"/>
              <a:t>17/11/2025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0BB8F36-51ED-42E9-5B5A-4FAA9404C8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B4A1525-3DEA-DE63-8DE5-200F2A2B17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0D8078-E06E-4990-BEA8-7F5FE25516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956184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C7B52F-4C5B-C09F-CFE1-621E61CC3A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4DEB07C-76F2-DCEC-2614-26CA57B572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A38434-9727-45E3-ADCE-4455974B59FD}" type="datetimeFigureOut">
              <a:rPr lang="en-GB" smtClean="0"/>
              <a:t>17/11/2025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B279131-C6EC-F45E-FBD7-79047B7BBC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405D5B3-72F4-B521-0FED-8CA980AE2B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0D8078-E06E-4990-BEA8-7F5FE25516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64613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82241F8-187E-7EFC-90C0-5C6C430A37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A38434-9727-45E3-ADCE-4455974B59FD}" type="datetimeFigureOut">
              <a:rPr lang="en-GB" smtClean="0"/>
              <a:t>17/11/2025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B1E098C-4CD5-70BA-2F2C-13D9CE5A36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F5318AC-A0F3-1308-3AD5-4740160645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0D8078-E06E-4990-BEA8-7F5FE25516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08868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81DD28-0594-6FFB-C6DF-E6DF52218E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81D457-DE57-2502-B46E-F40F30FB57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50CED94-4430-C0BB-44CD-8A39908A913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2BDD5F0-1AE4-5D00-6326-96FBB46655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A38434-9727-45E3-ADCE-4455974B59FD}" type="datetimeFigureOut">
              <a:rPr lang="en-GB" smtClean="0"/>
              <a:t>17/11/2025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A53E7B8-30EC-2835-3D2E-898AB4768F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08D5533-E099-D19A-B6F8-92ACC368E8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0D8078-E06E-4990-BEA8-7F5FE25516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66558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6669FE-2945-D49C-46D6-EA1900532D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7EF013F-545A-0F1E-C6E0-C77D5AF3241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1951CBC-12FB-AEB1-7FE7-6453C0117D7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C2B0AAC-EA8C-10C7-1809-1CC18C7DF1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A38434-9727-45E3-ADCE-4455974B59FD}" type="datetimeFigureOut">
              <a:rPr lang="en-GB" smtClean="0"/>
              <a:t>17/11/2025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D56A75-1790-B854-15E9-2FEC39CD85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C9CB71-0C06-83F4-614F-F7433853C3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0D8078-E06E-4990-BEA8-7F5FE25516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87778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30EF65-0B6E-2A52-E4A8-4DCFCFEF99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F23D16D-9DA7-D926-B7CE-2A565BDB9BD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2CA7C18-B60A-3713-1645-45D149FAFC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A38434-9727-45E3-ADCE-4455974B59FD}" type="datetimeFigureOut">
              <a:rPr lang="en-GB" smtClean="0"/>
              <a:t>17/11/2025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CD96DB9-6B52-194B-9210-CA85A2A2AA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1E3DAB9-0089-B208-5483-93DA2B75F4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0D8078-E06E-4990-BEA8-7F5FE25516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48540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CAA4F5C-020C-333C-F187-46D345E7AD8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65621A2-D1DD-12CC-5546-66C38D40FAB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243D75-9C24-7985-422D-A1ED77561C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A38434-9727-45E3-ADCE-4455974B59FD}" type="datetimeFigureOut">
              <a:rPr lang="en-GB" smtClean="0"/>
              <a:t>17/11/2025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5B81B97-DB9D-7B55-F387-110E6105F8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3C645F3-2A04-5295-303A-09D9054F9D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0D8078-E06E-4990-BEA8-7F5FE25516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48399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3C9D054-DFEE-3C3D-07C5-91AA2BC5AE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6CB3D35-8341-B916-04F2-6F205310E4D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0A2426E-BFF9-BE0A-FDFB-7B429DCBB76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1A38434-9727-45E3-ADCE-4455974B59FD}" type="datetimeFigureOut">
              <a:rPr lang="en-GB" smtClean="0"/>
              <a:t>17/11/2025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09C3DFB-7DB7-671F-9260-ABD51430026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B81E1F2-35DB-351C-C092-D85AD940513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20D8078-E06E-4990-BEA8-7F5FE25516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09244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grammarly.com/" TargetMode="External" /><Relationship Id="rId1" Type="http://schemas.openxmlformats.org/officeDocument/2006/relationships/slideLayout" Target="../slideLayouts/slideLayout2.xml" 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 /><Relationship Id="rId1" Type="http://schemas.openxmlformats.org/officeDocument/2006/relationships/slideLayout" Target="../slideLayouts/slideLayout2.xml" 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 /><Relationship Id="rId1" Type="http://schemas.openxmlformats.org/officeDocument/2006/relationships/slideLayout" Target="../slideLayouts/slideLayout2.xml" 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 /><Relationship Id="rId1" Type="http://schemas.openxmlformats.org/officeDocument/2006/relationships/slideLayout" Target="../slideLayouts/slideLayout2.xml" 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 /><Relationship Id="rId1" Type="http://schemas.openxmlformats.org/officeDocument/2006/relationships/slideLayout" Target="../slideLayouts/slideLayout2.xml" 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 /><Relationship Id="rId1" Type="http://schemas.openxmlformats.org/officeDocument/2006/relationships/slideLayout" Target="../slideLayouts/slideLayout2.xml" 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 /><Relationship Id="rId1" Type="http://schemas.openxmlformats.org/officeDocument/2006/relationships/slideLayout" Target="../slideLayouts/slideLayout2.xml" 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hs.uk/" TargetMode="External" /><Relationship Id="rId2" Type="http://schemas.openxmlformats.org/officeDocument/2006/relationships/hyperlink" Target="https://www.simplypsychology.org/" TargetMode="External" /><Relationship Id="rId1" Type="http://schemas.openxmlformats.org/officeDocument/2006/relationships/slideLayout" Target="../slideLayouts/slideLayout2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E8A8EAB8-D2FF-444D-B34B-7D32F106AD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85A7D78-FA2D-80CB-8D5A-335BE8F8BF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4141" y="1450655"/>
            <a:ext cx="3932030" cy="3956690"/>
          </a:xfrm>
        </p:spPr>
        <p:txBody>
          <a:bodyPr anchor="ctr">
            <a:normAutofit/>
          </a:bodyPr>
          <a:lstStyle/>
          <a:p>
            <a:r>
              <a:rPr lang="en-US">
                <a:solidFill>
                  <a:schemeClr val="bg1"/>
                </a:solidFill>
              </a:rPr>
              <a:t>Lev Vygotsky – </a:t>
            </a:r>
            <a:r>
              <a:rPr lang="en-US" i="1">
                <a:solidFill>
                  <a:schemeClr val="bg1"/>
                </a:solidFill>
              </a:rPr>
              <a:t>Sociocultural Theory applied to Amira (3 years old)</a:t>
            </a:r>
            <a:endParaRPr lang="en-GB">
              <a:solidFill>
                <a:schemeClr val="bg1"/>
              </a:solidFill>
            </a:endParaRP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067633D1-6EE6-4118-B9F0-B363477BEE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014141" y="1450655"/>
            <a:ext cx="393203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4AD7FFC6-42A9-49CB-B5E9-B3F6B03833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014141" y="5408571"/>
            <a:ext cx="393203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8B9E51-F082-B14E-6112-CA4999F71D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1108061"/>
            <a:ext cx="5008901" cy="4571972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sz="2000" b="1">
                <a:solidFill>
                  <a:schemeClr val="bg1"/>
                </a:solidFill>
              </a:rPr>
              <a:t>Psychology in Health and Social Care</a:t>
            </a:r>
            <a:br>
              <a:rPr lang="en-US" sz="2000">
                <a:solidFill>
                  <a:schemeClr val="bg1"/>
                </a:solidFill>
              </a:rPr>
            </a:br>
            <a:r>
              <a:rPr lang="en-US" sz="2000" b="1">
                <a:solidFill>
                  <a:schemeClr val="bg1"/>
                </a:solidFill>
              </a:rPr>
              <a:t>Assessment 1: Individual Presentation</a:t>
            </a:r>
            <a:br>
              <a:rPr lang="en-US" sz="2000">
                <a:solidFill>
                  <a:schemeClr val="bg1"/>
                </a:solidFill>
              </a:rPr>
            </a:br>
            <a:r>
              <a:rPr lang="en-US" sz="2000">
                <a:solidFill>
                  <a:schemeClr val="bg1"/>
                </a:solidFill>
              </a:rPr>
              <a:t>Student name: </a:t>
            </a:r>
            <a:r>
              <a:rPr lang="en-US" sz="2000" b="1">
                <a:solidFill>
                  <a:schemeClr val="bg1"/>
                </a:solidFill>
              </a:rPr>
              <a:t>Elena Vasmina Radu</a:t>
            </a:r>
            <a:br>
              <a:rPr lang="en-US" sz="2000">
                <a:solidFill>
                  <a:schemeClr val="bg1"/>
                </a:solidFill>
              </a:rPr>
            </a:br>
            <a:r>
              <a:rPr lang="en-US" sz="2000">
                <a:solidFill>
                  <a:schemeClr val="bg1"/>
                </a:solidFill>
              </a:rPr>
              <a:t>Student ID: </a:t>
            </a:r>
            <a:r>
              <a:rPr lang="en-US" sz="2000" b="1">
                <a:solidFill>
                  <a:schemeClr val="bg1"/>
                </a:solidFill>
              </a:rPr>
              <a:t>2422553</a:t>
            </a:r>
            <a:br>
              <a:rPr lang="en-US" sz="2000">
                <a:solidFill>
                  <a:schemeClr val="bg1"/>
                </a:solidFill>
              </a:rPr>
            </a:br>
            <a:r>
              <a:rPr lang="en-US" sz="2000">
                <a:solidFill>
                  <a:schemeClr val="bg1"/>
                </a:solidFill>
              </a:rPr>
              <a:t>Programme: Certificate of Higher Education in Health and Social Care</a:t>
            </a:r>
            <a:endParaRPr lang="en-GB" sz="200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0184959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E8A8EAB8-D2FF-444D-B34B-7D32F106AD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038EB1A-FF87-9526-06A3-9898C413F7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4141" y="1450655"/>
            <a:ext cx="3932030" cy="3956690"/>
          </a:xfrm>
        </p:spPr>
        <p:txBody>
          <a:bodyPr anchor="ctr">
            <a:normAutofit/>
          </a:bodyPr>
          <a:lstStyle/>
          <a:p>
            <a:r>
              <a:rPr lang="en-US" sz="3800">
                <a:solidFill>
                  <a:schemeClr val="bg1"/>
                </a:solidFill>
              </a:rPr>
              <a:t>Acknowledgement of the use of AI</a:t>
            </a:r>
            <a:endParaRPr lang="en-GB" sz="3800">
              <a:solidFill>
                <a:schemeClr val="bg1"/>
              </a:solidFill>
            </a:endParaRP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067633D1-6EE6-4118-B9F0-B363477BEE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014141" y="1450655"/>
            <a:ext cx="393203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4AD7FFC6-42A9-49CB-B5E9-B3F6B03833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014141" y="5408571"/>
            <a:ext cx="393203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01D7EB-D108-B367-0290-DBB9C32AC9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1108061"/>
            <a:ext cx="5008901" cy="4571972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sz="2000" dirty="0">
                <a:solidFill>
                  <a:schemeClr val="bg1"/>
                </a:solidFill>
              </a:rPr>
              <a:t>I acknowledge the use of </a:t>
            </a:r>
            <a:r>
              <a:rPr lang="en-US" sz="2000" b="1" dirty="0">
                <a:solidFill>
                  <a:schemeClr val="bg1"/>
                </a:solidFill>
              </a:rPr>
              <a:t>Grammarly</a:t>
            </a:r>
            <a:r>
              <a:rPr lang="en-US" sz="2000" dirty="0">
                <a:solidFill>
                  <a:schemeClr val="bg1"/>
                </a:solidFill>
              </a:rPr>
              <a:t> (</a:t>
            </a:r>
            <a:r>
              <a:rPr lang="en-US" sz="2000" dirty="0">
                <a:solidFill>
                  <a:schemeClr val="bg1"/>
                </a:solidFill>
                <a:hlinkClick r:id="rId2"/>
              </a:rPr>
              <a:t>https://www.grammarly.com/</a:t>
            </a:r>
            <a:r>
              <a:rPr lang="en-US" sz="2000" dirty="0">
                <a:solidFill>
                  <a:schemeClr val="bg1"/>
                </a:solidFill>
              </a:rPr>
              <a:t>) on </a:t>
            </a:r>
            <a:r>
              <a:rPr lang="en-US" sz="2000" b="1" dirty="0">
                <a:solidFill>
                  <a:schemeClr val="bg1"/>
                </a:solidFill>
              </a:rPr>
              <a:t>17th November 2025</a:t>
            </a:r>
            <a:r>
              <a:rPr lang="en-US" sz="2000" dirty="0">
                <a:solidFill>
                  <a:schemeClr val="bg1"/>
                </a:solidFill>
              </a:rPr>
              <a:t> to support checking my work using the prompt(s):</a:t>
            </a:r>
            <a:r>
              <a:rPr lang="en-US" sz="2000" i="1" dirty="0">
                <a:solidFill>
                  <a:schemeClr val="bg1"/>
                </a:solidFill>
              </a:rPr>
              <a:t>Please check the following text for readability, grammar and syntax.</a:t>
            </a:r>
          </a:p>
          <a:p>
            <a:pPr marL="0" indent="0">
              <a:buNone/>
            </a:pPr>
            <a:r>
              <a:rPr lang="en-US" sz="2000" dirty="0">
                <a:solidFill>
                  <a:schemeClr val="bg1"/>
                </a:solidFill>
              </a:rPr>
              <a:t>I confirm that I have not presented any AI-generated text as my own work.</a:t>
            </a:r>
            <a:br>
              <a:rPr lang="en-US" sz="2000" dirty="0">
                <a:solidFill>
                  <a:schemeClr val="bg1"/>
                </a:solidFill>
              </a:rPr>
            </a:br>
            <a:r>
              <a:rPr lang="en-US" sz="2000" dirty="0">
                <a:solidFill>
                  <a:schemeClr val="bg1"/>
                </a:solidFill>
              </a:rPr>
              <a:t>I confirm I have copies of my drafts, notes, and other resources I used before and after the use of AI tools, which I may be asked to provide in evidence.</a:t>
            </a:r>
          </a:p>
          <a:p>
            <a:endParaRPr lang="en-GB" sz="2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807103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3" name="Rectangle 4102">
            <a:extLst>
              <a:ext uri="{FF2B5EF4-FFF2-40B4-BE49-F238E27FC236}">
                <a16:creationId xmlns:a16="http://schemas.microsoft.com/office/drawing/2014/main" id="{C5E6CFF1-2F42-4E10-9A97-F116F46F53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098" name="Picture 2">
            <a:extLst>
              <a:ext uri="{FF2B5EF4-FFF2-40B4-BE49-F238E27FC236}">
                <a16:creationId xmlns:a16="http://schemas.microsoft.com/office/drawing/2014/main" id="{AAB007D2-B649-1970-2DA5-7B3FF2C8EE5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" y="1"/>
            <a:ext cx="12191980" cy="6857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42BCAF6-A987-B4C1-D973-81C11D7BEA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1065862"/>
            <a:ext cx="6052955" cy="4726276"/>
          </a:xfrm>
        </p:spPr>
        <p:txBody>
          <a:bodyPr>
            <a:normAutofit/>
          </a:bodyPr>
          <a:lstStyle/>
          <a:p>
            <a:pPr algn="r"/>
            <a:r>
              <a:rPr lang="en-US" sz="8000">
                <a:ln w="22225">
                  <a:solidFill>
                    <a:srgbClr val="FFFFFF"/>
                  </a:solidFill>
                </a:ln>
                <a:noFill/>
              </a:rPr>
              <a:t>Psychology in Health and Social Care</a:t>
            </a:r>
            <a:endParaRPr lang="en-GB" sz="8000">
              <a:ln w="22225">
                <a:solidFill>
                  <a:srgbClr val="FFFFFF"/>
                </a:solidFill>
              </a:ln>
              <a:noFill/>
            </a:endParaRPr>
          </a:p>
        </p:txBody>
      </p:sp>
      <p:cxnSp>
        <p:nvCxnSpPr>
          <p:cNvPr id="4105" name="Straight Connector 4104">
            <a:extLst>
              <a:ext uri="{FF2B5EF4-FFF2-40B4-BE49-F238E27FC236}">
                <a16:creationId xmlns:a16="http://schemas.microsoft.com/office/drawing/2014/main" id="{96A8629B-8289-498B-939B-1CA0C10618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212899" y="2286000"/>
            <a:ext cx="0" cy="2286000"/>
          </a:xfrm>
          <a:prstGeom prst="line">
            <a:avLst/>
          </a:prstGeom>
          <a:ln w="15875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460B6C-AE32-04D1-23B9-F6D8A8E8F1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34641" y="1065862"/>
            <a:ext cx="3860002" cy="4726276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sz="1600">
                <a:solidFill>
                  <a:srgbClr val="FFFFFF"/>
                </a:solidFill>
              </a:rPr>
              <a:t>The study of human thought, emotion, and behavior is known as psychology.</a:t>
            </a:r>
            <a:br>
              <a:rPr lang="en-US" sz="1600">
                <a:solidFill>
                  <a:srgbClr val="FFFFFF"/>
                </a:solidFill>
              </a:rPr>
            </a:br>
            <a:r>
              <a:rPr lang="en-US" sz="1600">
                <a:solidFill>
                  <a:srgbClr val="FFFFFF"/>
                </a:solidFill>
              </a:rPr>
              <a:t>It aids professionals in the fields of health and social care in comprehending how various situations, connections, and surroundings influence behavior.</a:t>
            </a:r>
            <a:br>
              <a:rPr lang="en-US" sz="1600">
                <a:solidFill>
                  <a:srgbClr val="FFFFFF"/>
                </a:solidFill>
              </a:rPr>
            </a:br>
            <a:br>
              <a:rPr lang="en-US" sz="1600">
                <a:solidFill>
                  <a:srgbClr val="FFFFFF"/>
                </a:solidFill>
              </a:rPr>
            </a:br>
            <a:r>
              <a:rPr lang="en-US" sz="1600">
                <a:solidFill>
                  <a:srgbClr val="FFFFFF"/>
                </a:solidFill>
              </a:rPr>
              <a:t>The study of developmental psychology focuses on how individuals change from birth to maturity.</a:t>
            </a:r>
            <a:br>
              <a:rPr lang="en-US" sz="1600">
                <a:solidFill>
                  <a:srgbClr val="FFFFFF"/>
                </a:solidFill>
              </a:rPr>
            </a:br>
            <a:r>
              <a:rPr lang="en-US" sz="1600">
                <a:solidFill>
                  <a:srgbClr val="FFFFFF"/>
                </a:solidFill>
              </a:rPr>
              <a:t>It assists caregivers in promoting wellbeing, emotional growth, and learning.</a:t>
            </a:r>
            <a:br>
              <a:rPr lang="en-US" sz="1600">
                <a:solidFill>
                  <a:srgbClr val="FFFFFF"/>
                </a:solidFill>
              </a:rPr>
            </a:br>
            <a:r>
              <a:rPr lang="en-US" sz="1600">
                <a:solidFill>
                  <a:srgbClr val="FFFFFF"/>
                </a:solidFill>
              </a:rPr>
              <a:t>By comprehending these ideas, professionals may assist kids like Amira in overcoming their nervousness and developing social skills for communication.</a:t>
            </a:r>
            <a:br>
              <a:rPr lang="en-US" sz="1600">
                <a:solidFill>
                  <a:srgbClr val="FFFFFF"/>
                </a:solidFill>
              </a:rPr>
            </a:br>
            <a:r>
              <a:rPr lang="en-US" sz="1600">
                <a:solidFill>
                  <a:srgbClr val="FFFFFF"/>
                </a:solidFill>
              </a:rPr>
              <a:t>NHS(2023); McLeod(2018)</a:t>
            </a:r>
            <a:endParaRPr lang="en-GB" sz="16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3695325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7" name="Rectangle 5126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C6DB901-432F-F608-C19A-099AF19C35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4865" y="568517"/>
            <a:ext cx="5248221" cy="1067209"/>
          </a:xfrm>
        </p:spPr>
        <p:txBody>
          <a:bodyPr>
            <a:normAutofit/>
          </a:bodyPr>
          <a:lstStyle/>
          <a:p>
            <a:r>
              <a:rPr lang="en-US" sz="3400">
                <a:solidFill>
                  <a:schemeClr val="bg1"/>
                </a:solidFill>
              </a:rPr>
              <a:t>Early Childhood (Ages 3–5): Amira</a:t>
            </a:r>
            <a:endParaRPr lang="en-GB" sz="3400">
              <a:solidFill>
                <a:schemeClr val="bg1"/>
              </a:solidFill>
            </a:endParaRPr>
          </a:p>
        </p:txBody>
      </p:sp>
      <p:pic>
        <p:nvPicPr>
          <p:cNvPr id="5122" name="Picture 2">
            <a:extLst>
              <a:ext uri="{FF2B5EF4-FFF2-40B4-BE49-F238E27FC236}">
                <a16:creationId xmlns:a16="http://schemas.microsoft.com/office/drawing/2014/main" id="{F1F4F621-9AF9-5171-EACE-3AB9384B59A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942" r="42732" b="-1"/>
          <a:stretch>
            <a:fillRect/>
          </a:stretch>
        </p:blipFill>
        <p:spPr bwMode="auto">
          <a:xfrm>
            <a:off x="739959" y="1095407"/>
            <a:ext cx="4754947" cy="4754947"/>
          </a:xfrm>
          <a:custGeom>
            <a:avLst/>
            <a:gdLst/>
            <a:ahLst/>
            <a:cxnLst/>
            <a:rect l="l" t="t" r="r" b="b"/>
            <a:pathLst>
              <a:path w="2388070" h="2388070">
                <a:moveTo>
                  <a:pt x="1194035" y="0"/>
                </a:moveTo>
                <a:cubicBezTo>
                  <a:pt x="1853482" y="0"/>
                  <a:pt x="2388070" y="534588"/>
                  <a:pt x="2388070" y="1194035"/>
                </a:cubicBezTo>
                <a:cubicBezTo>
                  <a:pt x="2388070" y="1853482"/>
                  <a:pt x="1853482" y="2388070"/>
                  <a:pt x="1194035" y="2388070"/>
                </a:cubicBezTo>
                <a:cubicBezTo>
                  <a:pt x="534588" y="2388070"/>
                  <a:pt x="0" y="1853482"/>
                  <a:pt x="0" y="1194035"/>
                </a:cubicBezTo>
                <a:cubicBezTo>
                  <a:pt x="0" y="534588"/>
                  <a:pt x="534588" y="0"/>
                  <a:pt x="1194035" y="0"/>
                </a:cubicBezTo>
                <a:close/>
              </a:path>
            </a:pathLst>
          </a:custGeom>
          <a:noFill/>
          <a:ln w="28575"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5129" name="Group 5128">
            <a:extLst>
              <a:ext uri="{FF2B5EF4-FFF2-40B4-BE49-F238E27FC236}">
                <a16:creationId xmlns:a16="http://schemas.microsoft.com/office/drawing/2014/main" id="{B894EFA8-F425-4D19-A94B-445388B31E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77893"/>
            <a:ext cx="1861854" cy="717514"/>
            <a:chOff x="0" y="377893"/>
            <a:chExt cx="1861854" cy="717514"/>
          </a:xfrm>
          <a:solidFill>
            <a:schemeClr val="bg1"/>
          </a:solidFill>
        </p:grpSpPr>
        <p:sp>
          <p:nvSpPr>
            <p:cNvPr id="5130" name="Freeform: Shape 5129">
              <a:extLst>
                <a:ext uri="{FF2B5EF4-FFF2-40B4-BE49-F238E27FC236}">
                  <a16:creationId xmlns:a16="http://schemas.microsoft.com/office/drawing/2014/main" id="{C5A741B9-65EC-4C5B-9FE0-4A18575771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377893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7963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283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7963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283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  <p:sp>
          <p:nvSpPr>
            <p:cNvPr id="5131" name="Freeform: Shape 5130">
              <a:extLst>
                <a:ext uri="{FF2B5EF4-FFF2-40B4-BE49-F238E27FC236}">
                  <a16:creationId xmlns:a16="http://schemas.microsoft.com/office/drawing/2014/main" id="{C0BB4301-41FA-4453-956F-A11CC664B6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17628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8208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475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8208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475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 dirty="0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57E5FD-635B-7751-00DC-955AFACEE5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34868" y="1820369"/>
            <a:ext cx="5217173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1800">
                <a:solidFill>
                  <a:schemeClr val="bg1"/>
                </a:solidFill>
              </a:rPr>
              <a:t>Amira is a </a:t>
            </a:r>
            <a:r>
              <a:rPr lang="en-US" sz="1800" b="1">
                <a:solidFill>
                  <a:schemeClr val="bg1"/>
                </a:solidFill>
              </a:rPr>
              <a:t>3-year-old girl</a:t>
            </a:r>
            <a:r>
              <a:rPr lang="en-US" sz="1800">
                <a:solidFill>
                  <a:schemeClr val="bg1"/>
                </a:solidFill>
              </a:rPr>
              <a:t> who becomes upset when her parents leave.</a:t>
            </a:r>
            <a:br>
              <a:rPr lang="en-US" sz="1800">
                <a:solidFill>
                  <a:schemeClr val="bg1"/>
                </a:solidFill>
              </a:rPr>
            </a:br>
            <a:r>
              <a:rPr lang="en-US" sz="1800">
                <a:solidFill>
                  <a:schemeClr val="bg1"/>
                </a:solidFill>
              </a:rPr>
              <a:t>She speaks only a few words and often avoids playing in groups.</a:t>
            </a:r>
            <a:br>
              <a:rPr lang="en-US" sz="1800">
                <a:solidFill>
                  <a:schemeClr val="bg1"/>
                </a:solidFill>
              </a:rPr>
            </a:br>
            <a:r>
              <a:rPr lang="en-US" sz="1800">
                <a:solidFill>
                  <a:schemeClr val="bg1"/>
                </a:solidFill>
              </a:rPr>
              <a:t>At this stage, children are learning to talk, play, share, and understand emotions.</a:t>
            </a:r>
          </a:p>
          <a:p>
            <a:pPr marL="0" indent="0">
              <a:buNone/>
            </a:pPr>
            <a:r>
              <a:rPr lang="en-US" sz="1800">
                <a:solidFill>
                  <a:schemeClr val="bg1"/>
                </a:solidFill>
              </a:rPr>
              <a:t>The </a:t>
            </a:r>
            <a:r>
              <a:rPr lang="en-US" sz="1800" b="1">
                <a:solidFill>
                  <a:schemeClr val="bg1"/>
                </a:solidFill>
              </a:rPr>
              <a:t>NHS (2023)</a:t>
            </a:r>
            <a:r>
              <a:rPr lang="en-US" sz="1800">
                <a:solidFill>
                  <a:schemeClr val="bg1"/>
                </a:solidFill>
              </a:rPr>
              <a:t> explains that between ages 3 and 5, children’s language and imagination grow quickly.</a:t>
            </a:r>
            <a:br>
              <a:rPr lang="en-US" sz="1800">
                <a:solidFill>
                  <a:schemeClr val="bg1"/>
                </a:solidFill>
              </a:rPr>
            </a:br>
            <a:r>
              <a:rPr lang="en-US" sz="1800">
                <a:solidFill>
                  <a:schemeClr val="bg1"/>
                </a:solidFill>
              </a:rPr>
              <a:t>They learn by copying others, asking questions, and exploring their surroundings.</a:t>
            </a:r>
            <a:br>
              <a:rPr lang="en-US" sz="1800">
                <a:solidFill>
                  <a:schemeClr val="bg1"/>
                </a:solidFill>
              </a:rPr>
            </a:br>
            <a:r>
              <a:rPr lang="en-US" sz="1800">
                <a:solidFill>
                  <a:schemeClr val="bg1"/>
                </a:solidFill>
              </a:rPr>
              <a:t>Amira’s behaviour shows she needs </a:t>
            </a:r>
            <a:r>
              <a:rPr lang="en-US" sz="1800" b="1">
                <a:solidFill>
                  <a:schemeClr val="bg1"/>
                </a:solidFill>
              </a:rPr>
              <a:t>social and emotional support</a:t>
            </a:r>
            <a:r>
              <a:rPr lang="en-US" sz="1800">
                <a:solidFill>
                  <a:schemeClr val="bg1"/>
                </a:solidFill>
              </a:rPr>
              <a:t> to build confidence and communication.</a:t>
            </a:r>
          </a:p>
          <a:p>
            <a:r>
              <a:rPr lang="en-US" sz="1800" i="1">
                <a:solidFill>
                  <a:schemeClr val="bg1"/>
                </a:solidFill>
              </a:rPr>
              <a:t>(Papalia et al., 2021; NHS, 2023)</a:t>
            </a:r>
            <a:endParaRPr lang="en-US" sz="1800">
              <a:solidFill>
                <a:schemeClr val="bg1"/>
              </a:solidFill>
            </a:endParaRPr>
          </a:p>
          <a:p>
            <a:endParaRPr lang="en-GB" sz="1800">
              <a:solidFill>
                <a:schemeClr val="bg1"/>
              </a:solidFill>
            </a:endParaRPr>
          </a:p>
        </p:txBody>
      </p:sp>
      <p:grpSp>
        <p:nvGrpSpPr>
          <p:cNvPr id="5133" name="Graphic 185">
            <a:extLst>
              <a:ext uri="{FF2B5EF4-FFF2-40B4-BE49-F238E27FC236}">
                <a16:creationId xmlns:a16="http://schemas.microsoft.com/office/drawing/2014/main" id="{582A903B-6B78-4F0A-B7C9-3D80499020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428634" y="5987064"/>
            <a:ext cx="1054466" cy="469689"/>
            <a:chOff x="9841624" y="4115729"/>
            <a:chExt cx="602169" cy="268223"/>
          </a:xfrm>
          <a:solidFill>
            <a:schemeClr val="bg1"/>
          </a:solidFill>
        </p:grpSpPr>
        <p:sp>
          <p:nvSpPr>
            <p:cNvPr id="5134" name="Freeform: Shape 5133">
              <a:extLst>
                <a:ext uri="{FF2B5EF4-FFF2-40B4-BE49-F238E27FC236}">
                  <a16:creationId xmlns:a16="http://schemas.microsoft.com/office/drawing/2014/main" id="{D510EA93-8F64-42C8-A630-D449506E95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135" name="Freeform: Shape 5134">
              <a:extLst>
                <a:ext uri="{FF2B5EF4-FFF2-40B4-BE49-F238E27FC236}">
                  <a16:creationId xmlns:a16="http://schemas.microsoft.com/office/drawing/2014/main" id="{06CB53FC-E4DA-4001-928B-9998A85EA5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136" name="Freeform: Shape 5135">
              <a:extLst>
                <a:ext uri="{FF2B5EF4-FFF2-40B4-BE49-F238E27FC236}">
                  <a16:creationId xmlns:a16="http://schemas.microsoft.com/office/drawing/2014/main" id="{D210B969-4FDF-4AAC-9397-63D5434958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137" name="Freeform: Shape 5136">
              <a:extLst>
                <a:ext uri="{FF2B5EF4-FFF2-40B4-BE49-F238E27FC236}">
                  <a16:creationId xmlns:a16="http://schemas.microsoft.com/office/drawing/2014/main" id="{570B3EF0-84EA-4F47-86A3-1EA1F644A4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138" name="Freeform: Shape 5137">
              <a:extLst>
                <a:ext uri="{FF2B5EF4-FFF2-40B4-BE49-F238E27FC236}">
                  <a16:creationId xmlns:a16="http://schemas.microsoft.com/office/drawing/2014/main" id="{259369A8-EF57-42A1-8EC8-F6A9F92A3A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389117128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58" name="Rectangle 6157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99F36FE-E58B-01BC-4D8C-E2B67342C3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4865" y="568517"/>
            <a:ext cx="5248221" cy="1067209"/>
          </a:xfrm>
        </p:spPr>
        <p:txBody>
          <a:bodyPr>
            <a:normAutofit/>
          </a:bodyPr>
          <a:lstStyle/>
          <a:p>
            <a:r>
              <a:rPr lang="en-GB" sz="3700">
                <a:solidFill>
                  <a:schemeClr val="bg1"/>
                </a:solidFill>
              </a:rPr>
              <a:t>Lev Vygotsky (1896–1934)</a:t>
            </a:r>
          </a:p>
        </p:txBody>
      </p:sp>
      <p:pic>
        <p:nvPicPr>
          <p:cNvPr id="6146" name="Picture 2">
            <a:extLst>
              <a:ext uri="{FF2B5EF4-FFF2-40B4-BE49-F238E27FC236}">
                <a16:creationId xmlns:a16="http://schemas.microsoft.com/office/drawing/2014/main" id="{ABEBAAB4-8D68-A968-0F8A-76F87D3693B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000" r="21001" b="2"/>
          <a:stretch>
            <a:fillRect/>
          </a:stretch>
        </p:blipFill>
        <p:spPr bwMode="auto">
          <a:xfrm>
            <a:off x="739959" y="1095407"/>
            <a:ext cx="4754947" cy="4754947"/>
          </a:xfrm>
          <a:custGeom>
            <a:avLst/>
            <a:gdLst/>
            <a:ahLst/>
            <a:cxnLst/>
            <a:rect l="l" t="t" r="r" b="b"/>
            <a:pathLst>
              <a:path w="2388070" h="2388070">
                <a:moveTo>
                  <a:pt x="1194035" y="0"/>
                </a:moveTo>
                <a:cubicBezTo>
                  <a:pt x="1853482" y="0"/>
                  <a:pt x="2388070" y="534588"/>
                  <a:pt x="2388070" y="1194035"/>
                </a:cubicBezTo>
                <a:cubicBezTo>
                  <a:pt x="2388070" y="1853482"/>
                  <a:pt x="1853482" y="2388070"/>
                  <a:pt x="1194035" y="2388070"/>
                </a:cubicBezTo>
                <a:cubicBezTo>
                  <a:pt x="534588" y="2388070"/>
                  <a:pt x="0" y="1853482"/>
                  <a:pt x="0" y="1194035"/>
                </a:cubicBezTo>
                <a:cubicBezTo>
                  <a:pt x="0" y="534588"/>
                  <a:pt x="534588" y="0"/>
                  <a:pt x="1194035" y="0"/>
                </a:cubicBezTo>
                <a:close/>
              </a:path>
            </a:pathLst>
          </a:custGeom>
          <a:noFill/>
          <a:ln w="28575"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6160" name="Group 6159">
            <a:extLst>
              <a:ext uri="{FF2B5EF4-FFF2-40B4-BE49-F238E27FC236}">
                <a16:creationId xmlns:a16="http://schemas.microsoft.com/office/drawing/2014/main" id="{B894EFA8-F425-4D19-A94B-445388B31E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77893"/>
            <a:ext cx="1861854" cy="717514"/>
            <a:chOff x="0" y="377893"/>
            <a:chExt cx="1861854" cy="717514"/>
          </a:xfrm>
          <a:solidFill>
            <a:schemeClr val="bg1"/>
          </a:solidFill>
        </p:grpSpPr>
        <p:sp>
          <p:nvSpPr>
            <p:cNvPr id="6161" name="Freeform: Shape 6160">
              <a:extLst>
                <a:ext uri="{FF2B5EF4-FFF2-40B4-BE49-F238E27FC236}">
                  <a16:creationId xmlns:a16="http://schemas.microsoft.com/office/drawing/2014/main" id="{C5A741B9-65EC-4C5B-9FE0-4A18575771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377893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7963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283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7963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283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  <p:sp>
          <p:nvSpPr>
            <p:cNvPr id="6162" name="Freeform: Shape 6161">
              <a:extLst>
                <a:ext uri="{FF2B5EF4-FFF2-40B4-BE49-F238E27FC236}">
                  <a16:creationId xmlns:a16="http://schemas.microsoft.com/office/drawing/2014/main" id="{C0BB4301-41FA-4453-956F-A11CC664B6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17628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8208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475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8208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475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 dirty="0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F969EF-2B73-4C40-2A04-205AFAE91C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34868" y="1820369"/>
            <a:ext cx="5217173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1500">
                <a:solidFill>
                  <a:schemeClr val="bg1"/>
                </a:solidFill>
              </a:rPr>
              <a:t>Lev Vygotsky was a Russian psychologist who focused on how </a:t>
            </a:r>
            <a:r>
              <a:rPr lang="en-US" sz="1500" b="1">
                <a:solidFill>
                  <a:schemeClr val="bg1"/>
                </a:solidFill>
              </a:rPr>
              <a:t>social interaction</a:t>
            </a:r>
            <a:r>
              <a:rPr lang="en-US" sz="1500">
                <a:solidFill>
                  <a:schemeClr val="bg1"/>
                </a:solidFill>
              </a:rPr>
              <a:t> and </a:t>
            </a:r>
            <a:r>
              <a:rPr lang="en-US" sz="1500" b="1">
                <a:solidFill>
                  <a:schemeClr val="bg1"/>
                </a:solidFill>
              </a:rPr>
              <a:t>language</a:t>
            </a:r>
            <a:r>
              <a:rPr lang="en-US" sz="1500">
                <a:solidFill>
                  <a:schemeClr val="bg1"/>
                </a:solidFill>
              </a:rPr>
              <a:t> influence a child’s development.</a:t>
            </a:r>
            <a:br>
              <a:rPr lang="en-US" sz="1500">
                <a:solidFill>
                  <a:schemeClr val="bg1"/>
                </a:solidFill>
              </a:rPr>
            </a:br>
            <a:r>
              <a:rPr lang="en-US" sz="1500">
                <a:solidFill>
                  <a:schemeClr val="bg1"/>
                </a:solidFill>
              </a:rPr>
              <a:t>He believed that learning happens first between people, and only later inside the child’s mind.</a:t>
            </a:r>
            <a:br>
              <a:rPr lang="en-US" sz="1500">
                <a:solidFill>
                  <a:schemeClr val="bg1"/>
                </a:solidFill>
              </a:rPr>
            </a:br>
            <a:r>
              <a:rPr lang="en-US" sz="1500">
                <a:solidFill>
                  <a:schemeClr val="bg1"/>
                </a:solidFill>
              </a:rPr>
              <a:t>Vygotsky introduced key ideas such as:</a:t>
            </a:r>
          </a:p>
          <a:p>
            <a:r>
              <a:rPr lang="en-US" sz="1500">
                <a:solidFill>
                  <a:schemeClr val="bg1"/>
                </a:solidFill>
              </a:rPr>
              <a:t>The </a:t>
            </a:r>
            <a:r>
              <a:rPr lang="en-US" sz="1500" b="1">
                <a:solidFill>
                  <a:schemeClr val="bg1"/>
                </a:solidFill>
              </a:rPr>
              <a:t>Zone of Proximal Development (ZPD)</a:t>
            </a:r>
            <a:r>
              <a:rPr lang="en-US" sz="1500">
                <a:solidFill>
                  <a:schemeClr val="bg1"/>
                </a:solidFill>
              </a:rPr>
              <a:t> — the gap between what a child can do alone and what they can do with help.</a:t>
            </a:r>
          </a:p>
          <a:p>
            <a:r>
              <a:rPr lang="en-US" sz="1500" b="1">
                <a:solidFill>
                  <a:schemeClr val="bg1"/>
                </a:solidFill>
              </a:rPr>
              <a:t>Scaffolding</a:t>
            </a:r>
            <a:r>
              <a:rPr lang="en-US" sz="1500">
                <a:solidFill>
                  <a:schemeClr val="bg1"/>
                </a:solidFill>
              </a:rPr>
              <a:t> — the support given by adults or peers to help a child learn new skills.</a:t>
            </a:r>
          </a:p>
          <a:p>
            <a:pPr marL="0" indent="0">
              <a:buNone/>
            </a:pPr>
            <a:br>
              <a:rPr lang="en-US" sz="1500">
                <a:solidFill>
                  <a:schemeClr val="bg1"/>
                </a:solidFill>
              </a:rPr>
            </a:br>
            <a:r>
              <a:rPr lang="en-US" sz="1500">
                <a:solidFill>
                  <a:schemeClr val="bg1"/>
                </a:solidFill>
              </a:rPr>
              <a:t>He showed that communication, culture, and shared experiences shape how children think and learn.</a:t>
            </a:r>
            <a:br>
              <a:rPr lang="en-US" sz="1500">
                <a:solidFill>
                  <a:schemeClr val="bg1"/>
                </a:solidFill>
              </a:rPr>
            </a:br>
            <a:r>
              <a:rPr lang="en-US" sz="1500" i="1">
                <a:solidFill>
                  <a:schemeClr val="bg1"/>
                </a:solidFill>
              </a:rPr>
              <a:t>(Vygotsky, 1978; Daniels, 2008)</a:t>
            </a:r>
            <a:endParaRPr lang="en-US" sz="1500">
              <a:solidFill>
                <a:schemeClr val="bg1"/>
              </a:solidFill>
            </a:endParaRPr>
          </a:p>
          <a:p>
            <a:endParaRPr lang="en-GB" sz="1500">
              <a:solidFill>
                <a:schemeClr val="bg1"/>
              </a:solidFill>
            </a:endParaRPr>
          </a:p>
        </p:txBody>
      </p:sp>
      <p:grpSp>
        <p:nvGrpSpPr>
          <p:cNvPr id="6164" name="Graphic 185">
            <a:extLst>
              <a:ext uri="{FF2B5EF4-FFF2-40B4-BE49-F238E27FC236}">
                <a16:creationId xmlns:a16="http://schemas.microsoft.com/office/drawing/2014/main" id="{582A903B-6B78-4F0A-B7C9-3D80499020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428634" y="5987064"/>
            <a:ext cx="1054466" cy="469689"/>
            <a:chOff x="9841624" y="4115729"/>
            <a:chExt cx="602169" cy="268223"/>
          </a:xfrm>
          <a:solidFill>
            <a:schemeClr val="bg1"/>
          </a:solidFill>
        </p:grpSpPr>
        <p:sp>
          <p:nvSpPr>
            <p:cNvPr id="6165" name="Freeform: Shape 6164">
              <a:extLst>
                <a:ext uri="{FF2B5EF4-FFF2-40B4-BE49-F238E27FC236}">
                  <a16:creationId xmlns:a16="http://schemas.microsoft.com/office/drawing/2014/main" id="{D510EA93-8F64-42C8-A630-D449506E95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166" name="Freeform: Shape 6165">
              <a:extLst>
                <a:ext uri="{FF2B5EF4-FFF2-40B4-BE49-F238E27FC236}">
                  <a16:creationId xmlns:a16="http://schemas.microsoft.com/office/drawing/2014/main" id="{06CB53FC-E4DA-4001-928B-9998A85EA5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167" name="Freeform: Shape 6166">
              <a:extLst>
                <a:ext uri="{FF2B5EF4-FFF2-40B4-BE49-F238E27FC236}">
                  <a16:creationId xmlns:a16="http://schemas.microsoft.com/office/drawing/2014/main" id="{D210B969-4FDF-4AAC-9397-63D5434958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168" name="Freeform: Shape 6167">
              <a:extLst>
                <a:ext uri="{FF2B5EF4-FFF2-40B4-BE49-F238E27FC236}">
                  <a16:creationId xmlns:a16="http://schemas.microsoft.com/office/drawing/2014/main" id="{570B3EF0-84EA-4F47-86A3-1EA1F644A4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169" name="Freeform: Shape 6168">
              <a:extLst>
                <a:ext uri="{FF2B5EF4-FFF2-40B4-BE49-F238E27FC236}">
                  <a16:creationId xmlns:a16="http://schemas.microsoft.com/office/drawing/2014/main" id="{259369A8-EF57-42A1-8EC8-F6A9F92A3A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387353963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3" name="Rectangle 52">
            <a:extLst>
              <a:ext uri="{FF2B5EF4-FFF2-40B4-BE49-F238E27FC236}">
                <a16:creationId xmlns:a16="http://schemas.microsoft.com/office/drawing/2014/main" id="{B95B9BA8-1D69-4796-85F5-B6D0BD5235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16B509F-3F0B-A1EA-B497-43A020BEAB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81823" y="1641752"/>
            <a:ext cx="4391025" cy="1323439"/>
          </a:xfrm>
        </p:spPr>
        <p:txBody>
          <a:bodyPr anchor="t">
            <a:normAutofit/>
          </a:bodyPr>
          <a:lstStyle/>
          <a:p>
            <a:r>
              <a:rPr lang="en-GB" sz="3700">
                <a:solidFill>
                  <a:schemeClr val="bg1"/>
                </a:solidFill>
              </a:rPr>
              <a:t>Vygotsky’s Sociocultural Theory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B51CCBD7-71A8-36A3-A399-8603AC446D5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5024" y="1581817"/>
            <a:ext cx="5260976" cy="4274542"/>
          </a:xfrm>
          <a:prstGeom prst="rect">
            <a:avLst/>
          </a:prstGeom>
        </p:spPr>
      </p:pic>
      <p:sp>
        <p:nvSpPr>
          <p:cNvPr id="4" name="Rectangle 1">
            <a:extLst>
              <a:ext uri="{FF2B5EF4-FFF2-40B4-BE49-F238E27FC236}">
                <a16:creationId xmlns:a16="http://schemas.microsoft.com/office/drawing/2014/main" id="{9B730E2F-D691-2F4F-3380-7F5BC2FB7D47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6981824" y="3146400"/>
            <a:ext cx="4391025" cy="245430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>
                <a:ln>
                  <a:noFill/>
                </a:ln>
                <a:solidFill>
                  <a:schemeClr val="bg1">
                    <a:alpha val="80000"/>
                  </a:schemeClr>
                </a:solidFill>
                <a:effectLst/>
                <a:latin typeface="Arial" panose="020B0604020202020204" pitchFamily="34" charset="0"/>
              </a:rPr>
              <a:t>Vygotsky thought that kids learn best when they are interacting with adults and other kids.</a:t>
            </a:r>
            <a:br>
              <a:rPr kumimoji="0" lang="en-US" altLang="en-US" sz="1100" b="0" i="0" u="none" strike="noStrike" cap="none" normalizeH="0" baseline="0">
                <a:ln>
                  <a:noFill/>
                </a:ln>
                <a:solidFill>
                  <a:schemeClr val="bg1">
                    <a:alpha val="80000"/>
                  </a:schemeClr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1100" b="0" i="0" u="none" strike="noStrike" cap="none" normalizeH="0" baseline="0">
                <a:ln>
                  <a:noFill/>
                </a:ln>
                <a:solidFill>
                  <a:schemeClr val="bg1">
                    <a:alpha val="80000"/>
                  </a:schemeClr>
                </a:solidFill>
                <a:effectLst/>
                <a:latin typeface="Arial" panose="020B0604020202020204" pitchFamily="34" charset="0"/>
              </a:rPr>
              <a:t>To learn about the world, they watch, copy, and talk with other people.</a:t>
            </a:r>
            <a:br>
              <a:rPr kumimoji="0" lang="en-US" altLang="en-US" sz="1100" b="0" i="0" u="none" strike="noStrike" cap="none" normalizeH="0" baseline="0">
                <a:ln>
                  <a:noFill/>
                </a:ln>
                <a:solidFill>
                  <a:schemeClr val="bg1">
                    <a:alpha val="80000"/>
                  </a:schemeClr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1100" b="0" i="0" u="none" strike="noStrike" cap="none" normalizeH="0" baseline="0">
                <a:ln>
                  <a:noFill/>
                </a:ln>
                <a:solidFill>
                  <a:schemeClr val="bg1">
                    <a:alpha val="80000"/>
                  </a:schemeClr>
                </a:solidFill>
                <a:effectLst/>
                <a:latin typeface="Arial" panose="020B0604020202020204" pitchFamily="34" charset="0"/>
              </a:rPr>
              <a:t>When adults help and guide a child, they learn. As the child gains confidence, the adults gradually withdraw their help.</a:t>
            </a:r>
            <a:br>
              <a:rPr kumimoji="0" lang="en-US" altLang="en-US" sz="1100" b="0" i="0" u="none" strike="noStrike" cap="none" normalizeH="0" baseline="0">
                <a:ln>
                  <a:noFill/>
                </a:ln>
                <a:solidFill>
                  <a:schemeClr val="bg1">
                    <a:alpha val="80000"/>
                  </a:schemeClr>
                </a:solidFill>
                <a:effectLst/>
                <a:latin typeface="Arial" panose="020B0604020202020204" pitchFamily="34" charset="0"/>
              </a:rPr>
            </a:br>
            <a:br>
              <a:rPr kumimoji="0" lang="en-US" altLang="en-US" sz="1100" b="0" i="0" u="none" strike="noStrike" cap="none" normalizeH="0" baseline="0">
                <a:ln>
                  <a:noFill/>
                </a:ln>
                <a:solidFill>
                  <a:schemeClr val="bg1">
                    <a:alpha val="80000"/>
                  </a:schemeClr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1100" b="0" i="0" u="none" strike="noStrike" cap="none" normalizeH="0" baseline="0">
                <a:ln>
                  <a:noFill/>
                </a:ln>
                <a:solidFill>
                  <a:schemeClr val="bg1">
                    <a:alpha val="80000"/>
                  </a:schemeClr>
                </a:solidFill>
                <a:effectLst/>
                <a:latin typeface="Arial" panose="020B0604020202020204" pitchFamily="34" charset="0"/>
              </a:rPr>
              <a:t>Language is very important because it helps kids organize their thoughts and figure out how to do things.</a:t>
            </a:r>
            <a:br>
              <a:rPr kumimoji="0" lang="en-US" altLang="en-US" sz="1100" b="0" i="0" u="none" strike="noStrike" cap="none" normalizeH="0" baseline="0">
                <a:ln>
                  <a:noFill/>
                </a:ln>
                <a:solidFill>
                  <a:schemeClr val="bg1">
                    <a:alpha val="80000"/>
                  </a:schemeClr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1100" b="0" i="0" u="none" strike="noStrike" cap="none" normalizeH="0" baseline="0">
                <a:ln>
                  <a:noFill/>
                </a:ln>
                <a:solidFill>
                  <a:schemeClr val="bg1">
                    <a:alpha val="80000"/>
                  </a:schemeClr>
                </a:solidFill>
                <a:effectLst/>
                <a:latin typeface="Arial" panose="020B0604020202020204" pitchFamily="34" charset="0"/>
              </a:rPr>
              <a:t>The best way for young kids to try out new skills and ideas is to play.</a:t>
            </a:r>
            <a:br>
              <a:rPr kumimoji="0" lang="en-US" altLang="en-US" sz="1100" b="0" i="0" u="none" strike="noStrike" cap="none" normalizeH="0" baseline="0">
                <a:ln>
                  <a:noFill/>
                </a:ln>
                <a:solidFill>
                  <a:schemeClr val="bg1">
                    <a:alpha val="80000"/>
                  </a:schemeClr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1100" b="0" i="0" u="none" strike="noStrike" cap="none" normalizeH="0" baseline="0">
                <a:ln>
                  <a:noFill/>
                </a:ln>
                <a:solidFill>
                  <a:schemeClr val="bg1">
                    <a:alpha val="80000"/>
                  </a:schemeClr>
                </a:solidFill>
                <a:effectLst/>
                <a:latin typeface="Arial" panose="020B0604020202020204" pitchFamily="34" charset="0"/>
              </a:rPr>
              <a:t>This theory says that for a child to fully grow, they need to be involved, talk to other people, and be cared for.</a:t>
            </a:r>
          </a:p>
        </p:txBody>
      </p:sp>
    </p:spTree>
    <p:extLst>
      <p:ext uri="{BB962C8B-B14F-4D97-AF65-F5344CB8AC3E}">
        <p14:creationId xmlns:p14="http://schemas.microsoft.com/office/powerpoint/2010/main" val="44010831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56" name="Rectangle 2055">
            <a:extLst>
              <a:ext uri="{FF2B5EF4-FFF2-40B4-BE49-F238E27FC236}">
                <a16:creationId xmlns:a16="http://schemas.microsoft.com/office/drawing/2014/main" id="{B95B9BA8-1D69-4796-85F5-B6D0BD5235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12016B-65C9-FA0F-2D4E-97DD5A43B8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81823" y="1641752"/>
            <a:ext cx="4391025" cy="1323439"/>
          </a:xfrm>
        </p:spPr>
        <p:txBody>
          <a:bodyPr anchor="t">
            <a:normAutofit/>
          </a:bodyPr>
          <a:lstStyle/>
          <a:p>
            <a:r>
              <a:rPr lang="en-US" sz="4000">
                <a:solidFill>
                  <a:schemeClr val="bg1"/>
                </a:solidFill>
              </a:rPr>
              <a:t>Applying Vygotsky’s Theory to Amira</a:t>
            </a:r>
            <a:endParaRPr lang="en-GB" sz="4000">
              <a:solidFill>
                <a:schemeClr val="bg1"/>
              </a:solidFill>
            </a:endParaRPr>
          </a:p>
        </p:txBody>
      </p:sp>
      <p:pic>
        <p:nvPicPr>
          <p:cNvPr id="2051" name="Picture 3">
            <a:extLst>
              <a:ext uri="{FF2B5EF4-FFF2-40B4-BE49-F238E27FC236}">
                <a16:creationId xmlns:a16="http://schemas.microsoft.com/office/drawing/2014/main" id="{983B14C6-CB33-ACDE-746B-991F3FABFAD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175912" y="1429488"/>
            <a:ext cx="4579200" cy="4579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1">
            <a:extLst>
              <a:ext uri="{FF2B5EF4-FFF2-40B4-BE49-F238E27FC236}">
                <a16:creationId xmlns:a16="http://schemas.microsoft.com/office/drawing/2014/main" id="{5543BFE1-86D7-0A8A-A296-F4BB958EC66F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6981824" y="3146400"/>
            <a:ext cx="4391025" cy="245430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>
                <a:ln>
                  <a:noFill/>
                </a:ln>
                <a:solidFill>
                  <a:schemeClr val="bg1">
                    <a:alpha val="80000"/>
                  </a:schemeClr>
                </a:solidFill>
                <a:effectLst/>
                <a:latin typeface="Arial" panose="020B0604020202020204" pitchFamily="34" charset="0"/>
              </a:rPr>
              <a:t>Amira doesn't talk much and likes to play by herself, which suggests that she might not have enough social contact to help her learn.</a:t>
            </a:r>
            <a:br>
              <a:rPr kumimoji="0" lang="en-US" altLang="en-US" sz="1100" b="0" i="0" u="none" strike="noStrike" cap="none" normalizeH="0" baseline="0">
                <a:ln>
                  <a:noFill/>
                </a:ln>
                <a:solidFill>
                  <a:schemeClr val="bg1">
                    <a:alpha val="80000"/>
                  </a:schemeClr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1100" b="0" i="0" u="none" strike="noStrike" cap="none" normalizeH="0" baseline="0">
                <a:ln>
                  <a:noFill/>
                </a:ln>
                <a:solidFill>
                  <a:schemeClr val="bg1">
                    <a:alpha val="80000"/>
                  </a:schemeClr>
                </a:solidFill>
                <a:effectLst/>
                <a:latin typeface="Arial" panose="020B0604020202020204" pitchFamily="34" charset="0"/>
              </a:rPr>
              <a:t>Vygotsky says that she needs adults who can talk to her, show her how to use words, and play with her in simple, interactive ways.</a:t>
            </a:r>
            <a:br>
              <a:rPr kumimoji="0" lang="en-US" altLang="en-US" sz="1100" b="0" i="0" u="none" strike="noStrike" cap="none" normalizeH="0" baseline="0">
                <a:ln>
                  <a:noFill/>
                </a:ln>
                <a:solidFill>
                  <a:schemeClr val="bg1">
                    <a:alpha val="80000"/>
                  </a:schemeClr>
                </a:solidFill>
                <a:effectLst/>
                <a:latin typeface="Arial" panose="020B0604020202020204" pitchFamily="34" charset="0"/>
              </a:rPr>
            </a:br>
            <a:br>
              <a:rPr kumimoji="0" lang="en-US" altLang="en-US" sz="1100" b="0" i="0" u="none" strike="noStrike" cap="none" normalizeH="0" baseline="0">
                <a:ln>
                  <a:noFill/>
                </a:ln>
                <a:solidFill>
                  <a:schemeClr val="bg1">
                    <a:alpha val="80000"/>
                  </a:schemeClr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1100" b="0" i="0" u="none" strike="noStrike" cap="none" normalizeH="0" baseline="0">
                <a:ln>
                  <a:noFill/>
                </a:ln>
                <a:solidFill>
                  <a:schemeClr val="bg1">
                    <a:alpha val="80000"/>
                  </a:schemeClr>
                </a:solidFill>
                <a:effectLst/>
                <a:latin typeface="Arial" panose="020B0604020202020204" pitchFamily="34" charset="0"/>
              </a:rPr>
              <a:t>The people who care for Amira can work within her Zone of Proximal Development, helping her when she needs it and lessening their presence as she builds her confidence.</a:t>
            </a:r>
            <a:br>
              <a:rPr kumimoji="0" lang="en-US" altLang="en-US" sz="1100" b="0" i="0" u="none" strike="noStrike" cap="none" normalizeH="0" baseline="0">
                <a:ln>
                  <a:noFill/>
                </a:ln>
                <a:solidFill>
                  <a:schemeClr val="bg1">
                    <a:alpha val="80000"/>
                  </a:schemeClr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1100" b="0" i="0" u="none" strike="noStrike" cap="none" normalizeH="0" baseline="0">
                <a:ln>
                  <a:noFill/>
                </a:ln>
                <a:solidFill>
                  <a:schemeClr val="bg1">
                    <a:alpha val="80000"/>
                  </a:schemeClr>
                </a:solidFill>
                <a:effectLst/>
                <a:latin typeface="Arial" panose="020B0604020202020204" pitchFamily="34" charset="0"/>
              </a:rPr>
              <a:t>A practitioner might, for instance, join her in her play, tell her what to do (like "You are feeding the doll"), and ask her to repeat words.</a:t>
            </a:r>
            <a:br>
              <a:rPr kumimoji="0" lang="en-US" altLang="en-US" sz="1100" b="0" i="0" u="none" strike="noStrike" cap="none" normalizeH="0" baseline="0">
                <a:ln>
                  <a:noFill/>
                </a:ln>
                <a:solidFill>
                  <a:schemeClr val="bg1">
                    <a:alpha val="80000"/>
                  </a:schemeClr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1100" b="0" i="0" u="none" strike="noStrike" cap="none" normalizeH="0" baseline="0">
                <a:ln>
                  <a:noFill/>
                </a:ln>
                <a:solidFill>
                  <a:schemeClr val="bg1">
                    <a:alpha val="80000"/>
                  </a:schemeClr>
                </a:solidFill>
                <a:effectLst/>
                <a:latin typeface="Arial" panose="020B0604020202020204" pitchFamily="34" charset="0"/>
              </a:rPr>
              <a:t>This method helps people talk to each other and trust each other.</a:t>
            </a:r>
          </a:p>
        </p:txBody>
      </p:sp>
    </p:spTree>
    <p:extLst>
      <p:ext uri="{BB962C8B-B14F-4D97-AF65-F5344CB8AC3E}">
        <p14:creationId xmlns:p14="http://schemas.microsoft.com/office/powerpoint/2010/main" val="408901322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E8A8EAB8-D2FF-444D-B34B-7D32F106AD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970532B-D151-4A7D-8BB4-D8510E5C1E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4141" y="1450655"/>
            <a:ext cx="3932030" cy="3956690"/>
          </a:xfrm>
        </p:spPr>
        <p:txBody>
          <a:bodyPr anchor="ctr">
            <a:normAutofit/>
          </a:bodyPr>
          <a:lstStyle/>
          <a:p>
            <a:r>
              <a:rPr lang="en-US" sz="6800">
                <a:solidFill>
                  <a:schemeClr val="bg1"/>
                </a:solidFill>
              </a:rPr>
              <a:t>Practical Strategies to Support Amira</a:t>
            </a:r>
            <a:endParaRPr lang="en-GB" sz="6800">
              <a:solidFill>
                <a:schemeClr val="bg1"/>
              </a:solidFill>
            </a:endParaRP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067633D1-6EE6-4118-B9F0-B363477BEE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014141" y="1450655"/>
            <a:ext cx="393203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4AD7FFC6-42A9-49CB-B5E9-B3F6B03833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014141" y="5408571"/>
            <a:ext cx="393203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FE5D9D-0BA1-AA25-F5CD-BB2EA30F5E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1108061"/>
            <a:ext cx="5008901" cy="4571972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sz="2000">
                <a:solidFill>
                  <a:schemeClr val="bg1"/>
                </a:solidFill>
              </a:rPr>
              <a:t>To support Amira’s growth, carers should:</a:t>
            </a:r>
          </a:p>
          <a:p>
            <a:r>
              <a:rPr lang="en-US" sz="2000">
                <a:solidFill>
                  <a:schemeClr val="bg1"/>
                </a:solidFill>
              </a:rPr>
              <a:t>Use </a:t>
            </a:r>
            <a:r>
              <a:rPr lang="en-US" sz="2000" b="1">
                <a:solidFill>
                  <a:schemeClr val="bg1"/>
                </a:solidFill>
              </a:rPr>
              <a:t>guided play</a:t>
            </a:r>
            <a:r>
              <a:rPr lang="en-US" sz="2000">
                <a:solidFill>
                  <a:schemeClr val="bg1"/>
                </a:solidFill>
              </a:rPr>
              <a:t> to help her join group activities.</a:t>
            </a:r>
          </a:p>
          <a:p>
            <a:r>
              <a:rPr lang="en-US" sz="2000" b="1">
                <a:solidFill>
                  <a:schemeClr val="bg1"/>
                </a:solidFill>
              </a:rPr>
              <a:t>Model language</a:t>
            </a:r>
            <a:r>
              <a:rPr lang="en-US" sz="2000">
                <a:solidFill>
                  <a:schemeClr val="bg1"/>
                </a:solidFill>
              </a:rPr>
              <a:t> by describing what they do and naming objects.</a:t>
            </a:r>
          </a:p>
          <a:p>
            <a:r>
              <a:rPr lang="en-US" sz="2000">
                <a:solidFill>
                  <a:schemeClr val="bg1"/>
                </a:solidFill>
              </a:rPr>
              <a:t>Give her </a:t>
            </a:r>
            <a:r>
              <a:rPr lang="en-US" sz="2000" b="1">
                <a:solidFill>
                  <a:schemeClr val="bg1"/>
                </a:solidFill>
              </a:rPr>
              <a:t>choices and encouragement</a:t>
            </a:r>
            <a:r>
              <a:rPr lang="en-US" sz="2000">
                <a:solidFill>
                  <a:schemeClr val="bg1"/>
                </a:solidFill>
              </a:rPr>
              <a:t> to speak or act.</a:t>
            </a:r>
          </a:p>
          <a:p>
            <a:r>
              <a:rPr lang="en-US" sz="2000">
                <a:solidFill>
                  <a:schemeClr val="bg1"/>
                </a:solidFill>
              </a:rPr>
              <a:t>Use </a:t>
            </a:r>
            <a:r>
              <a:rPr lang="en-US" sz="2000" b="1">
                <a:solidFill>
                  <a:schemeClr val="bg1"/>
                </a:solidFill>
              </a:rPr>
              <a:t>visual aids and pictures</a:t>
            </a:r>
            <a:r>
              <a:rPr lang="en-US" sz="2000">
                <a:solidFill>
                  <a:schemeClr val="bg1"/>
                </a:solidFill>
              </a:rPr>
              <a:t> to support understanding.</a:t>
            </a:r>
          </a:p>
          <a:p>
            <a:r>
              <a:rPr lang="en-US" sz="2000">
                <a:solidFill>
                  <a:schemeClr val="bg1"/>
                </a:solidFill>
              </a:rPr>
              <a:t>Pair her with a friendly, confident child for short activities.</a:t>
            </a:r>
          </a:p>
          <a:p>
            <a:endParaRPr lang="en-GB" sz="200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5146535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80" name="Rectangle 3079">
            <a:extLst>
              <a:ext uri="{FF2B5EF4-FFF2-40B4-BE49-F238E27FC236}">
                <a16:creationId xmlns:a16="http://schemas.microsoft.com/office/drawing/2014/main" id="{B95B9BA8-1D69-4796-85F5-B6D0BD5235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D685318-173E-7091-12E6-33045AC39F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81823" y="1641752"/>
            <a:ext cx="4391025" cy="1323439"/>
          </a:xfrm>
        </p:spPr>
        <p:txBody>
          <a:bodyPr anchor="t">
            <a:normAutofit/>
          </a:bodyPr>
          <a:lstStyle/>
          <a:p>
            <a:r>
              <a:rPr lang="en-GB" sz="4000">
                <a:solidFill>
                  <a:schemeClr val="bg1"/>
                </a:solidFill>
              </a:rPr>
              <a:t>Nature and Nurture</a:t>
            </a:r>
          </a:p>
        </p:txBody>
      </p:sp>
      <p:pic>
        <p:nvPicPr>
          <p:cNvPr id="3075" name="Picture 3">
            <a:extLst>
              <a:ext uri="{FF2B5EF4-FFF2-40B4-BE49-F238E27FC236}">
                <a16:creationId xmlns:a16="http://schemas.microsoft.com/office/drawing/2014/main" id="{343861F6-DF5B-8564-39E1-A99BB1BC15C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35024" y="2239438"/>
            <a:ext cx="5260976" cy="29592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1">
            <a:extLst>
              <a:ext uri="{FF2B5EF4-FFF2-40B4-BE49-F238E27FC236}">
                <a16:creationId xmlns:a16="http://schemas.microsoft.com/office/drawing/2014/main" id="{53E8756F-246C-C02E-F5FF-D92364662CF1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6981824" y="3146400"/>
            <a:ext cx="4391025" cy="245430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1300" b="0" i="0" u="none" strike="noStrike" cap="none" normalizeH="0" baseline="0">
                <a:ln>
                  <a:noFill/>
                </a:ln>
                <a:solidFill>
                  <a:schemeClr val="bg1">
                    <a:alpha val="80000"/>
                  </a:schemeClr>
                </a:solidFill>
                <a:effectLst/>
                <a:latin typeface="Arial" panose="020B0604020202020204" pitchFamily="34" charset="0"/>
              </a:rPr>
              <a:t>Vygotsky's theory shows that being born and being raised have an effect on growth.</a:t>
            </a:r>
            <a:br>
              <a:rPr kumimoji="0" lang="en-US" altLang="en-US" sz="1300" b="0" i="0" u="none" strike="noStrike" cap="none" normalizeH="0" baseline="0">
                <a:ln>
                  <a:noFill/>
                </a:ln>
                <a:solidFill>
                  <a:schemeClr val="bg1">
                    <a:alpha val="80000"/>
                  </a:schemeClr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1300" b="0" i="0" u="none" strike="noStrike" cap="none" normalizeH="0" baseline="0">
                <a:ln>
                  <a:noFill/>
                </a:ln>
                <a:solidFill>
                  <a:schemeClr val="bg1">
                    <a:alpha val="80000"/>
                  </a:schemeClr>
                </a:solidFill>
                <a:effectLst/>
                <a:latin typeface="Arial" panose="020B0604020202020204" pitchFamily="34" charset="0"/>
              </a:rPr>
              <a:t>Children can learn and think better when they are outside.</a:t>
            </a:r>
            <a:br>
              <a:rPr kumimoji="0" lang="en-US" altLang="en-US" sz="1300" b="0" i="0" u="none" strike="noStrike" cap="none" normalizeH="0" baseline="0">
                <a:ln>
                  <a:noFill/>
                </a:ln>
                <a:solidFill>
                  <a:schemeClr val="bg1">
                    <a:alpha val="80000"/>
                  </a:schemeClr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1300" b="0" i="0" u="none" strike="noStrike" cap="none" normalizeH="0" baseline="0">
                <a:ln>
                  <a:noFill/>
                </a:ln>
                <a:solidFill>
                  <a:schemeClr val="bg1">
                    <a:alpha val="80000"/>
                  </a:schemeClr>
                </a:solidFill>
                <a:effectLst/>
                <a:latin typeface="Arial" panose="020B0604020202020204" pitchFamily="34" charset="0"/>
              </a:rPr>
              <a:t>These skills get better with the help of their surroundings and relationships.</a:t>
            </a:r>
            <a:br>
              <a:rPr kumimoji="0" lang="en-US" altLang="en-US" sz="1300" b="0" i="0" u="none" strike="noStrike" cap="none" normalizeH="0" baseline="0">
                <a:ln>
                  <a:noFill/>
                </a:ln>
                <a:solidFill>
                  <a:schemeClr val="bg1">
                    <a:alpha val="80000"/>
                  </a:schemeClr>
                </a:solidFill>
                <a:effectLst/>
                <a:latin typeface="Arial" panose="020B0604020202020204" pitchFamily="34" charset="0"/>
              </a:rPr>
            </a:br>
            <a:br>
              <a:rPr kumimoji="0" lang="en-US" altLang="en-US" sz="1300" b="0" i="0" u="none" strike="noStrike" cap="none" normalizeH="0" baseline="0">
                <a:ln>
                  <a:noFill/>
                </a:ln>
                <a:solidFill>
                  <a:schemeClr val="bg1">
                    <a:alpha val="80000"/>
                  </a:schemeClr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1300" b="0" i="0" u="none" strike="noStrike" cap="none" normalizeH="0" baseline="0">
                <a:ln>
                  <a:noFill/>
                </a:ln>
                <a:solidFill>
                  <a:schemeClr val="bg1">
                    <a:alpha val="80000"/>
                  </a:schemeClr>
                </a:solidFill>
                <a:effectLst/>
                <a:latin typeface="Arial" panose="020B0604020202020204" pitchFamily="34" charset="0"/>
              </a:rPr>
              <a:t>Amira's feelings and curiosity come from who she is, but how she learns depends on how adults and other kids treat her.</a:t>
            </a:r>
            <a:br>
              <a:rPr kumimoji="0" lang="en-US" altLang="en-US" sz="1300" b="0" i="0" u="none" strike="noStrike" cap="none" normalizeH="0" baseline="0">
                <a:ln>
                  <a:noFill/>
                </a:ln>
                <a:solidFill>
                  <a:schemeClr val="bg1">
                    <a:alpha val="80000"/>
                  </a:schemeClr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1300" b="0" i="0" u="none" strike="noStrike" cap="none" normalizeH="0" baseline="0">
                <a:ln>
                  <a:noFill/>
                </a:ln>
                <a:solidFill>
                  <a:schemeClr val="bg1">
                    <a:alpha val="80000"/>
                  </a:schemeClr>
                </a:solidFill>
                <a:effectLst/>
                <a:latin typeface="Arial" panose="020B0604020202020204" pitchFamily="34" charset="0"/>
              </a:rPr>
              <a:t>A safe and supportive setting helps her improve her language skills, sense of self-worth, and confidence.</a:t>
            </a:r>
          </a:p>
        </p:txBody>
      </p:sp>
    </p:spTree>
    <p:extLst>
      <p:ext uri="{BB962C8B-B14F-4D97-AF65-F5344CB8AC3E}">
        <p14:creationId xmlns:p14="http://schemas.microsoft.com/office/powerpoint/2010/main" val="284469071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E8A8EAB8-D2FF-444D-B34B-7D32F106AD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013287D-7E1F-3621-6041-C0A7F9E559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4141" y="1450655"/>
            <a:ext cx="3932030" cy="3956690"/>
          </a:xfrm>
        </p:spPr>
        <p:txBody>
          <a:bodyPr anchor="ctr">
            <a:normAutofit/>
          </a:bodyPr>
          <a:lstStyle/>
          <a:p>
            <a:r>
              <a:rPr lang="en-GB" sz="6200">
                <a:solidFill>
                  <a:schemeClr val="bg1"/>
                </a:solidFill>
              </a:rPr>
              <a:t>Evaluation and Conclusion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067633D1-6EE6-4118-B9F0-B363477BEE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014141" y="1450655"/>
            <a:ext cx="393203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4AD7FFC6-42A9-49CB-B5E9-B3F6B03833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014141" y="5408571"/>
            <a:ext cx="393203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3F6E22-B3B7-46D3-3D4A-F25D196761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1108061"/>
            <a:ext cx="5008901" cy="4571972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sz="1400" b="1">
                <a:solidFill>
                  <a:schemeClr val="bg1"/>
                </a:solidFill>
              </a:rPr>
              <a:t>Strengths:</a:t>
            </a:r>
            <a:endParaRPr lang="en-US" sz="1400">
              <a:solidFill>
                <a:schemeClr val="bg1"/>
              </a:solidFill>
            </a:endParaRPr>
          </a:p>
          <a:p>
            <a:r>
              <a:rPr lang="en-US" sz="1400">
                <a:solidFill>
                  <a:schemeClr val="bg1"/>
                </a:solidFill>
              </a:rPr>
              <a:t>Highlights the importance of language and social interaction.</a:t>
            </a:r>
          </a:p>
          <a:p>
            <a:r>
              <a:rPr lang="en-US" sz="1400">
                <a:solidFill>
                  <a:schemeClr val="bg1"/>
                </a:solidFill>
              </a:rPr>
              <a:t>Encourages teamwork between children and adults.</a:t>
            </a:r>
          </a:p>
          <a:p>
            <a:r>
              <a:rPr lang="en-US" sz="1400">
                <a:solidFill>
                  <a:schemeClr val="bg1"/>
                </a:solidFill>
              </a:rPr>
              <a:t>Explains how support (scaffolding) builds independence.</a:t>
            </a:r>
          </a:p>
          <a:p>
            <a:pPr marL="0" indent="0">
              <a:buNone/>
            </a:pPr>
            <a:r>
              <a:rPr lang="en-US" sz="1400" b="1">
                <a:solidFill>
                  <a:schemeClr val="bg1"/>
                </a:solidFill>
              </a:rPr>
              <a:t>Limitations:</a:t>
            </a:r>
            <a:endParaRPr lang="en-US" sz="1400">
              <a:solidFill>
                <a:schemeClr val="bg1"/>
              </a:solidFill>
            </a:endParaRPr>
          </a:p>
          <a:p>
            <a:r>
              <a:rPr lang="en-US" sz="1400">
                <a:solidFill>
                  <a:schemeClr val="bg1"/>
                </a:solidFill>
              </a:rPr>
              <a:t>Less focus on biological factors.</a:t>
            </a:r>
          </a:p>
          <a:p>
            <a:r>
              <a:rPr lang="en-US" sz="1400">
                <a:solidFill>
                  <a:schemeClr val="bg1"/>
                </a:solidFill>
              </a:rPr>
              <a:t>Some ideas are hard to measure or observe directly.</a:t>
            </a:r>
          </a:p>
          <a:p>
            <a:pPr marL="0" indent="0">
              <a:buNone/>
            </a:pPr>
            <a:r>
              <a:rPr lang="en-US" sz="1400" b="1">
                <a:solidFill>
                  <a:schemeClr val="bg1"/>
                </a:solidFill>
              </a:rPr>
              <a:t>Conclusion:</a:t>
            </a:r>
            <a:br>
              <a:rPr lang="en-US" sz="1400">
                <a:solidFill>
                  <a:schemeClr val="bg1"/>
                </a:solidFill>
              </a:rPr>
            </a:br>
            <a:r>
              <a:rPr lang="en-US" sz="1400">
                <a:solidFill>
                  <a:schemeClr val="bg1"/>
                </a:solidFill>
              </a:rPr>
              <a:t>Amira’s case shows that learning happens best in a caring, social environment.</a:t>
            </a:r>
            <a:br>
              <a:rPr lang="en-US" sz="1400">
                <a:solidFill>
                  <a:schemeClr val="bg1"/>
                </a:solidFill>
              </a:rPr>
            </a:br>
            <a:r>
              <a:rPr lang="en-US" sz="1400">
                <a:solidFill>
                  <a:schemeClr val="bg1"/>
                </a:solidFill>
              </a:rPr>
              <a:t>Through support, conversation, and play, she can improve her speech, social skills, and confidence.</a:t>
            </a:r>
            <a:br>
              <a:rPr lang="en-US" sz="1400">
                <a:solidFill>
                  <a:schemeClr val="bg1"/>
                </a:solidFill>
              </a:rPr>
            </a:br>
            <a:r>
              <a:rPr lang="en-US" sz="1400">
                <a:solidFill>
                  <a:schemeClr val="bg1"/>
                </a:solidFill>
              </a:rPr>
              <a:t>Vygotsky’s theory helps carers see that every interaction is a chance to help a child grow.</a:t>
            </a:r>
            <a:br>
              <a:rPr lang="en-US" sz="1400">
                <a:solidFill>
                  <a:schemeClr val="bg1"/>
                </a:solidFill>
              </a:rPr>
            </a:br>
            <a:r>
              <a:rPr lang="en-US" sz="1400" i="1">
                <a:solidFill>
                  <a:schemeClr val="bg1"/>
                </a:solidFill>
              </a:rPr>
              <a:t>(Vygotsky, 1978; Berk, 2021)</a:t>
            </a:r>
            <a:endParaRPr lang="en-US" sz="1400">
              <a:solidFill>
                <a:schemeClr val="bg1"/>
              </a:solidFill>
            </a:endParaRPr>
          </a:p>
          <a:p>
            <a:endParaRPr lang="en-GB" sz="140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508234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E8A8EAB8-D2FF-444D-B34B-7D32F106AD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3C441A8-4E8A-FA8C-0075-8E7DC4AD88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4141" y="1450655"/>
            <a:ext cx="3932030" cy="3956690"/>
          </a:xfrm>
        </p:spPr>
        <p:txBody>
          <a:bodyPr anchor="ctr">
            <a:normAutofit/>
          </a:bodyPr>
          <a:lstStyle/>
          <a:p>
            <a:r>
              <a:rPr lang="en-GB" sz="6200">
                <a:solidFill>
                  <a:schemeClr val="bg1"/>
                </a:solidFill>
              </a:rPr>
              <a:t>References 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067633D1-6EE6-4118-B9F0-B363477BEE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014141" y="1450655"/>
            <a:ext cx="393203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4AD7FFC6-42A9-49CB-B5E9-B3F6B03833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014141" y="5408571"/>
            <a:ext cx="393203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06BFAD-2246-D802-2A30-DE9D967894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1108061"/>
            <a:ext cx="5008901" cy="4571972"/>
          </a:xfrm>
        </p:spPr>
        <p:txBody>
          <a:bodyPr anchor="ctr">
            <a:normAutofit/>
          </a:bodyPr>
          <a:lstStyle/>
          <a:p>
            <a:r>
              <a:rPr lang="en-US" sz="1600">
                <a:solidFill>
                  <a:schemeClr val="bg1"/>
                </a:solidFill>
              </a:rPr>
              <a:t>Berk, L. (2021) </a:t>
            </a:r>
            <a:r>
              <a:rPr lang="en-US" sz="1600" i="1">
                <a:solidFill>
                  <a:schemeClr val="bg1"/>
                </a:solidFill>
              </a:rPr>
              <a:t>Development Through the Lifespan.</a:t>
            </a:r>
            <a:r>
              <a:rPr lang="en-US" sz="1600">
                <a:solidFill>
                  <a:schemeClr val="bg1"/>
                </a:solidFill>
              </a:rPr>
              <a:t> 8th ed. Boston: Pearson.</a:t>
            </a:r>
            <a:br>
              <a:rPr lang="en-US" sz="1600">
                <a:solidFill>
                  <a:schemeClr val="bg1"/>
                </a:solidFill>
              </a:rPr>
            </a:br>
            <a:r>
              <a:rPr lang="en-US" sz="1600">
                <a:solidFill>
                  <a:schemeClr val="bg1"/>
                </a:solidFill>
              </a:rPr>
              <a:t>Bornstein, M.H. (2018) </a:t>
            </a:r>
            <a:r>
              <a:rPr lang="en-US" sz="1600" i="1">
                <a:solidFill>
                  <a:schemeClr val="bg1"/>
                </a:solidFill>
              </a:rPr>
              <a:t>Developmental Science: An Advanced Textbook.</a:t>
            </a:r>
            <a:r>
              <a:rPr lang="en-US" sz="1600">
                <a:solidFill>
                  <a:schemeClr val="bg1"/>
                </a:solidFill>
              </a:rPr>
              <a:t> New York: Psychology Press.</a:t>
            </a:r>
            <a:br>
              <a:rPr lang="en-US" sz="1600">
                <a:solidFill>
                  <a:schemeClr val="bg1"/>
                </a:solidFill>
              </a:rPr>
            </a:br>
            <a:r>
              <a:rPr lang="en-US" sz="1600">
                <a:solidFill>
                  <a:schemeClr val="bg1"/>
                </a:solidFill>
              </a:rPr>
              <a:t>Daniels, H. (2008) </a:t>
            </a:r>
            <a:r>
              <a:rPr lang="en-US" sz="1600" i="1">
                <a:solidFill>
                  <a:schemeClr val="bg1"/>
                </a:solidFill>
              </a:rPr>
              <a:t>Vygotsky and Research.</a:t>
            </a:r>
            <a:r>
              <a:rPr lang="en-US" sz="1600">
                <a:solidFill>
                  <a:schemeClr val="bg1"/>
                </a:solidFill>
              </a:rPr>
              <a:t> London: Routledge.</a:t>
            </a:r>
            <a:br>
              <a:rPr lang="en-US" sz="1600">
                <a:solidFill>
                  <a:schemeClr val="bg1"/>
                </a:solidFill>
              </a:rPr>
            </a:br>
            <a:r>
              <a:rPr lang="en-US" sz="1600">
                <a:solidFill>
                  <a:schemeClr val="bg1"/>
                </a:solidFill>
              </a:rPr>
              <a:t>McLeod, S. (2020) </a:t>
            </a:r>
            <a:r>
              <a:rPr lang="en-US" sz="1600" i="1">
                <a:solidFill>
                  <a:schemeClr val="bg1"/>
                </a:solidFill>
              </a:rPr>
              <a:t>Lev Vygotsky’s Sociocultural Theory.</a:t>
            </a:r>
            <a:r>
              <a:rPr lang="en-US" sz="1600">
                <a:solidFill>
                  <a:schemeClr val="bg1"/>
                </a:solidFill>
              </a:rPr>
              <a:t> Simply Psychology. Available at: </a:t>
            </a:r>
            <a:r>
              <a:rPr lang="en-US" sz="1600">
                <a:solidFill>
                  <a:schemeClr val="bg1"/>
                </a:solidFill>
                <a:hlinkClick r:id="rId2"/>
              </a:rPr>
              <a:t>https://www.simplypsychology.org</a:t>
            </a:r>
            <a:br>
              <a:rPr lang="en-US" sz="1600">
                <a:solidFill>
                  <a:schemeClr val="bg1"/>
                </a:solidFill>
              </a:rPr>
            </a:br>
            <a:r>
              <a:rPr lang="en-US" sz="1600">
                <a:solidFill>
                  <a:schemeClr val="bg1"/>
                </a:solidFill>
              </a:rPr>
              <a:t>NHS (2023) </a:t>
            </a:r>
            <a:r>
              <a:rPr lang="en-US" sz="1600" i="1">
                <a:solidFill>
                  <a:schemeClr val="bg1"/>
                </a:solidFill>
              </a:rPr>
              <a:t>Child Development (Ages 3 to 5 Years).</a:t>
            </a:r>
            <a:r>
              <a:rPr lang="en-US" sz="1600">
                <a:solidFill>
                  <a:schemeClr val="bg1"/>
                </a:solidFill>
              </a:rPr>
              <a:t> Available at: </a:t>
            </a:r>
            <a:r>
              <a:rPr lang="en-US" sz="1600">
                <a:solidFill>
                  <a:schemeClr val="bg1"/>
                </a:solidFill>
                <a:hlinkClick r:id="rId3"/>
              </a:rPr>
              <a:t>https://www.nhs.uk</a:t>
            </a:r>
            <a:br>
              <a:rPr lang="en-US" sz="1600">
                <a:solidFill>
                  <a:schemeClr val="bg1"/>
                </a:solidFill>
              </a:rPr>
            </a:br>
            <a:r>
              <a:rPr lang="en-US" sz="1600">
                <a:solidFill>
                  <a:schemeClr val="bg1"/>
                </a:solidFill>
              </a:rPr>
              <a:t>Papalia, D., Feldman, R. and Martorell, G. (2021) </a:t>
            </a:r>
            <a:r>
              <a:rPr lang="en-US" sz="1600" i="1">
                <a:solidFill>
                  <a:schemeClr val="bg1"/>
                </a:solidFill>
              </a:rPr>
              <a:t>Experience Human Development.</a:t>
            </a:r>
            <a:r>
              <a:rPr lang="en-US" sz="1600">
                <a:solidFill>
                  <a:schemeClr val="bg1"/>
                </a:solidFill>
              </a:rPr>
              <a:t> 14th ed. New York: McGraw Hill.</a:t>
            </a:r>
            <a:br>
              <a:rPr lang="en-US" sz="1600">
                <a:solidFill>
                  <a:schemeClr val="bg1"/>
                </a:solidFill>
              </a:rPr>
            </a:br>
            <a:r>
              <a:rPr lang="en-US" sz="1600">
                <a:solidFill>
                  <a:schemeClr val="bg1"/>
                </a:solidFill>
              </a:rPr>
              <a:t>UNICEF (2022) </a:t>
            </a:r>
            <a:r>
              <a:rPr lang="en-US" sz="1600" i="1">
                <a:solidFill>
                  <a:schemeClr val="bg1"/>
                </a:solidFill>
              </a:rPr>
              <a:t>Early Childhood Development: A Secure Start for Every Child.</a:t>
            </a:r>
            <a:r>
              <a:rPr lang="en-US" sz="1600">
                <a:solidFill>
                  <a:schemeClr val="bg1"/>
                </a:solidFill>
              </a:rPr>
              <a:t> New York: UNICEF.</a:t>
            </a:r>
            <a:br>
              <a:rPr lang="en-US" sz="1600">
                <a:solidFill>
                  <a:schemeClr val="bg1"/>
                </a:solidFill>
              </a:rPr>
            </a:br>
            <a:r>
              <a:rPr lang="en-US" sz="1600">
                <a:solidFill>
                  <a:schemeClr val="bg1"/>
                </a:solidFill>
              </a:rPr>
              <a:t>Vygotsky, L.S. (1978) </a:t>
            </a:r>
            <a:r>
              <a:rPr lang="en-US" sz="1600" i="1">
                <a:solidFill>
                  <a:schemeClr val="bg1"/>
                </a:solidFill>
              </a:rPr>
              <a:t>Mind in Society: The Development of Higher Psychological Processes.</a:t>
            </a:r>
            <a:r>
              <a:rPr lang="en-US" sz="1600">
                <a:solidFill>
                  <a:schemeClr val="bg1"/>
                </a:solidFill>
              </a:rPr>
              <a:t> Cambridge, MA: Harvard University Press.</a:t>
            </a:r>
            <a:endParaRPr lang="en-GB" sz="160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7619395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</TotalTime>
  <Words>1223</Words>
  <Application>Microsoft Office PowerPoint</Application>
  <PresentationFormat>Ecran lat</PresentationFormat>
  <Paragraphs>40</Paragraphs>
  <Slides>11</Slides>
  <Notes>0</Notes>
  <HiddenSlides>0</HiddenSlides>
  <MMClips>0</MMClips>
  <ScaleCrop>false</ScaleCrop>
  <HeadingPairs>
    <vt:vector size="4" baseType="variant">
      <vt:variant>
        <vt:lpstr>Temă</vt:lpstr>
      </vt:variant>
      <vt:variant>
        <vt:i4>1</vt:i4>
      </vt:variant>
      <vt:variant>
        <vt:lpstr>Titluri diapozitive</vt:lpstr>
      </vt:variant>
      <vt:variant>
        <vt:i4>11</vt:i4>
      </vt:variant>
    </vt:vector>
  </HeadingPairs>
  <TitlesOfParts>
    <vt:vector size="12" baseType="lpstr">
      <vt:lpstr>Office Theme</vt:lpstr>
      <vt:lpstr>Lev Vygotsky – Sociocultural Theory applied to Amira (3 years old)</vt:lpstr>
      <vt:lpstr>Acknowledgement of the use of AI</vt:lpstr>
      <vt:lpstr>Psychology in Health and Social Care</vt:lpstr>
      <vt:lpstr>Early Childhood (Ages 3–5): Amira</vt:lpstr>
      <vt:lpstr>Lev Vygotsky (1896–1934)</vt:lpstr>
      <vt:lpstr>Vygotsky’s Sociocultural Theory</vt:lpstr>
      <vt:lpstr>Applying Vygotsky’s Theory to Amira</vt:lpstr>
      <vt:lpstr>Practical Strategies to Support Amira</vt:lpstr>
      <vt:lpstr>Nature and Nurture</vt:lpstr>
      <vt:lpstr>Evaluation and Conclusion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Lev Vygotsky – Sociocultural Theory applied to Amira (3 years old)</dc:title>
  <dc:creator>balan bianca</dc:creator>
  <cp:lastModifiedBy>manolet9@gmail.com</cp:lastModifiedBy>
  <cp:revision>2</cp:revision>
  <dcterms:created xsi:type="dcterms:W3CDTF">2025-11-06T14:27:51Z</dcterms:created>
  <dcterms:modified xsi:type="dcterms:W3CDTF">2025-11-17T08:58:00Z</dcterms:modified>
</cp:coreProperties>
</file>