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0"/>
  </p:notesMasterIdLst>
  <p:sldIdLst>
    <p:sldId id="256" r:id="rId2"/>
    <p:sldId id="269" r:id="rId3"/>
    <p:sldId id="312" r:id="rId4"/>
    <p:sldId id="270" r:id="rId5"/>
    <p:sldId id="272" r:id="rId6"/>
    <p:sldId id="273" r:id="rId7"/>
    <p:sldId id="274" r:id="rId8"/>
    <p:sldId id="275" r:id="rId9"/>
    <p:sldId id="276" r:id="rId10"/>
    <p:sldId id="277" r:id="rId11"/>
    <p:sldId id="278" r:id="rId12"/>
    <p:sldId id="279" r:id="rId13"/>
    <p:sldId id="280" r:id="rId14"/>
    <p:sldId id="281" r:id="rId15"/>
    <p:sldId id="282" r:id="rId16"/>
    <p:sldId id="283" r:id="rId17"/>
    <p:sldId id="284" r:id="rId18"/>
    <p:sldId id="298" r:id="rId19"/>
    <p:sldId id="297" r:id="rId20"/>
    <p:sldId id="295" r:id="rId21"/>
    <p:sldId id="296" r:id="rId22"/>
    <p:sldId id="299" r:id="rId23"/>
    <p:sldId id="305" r:id="rId24"/>
    <p:sldId id="304" r:id="rId25"/>
    <p:sldId id="306" r:id="rId26"/>
    <p:sldId id="308" r:id="rId27"/>
    <p:sldId id="303" r:id="rId28"/>
    <p:sldId id="307" r:id="rId29"/>
    <p:sldId id="300" r:id="rId30"/>
    <p:sldId id="309" r:id="rId31"/>
    <p:sldId id="301" r:id="rId32"/>
    <p:sldId id="310" r:id="rId33"/>
    <p:sldId id="302" r:id="rId34"/>
    <p:sldId id="311" r:id="rId35"/>
    <p:sldId id="285" r:id="rId36"/>
    <p:sldId id="286" r:id="rId37"/>
    <p:sldId id="287" r:id="rId38"/>
    <p:sldId id="257" r:id="rId39"/>
    <p:sldId id="271" r:id="rId40"/>
    <p:sldId id="260" r:id="rId41"/>
    <p:sldId id="258" r:id="rId42"/>
    <p:sldId id="259" r:id="rId43"/>
    <p:sldId id="261" r:id="rId44"/>
    <p:sldId id="262" r:id="rId45"/>
    <p:sldId id="263" r:id="rId46"/>
    <p:sldId id="264" r:id="rId47"/>
    <p:sldId id="265" r:id="rId48"/>
    <p:sldId id="266" r:id="rId49"/>
    <p:sldId id="267" r:id="rId50"/>
    <p:sldId id="268" r:id="rId51"/>
    <p:sldId id="288" r:id="rId52"/>
    <p:sldId id="289" r:id="rId53"/>
    <p:sldId id="290" r:id="rId54"/>
    <p:sldId id="291" r:id="rId55"/>
    <p:sldId id="292" r:id="rId56"/>
    <p:sldId id="293" r:id="rId57"/>
    <p:sldId id="313" r:id="rId58"/>
    <p:sldId id="294"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9EFC37-162A-401D-A999-9D6A8DB3C61E}" v="13" dt="2023-11-15T14:55:12.7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6186" autoAdjust="0"/>
  </p:normalViewPr>
  <p:slideViewPr>
    <p:cSldViewPr snapToGrid="0">
      <p:cViewPr varScale="1">
        <p:scale>
          <a:sx n="105" d="100"/>
          <a:sy n="105" d="100"/>
        </p:scale>
        <p:origin x="63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6E75DA-63FF-454C-8575-1697412E802E}" type="datetimeFigureOut">
              <a:rPr lang="en-GB" smtClean="0"/>
              <a:t>16/11/2023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C7E82F-D047-4552-8C59-4C69B102DEAD}" type="slidenum">
              <a:rPr lang="en-GB" smtClean="0"/>
              <a:t>‹#›</a:t>
            </a:fld>
            <a:endParaRPr lang="en-GB"/>
          </a:p>
        </p:txBody>
      </p:sp>
    </p:spTree>
    <p:extLst>
      <p:ext uri="{BB962C8B-B14F-4D97-AF65-F5344CB8AC3E}">
        <p14:creationId xmlns:p14="http://schemas.microsoft.com/office/powerpoint/2010/main" val="9466975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For him is Paradise packed with bounties, pleasure and delight and spiritual sustenance and comforts</a:t>
            </a:r>
            <a:endParaRPr lang="en-GB" dirty="0"/>
          </a:p>
        </p:txBody>
      </p:sp>
      <p:sp>
        <p:nvSpPr>
          <p:cNvPr id="4" name="Slide Number Placeholder 3"/>
          <p:cNvSpPr>
            <a:spLocks noGrp="1"/>
          </p:cNvSpPr>
          <p:nvPr>
            <p:ph type="sldNum" sz="quarter" idx="5"/>
          </p:nvPr>
        </p:nvSpPr>
        <p:spPr/>
        <p:txBody>
          <a:bodyPr/>
          <a:lstStyle/>
          <a:p>
            <a:fld id="{14D43FD9-D1D0-4CE0-84D1-A3A9AB9D63C3}" type="slidenum">
              <a:rPr lang="en-GB" smtClean="0"/>
              <a:t>3</a:t>
            </a:fld>
            <a:endParaRPr lang="en-GB"/>
          </a:p>
        </p:txBody>
      </p:sp>
    </p:spTree>
    <p:extLst>
      <p:ext uri="{BB962C8B-B14F-4D97-AF65-F5344CB8AC3E}">
        <p14:creationId xmlns:p14="http://schemas.microsoft.com/office/powerpoint/2010/main" val="3892042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042B2-006B-943E-9472-41775823BF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B96C6F9-9FB8-377F-C124-375F6B71B0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180BB6-CD7D-DA88-F569-C1EE132284D1}"/>
              </a:ext>
            </a:extLst>
          </p:cNvPr>
          <p:cNvSpPr>
            <a:spLocks noGrp="1"/>
          </p:cNvSpPr>
          <p:nvPr>
            <p:ph type="dt" sz="half" idx="10"/>
          </p:nvPr>
        </p:nvSpPr>
        <p:spPr/>
        <p:txBody>
          <a:bodyPr/>
          <a:lstStyle/>
          <a:p>
            <a:fld id="{A1A0D2F9-CE55-4E64-AD0C-A2464145E84D}" type="datetimeFigureOut">
              <a:rPr lang="en-GB" smtClean="0"/>
              <a:t>16/11/2023</a:t>
            </a:fld>
            <a:endParaRPr lang="en-GB"/>
          </a:p>
        </p:txBody>
      </p:sp>
      <p:sp>
        <p:nvSpPr>
          <p:cNvPr id="5" name="Footer Placeholder 4">
            <a:extLst>
              <a:ext uri="{FF2B5EF4-FFF2-40B4-BE49-F238E27FC236}">
                <a16:creationId xmlns:a16="http://schemas.microsoft.com/office/drawing/2014/main" id="{9E39CA53-2C45-C570-E6B5-53EE3992C7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FD61A1-642D-CB7E-2ADA-7DF15140ABA1}"/>
              </a:ext>
            </a:extLst>
          </p:cNvPr>
          <p:cNvSpPr>
            <a:spLocks noGrp="1"/>
          </p:cNvSpPr>
          <p:nvPr>
            <p:ph type="sldNum" sz="quarter" idx="12"/>
          </p:nvPr>
        </p:nvSpPr>
        <p:spPr/>
        <p:txBody>
          <a:bodyPr/>
          <a:lstStyle/>
          <a:p>
            <a:fld id="{8D6F6674-6133-49AD-9083-228DEE714192}" type="slidenum">
              <a:rPr lang="en-GB" smtClean="0"/>
              <a:t>‹#›</a:t>
            </a:fld>
            <a:endParaRPr lang="en-GB"/>
          </a:p>
        </p:txBody>
      </p:sp>
    </p:spTree>
    <p:extLst>
      <p:ext uri="{BB962C8B-B14F-4D97-AF65-F5344CB8AC3E}">
        <p14:creationId xmlns:p14="http://schemas.microsoft.com/office/powerpoint/2010/main" val="527155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ACD4E-6ED0-3E5C-92BC-3C1BAA22CB7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E34F17-B45B-EED6-0EBE-46A45494899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C22E08-5D6D-146E-8F55-47E23D47A4F7}"/>
              </a:ext>
            </a:extLst>
          </p:cNvPr>
          <p:cNvSpPr>
            <a:spLocks noGrp="1"/>
          </p:cNvSpPr>
          <p:nvPr>
            <p:ph type="dt" sz="half" idx="10"/>
          </p:nvPr>
        </p:nvSpPr>
        <p:spPr/>
        <p:txBody>
          <a:bodyPr/>
          <a:lstStyle/>
          <a:p>
            <a:fld id="{A1A0D2F9-CE55-4E64-AD0C-A2464145E84D}" type="datetimeFigureOut">
              <a:rPr lang="en-GB" smtClean="0"/>
              <a:t>16/11/2023</a:t>
            </a:fld>
            <a:endParaRPr lang="en-GB"/>
          </a:p>
        </p:txBody>
      </p:sp>
      <p:sp>
        <p:nvSpPr>
          <p:cNvPr id="5" name="Footer Placeholder 4">
            <a:extLst>
              <a:ext uri="{FF2B5EF4-FFF2-40B4-BE49-F238E27FC236}">
                <a16:creationId xmlns:a16="http://schemas.microsoft.com/office/drawing/2014/main" id="{A8577A99-E045-C008-E7CC-10D75E87A4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90C109-8A09-B098-FE5D-F5132C1B254D}"/>
              </a:ext>
            </a:extLst>
          </p:cNvPr>
          <p:cNvSpPr>
            <a:spLocks noGrp="1"/>
          </p:cNvSpPr>
          <p:nvPr>
            <p:ph type="sldNum" sz="quarter" idx="12"/>
          </p:nvPr>
        </p:nvSpPr>
        <p:spPr/>
        <p:txBody>
          <a:bodyPr/>
          <a:lstStyle/>
          <a:p>
            <a:fld id="{8D6F6674-6133-49AD-9083-228DEE714192}" type="slidenum">
              <a:rPr lang="en-GB" smtClean="0"/>
              <a:t>‹#›</a:t>
            </a:fld>
            <a:endParaRPr lang="en-GB"/>
          </a:p>
        </p:txBody>
      </p:sp>
    </p:spTree>
    <p:extLst>
      <p:ext uri="{BB962C8B-B14F-4D97-AF65-F5344CB8AC3E}">
        <p14:creationId xmlns:p14="http://schemas.microsoft.com/office/powerpoint/2010/main" val="25826774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31696-0E67-F8DF-084C-BBEE1C7428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0AEA10-5F43-7FC2-9D4B-316D2F66819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1FB974-C4A4-B82F-F370-4119772264B2}"/>
              </a:ext>
            </a:extLst>
          </p:cNvPr>
          <p:cNvSpPr>
            <a:spLocks noGrp="1"/>
          </p:cNvSpPr>
          <p:nvPr>
            <p:ph type="dt" sz="half" idx="10"/>
          </p:nvPr>
        </p:nvSpPr>
        <p:spPr/>
        <p:txBody>
          <a:bodyPr/>
          <a:lstStyle/>
          <a:p>
            <a:fld id="{A1A0D2F9-CE55-4E64-AD0C-A2464145E84D}" type="datetimeFigureOut">
              <a:rPr lang="en-GB" smtClean="0"/>
              <a:t>16/11/2023</a:t>
            </a:fld>
            <a:endParaRPr lang="en-GB"/>
          </a:p>
        </p:txBody>
      </p:sp>
      <p:sp>
        <p:nvSpPr>
          <p:cNvPr id="5" name="Footer Placeholder 4">
            <a:extLst>
              <a:ext uri="{FF2B5EF4-FFF2-40B4-BE49-F238E27FC236}">
                <a16:creationId xmlns:a16="http://schemas.microsoft.com/office/drawing/2014/main" id="{FAC3F0A6-F66C-46A6-CB85-26A30DB0FC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D81293-FFF1-F809-8175-4BF3C94ADBE7}"/>
              </a:ext>
            </a:extLst>
          </p:cNvPr>
          <p:cNvSpPr>
            <a:spLocks noGrp="1"/>
          </p:cNvSpPr>
          <p:nvPr>
            <p:ph type="sldNum" sz="quarter" idx="12"/>
          </p:nvPr>
        </p:nvSpPr>
        <p:spPr/>
        <p:txBody>
          <a:bodyPr/>
          <a:lstStyle/>
          <a:p>
            <a:fld id="{8D6F6674-6133-49AD-9083-228DEE714192}" type="slidenum">
              <a:rPr lang="en-GB" smtClean="0"/>
              <a:t>‹#›</a:t>
            </a:fld>
            <a:endParaRPr lang="en-GB"/>
          </a:p>
        </p:txBody>
      </p:sp>
    </p:spTree>
    <p:extLst>
      <p:ext uri="{BB962C8B-B14F-4D97-AF65-F5344CB8AC3E}">
        <p14:creationId xmlns:p14="http://schemas.microsoft.com/office/powerpoint/2010/main" val="14349917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2E5C4-7979-1A52-CDB4-8B639C670B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48A767-6BF8-4C4F-0C2D-FB627B8B632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E804170-0D57-07A9-687E-14892E282E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CD0F53C-0DBB-78FB-2C57-E3FB861D6592}"/>
              </a:ext>
            </a:extLst>
          </p:cNvPr>
          <p:cNvSpPr>
            <a:spLocks noGrp="1"/>
          </p:cNvSpPr>
          <p:nvPr>
            <p:ph type="dt" sz="half" idx="10"/>
          </p:nvPr>
        </p:nvSpPr>
        <p:spPr/>
        <p:txBody>
          <a:bodyPr/>
          <a:lstStyle/>
          <a:p>
            <a:fld id="{A1A0D2F9-CE55-4E64-AD0C-A2464145E84D}" type="datetimeFigureOut">
              <a:rPr lang="en-GB" smtClean="0"/>
              <a:t>16/11/2023</a:t>
            </a:fld>
            <a:endParaRPr lang="en-GB"/>
          </a:p>
        </p:txBody>
      </p:sp>
      <p:sp>
        <p:nvSpPr>
          <p:cNvPr id="6" name="Footer Placeholder 5">
            <a:extLst>
              <a:ext uri="{FF2B5EF4-FFF2-40B4-BE49-F238E27FC236}">
                <a16:creationId xmlns:a16="http://schemas.microsoft.com/office/drawing/2014/main" id="{7E7599A7-45E4-B8CD-707D-0BE9ABC9ED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B2837A-B546-4D41-4E84-EE4B922E7053}"/>
              </a:ext>
            </a:extLst>
          </p:cNvPr>
          <p:cNvSpPr>
            <a:spLocks noGrp="1"/>
          </p:cNvSpPr>
          <p:nvPr>
            <p:ph type="sldNum" sz="quarter" idx="12"/>
          </p:nvPr>
        </p:nvSpPr>
        <p:spPr/>
        <p:txBody>
          <a:bodyPr/>
          <a:lstStyle/>
          <a:p>
            <a:fld id="{8D6F6674-6133-49AD-9083-228DEE714192}" type="slidenum">
              <a:rPr lang="en-GB" smtClean="0"/>
              <a:t>‹#›</a:t>
            </a:fld>
            <a:endParaRPr lang="en-GB"/>
          </a:p>
        </p:txBody>
      </p:sp>
    </p:spTree>
    <p:extLst>
      <p:ext uri="{BB962C8B-B14F-4D97-AF65-F5344CB8AC3E}">
        <p14:creationId xmlns:p14="http://schemas.microsoft.com/office/powerpoint/2010/main" val="3825493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7B9C7-0D82-F842-1FD6-7953FA41E32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BD653D-BB2E-AA73-0614-AA145FD207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5CC2B2B-1719-652B-ECC8-58298B3668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BCD2D1-E1A2-AD46-4648-FF6ACAE824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425ADA3-2001-FC5F-96B7-FD7EE035E8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B9419E-2243-32C3-7D55-3BC933CCE364}"/>
              </a:ext>
            </a:extLst>
          </p:cNvPr>
          <p:cNvSpPr>
            <a:spLocks noGrp="1"/>
          </p:cNvSpPr>
          <p:nvPr>
            <p:ph type="dt" sz="half" idx="10"/>
          </p:nvPr>
        </p:nvSpPr>
        <p:spPr/>
        <p:txBody>
          <a:bodyPr/>
          <a:lstStyle/>
          <a:p>
            <a:fld id="{A1A0D2F9-CE55-4E64-AD0C-A2464145E84D}" type="datetimeFigureOut">
              <a:rPr lang="en-GB" smtClean="0"/>
              <a:t>16/11/2023</a:t>
            </a:fld>
            <a:endParaRPr lang="en-GB"/>
          </a:p>
        </p:txBody>
      </p:sp>
      <p:sp>
        <p:nvSpPr>
          <p:cNvPr id="8" name="Footer Placeholder 7">
            <a:extLst>
              <a:ext uri="{FF2B5EF4-FFF2-40B4-BE49-F238E27FC236}">
                <a16:creationId xmlns:a16="http://schemas.microsoft.com/office/drawing/2014/main" id="{CB11B616-A4BA-BCC2-9A1E-323166CB551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133D98E-4EC2-5E86-B702-7988487ECCC6}"/>
              </a:ext>
            </a:extLst>
          </p:cNvPr>
          <p:cNvSpPr>
            <a:spLocks noGrp="1"/>
          </p:cNvSpPr>
          <p:nvPr>
            <p:ph type="sldNum" sz="quarter" idx="12"/>
          </p:nvPr>
        </p:nvSpPr>
        <p:spPr/>
        <p:txBody>
          <a:bodyPr/>
          <a:lstStyle/>
          <a:p>
            <a:fld id="{8D6F6674-6133-49AD-9083-228DEE714192}" type="slidenum">
              <a:rPr lang="en-GB" smtClean="0"/>
              <a:t>‹#›</a:t>
            </a:fld>
            <a:endParaRPr lang="en-GB"/>
          </a:p>
        </p:txBody>
      </p:sp>
    </p:spTree>
    <p:extLst>
      <p:ext uri="{BB962C8B-B14F-4D97-AF65-F5344CB8AC3E}">
        <p14:creationId xmlns:p14="http://schemas.microsoft.com/office/powerpoint/2010/main" val="1362529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0128F-3A19-9324-286D-CB56433B18F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FB964A-9108-61A4-E54A-CB2C34181F2B}"/>
              </a:ext>
            </a:extLst>
          </p:cNvPr>
          <p:cNvSpPr>
            <a:spLocks noGrp="1"/>
          </p:cNvSpPr>
          <p:nvPr>
            <p:ph type="dt" sz="half" idx="10"/>
          </p:nvPr>
        </p:nvSpPr>
        <p:spPr/>
        <p:txBody>
          <a:bodyPr/>
          <a:lstStyle/>
          <a:p>
            <a:fld id="{A1A0D2F9-CE55-4E64-AD0C-A2464145E84D}" type="datetimeFigureOut">
              <a:rPr lang="en-GB" smtClean="0"/>
              <a:t>16/11/2023</a:t>
            </a:fld>
            <a:endParaRPr lang="en-GB"/>
          </a:p>
        </p:txBody>
      </p:sp>
      <p:sp>
        <p:nvSpPr>
          <p:cNvPr id="4" name="Footer Placeholder 3">
            <a:extLst>
              <a:ext uri="{FF2B5EF4-FFF2-40B4-BE49-F238E27FC236}">
                <a16:creationId xmlns:a16="http://schemas.microsoft.com/office/drawing/2014/main" id="{94E4CE2D-E76C-C62E-87F6-6A608199C6A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DFCA6D0-4056-82EF-402F-CC461C89C5B9}"/>
              </a:ext>
            </a:extLst>
          </p:cNvPr>
          <p:cNvSpPr>
            <a:spLocks noGrp="1"/>
          </p:cNvSpPr>
          <p:nvPr>
            <p:ph type="sldNum" sz="quarter" idx="12"/>
          </p:nvPr>
        </p:nvSpPr>
        <p:spPr/>
        <p:txBody>
          <a:bodyPr/>
          <a:lstStyle/>
          <a:p>
            <a:fld id="{8D6F6674-6133-49AD-9083-228DEE714192}" type="slidenum">
              <a:rPr lang="en-GB" smtClean="0"/>
              <a:t>‹#›</a:t>
            </a:fld>
            <a:endParaRPr lang="en-GB"/>
          </a:p>
        </p:txBody>
      </p:sp>
    </p:spTree>
    <p:extLst>
      <p:ext uri="{BB962C8B-B14F-4D97-AF65-F5344CB8AC3E}">
        <p14:creationId xmlns:p14="http://schemas.microsoft.com/office/powerpoint/2010/main" val="11220292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E49A28-628D-812C-4271-654F10FB9222}"/>
              </a:ext>
            </a:extLst>
          </p:cNvPr>
          <p:cNvSpPr>
            <a:spLocks noGrp="1"/>
          </p:cNvSpPr>
          <p:nvPr>
            <p:ph type="dt" sz="half" idx="10"/>
          </p:nvPr>
        </p:nvSpPr>
        <p:spPr/>
        <p:txBody>
          <a:bodyPr/>
          <a:lstStyle/>
          <a:p>
            <a:fld id="{A1A0D2F9-CE55-4E64-AD0C-A2464145E84D}" type="datetimeFigureOut">
              <a:rPr lang="en-GB" smtClean="0"/>
              <a:t>16/11/2023</a:t>
            </a:fld>
            <a:endParaRPr lang="en-GB"/>
          </a:p>
        </p:txBody>
      </p:sp>
      <p:sp>
        <p:nvSpPr>
          <p:cNvPr id="3" name="Footer Placeholder 2">
            <a:extLst>
              <a:ext uri="{FF2B5EF4-FFF2-40B4-BE49-F238E27FC236}">
                <a16:creationId xmlns:a16="http://schemas.microsoft.com/office/drawing/2014/main" id="{3ADC8BCA-E7B8-4386-C45D-E129947BBC2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E9A9FB2-582F-0B4E-5459-0B42908C24A5}"/>
              </a:ext>
            </a:extLst>
          </p:cNvPr>
          <p:cNvSpPr>
            <a:spLocks noGrp="1"/>
          </p:cNvSpPr>
          <p:nvPr>
            <p:ph type="sldNum" sz="quarter" idx="12"/>
          </p:nvPr>
        </p:nvSpPr>
        <p:spPr/>
        <p:txBody>
          <a:bodyPr/>
          <a:lstStyle/>
          <a:p>
            <a:fld id="{8D6F6674-6133-49AD-9083-228DEE714192}" type="slidenum">
              <a:rPr lang="en-GB" smtClean="0"/>
              <a:t>‹#›</a:t>
            </a:fld>
            <a:endParaRPr lang="en-GB"/>
          </a:p>
        </p:txBody>
      </p:sp>
    </p:spTree>
    <p:extLst>
      <p:ext uri="{BB962C8B-B14F-4D97-AF65-F5344CB8AC3E}">
        <p14:creationId xmlns:p14="http://schemas.microsoft.com/office/powerpoint/2010/main" val="270503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2BC9E-5A55-D0B6-77D5-18B2ED2009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B76C8A-04B6-E297-9B44-AA420F6485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A693B03-B39C-3D8F-6CDA-FFC9350FF7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8F4CEF-0A96-7641-9477-F47381C93155}"/>
              </a:ext>
            </a:extLst>
          </p:cNvPr>
          <p:cNvSpPr>
            <a:spLocks noGrp="1"/>
          </p:cNvSpPr>
          <p:nvPr>
            <p:ph type="dt" sz="half" idx="10"/>
          </p:nvPr>
        </p:nvSpPr>
        <p:spPr/>
        <p:txBody>
          <a:bodyPr/>
          <a:lstStyle/>
          <a:p>
            <a:fld id="{A1A0D2F9-CE55-4E64-AD0C-A2464145E84D}" type="datetimeFigureOut">
              <a:rPr lang="en-GB" smtClean="0"/>
              <a:t>16/11/2023</a:t>
            </a:fld>
            <a:endParaRPr lang="en-GB"/>
          </a:p>
        </p:txBody>
      </p:sp>
      <p:sp>
        <p:nvSpPr>
          <p:cNvPr id="6" name="Footer Placeholder 5">
            <a:extLst>
              <a:ext uri="{FF2B5EF4-FFF2-40B4-BE49-F238E27FC236}">
                <a16:creationId xmlns:a16="http://schemas.microsoft.com/office/drawing/2014/main" id="{6A777145-0FA3-D651-BF9F-17B0B0D2C64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E8E08F-73B3-E678-0DE6-5988606A93DF}"/>
              </a:ext>
            </a:extLst>
          </p:cNvPr>
          <p:cNvSpPr>
            <a:spLocks noGrp="1"/>
          </p:cNvSpPr>
          <p:nvPr>
            <p:ph type="sldNum" sz="quarter" idx="12"/>
          </p:nvPr>
        </p:nvSpPr>
        <p:spPr/>
        <p:txBody>
          <a:bodyPr/>
          <a:lstStyle/>
          <a:p>
            <a:fld id="{8D6F6674-6133-49AD-9083-228DEE714192}" type="slidenum">
              <a:rPr lang="en-GB" smtClean="0"/>
              <a:t>‹#›</a:t>
            </a:fld>
            <a:endParaRPr lang="en-GB"/>
          </a:p>
        </p:txBody>
      </p:sp>
    </p:spTree>
    <p:extLst>
      <p:ext uri="{BB962C8B-B14F-4D97-AF65-F5344CB8AC3E}">
        <p14:creationId xmlns:p14="http://schemas.microsoft.com/office/powerpoint/2010/main" val="2716075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6F75D-6C4B-7134-7F3B-03CE297737B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6B667D4-3F24-4212-CFA6-ED5E3C3CF1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A900115-9B9F-62EE-E2EE-419CC3B1FD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58A2EA-D946-ADC1-BABF-7367E3A66440}"/>
              </a:ext>
            </a:extLst>
          </p:cNvPr>
          <p:cNvSpPr>
            <a:spLocks noGrp="1"/>
          </p:cNvSpPr>
          <p:nvPr>
            <p:ph type="dt" sz="half" idx="10"/>
          </p:nvPr>
        </p:nvSpPr>
        <p:spPr/>
        <p:txBody>
          <a:bodyPr/>
          <a:lstStyle/>
          <a:p>
            <a:fld id="{A1A0D2F9-CE55-4E64-AD0C-A2464145E84D}" type="datetimeFigureOut">
              <a:rPr lang="en-GB" smtClean="0"/>
              <a:t>16/11/2023</a:t>
            </a:fld>
            <a:endParaRPr lang="en-GB"/>
          </a:p>
        </p:txBody>
      </p:sp>
      <p:sp>
        <p:nvSpPr>
          <p:cNvPr id="6" name="Footer Placeholder 5">
            <a:extLst>
              <a:ext uri="{FF2B5EF4-FFF2-40B4-BE49-F238E27FC236}">
                <a16:creationId xmlns:a16="http://schemas.microsoft.com/office/drawing/2014/main" id="{A18FB70D-C585-B56F-B07A-137CF396CB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52AD18-3795-C41B-D3C5-E3C69D114ACB}"/>
              </a:ext>
            </a:extLst>
          </p:cNvPr>
          <p:cNvSpPr>
            <a:spLocks noGrp="1"/>
          </p:cNvSpPr>
          <p:nvPr>
            <p:ph type="sldNum" sz="quarter" idx="12"/>
          </p:nvPr>
        </p:nvSpPr>
        <p:spPr/>
        <p:txBody>
          <a:bodyPr/>
          <a:lstStyle/>
          <a:p>
            <a:fld id="{8D6F6674-6133-49AD-9083-228DEE714192}" type="slidenum">
              <a:rPr lang="en-GB" smtClean="0"/>
              <a:t>‹#›</a:t>
            </a:fld>
            <a:endParaRPr lang="en-GB"/>
          </a:p>
        </p:txBody>
      </p:sp>
    </p:spTree>
    <p:extLst>
      <p:ext uri="{BB962C8B-B14F-4D97-AF65-F5344CB8AC3E}">
        <p14:creationId xmlns:p14="http://schemas.microsoft.com/office/powerpoint/2010/main" val="8541382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E6640-9F20-CEC6-4A84-6BEBF2C6DB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5B9206-A0B6-EF94-9935-19541EDEA15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0F036E-84F7-D12E-9927-581B9371EA58}"/>
              </a:ext>
            </a:extLst>
          </p:cNvPr>
          <p:cNvSpPr>
            <a:spLocks noGrp="1"/>
          </p:cNvSpPr>
          <p:nvPr>
            <p:ph type="dt" sz="half" idx="10"/>
          </p:nvPr>
        </p:nvSpPr>
        <p:spPr/>
        <p:txBody>
          <a:bodyPr/>
          <a:lstStyle/>
          <a:p>
            <a:fld id="{A1A0D2F9-CE55-4E64-AD0C-A2464145E84D}" type="datetimeFigureOut">
              <a:rPr lang="en-GB" smtClean="0"/>
              <a:t>16/11/2023</a:t>
            </a:fld>
            <a:endParaRPr lang="en-GB"/>
          </a:p>
        </p:txBody>
      </p:sp>
      <p:sp>
        <p:nvSpPr>
          <p:cNvPr id="5" name="Footer Placeholder 4">
            <a:extLst>
              <a:ext uri="{FF2B5EF4-FFF2-40B4-BE49-F238E27FC236}">
                <a16:creationId xmlns:a16="http://schemas.microsoft.com/office/drawing/2014/main" id="{B6C54D63-D1F3-F5DD-7D51-18F00D0A71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6399790-3A5E-28CA-9BB3-AB666BFE463B}"/>
              </a:ext>
            </a:extLst>
          </p:cNvPr>
          <p:cNvSpPr>
            <a:spLocks noGrp="1"/>
          </p:cNvSpPr>
          <p:nvPr>
            <p:ph type="sldNum" sz="quarter" idx="12"/>
          </p:nvPr>
        </p:nvSpPr>
        <p:spPr/>
        <p:txBody>
          <a:bodyPr/>
          <a:lstStyle/>
          <a:p>
            <a:fld id="{8D6F6674-6133-49AD-9083-228DEE714192}" type="slidenum">
              <a:rPr lang="en-GB" smtClean="0"/>
              <a:t>‹#›</a:t>
            </a:fld>
            <a:endParaRPr lang="en-GB"/>
          </a:p>
        </p:txBody>
      </p:sp>
    </p:spTree>
    <p:extLst>
      <p:ext uri="{BB962C8B-B14F-4D97-AF65-F5344CB8AC3E}">
        <p14:creationId xmlns:p14="http://schemas.microsoft.com/office/powerpoint/2010/main" val="3993664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E04E1F-2515-7644-62AD-A3E39C6F4C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CEC8A8-AD0D-7955-8614-E03E4809DE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C82AC8-3BA6-076C-101B-47473AA67AA2}"/>
              </a:ext>
            </a:extLst>
          </p:cNvPr>
          <p:cNvSpPr>
            <a:spLocks noGrp="1"/>
          </p:cNvSpPr>
          <p:nvPr>
            <p:ph type="dt" sz="half" idx="10"/>
          </p:nvPr>
        </p:nvSpPr>
        <p:spPr/>
        <p:txBody>
          <a:bodyPr/>
          <a:lstStyle/>
          <a:p>
            <a:fld id="{A1A0D2F9-CE55-4E64-AD0C-A2464145E84D}" type="datetimeFigureOut">
              <a:rPr lang="en-GB" smtClean="0"/>
              <a:t>16/11/2023</a:t>
            </a:fld>
            <a:endParaRPr lang="en-GB"/>
          </a:p>
        </p:txBody>
      </p:sp>
      <p:sp>
        <p:nvSpPr>
          <p:cNvPr id="5" name="Footer Placeholder 4">
            <a:extLst>
              <a:ext uri="{FF2B5EF4-FFF2-40B4-BE49-F238E27FC236}">
                <a16:creationId xmlns:a16="http://schemas.microsoft.com/office/drawing/2014/main" id="{BA45D1B3-BA41-AAEC-0BA0-2D6FC3BC74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24439E-48C6-44B5-F192-78967AA2DD95}"/>
              </a:ext>
            </a:extLst>
          </p:cNvPr>
          <p:cNvSpPr>
            <a:spLocks noGrp="1"/>
          </p:cNvSpPr>
          <p:nvPr>
            <p:ph type="sldNum" sz="quarter" idx="12"/>
          </p:nvPr>
        </p:nvSpPr>
        <p:spPr/>
        <p:txBody>
          <a:bodyPr/>
          <a:lstStyle/>
          <a:p>
            <a:fld id="{8D6F6674-6133-49AD-9083-228DEE714192}" type="slidenum">
              <a:rPr lang="en-GB" smtClean="0"/>
              <a:t>‹#›</a:t>
            </a:fld>
            <a:endParaRPr lang="en-GB"/>
          </a:p>
        </p:txBody>
      </p:sp>
    </p:spTree>
    <p:extLst>
      <p:ext uri="{BB962C8B-B14F-4D97-AF65-F5344CB8AC3E}">
        <p14:creationId xmlns:p14="http://schemas.microsoft.com/office/powerpoint/2010/main" val="1277479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E09D8E-1074-F708-E06D-3348D96D75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C6C568-B09F-918B-1A5E-E5B9686631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F40FCD-F390-0363-FBFE-5CE6BABB79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1A0D2F9-CE55-4E64-AD0C-A2464145E84D}" type="datetimeFigureOut">
              <a:rPr lang="en-GB" smtClean="0"/>
              <a:t>16/11/2023</a:t>
            </a:fld>
            <a:endParaRPr lang="en-GB"/>
          </a:p>
        </p:txBody>
      </p:sp>
      <p:sp>
        <p:nvSpPr>
          <p:cNvPr id="5" name="Footer Placeholder 4">
            <a:extLst>
              <a:ext uri="{FF2B5EF4-FFF2-40B4-BE49-F238E27FC236}">
                <a16:creationId xmlns:a16="http://schemas.microsoft.com/office/drawing/2014/main" id="{F39C3D83-1E37-6DFE-301E-015C38CC9DD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BCDAF72-0E4B-E5E5-77F7-628E96C04A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D6F6674-6133-49AD-9083-228DEE714192}" type="slidenum">
              <a:rPr lang="en-GB" smtClean="0"/>
              <a:t>‹#›</a:t>
            </a:fld>
            <a:endParaRPr lang="en-GB"/>
          </a:p>
        </p:txBody>
      </p:sp>
    </p:spTree>
    <p:extLst>
      <p:ext uri="{BB962C8B-B14F-4D97-AF65-F5344CB8AC3E}">
        <p14:creationId xmlns:p14="http://schemas.microsoft.com/office/powerpoint/2010/main" val="23399051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747C6BD-B430-FEC4-BD98-65DAB59C3BBE}"/>
              </a:ext>
            </a:extLst>
          </p:cNvPr>
          <p:cNvPicPr>
            <a:picLocks noChangeAspect="1"/>
          </p:cNvPicPr>
          <p:nvPr/>
        </p:nvPicPr>
        <p:blipFill rotWithShape="1">
          <a:blip r:embed="rId2">
            <a:alphaModFix amt="50000"/>
          </a:blip>
          <a:srcRect t="22117" b="21633"/>
          <a:stretch/>
        </p:blipFill>
        <p:spPr>
          <a:xfrm>
            <a:off x="20" y="10"/>
            <a:ext cx="12191979" cy="6857990"/>
          </a:xfrm>
          <a:prstGeom prst="rect">
            <a:avLst/>
          </a:prstGeom>
        </p:spPr>
      </p:pic>
      <p:sp>
        <p:nvSpPr>
          <p:cNvPr id="2" name="Title 1">
            <a:extLst>
              <a:ext uri="{FF2B5EF4-FFF2-40B4-BE49-F238E27FC236}">
                <a16:creationId xmlns:a16="http://schemas.microsoft.com/office/drawing/2014/main" id="{5DE6323C-C1E1-9F75-B62B-58CF1CD66102}"/>
              </a:ext>
            </a:extLst>
          </p:cNvPr>
          <p:cNvSpPr>
            <a:spLocks noGrp="1"/>
          </p:cNvSpPr>
          <p:nvPr>
            <p:ph type="ctrTitle"/>
          </p:nvPr>
        </p:nvSpPr>
        <p:spPr>
          <a:xfrm>
            <a:off x="1524000" y="1122362"/>
            <a:ext cx="9144000" cy="2900518"/>
          </a:xfrm>
        </p:spPr>
        <p:txBody>
          <a:bodyPr>
            <a:normAutofit/>
          </a:bodyPr>
          <a:lstStyle/>
          <a:p>
            <a:r>
              <a:rPr lang="en-GB" b="1" dirty="0">
                <a:solidFill>
                  <a:srgbClr val="FFFFFF"/>
                </a:solidFill>
              </a:rPr>
              <a:t>DBA ADRS</a:t>
            </a:r>
            <a:br>
              <a:rPr lang="en-GB" b="1" dirty="0">
                <a:solidFill>
                  <a:srgbClr val="FFFFFF"/>
                </a:solidFill>
              </a:rPr>
            </a:br>
            <a:r>
              <a:rPr lang="en-GB" b="1" dirty="0">
                <a:solidFill>
                  <a:srgbClr val="FFFFFF"/>
                </a:solidFill>
              </a:rPr>
              <a:t>CONCEPTUAL ….</a:t>
            </a:r>
          </a:p>
        </p:txBody>
      </p:sp>
      <p:sp>
        <p:nvSpPr>
          <p:cNvPr id="3" name="Subtitle 2">
            <a:extLst>
              <a:ext uri="{FF2B5EF4-FFF2-40B4-BE49-F238E27FC236}">
                <a16:creationId xmlns:a16="http://schemas.microsoft.com/office/drawing/2014/main" id="{27A13705-DBB6-CE09-24A0-8B1F1604F863}"/>
              </a:ext>
            </a:extLst>
          </p:cNvPr>
          <p:cNvSpPr>
            <a:spLocks noGrp="1"/>
          </p:cNvSpPr>
          <p:nvPr>
            <p:ph type="subTitle" idx="1"/>
          </p:nvPr>
        </p:nvSpPr>
        <p:spPr>
          <a:xfrm>
            <a:off x="1524000" y="4159404"/>
            <a:ext cx="9144000" cy="1098395"/>
          </a:xfrm>
        </p:spPr>
        <p:txBody>
          <a:bodyPr>
            <a:normAutofit/>
          </a:bodyPr>
          <a:lstStyle/>
          <a:p>
            <a:r>
              <a:rPr lang="en-GB" b="1">
                <a:solidFill>
                  <a:srgbClr val="FFFFFF"/>
                </a:solidFill>
              </a:rPr>
              <a:t>DR CAROLINE JAWAD 2023</a:t>
            </a:r>
          </a:p>
        </p:txBody>
      </p:sp>
    </p:spTree>
    <p:extLst>
      <p:ext uri="{BB962C8B-B14F-4D97-AF65-F5344CB8AC3E}">
        <p14:creationId xmlns:p14="http://schemas.microsoft.com/office/powerpoint/2010/main" val="80231800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32671F2-9D5A-0EDC-37E4-C1485F7F9616}"/>
              </a:ext>
            </a:extLst>
          </p:cNvPr>
          <p:cNvPicPr>
            <a:picLocks noChangeAspect="1"/>
          </p:cNvPicPr>
          <p:nvPr/>
        </p:nvPicPr>
        <p:blipFill>
          <a:blip r:embed="rId2"/>
          <a:stretch>
            <a:fillRect/>
          </a:stretch>
        </p:blipFill>
        <p:spPr>
          <a:xfrm>
            <a:off x="643467" y="783167"/>
            <a:ext cx="5291666" cy="5291666"/>
          </a:xfrm>
          <a:prstGeom prst="rect">
            <a:avLst/>
          </a:prstGeom>
        </p:spPr>
      </p:pic>
      <p:pic>
        <p:nvPicPr>
          <p:cNvPr id="5" name="Picture 4">
            <a:extLst>
              <a:ext uri="{FF2B5EF4-FFF2-40B4-BE49-F238E27FC236}">
                <a16:creationId xmlns:a16="http://schemas.microsoft.com/office/drawing/2014/main" id="{843317DD-BC1C-6209-7A71-C722D078EAAA}"/>
              </a:ext>
            </a:extLst>
          </p:cNvPr>
          <p:cNvPicPr>
            <a:picLocks noChangeAspect="1"/>
          </p:cNvPicPr>
          <p:nvPr/>
        </p:nvPicPr>
        <p:blipFill>
          <a:blip r:embed="rId3"/>
          <a:stretch>
            <a:fillRect/>
          </a:stretch>
        </p:blipFill>
        <p:spPr>
          <a:xfrm>
            <a:off x="6256865" y="816240"/>
            <a:ext cx="5291667" cy="5225520"/>
          </a:xfrm>
          <a:prstGeom prst="rect">
            <a:avLst/>
          </a:prstGeom>
        </p:spPr>
      </p:pic>
    </p:spTree>
    <p:extLst>
      <p:ext uri="{BB962C8B-B14F-4D97-AF65-F5344CB8AC3E}">
        <p14:creationId xmlns:p14="http://schemas.microsoft.com/office/powerpoint/2010/main" val="3857307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ABFBCBA-D4BB-4516-835F-614E3E0F6B2D}"/>
              </a:ext>
            </a:extLst>
          </p:cNvPr>
          <p:cNvPicPr>
            <a:picLocks noChangeAspect="1"/>
          </p:cNvPicPr>
          <p:nvPr/>
        </p:nvPicPr>
        <p:blipFill rotWithShape="1">
          <a:blip r:embed="rId3"/>
          <a:srcRect l="578" r="10592"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B3A1329-FB49-46D9-8DC9-3633D7210747}"/>
              </a:ext>
            </a:extLst>
          </p:cNvPr>
          <p:cNvSpPr>
            <a:spLocks noGrp="1"/>
          </p:cNvSpPr>
          <p:nvPr>
            <p:ph type="title"/>
          </p:nvPr>
        </p:nvSpPr>
        <p:spPr>
          <a:xfrm>
            <a:off x="7531610" y="365125"/>
            <a:ext cx="3822189" cy="1899912"/>
          </a:xfrm>
        </p:spPr>
        <p:txBody>
          <a:bodyPr>
            <a:normAutofit/>
          </a:bodyPr>
          <a:lstStyle/>
          <a:p>
            <a:r>
              <a:rPr lang="en-GB" sz="4000"/>
              <a:t>Please note</a:t>
            </a:r>
          </a:p>
        </p:txBody>
      </p:sp>
      <p:sp>
        <p:nvSpPr>
          <p:cNvPr id="3" name="Content Placeholder 2">
            <a:extLst>
              <a:ext uri="{FF2B5EF4-FFF2-40B4-BE49-F238E27FC236}">
                <a16:creationId xmlns:a16="http://schemas.microsoft.com/office/drawing/2014/main" id="{279303E4-27AB-4B32-9A8D-CF3267101601}"/>
              </a:ext>
            </a:extLst>
          </p:cNvPr>
          <p:cNvSpPr>
            <a:spLocks noGrp="1"/>
          </p:cNvSpPr>
          <p:nvPr>
            <p:ph idx="1"/>
          </p:nvPr>
        </p:nvSpPr>
        <p:spPr>
          <a:xfrm>
            <a:off x="7531610" y="2434201"/>
            <a:ext cx="3822189" cy="3742762"/>
          </a:xfrm>
        </p:spPr>
        <p:txBody>
          <a:bodyPr>
            <a:normAutofit/>
          </a:bodyPr>
          <a:lstStyle/>
          <a:p>
            <a:r>
              <a:rPr lang="en-GB" sz="1600"/>
              <a:t>This presentation  will introduce you to some aspects of research methods – but it is NOT intended to replace key reading, such as Bryman, Crotty, Creswell, Maxwell, Denscombe, Denzin, Guba and Lincoln and Cohen.  </a:t>
            </a:r>
          </a:p>
          <a:p>
            <a:r>
              <a:rPr lang="en-GB" sz="1600"/>
              <a:t>You must read key texts and beyond at doctoral level that cover the method and for this you may have to go beyond your modules reading list.</a:t>
            </a:r>
          </a:p>
          <a:p>
            <a:r>
              <a:rPr lang="en-GB" sz="1600"/>
              <a:t>Again some slides will not be focused on and you are expected at this doctoral level to be motivated, engaged and understand the areas you need to explore.</a:t>
            </a:r>
          </a:p>
          <a:p>
            <a:endParaRPr lang="en-GB" sz="1600"/>
          </a:p>
        </p:txBody>
      </p:sp>
    </p:spTree>
    <p:extLst>
      <p:ext uri="{BB962C8B-B14F-4D97-AF65-F5344CB8AC3E}">
        <p14:creationId xmlns:p14="http://schemas.microsoft.com/office/powerpoint/2010/main" val="41542449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3D rendering of game pieces tied together with a rope">
            <a:extLst>
              <a:ext uri="{FF2B5EF4-FFF2-40B4-BE49-F238E27FC236}">
                <a16:creationId xmlns:a16="http://schemas.microsoft.com/office/drawing/2014/main" id="{3009E732-018D-B147-FFAF-80BA3FC0A414}"/>
              </a:ext>
            </a:extLst>
          </p:cNvPr>
          <p:cNvPicPr>
            <a:picLocks noChangeAspect="1"/>
          </p:cNvPicPr>
          <p:nvPr/>
        </p:nvPicPr>
        <p:blipFill rotWithShape="1">
          <a:blip r:embed="rId2"/>
          <a:srcRect t="25000"/>
          <a:stretch/>
        </p:blipFill>
        <p:spPr>
          <a:xfrm>
            <a:off x="3" y="10"/>
            <a:ext cx="12191997" cy="6857988"/>
          </a:xfrm>
          <a:prstGeom prst="rect">
            <a:avLst/>
          </a:prstGeom>
        </p:spPr>
      </p:pic>
      <p:grpSp>
        <p:nvGrpSpPr>
          <p:cNvPr id="10" name="Group 9">
            <a:extLst>
              <a:ext uri="{FF2B5EF4-FFF2-40B4-BE49-F238E27FC236}">
                <a16:creationId xmlns:a16="http://schemas.microsoft.com/office/drawing/2014/main" id="{17F72E41-D8D7-F589-0125-D336DE2AF8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598" y="21736"/>
            <a:ext cx="12206598" cy="6879745"/>
            <a:chOff x="-14598" y="21736"/>
            <a:chExt cx="12206598" cy="6879745"/>
          </a:xfrm>
        </p:grpSpPr>
        <p:sp>
          <p:nvSpPr>
            <p:cNvPr id="11" name="Rectangle 10">
              <a:extLst>
                <a:ext uri="{FF2B5EF4-FFF2-40B4-BE49-F238E27FC236}">
                  <a16:creationId xmlns:a16="http://schemas.microsoft.com/office/drawing/2014/main" id="{FC13EADE-3A56-21CF-6809-E58C7DDCB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4578264" y="-733992"/>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B1EA0F4-FEA8-8A8D-25F3-BCCDA3F4F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3832304"/>
              <a:ext cx="12192000" cy="3055057"/>
            </a:xfrm>
            <a:prstGeom prst="rect">
              <a:avLst/>
            </a:prstGeom>
            <a:gradFill flip="none" rotWithShape="1">
              <a:gsLst>
                <a:gs pos="0">
                  <a:schemeClr val="accent5"/>
                </a:gs>
                <a:gs pos="75000">
                  <a:schemeClr val="accent5">
                    <a:lumMod val="60000"/>
                    <a:lumOff val="40000"/>
                    <a:alpha val="0"/>
                  </a:schemeClr>
                </a:gs>
              </a:gsLst>
              <a:lin ang="55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DD3842CE-80A1-1110-8DDA-D6F18BE0C6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7617204" y="1610686"/>
              <a:ext cx="4574794" cy="5290794"/>
            </a:xfrm>
            <a:prstGeom prst="rect">
              <a:avLst/>
            </a:prstGeom>
            <a:gradFill flip="none" rotWithShape="1">
              <a:gsLst>
                <a:gs pos="5000">
                  <a:schemeClr val="accent2"/>
                </a:gs>
                <a:gs pos="49000">
                  <a:schemeClr val="accent5">
                    <a:lumMod val="60000"/>
                    <a:lumOff val="40000"/>
                    <a:alpha val="0"/>
                  </a:schemeClr>
                </a:gs>
              </a:gsLst>
              <a:lin ang="2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1C9318B-F00C-0365-EC3A-B46DF3523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4597" y="21736"/>
              <a:ext cx="3585523"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E92A2C8-D25D-5522-FFDD-CF5793AEFC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806026" y="1712428"/>
              <a:ext cx="4354310" cy="5995557"/>
            </a:xfrm>
            <a:prstGeom prst="rect">
              <a:avLst/>
            </a:prstGeom>
            <a:gradFill flip="none" rotWithShape="1">
              <a:gsLst>
                <a:gs pos="0">
                  <a:schemeClr val="accent5">
                    <a:lumMod val="60000"/>
                    <a:lumOff val="40000"/>
                  </a:schemeClr>
                </a:gs>
                <a:gs pos="54000">
                  <a:schemeClr val="accent2">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itle 3">
            <a:extLst>
              <a:ext uri="{FF2B5EF4-FFF2-40B4-BE49-F238E27FC236}">
                <a16:creationId xmlns:a16="http://schemas.microsoft.com/office/drawing/2014/main" id="{A86B04F8-9968-DE1A-69D4-9D776141258A}"/>
              </a:ext>
            </a:extLst>
          </p:cNvPr>
          <p:cNvSpPr>
            <a:spLocks noGrp="1"/>
          </p:cNvSpPr>
          <p:nvPr>
            <p:ph type="title"/>
          </p:nvPr>
        </p:nvSpPr>
        <p:spPr>
          <a:xfrm>
            <a:off x="838200" y="4693447"/>
            <a:ext cx="10141040" cy="1126109"/>
          </a:xfrm>
        </p:spPr>
        <p:txBody>
          <a:bodyPr vert="horz" lIns="91440" tIns="45720" rIns="91440" bIns="45720" rtlCol="0" anchor="b">
            <a:normAutofit/>
          </a:bodyPr>
          <a:lstStyle/>
          <a:p>
            <a:r>
              <a:rPr lang="en-US" sz="2500" dirty="0">
                <a:solidFill>
                  <a:srgbClr val="FFFFFF"/>
                </a:solidFill>
              </a:rPr>
              <a:t>Conceptual clarification</a:t>
            </a:r>
            <a:br>
              <a:rPr lang="en-US" sz="2500" dirty="0">
                <a:solidFill>
                  <a:srgbClr val="FFFFFF"/>
                </a:solidFill>
              </a:rPr>
            </a:br>
            <a:r>
              <a:rPr lang="en-US" sz="2500" dirty="0">
                <a:solidFill>
                  <a:srgbClr val="FFFFFF"/>
                </a:solidFill>
              </a:rPr>
              <a:t>Conceptual model</a:t>
            </a:r>
            <a:br>
              <a:rPr lang="en-US" sz="2500" dirty="0">
                <a:solidFill>
                  <a:srgbClr val="FFFFFF"/>
                </a:solidFill>
              </a:rPr>
            </a:br>
            <a:r>
              <a:rPr lang="en-US" sz="2500" dirty="0">
                <a:solidFill>
                  <a:srgbClr val="FFFFFF"/>
                </a:solidFill>
              </a:rPr>
              <a:t>Conceptual framework</a:t>
            </a:r>
          </a:p>
        </p:txBody>
      </p:sp>
    </p:spTree>
    <p:extLst>
      <p:ext uri="{BB962C8B-B14F-4D97-AF65-F5344CB8AC3E}">
        <p14:creationId xmlns:p14="http://schemas.microsoft.com/office/powerpoint/2010/main" val="1747812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D44114E-9E6C-858A-0454-047784BFB053}"/>
              </a:ext>
            </a:extLst>
          </p:cNvPr>
          <p:cNvSpPr>
            <a:spLocks noGrp="1"/>
          </p:cNvSpPr>
          <p:nvPr>
            <p:ph type="title"/>
          </p:nvPr>
        </p:nvSpPr>
        <p:spPr/>
        <p:txBody>
          <a:bodyPr/>
          <a:lstStyle/>
          <a:p>
            <a:r>
              <a:rPr lang="en-GB" dirty="0"/>
              <a:t>A conceptual clarification</a:t>
            </a:r>
          </a:p>
        </p:txBody>
      </p:sp>
      <p:sp>
        <p:nvSpPr>
          <p:cNvPr id="4" name="Content Placeholder 3">
            <a:extLst>
              <a:ext uri="{FF2B5EF4-FFF2-40B4-BE49-F238E27FC236}">
                <a16:creationId xmlns:a16="http://schemas.microsoft.com/office/drawing/2014/main" id="{1FAE19E9-2943-C504-370A-D5D58AA84BC4}"/>
              </a:ext>
            </a:extLst>
          </p:cNvPr>
          <p:cNvSpPr>
            <a:spLocks noGrp="1"/>
          </p:cNvSpPr>
          <p:nvPr>
            <p:ph idx="1"/>
          </p:nvPr>
        </p:nvSpPr>
        <p:spPr/>
        <p:txBody>
          <a:bodyPr/>
          <a:lstStyle/>
          <a:p>
            <a:pPr algn="l">
              <a:buFont typeface="Arial" panose="020B0604020202020204" pitchFamily="34" charset="0"/>
              <a:buChar char="•"/>
            </a:pPr>
            <a:r>
              <a:rPr lang="en-GB" b="0" i="0" dirty="0">
                <a:solidFill>
                  <a:srgbClr val="1C1917"/>
                </a:solidFill>
                <a:effectLst/>
                <a:latin typeface="-apple-system"/>
              </a:rPr>
              <a:t>Involves clearly defining and describing a concept, idea, or phenomenon.</a:t>
            </a:r>
          </a:p>
          <a:p>
            <a:pPr algn="l">
              <a:buFont typeface="Arial" panose="020B0604020202020204" pitchFamily="34" charset="0"/>
              <a:buChar char="•"/>
            </a:pPr>
            <a:r>
              <a:rPr lang="en-GB" b="0" i="0" dirty="0">
                <a:solidFill>
                  <a:srgbClr val="1C1917"/>
                </a:solidFill>
                <a:effectLst/>
                <a:latin typeface="-apple-system"/>
              </a:rPr>
              <a:t>Seeks to reduce ambiguity and establish an agreed-upon understanding of the concept.</a:t>
            </a:r>
          </a:p>
          <a:p>
            <a:pPr algn="l">
              <a:buFont typeface="Arial" panose="020B0604020202020204" pitchFamily="34" charset="0"/>
              <a:buChar char="•"/>
            </a:pPr>
            <a:r>
              <a:rPr lang="en-GB" b="0" i="0" dirty="0">
                <a:solidFill>
                  <a:srgbClr val="1C1917"/>
                </a:solidFill>
                <a:effectLst/>
                <a:latin typeface="-apple-system"/>
              </a:rPr>
              <a:t>Results in a detailed definition and explanation of the concept being studied.</a:t>
            </a:r>
          </a:p>
          <a:p>
            <a:pPr marL="0" indent="0">
              <a:buNone/>
            </a:pPr>
            <a:endParaRPr lang="en-GB" dirty="0"/>
          </a:p>
        </p:txBody>
      </p:sp>
    </p:spTree>
    <p:extLst>
      <p:ext uri="{BB962C8B-B14F-4D97-AF65-F5344CB8AC3E}">
        <p14:creationId xmlns:p14="http://schemas.microsoft.com/office/powerpoint/2010/main" val="1805127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5684D5D-1ECF-114D-2180-64C0A3F22331}"/>
              </a:ext>
            </a:extLst>
          </p:cNvPr>
          <p:cNvSpPr>
            <a:spLocks noGrp="1"/>
          </p:cNvSpPr>
          <p:nvPr>
            <p:ph type="title"/>
          </p:nvPr>
        </p:nvSpPr>
        <p:spPr/>
        <p:txBody>
          <a:bodyPr/>
          <a:lstStyle/>
          <a:p>
            <a:r>
              <a:rPr lang="en-GB" dirty="0"/>
              <a:t>Examples</a:t>
            </a:r>
          </a:p>
        </p:txBody>
      </p:sp>
    </p:spTree>
    <p:extLst>
      <p:ext uri="{BB962C8B-B14F-4D97-AF65-F5344CB8AC3E}">
        <p14:creationId xmlns:p14="http://schemas.microsoft.com/office/powerpoint/2010/main" val="3068351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3">
            <a:extLst>
              <a:ext uri="{FF2B5EF4-FFF2-40B4-BE49-F238E27FC236}">
                <a16:creationId xmlns:a16="http://schemas.microsoft.com/office/drawing/2014/main" id="{D0D4D428-0DF8-AC0F-8108-C12DFC436B2D}"/>
              </a:ext>
            </a:extLst>
          </p:cNvPr>
          <p:cNvPicPr>
            <a:picLocks noChangeAspect="1"/>
          </p:cNvPicPr>
          <p:nvPr/>
        </p:nvPicPr>
        <p:blipFill rotWithShape="1">
          <a:blip r:embed="rId2"/>
          <a:srcRect t="10802" b="4944"/>
          <a:stretch/>
        </p:blipFill>
        <p:spPr>
          <a:xfrm>
            <a:off x="20" y="1282"/>
            <a:ext cx="12191980" cy="6856718"/>
          </a:xfrm>
          <a:prstGeom prst="rect">
            <a:avLst/>
          </a:prstGeom>
        </p:spPr>
      </p:pic>
    </p:spTree>
    <p:extLst>
      <p:ext uri="{BB962C8B-B14F-4D97-AF65-F5344CB8AC3E}">
        <p14:creationId xmlns:p14="http://schemas.microsoft.com/office/powerpoint/2010/main" val="5056226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4EE4D780-87DE-BB9A-99E8-9604ACC21DA9}"/>
              </a:ext>
            </a:extLst>
          </p:cNvPr>
          <p:cNvPicPr>
            <a:picLocks noChangeAspect="1"/>
          </p:cNvPicPr>
          <p:nvPr/>
        </p:nvPicPr>
        <p:blipFill rotWithShape="1">
          <a:blip r:embed="rId2"/>
          <a:srcRect t="11133" b="4613"/>
          <a:stretch/>
        </p:blipFill>
        <p:spPr>
          <a:xfrm>
            <a:off x="20" y="1282"/>
            <a:ext cx="12191980" cy="6856718"/>
          </a:xfrm>
          <a:prstGeom prst="rect">
            <a:avLst/>
          </a:prstGeom>
        </p:spPr>
      </p:pic>
    </p:spTree>
    <p:extLst>
      <p:ext uri="{BB962C8B-B14F-4D97-AF65-F5344CB8AC3E}">
        <p14:creationId xmlns:p14="http://schemas.microsoft.com/office/powerpoint/2010/main" val="24202754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72A11D16-A0CA-C543-8628-0B082CEE3CAF}"/>
              </a:ext>
            </a:extLst>
          </p:cNvPr>
          <p:cNvPicPr>
            <a:picLocks noChangeAspect="1"/>
          </p:cNvPicPr>
          <p:nvPr/>
        </p:nvPicPr>
        <p:blipFill rotWithShape="1">
          <a:blip r:embed="rId2"/>
          <a:srcRect t="11650" b="4096"/>
          <a:stretch/>
        </p:blipFill>
        <p:spPr>
          <a:xfrm>
            <a:off x="20" y="1282"/>
            <a:ext cx="12191980" cy="6856718"/>
          </a:xfrm>
          <a:prstGeom prst="rect">
            <a:avLst/>
          </a:prstGeom>
        </p:spPr>
      </p:pic>
    </p:spTree>
    <p:extLst>
      <p:ext uri="{BB962C8B-B14F-4D97-AF65-F5344CB8AC3E}">
        <p14:creationId xmlns:p14="http://schemas.microsoft.com/office/powerpoint/2010/main" val="1074889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215F9682-CB70-79E0-4D04-EBCD4E808093}"/>
              </a:ext>
            </a:extLst>
          </p:cNvPr>
          <p:cNvPicPr>
            <a:picLocks noChangeAspect="1"/>
          </p:cNvPicPr>
          <p:nvPr/>
        </p:nvPicPr>
        <p:blipFill rotWithShape="1">
          <a:blip r:embed="rId2"/>
          <a:srcRect t="11092" b="4654"/>
          <a:stretch/>
        </p:blipFill>
        <p:spPr>
          <a:xfrm>
            <a:off x="20" y="1282"/>
            <a:ext cx="12191980" cy="6856718"/>
          </a:xfrm>
          <a:prstGeom prst="rect">
            <a:avLst/>
          </a:prstGeom>
        </p:spPr>
      </p:pic>
    </p:spTree>
    <p:extLst>
      <p:ext uri="{BB962C8B-B14F-4D97-AF65-F5344CB8AC3E}">
        <p14:creationId xmlns:p14="http://schemas.microsoft.com/office/powerpoint/2010/main" val="13094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7ADA5520-6844-321B-F0C4-7E4F33657F7A}"/>
              </a:ext>
            </a:extLst>
          </p:cNvPr>
          <p:cNvPicPr>
            <a:picLocks noChangeAspect="1"/>
          </p:cNvPicPr>
          <p:nvPr/>
        </p:nvPicPr>
        <p:blipFill rotWithShape="1">
          <a:blip r:embed="rId2"/>
          <a:srcRect t="7012" b="8734"/>
          <a:stretch/>
        </p:blipFill>
        <p:spPr>
          <a:xfrm>
            <a:off x="20" y="1282"/>
            <a:ext cx="12191980" cy="6856718"/>
          </a:xfrm>
          <a:prstGeom prst="rect">
            <a:avLst/>
          </a:prstGeom>
        </p:spPr>
      </p:pic>
    </p:spTree>
    <p:extLst>
      <p:ext uri="{BB962C8B-B14F-4D97-AF65-F5344CB8AC3E}">
        <p14:creationId xmlns:p14="http://schemas.microsoft.com/office/powerpoint/2010/main" val="6215378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2D598B37-466A-9910-2B9F-67B21B07877E}"/>
              </a:ext>
            </a:extLst>
          </p:cNvPr>
          <p:cNvPicPr>
            <a:picLocks noChangeAspect="1"/>
          </p:cNvPicPr>
          <p:nvPr/>
        </p:nvPicPr>
        <p:blipFill rotWithShape="1">
          <a:blip r:embed="rId2"/>
          <a:srcRect t="10811" b="4935"/>
          <a:stretch/>
        </p:blipFill>
        <p:spPr>
          <a:xfrm>
            <a:off x="20" y="1282"/>
            <a:ext cx="12191980" cy="6856718"/>
          </a:xfrm>
          <a:prstGeom prst="rect">
            <a:avLst/>
          </a:prstGeom>
        </p:spPr>
      </p:pic>
    </p:spTree>
    <p:extLst>
      <p:ext uri="{BB962C8B-B14F-4D97-AF65-F5344CB8AC3E}">
        <p14:creationId xmlns:p14="http://schemas.microsoft.com/office/powerpoint/2010/main" val="35166631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4E10913F-45B3-C3F4-2ABB-E631735EFF6F}"/>
              </a:ext>
            </a:extLst>
          </p:cNvPr>
          <p:cNvPicPr>
            <a:picLocks noChangeAspect="1"/>
          </p:cNvPicPr>
          <p:nvPr/>
        </p:nvPicPr>
        <p:blipFill rotWithShape="1">
          <a:blip r:embed="rId2"/>
          <a:srcRect t="11424" b="4322"/>
          <a:stretch/>
        </p:blipFill>
        <p:spPr>
          <a:xfrm>
            <a:off x="20" y="1282"/>
            <a:ext cx="12191980" cy="6856718"/>
          </a:xfrm>
          <a:prstGeom prst="rect">
            <a:avLst/>
          </a:prstGeom>
        </p:spPr>
      </p:pic>
    </p:spTree>
    <p:extLst>
      <p:ext uri="{BB962C8B-B14F-4D97-AF65-F5344CB8AC3E}">
        <p14:creationId xmlns:p14="http://schemas.microsoft.com/office/powerpoint/2010/main" val="20264333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D895D57F-860B-9C93-A733-55086828605F}"/>
              </a:ext>
            </a:extLst>
          </p:cNvPr>
          <p:cNvPicPr>
            <a:picLocks noChangeAspect="1"/>
          </p:cNvPicPr>
          <p:nvPr/>
        </p:nvPicPr>
        <p:blipFill rotWithShape="1">
          <a:blip r:embed="rId2"/>
          <a:srcRect t="11424" b="4322"/>
          <a:stretch/>
        </p:blipFill>
        <p:spPr>
          <a:xfrm>
            <a:off x="20" y="1282"/>
            <a:ext cx="12191980" cy="6856718"/>
          </a:xfrm>
          <a:prstGeom prst="rect">
            <a:avLst/>
          </a:prstGeom>
        </p:spPr>
      </p:pic>
    </p:spTree>
    <p:extLst>
      <p:ext uri="{BB962C8B-B14F-4D97-AF65-F5344CB8AC3E}">
        <p14:creationId xmlns:p14="http://schemas.microsoft.com/office/powerpoint/2010/main" val="31022543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 name="Picture 2">
            <a:extLst>
              <a:ext uri="{FF2B5EF4-FFF2-40B4-BE49-F238E27FC236}">
                <a16:creationId xmlns:a16="http://schemas.microsoft.com/office/drawing/2014/main" id="{A5A6C57F-FD8E-FF1E-36EB-E2C9C59F61BA}"/>
              </a:ext>
            </a:extLst>
          </p:cNvPr>
          <p:cNvPicPr>
            <a:picLocks noChangeAspect="1"/>
          </p:cNvPicPr>
          <p:nvPr/>
        </p:nvPicPr>
        <p:blipFill rotWithShape="1">
          <a:blip r:embed="rId2"/>
          <a:srcRect t="6702" b="9044"/>
          <a:stretch/>
        </p:blipFill>
        <p:spPr>
          <a:xfrm>
            <a:off x="20" y="1282"/>
            <a:ext cx="12191980" cy="6856718"/>
          </a:xfrm>
          <a:prstGeom prst="rect">
            <a:avLst/>
          </a:prstGeom>
        </p:spPr>
      </p:pic>
    </p:spTree>
    <p:extLst>
      <p:ext uri="{BB962C8B-B14F-4D97-AF65-F5344CB8AC3E}">
        <p14:creationId xmlns:p14="http://schemas.microsoft.com/office/powerpoint/2010/main" val="2478861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B6A219-378E-EBD6-4B20-BEEBBED64549}"/>
              </a:ext>
            </a:extLst>
          </p:cNvPr>
          <p:cNvSpPr>
            <a:spLocks noGrp="1"/>
          </p:cNvSpPr>
          <p:nvPr>
            <p:ph type="title"/>
          </p:nvPr>
        </p:nvSpPr>
        <p:spPr/>
        <p:txBody>
          <a:bodyPr/>
          <a:lstStyle/>
          <a:p>
            <a:r>
              <a:rPr lang="en-GB" b="0" i="0" dirty="0">
                <a:solidFill>
                  <a:srgbClr val="1C1917"/>
                </a:solidFill>
                <a:effectLst/>
                <a:latin typeface="-apple-system"/>
              </a:rPr>
              <a:t>Conceptual model</a:t>
            </a:r>
            <a:br>
              <a:rPr lang="en-GB" b="0" i="0" dirty="0">
                <a:solidFill>
                  <a:srgbClr val="1C1917"/>
                </a:solidFill>
                <a:effectLst/>
                <a:latin typeface="-apple-system"/>
              </a:rPr>
            </a:br>
            <a:endParaRPr lang="en-GB" dirty="0"/>
          </a:p>
        </p:txBody>
      </p:sp>
      <p:sp>
        <p:nvSpPr>
          <p:cNvPr id="3" name="Content Placeholder 2">
            <a:extLst>
              <a:ext uri="{FF2B5EF4-FFF2-40B4-BE49-F238E27FC236}">
                <a16:creationId xmlns:a16="http://schemas.microsoft.com/office/drawing/2014/main" id="{F6612851-19BC-18F0-408B-671C85CD198E}"/>
              </a:ext>
            </a:extLst>
          </p:cNvPr>
          <p:cNvSpPr>
            <a:spLocks noGrp="1"/>
          </p:cNvSpPr>
          <p:nvPr>
            <p:ph idx="1"/>
          </p:nvPr>
        </p:nvSpPr>
        <p:spPr/>
        <p:txBody>
          <a:bodyPr/>
          <a:lstStyle/>
          <a:p>
            <a:pPr algn="l">
              <a:buFont typeface="Arial" panose="020B0604020202020204" pitchFamily="34" charset="0"/>
              <a:buChar char="•"/>
            </a:pPr>
            <a:r>
              <a:rPr lang="en-GB" b="0" i="0" dirty="0">
                <a:solidFill>
                  <a:srgbClr val="1C1917"/>
                </a:solidFill>
                <a:effectLst/>
                <a:latin typeface="-apple-system"/>
              </a:rPr>
              <a:t>Presents a graphical or visual representation that explains hypothetical relationships between concepts.</a:t>
            </a:r>
          </a:p>
          <a:p>
            <a:pPr algn="l">
              <a:buFont typeface="Arial" panose="020B0604020202020204" pitchFamily="34" charset="0"/>
              <a:buChar char="•"/>
            </a:pPr>
            <a:r>
              <a:rPr lang="en-GB" b="0" i="0" dirty="0">
                <a:solidFill>
                  <a:srgbClr val="1C1917"/>
                </a:solidFill>
                <a:effectLst/>
                <a:latin typeface="-apple-system"/>
              </a:rPr>
              <a:t>Depicts proposed causal links between key variables, factors, or themes based on a set of assumptions.</a:t>
            </a:r>
          </a:p>
          <a:p>
            <a:pPr algn="l">
              <a:buFont typeface="Arial" panose="020B0604020202020204" pitchFamily="34" charset="0"/>
              <a:buChar char="•"/>
            </a:pPr>
            <a:r>
              <a:rPr lang="en-GB" b="0" i="0" dirty="0">
                <a:solidFill>
                  <a:srgbClr val="1C1917"/>
                </a:solidFill>
                <a:effectLst/>
                <a:latin typeface="-apple-system"/>
              </a:rPr>
              <a:t>Represents theoretical propositions that may be tested empirically.</a:t>
            </a:r>
          </a:p>
          <a:p>
            <a:endParaRPr lang="en-GB" dirty="0"/>
          </a:p>
        </p:txBody>
      </p:sp>
    </p:spTree>
    <p:extLst>
      <p:ext uri="{BB962C8B-B14F-4D97-AF65-F5344CB8AC3E}">
        <p14:creationId xmlns:p14="http://schemas.microsoft.com/office/powerpoint/2010/main" val="23275320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E6BA3-0322-4378-FB8A-3DF2A5433009}"/>
              </a:ext>
            </a:extLst>
          </p:cNvPr>
          <p:cNvSpPr>
            <a:spLocks noGrp="1"/>
          </p:cNvSpPr>
          <p:nvPr>
            <p:ph type="title"/>
          </p:nvPr>
        </p:nvSpPr>
        <p:spPr/>
        <p:txBody>
          <a:bodyPr/>
          <a:lstStyle/>
          <a:p>
            <a:r>
              <a:rPr lang="en-GB" b="0" i="0" dirty="0">
                <a:solidFill>
                  <a:srgbClr val="1C1917"/>
                </a:solidFill>
                <a:effectLst/>
                <a:latin typeface="-apple-system"/>
              </a:rPr>
              <a:t>Conceptual framework</a:t>
            </a:r>
            <a:endParaRPr lang="en-GB" dirty="0"/>
          </a:p>
        </p:txBody>
      </p:sp>
      <p:sp>
        <p:nvSpPr>
          <p:cNvPr id="3" name="Content Placeholder 2">
            <a:extLst>
              <a:ext uri="{FF2B5EF4-FFF2-40B4-BE49-F238E27FC236}">
                <a16:creationId xmlns:a16="http://schemas.microsoft.com/office/drawing/2014/main" id="{682C548B-7B04-BFB2-C942-574757E4CC01}"/>
              </a:ext>
            </a:extLst>
          </p:cNvPr>
          <p:cNvSpPr>
            <a:spLocks noGrp="1"/>
          </p:cNvSpPr>
          <p:nvPr>
            <p:ph idx="1"/>
          </p:nvPr>
        </p:nvSpPr>
        <p:spPr/>
        <p:txBody>
          <a:bodyPr/>
          <a:lstStyle/>
          <a:p>
            <a:pPr algn="l">
              <a:buFont typeface="Arial" panose="020B0604020202020204" pitchFamily="34" charset="0"/>
              <a:buChar char="•"/>
            </a:pPr>
            <a:r>
              <a:rPr lang="en-GB" b="0" i="0" dirty="0">
                <a:solidFill>
                  <a:srgbClr val="1C1917"/>
                </a:solidFill>
                <a:effectLst/>
                <a:latin typeface="-apple-system"/>
              </a:rPr>
              <a:t>Provides an underlying structure of concepts, theories, and definitions that inform research.</a:t>
            </a:r>
          </a:p>
          <a:p>
            <a:pPr algn="l">
              <a:buFont typeface="Arial" panose="020B0604020202020204" pitchFamily="34" charset="0"/>
              <a:buChar char="•"/>
            </a:pPr>
            <a:r>
              <a:rPr lang="en-GB" b="0" i="0" dirty="0">
                <a:solidFill>
                  <a:srgbClr val="1C1917"/>
                </a:solidFill>
                <a:effectLst/>
                <a:latin typeface="-apple-system"/>
              </a:rPr>
              <a:t>Gives an intellectual “lens” through which to examine the topic under study.</a:t>
            </a:r>
          </a:p>
          <a:p>
            <a:pPr algn="l">
              <a:buFont typeface="Arial" panose="020B0604020202020204" pitchFamily="34" charset="0"/>
              <a:buChar char="•"/>
            </a:pPr>
            <a:r>
              <a:rPr lang="en-GB" b="0" i="0" dirty="0">
                <a:solidFill>
                  <a:srgbClr val="1C1917"/>
                </a:solidFill>
                <a:effectLst/>
                <a:latin typeface="-apple-system"/>
              </a:rPr>
              <a:t>Integrates existing knowledge and theoretical foundations to advance understanding.</a:t>
            </a:r>
          </a:p>
          <a:p>
            <a:pPr algn="l">
              <a:buFont typeface="Arial" panose="020B0604020202020204" pitchFamily="34" charset="0"/>
              <a:buChar char="•"/>
            </a:pPr>
            <a:r>
              <a:rPr lang="en-GB" b="0" i="0" dirty="0">
                <a:solidFill>
                  <a:srgbClr val="1C1917"/>
                </a:solidFill>
                <a:effectLst/>
                <a:latin typeface="-apple-system"/>
              </a:rPr>
              <a:t>May present a less defined model with flexible boundaries.</a:t>
            </a:r>
          </a:p>
          <a:p>
            <a:endParaRPr lang="en-GB" dirty="0"/>
          </a:p>
        </p:txBody>
      </p:sp>
    </p:spTree>
    <p:extLst>
      <p:ext uri="{BB962C8B-B14F-4D97-AF65-F5344CB8AC3E}">
        <p14:creationId xmlns:p14="http://schemas.microsoft.com/office/powerpoint/2010/main" val="29914558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C477752-ACCA-41C1-9B1D-D0CED1F9C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AB89CA-DFE5-0A5A-217B-3EA4B4B0BA4D}"/>
              </a:ext>
            </a:extLst>
          </p:cNvPr>
          <p:cNvSpPr>
            <a:spLocks noGrp="1"/>
          </p:cNvSpPr>
          <p:nvPr>
            <p:ph type="title"/>
          </p:nvPr>
        </p:nvSpPr>
        <p:spPr>
          <a:xfrm>
            <a:off x="838200" y="347664"/>
            <a:ext cx="6163624" cy="1306475"/>
          </a:xfrm>
        </p:spPr>
        <p:txBody>
          <a:bodyPr vert="horz" lIns="91440" tIns="45720" rIns="91440" bIns="45720" rtlCol="0" anchor="ctr">
            <a:normAutofit/>
          </a:bodyPr>
          <a:lstStyle/>
          <a:p>
            <a:pPr algn="ctr"/>
            <a:r>
              <a:rPr lang="en-US" kern="1200">
                <a:solidFill>
                  <a:schemeClr val="tx1"/>
                </a:solidFill>
                <a:latin typeface="+mj-lt"/>
                <a:ea typeface="+mj-ea"/>
                <a:cs typeface="+mj-cs"/>
              </a:rPr>
              <a:t>Alice’s conceptual model</a:t>
            </a:r>
          </a:p>
        </p:txBody>
      </p:sp>
      <p:pic>
        <p:nvPicPr>
          <p:cNvPr id="10" name="Content Placeholder 9">
            <a:extLst>
              <a:ext uri="{FF2B5EF4-FFF2-40B4-BE49-F238E27FC236}">
                <a16:creationId xmlns:a16="http://schemas.microsoft.com/office/drawing/2014/main" id="{0A6730E1-43DA-01BC-EF2E-52AA13430289}"/>
              </a:ext>
            </a:extLst>
          </p:cNvPr>
          <p:cNvPicPr>
            <a:picLocks noGrp="1" noChangeAspect="1"/>
          </p:cNvPicPr>
          <p:nvPr>
            <p:ph idx="1"/>
          </p:nvPr>
        </p:nvPicPr>
        <p:blipFill>
          <a:blip r:embed="rId2"/>
          <a:stretch>
            <a:fillRect/>
          </a:stretch>
        </p:blipFill>
        <p:spPr>
          <a:xfrm>
            <a:off x="1410337" y="1845426"/>
            <a:ext cx="9368273" cy="4450303"/>
          </a:xfrm>
          <a:prstGeom prst="rect">
            <a:avLst/>
          </a:prstGeom>
        </p:spPr>
      </p:pic>
    </p:spTree>
    <p:extLst>
      <p:ext uri="{BB962C8B-B14F-4D97-AF65-F5344CB8AC3E}">
        <p14:creationId xmlns:p14="http://schemas.microsoft.com/office/powerpoint/2010/main" val="215986909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3A9430F2-C1C2-E054-8AB4-AF94FAA81B37}"/>
              </a:ext>
            </a:extLst>
          </p:cNvPr>
          <p:cNvPicPr>
            <a:picLocks noChangeAspect="1"/>
          </p:cNvPicPr>
          <p:nvPr/>
        </p:nvPicPr>
        <p:blipFill>
          <a:blip r:embed="rId2"/>
          <a:stretch>
            <a:fillRect/>
          </a:stretch>
        </p:blipFill>
        <p:spPr>
          <a:xfrm>
            <a:off x="643467" y="838830"/>
            <a:ext cx="10905066" cy="5180340"/>
          </a:xfrm>
          <a:prstGeom prst="rect">
            <a:avLst/>
          </a:prstGeom>
        </p:spPr>
      </p:pic>
    </p:spTree>
    <p:extLst>
      <p:ext uri="{BB962C8B-B14F-4D97-AF65-F5344CB8AC3E}">
        <p14:creationId xmlns:p14="http://schemas.microsoft.com/office/powerpoint/2010/main" val="40284597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D5DB77-9B85-9184-5641-7BADA03A8C53}"/>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Alice’s conceptual framework</a:t>
            </a:r>
          </a:p>
        </p:txBody>
      </p:sp>
      <p:grpSp>
        <p:nvGrpSpPr>
          <p:cNvPr id="7" name="Group 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Rectangle 7">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2C0BD11-FF04-D3B7-E3D6-78113EA25495}"/>
              </a:ext>
            </a:extLst>
          </p:cNvPr>
          <p:cNvPicPr>
            <a:picLocks noChangeAspect="1"/>
          </p:cNvPicPr>
          <p:nvPr/>
        </p:nvPicPr>
        <p:blipFill rotWithShape="1">
          <a:blip r:embed="rId2"/>
          <a:srcRect l="14888" t="20109" r="16446" b="3779"/>
          <a:stretch/>
        </p:blipFill>
        <p:spPr>
          <a:xfrm>
            <a:off x="5922492" y="1351628"/>
            <a:ext cx="5536001" cy="4095991"/>
          </a:xfrm>
          <a:prstGeom prst="rect">
            <a:avLst/>
          </a:prstGeom>
        </p:spPr>
      </p:pic>
    </p:spTree>
    <p:extLst>
      <p:ext uri="{BB962C8B-B14F-4D97-AF65-F5344CB8AC3E}">
        <p14:creationId xmlns:p14="http://schemas.microsoft.com/office/powerpoint/2010/main" val="27319298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E658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631A31F1-92FB-2A5A-8879-3900523C176E}"/>
              </a:ext>
            </a:extLst>
          </p:cNvPr>
          <p:cNvPicPr>
            <a:picLocks noChangeAspect="1"/>
          </p:cNvPicPr>
          <p:nvPr/>
        </p:nvPicPr>
        <p:blipFill>
          <a:blip r:embed="rId2"/>
          <a:stretch>
            <a:fillRect/>
          </a:stretch>
        </p:blipFill>
        <p:spPr>
          <a:xfrm>
            <a:off x="2331766" y="643467"/>
            <a:ext cx="7528468" cy="5571066"/>
          </a:xfrm>
          <a:prstGeom prst="rect">
            <a:avLst/>
          </a:prstGeom>
        </p:spPr>
      </p:pic>
    </p:spTree>
    <p:extLst>
      <p:ext uri="{BB962C8B-B14F-4D97-AF65-F5344CB8AC3E}">
        <p14:creationId xmlns:p14="http://schemas.microsoft.com/office/powerpoint/2010/main" val="27318349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570AD-BD2A-5158-893B-885FB0F138AA}"/>
              </a:ext>
            </a:extLst>
          </p:cNvPr>
          <p:cNvSpPr>
            <a:spLocks noGrp="1"/>
          </p:cNvSpPr>
          <p:nvPr>
            <p:ph type="title"/>
          </p:nvPr>
        </p:nvSpPr>
        <p:spPr/>
        <p:txBody>
          <a:bodyPr/>
          <a:lstStyle/>
          <a:p>
            <a:r>
              <a:rPr lang="en-GB" dirty="0"/>
              <a:t>Chapter 5 1</a:t>
            </a:r>
          </a:p>
        </p:txBody>
      </p:sp>
      <p:sp>
        <p:nvSpPr>
          <p:cNvPr id="3" name="Content Placeholder 2">
            <a:extLst>
              <a:ext uri="{FF2B5EF4-FFF2-40B4-BE49-F238E27FC236}">
                <a16:creationId xmlns:a16="http://schemas.microsoft.com/office/drawing/2014/main" id="{BA2E5A55-6774-9CDD-E80A-A42B3E011857}"/>
              </a:ext>
            </a:extLst>
          </p:cNvPr>
          <p:cNvSpPr>
            <a:spLocks noGrp="1"/>
          </p:cNvSpPr>
          <p:nvPr>
            <p:ph idx="1"/>
          </p:nvPr>
        </p:nvSpPr>
        <p:spPr/>
        <p:txBody>
          <a:bodyPr>
            <a:normAutofit/>
          </a:bodyPr>
          <a:lstStyle/>
          <a:p>
            <a:r>
              <a:rPr lang="en-GB" dirty="0"/>
              <a:t>5.1 Introduction Based on preceding literature reviews, this chapter examines the qualitative and quantitative findings in a synthesis of evaluation for employees’ JS. Incorporating data analysis from the pragmatic mixed methods, within the context of public institutions in China, a conceptual framework of the </a:t>
            </a:r>
            <a:r>
              <a:rPr lang="en-GB" dirty="0" err="1"/>
              <a:t>DingTalk</a:t>
            </a:r>
            <a:r>
              <a:rPr lang="en-GB" dirty="0"/>
              <a:t> phenomenon is established based on the </a:t>
            </a:r>
            <a:r>
              <a:rPr lang="en-GB" dirty="0" err="1"/>
              <a:t>sociomateriality</a:t>
            </a:r>
            <a:r>
              <a:rPr lang="en-GB" dirty="0"/>
              <a:t> theory, JDR theory, and technology affordance. </a:t>
            </a:r>
          </a:p>
          <a:p>
            <a:endParaRPr lang="en-GB" dirty="0"/>
          </a:p>
        </p:txBody>
      </p:sp>
    </p:spTree>
    <p:extLst>
      <p:ext uri="{BB962C8B-B14F-4D97-AF65-F5344CB8AC3E}">
        <p14:creationId xmlns:p14="http://schemas.microsoft.com/office/powerpoint/2010/main" val="14855590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F9ACE-9965-8AA7-3A3A-BC6EF656BC9D}"/>
              </a:ext>
            </a:extLst>
          </p:cNvPr>
          <p:cNvSpPr>
            <a:spLocks noGrp="1"/>
          </p:cNvSpPr>
          <p:nvPr>
            <p:ph type="title"/>
          </p:nvPr>
        </p:nvSpPr>
        <p:spPr/>
        <p:txBody>
          <a:bodyPr/>
          <a:lstStyle/>
          <a:p>
            <a:r>
              <a:rPr lang="en-GB" dirty="0"/>
              <a:t>2</a:t>
            </a:r>
          </a:p>
        </p:txBody>
      </p:sp>
      <p:sp>
        <p:nvSpPr>
          <p:cNvPr id="3" name="Content Placeholder 2">
            <a:extLst>
              <a:ext uri="{FF2B5EF4-FFF2-40B4-BE49-F238E27FC236}">
                <a16:creationId xmlns:a16="http://schemas.microsoft.com/office/drawing/2014/main" id="{76100794-EC4C-219B-CD49-046E5B9E9023}"/>
              </a:ext>
            </a:extLst>
          </p:cNvPr>
          <p:cNvSpPr>
            <a:spLocks noGrp="1"/>
          </p:cNvSpPr>
          <p:nvPr>
            <p:ph idx="1"/>
          </p:nvPr>
        </p:nvSpPr>
        <p:spPr/>
        <p:txBody>
          <a:bodyPr/>
          <a:lstStyle/>
          <a:p>
            <a:r>
              <a:rPr lang="en-GB" dirty="0"/>
              <a:t>The aim is to achieve the research objectives by presenting a full picture of four primary constructs and their impacting relationships on the JS of employees. Furthermore, the significant indicators, mediators, and moderators between IVs and DV are identified in the theoretical framework from statistical analysis. 5.2 Experiential Knowledge and Exploratory Research on Conceptual Framework Based on the literature review and interview results, five important themes were identified and their relationships were developed in a SEM model as IV and DV in Chapter 4..</a:t>
            </a:r>
          </a:p>
        </p:txBody>
      </p:sp>
    </p:spTree>
    <p:extLst>
      <p:ext uri="{BB962C8B-B14F-4D97-AF65-F5344CB8AC3E}">
        <p14:creationId xmlns:p14="http://schemas.microsoft.com/office/powerpoint/2010/main" val="12782889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93C4C-53B2-8D0B-6FF2-A7CFEE99C64D}"/>
              </a:ext>
            </a:extLst>
          </p:cNvPr>
          <p:cNvSpPr>
            <a:spLocks noGrp="1"/>
          </p:cNvSpPr>
          <p:nvPr>
            <p:ph type="title"/>
          </p:nvPr>
        </p:nvSpPr>
        <p:spPr/>
        <p:txBody>
          <a:bodyPr/>
          <a:lstStyle/>
          <a:p>
            <a:r>
              <a:rPr lang="en-GB" dirty="0"/>
              <a:t>3</a:t>
            </a:r>
          </a:p>
        </p:txBody>
      </p:sp>
      <p:sp>
        <p:nvSpPr>
          <p:cNvPr id="3" name="Content Placeholder 2">
            <a:extLst>
              <a:ext uri="{FF2B5EF4-FFF2-40B4-BE49-F238E27FC236}">
                <a16:creationId xmlns:a16="http://schemas.microsoft.com/office/drawing/2014/main" id="{46C4C74D-C524-929A-217B-3296DCA61EAA}"/>
              </a:ext>
            </a:extLst>
          </p:cNvPr>
          <p:cNvSpPr>
            <a:spLocks noGrp="1"/>
          </p:cNvSpPr>
          <p:nvPr>
            <p:ph idx="1"/>
          </p:nvPr>
        </p:nvSpPr>
        <p:spPr/>
        <p:txBody>
          <a:bodyPr>
            <a:normAutofit/>
          </a:bodyPr>
          <a:lstStyle/>
          <a:p>
            <a:r>
              <a:rPr lang="en-GB" dirty="0"/>
              <a:t>Under each construct, the significant impacting elements in the </a:t>
            </a:r>
            <a:r>
              <a:rPr lang="en-GB" dirty="0" err="1"/>
              <a:t>DingTalk</a:t>
            </a:r>
            <a:r>
              <a:rPr lang="en-GB" dirty="0"/>
              <a:t> phenomenon address the interactive essentials through the relationships among employees’ personal characteristics, public organisational context, and their job perceptions, and behaviours during using </a:t>
            </a:r>
            <a:r>
              <a:rPr lang="en-GB" dirty="0" err="1"/>
              <a:t>DingTalk</a:t>
            </a:r>
            <a:r>
              <a:rPr lang="en-GB" dirty="0"/>
              <a:t>. In previous researches, moderation and mediation are analysed separately as boundary conditions, for instance, samples were categorised into subgroups to examine different levels of research goals based on path-analytic framework (Hayes, 2018). </a:t>
            </a:r>
          </a:p>
        </p:txBody>
      </p:sp>
    </p:spTree>
    <p:extLst>
      <p:ext uri="{BB962C8B-B14F-4D97-AF65-F5344CB8AC3E}">
        <p14:creationId xmlns:p14="http://schemas.microsoft.com/office/powerpoint/2010/main" val="22379907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70A60-DB49-DCB5-CDDD-41203AE61B76}"/>
              </a:ext>
            </a:extLst>
          </p:cNvPr>
          <p:cNvSpPr>
            <a:spLocks noGrp="1"/>
          </p:cNvSpPr>
          <p:nvPr>
            <p:ph type="title"/>
          </p:nvPr>
        </p:nvSpPr>
        <p:spPr/>
        <p:txBody>
          <a:bodyPr/>
          <a:lstStyle/>
          <a:p>
            <a:r>
              <a:rPr lang="en-GB" dirty="0"/>
              <a:t>4</a:t>
            </a:r>
          </a:p>
        </p:txBody>
      </p:sp>
      <p:sp>
        <p:nvSpPr>
          <p:cNvPr id="3" name="Content Placeholder 2">
            <a:extLst>
              <a:ext uri="{FF2B5EF4-FFF2-40B4-BE49-F238E27FC236}">
                <a16:creationId xmlns:a16="http://schemas.microsoft.com/office/drawing/2014/main" id="{FCBBAA14-F947-5B3A-6AEB-3616576019E5}"/>
              </a:ext>
            </a:extLst>
          </p:cNvPr>
          <p:cNvSpPr>
            <a:spLocks noGrp="1"/>
          </p:cNvSpPr>
          <p:nvPr>
            <p:ph idx="1"/>
          </p:nvPr>
        </p:nvSpPr>
        <p:spPr/>
        <p:txBody>
          <a:bodyPr/>
          <a:lstStyle/>
          <a:p>
            <a:r>
              <a:rPr lang="en-GB" dirty="0"/>
              <a:t>Then moderated or mediated variables were assessed in a sequential procedure; however, a previously significant moderator might no longer show a significant effect after adding a mediator variable into the framework, and vice versa (Edwards and Lambert, 2007). However, in this study, from the perspective of </a:t>
            </a:r>
            <a:r>
              <a:rPr lang="en-GB" dirty="0" err="1"/>
              <a:t>sociomateriality</a:t>
            </a:r>
            <a:r>
              <a:rPr lang="en-GB" dirty="0"/>
              <a:t>, especially integration of moderation and mediation effects of employee’s demographics with various technology affordances, the </a:t>
            </a:r>
            <a:r>
              <a:rPr lang="en-GB" dirty="0" err="1"/>
              <a:t>DingTalk</a:t>
            </a:r>
            <a:r>
              <a:rPr lang="en-GB" dirty="0"/>
              <a:t> usage 164 links to employees’ JS together in a framework</a:t>
            </a:r>
          </a:p>
        </p:txBody>
      </p:sp>
    </p:spTree>
    <p:extLst>
      <p:ext uri="{BB962C8B-B14F-4D97-AF65-F5344CB8AC3E}">
        <p14:creationId xmlns:p14="http://schemas.microsoft.com/office/powerpoint/2010/main" val="41646716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51CC7-9D3D-0A00-DCD3-D655D39B591B}"/>
              </a:ext>
            </a:extLst>
          </p:cNvPr>
          <p:cNvSpPr>
            <a:spLocks noGrp="1"/>
          </p:cNvSpPr>
          <p:nvPr>
            <p:ph type="title"/>
          </p:nvPr>
        </p:nvSpPr>
        <p:spPr/>
        <p:txBody>
          <a:bodyPr/>
          <a:lstStyle/>
          <a:p>
            <a:r>
              <a:rPr lang="en-GB" dirty="0"/>
              <a:t>5</a:t>
            </a:r>
          </a:p>
        </p:txBody>
      </p:sp>
      <p:sp>
        <p:nvSpPr>
          <p:cNvPr id="3" name="Content Placeholder 2">
            <a:extLst>
              <a:ext uri="{FF2B5EF4-FFF2-40B4-BE49-F238E27FC236}">
                <a16:creationId xmlns:a16="http://schemas.microsoft.com/office/drawing/2014/main" id="{C9CE3CFA-CA35-CE4A-7D9D-D35A44C534BC}"/>
              </a:ext>
            </a:extLst>
          </p:cNvPr>
          <p:cNvSpPr>
            <a:spLocks noGrp="1"/>
          </p:cNvSpPr>
          <p:nvPr>
            <p:ph idx="1"/>
          </p:nvPr>
        </p:nvSpPr>
        <p:spPr/>
        <p:txBody>
          <a:bodyPr/>
          <a:lstStyle/>
          <a:p>
            <a:r>
              <a:rPr lang="en-GB" dirty="0"/>
              <a:t>Considering the possibilities of whether a moderator variable could influence one or more paths in the model, path analysis technique is utilised to explore the significant direct influence of path coefficients (Edwards and Lambert, 2007). Thus, the impacting elements among these constructs, and the moderating and mediating factors on the paths were integrated in a conceptual framework, as in below Figure 5-1. Figure 5-1.</a:t>
            </a:r>
          </a:p>
        </p:txBody>
      </p:sp>
    </p:spTree>
    <p:extLst>
      <p:ext uri="{BB962C8B-B14F-4D97-AF65-F5344CB8AC3E}">
        <p14:creationId xmlns:p14="http://schemas.microsoft.com/office/powerpoint/2010/main" val="217421153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6217A-B1A9-0DAE-73AD-B2F1DED4B269}"/>
              </a:ext>
            </a:extLst>
          </p:cNvPr>
          <p:cNvSpPr>
            <a:spLocks noGrp="1"/>
          </p:cNvSpPr>
          <p:nvPr>
            <p:ph type="title"/>
          </p:nvPr>
        </p:nvSpPr>
        <p:spPr/>
        <p:txBody>
          <a:bodyPr/>
          <a:lstStyle/>
          <a:p>
            <a:r>
              <a:rPr lang="en-GB" dirty="0"/>
              <a:t>6</a:t>
            </a:r>
          </a:p>
        </p:txBody>
      </p:sp>
      <p:sp>
        <p:nvSpPr>
          <p:cNvPr id="3" name="Content Placeholder 2">
            <a:extLst>
              <a:ext uri="{FF2B5EF4-FFF2-40B4-BE49-F238E27FC236}">
                <a16:creationId xmlns:a16="http://schemas.microsoft.com/office/drawing/2014/main" id="{945CA370-AB3E-A576-96C6-110265FD8EB4}"/>
              </a:ext>
            </a:extLst>
          </p:cNvPr>
          <p:cNvSpPr>
            <a:spLocks noGrp="1"/>
          </p:cNvSpPr>
          <p:nvPr>
            <p:ph idx="1"/>
          </p:nvPr>
        </p:nvSpPr>
        <p:spPr/>
        <p:txBody>
          <a:bodyPr>
            <a:normAutofit fontScale="92500" lnSpcReduction="20000"/>
          </a:bodyPr>
          <a:lstStyle/>
          <a:p>
            <a:r>
              <a:rPr lang="en-GB" dirty="0"/>
              <a:t>Conceptual framework of the study • Future career development • Pleasant relationship with others • Sense of achievement and value • Feel joyful with job • Supportive leadership • A challenge to work-life balance • Overwhelming and exhausting tasks • Distraction of work efficiency • Pervasive communication • Quality assistance Positive Technology Affordance • Incompatibility • Complexity Negative Technology Affordance • Empathy • Social responsibility • Self-sacrifice Public Service Motivation • Creativity • Decisive to solve difficulty • ESM self-efficacy/Autonomy • Collaboration and share Individual Factors A' - DT as job resource E - General appraise of JS D' - DT technology issues C' - Negative influences B' - Individual and organisation al factors Educational qualification • Nature of institutional type / • Job position / • Educational qualification Average time length of using DT Based on previous statistical model in Chapter four,.</a:t>
            </a:r>
          </a:p>
        </p:txBody>
      </p:sp>
    </p:spTree>
    <p:extLst>
      <p:ext uri="{BB962C8B-B14F-4D97-AF65-F5344CB8AC3E}">
        <p14:creationId xmlns:p14="http://schemas.microsoft.com/office/powerpoint/2010/main" val="4079723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8A6AB-569E-C281-FB0B-4C389D7017F6}"/>
              </a:ext>
            </a:extLst>
          </p:cNvPr>
          <p:cNvSpPr>
            <a:spLocks noGrp="1"/>
          </p:cNvSpPr>
          <p:nvPr>
            <p:ph type="title"/>
          </p:nvPr>
        </p:nvSpPr>
        <p:spPr/>
        <p:txBody>
          <a:bodyPr/>
          <a:lstStyle/>
          <a:p>
            <a:r>
              <a:rPr lang="en-GB" dirty="0"/>
              <a:t>7</a:t>
            </a:r>
          </a:p>
        </p:txBody>
      </p:sp>
      <p:sp>
        <p:nvSpPr>
          <p:cNvPr id="3" name="Content Placeholder 2">
            <a:extLst>
              <a:ext uri="{FF2B5EF4-FFF2-40B4-BE49-F238E27FC236}">
                <a16:creationId xmlns:a16="http://schemas.microsoft.com/office/drawing/2014/main" id="{2BF840F1-ED14-A7CF-CA4D-3DAA563039FB}"/>
              </a:ext>
            </a:extLst>
          </p:cNvPr>
          <p:cNvSpPr>
            <a:spLocks noGrp="1"/>
          </p:cNvSpPr>
          <p:nvPr>
            <p:ph idx="1"/>
          </p:nvPr>
        </p:nvSpPr>
        <p:spPr/>
        <p:txBody>
          <a:bodyPr/>
          <a:lstStyle/>
          <a:p>
            <a:r>
              <a:rPr lang="en-GB" dirty="0"/>
              <a:t>Figure 5-1 retains the relationships between five constructs, the constituent elements towards each construct, and removes measurements of path coefficients and regression coefficients. The moderators are connected to the paths rather than directly to the variables, indicating their indirect effects on overall JS. A great mass of evidences in existing studies indicated that various individual characteristics and organisational factors can influence overall JS of employees directly, as described in Chapter 2</a:t>
            </a:r>
          </a:p>
        </p:txBody>
      </p:sp>
    </p:spTree>
    <p:extLst>
      <p:ext uri="{BB962C8B-B14F-4D97-AF65-F5344CB8AC3E}">
        <p14:creationId xmlns:p14="http://schemas.microsoft.com/office/powerpoint/2010/main" val="203498044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21F2A-53C7-7B43-0199-B1FB5BD70CD6}"/>
              </a:ext>
            </a:extLst>
          </p:cNvPr>
          <p:cNvSpPr>
            <a:spLocks noGrp="1"/>
          </p:cNvSpPr>
          <p:nvPr>
            <p:ph type="title"/>
          </p:nvPr>
        </p:nvSpPr>
        <p:spPr/>
        <p:txBody>
          <a:bodyPr/>
          <a:lstStyle/>
          <a:p>
            <a:r>
              <a:rPr lang="en-GB" dirty="0"/>
              <a:t>8</a:t>
            </a:r>
          </a:p>
        </p:txBody>
      </p:sp>
      <p:sp>
        <p:nvSpPr>
          <p:cNvPr id="3" name="Content Placeholder 2">
            <a:extLst>
              <a:ext uri="{FF2B5EF4-FFF2-40B4-BE49-F238E27FC236}">
                <a16:creationId xmlns:a16="http://schemas.microsoft.com/office/drawing/2014/main" id="{5F17776A-941E-0401-0A4E-76A8BDB5515C}"/>
              </a:ext>
            </a:extLst>
          </p:cNvPr>
          <p:cNvSpPr>
            <a:spLocks noGrp="1"/>
          </p:cNvSpPr>
          <p:nvPr>
            <p:ph idx="1"/>
          </p:nvPr>
        </p:nvSpPr>
        <p:spPr/>
        <p:txBody>
          <a:bodyPr>
            <a:normAutofit fontScale="92500" lnSpcReduction="10000"/>
          </a:bodyPr>
          <a:lstStyle/>
          <a:p>
            <a:r>
              <a:rPr lang="en-GB" dirty="0"/>
              <a:t>For the current study, the hypothesis H2 and H3 (B’-&gt;E) is also supported by the statistical result of questionnaire data (Chapter 4). Among dozens of elements of factor B’, eight statistically significant components were identified from two aspects. Of these, four significant components are found to be 165 supported by previous interview findings, which mentioned a similar effect of PSM on public employees in Indonesia context (</a:t>
            </a:r>
            <a:r>
              <a:rPr lang="en-GB" dirty="0" err="1"/>
              <a:t>Oktosatrio</a:t>
            </a:r>
            <a:r>
              <a:rPr lang="en-GB" dirty="0"/>
              <a:t>, 2019) and the study of PSM on Hainan civil servants by Ding (2019c) as well. Furthermore, in public institutions in China, “empathy”, “social responsibility”, “self-sacrifice” of PSM, and “supportive leadership” are regarded as positive indicators of employees achieving better JS in the institutional theory as well (Yu et al., 2020). </a:t>
            </a:r>
          </a:p>
        </p:txBody>
      </p:sp>
    </p:spTree>
    <p:extLst>
      <p:ext uri="{BB962C8B-B14F-4D97-AF65-F5344CB8AC3E}">
        <p14:creationId xmlns:p14="http://schemas.microsoft.com/office/powerpoint/2010/main" val="11105608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771EC-E223-A1E0-2A87-CD4417D79D84}"/>
              </a:ext>
            </a:extLst>
          </p:cNvPr>
          <p:cNvSpPr>
            <a:spLocks noGrp="1"/>
          </p:cNvSpPr>
          <p:nvPr>
            <p:ph type="title"/>
          </p:nvPr>
        </p:nvSpPr>
        <p:spPr/>
        <p:txBody>
          <a:bodyPr/>
          <a:lstStyle/>
          <a:p>
            <a:r>
              <a:rPr lang="en-GB" dirty="0"/>
              <a:t>9</a:t>
            </a:r>
          </a:p>
        </p:txBody>
      </p:sp>
      <p:sp>
        <p:nvSpPr>
          <p:cNvPr id="3" name="Content Placeholder 2">
            <a:extLst>
              <a:ext uri="{FF2B5EF4-FFF2-40B4-BE49-F238E27FC236}">
                <a16:creationId xmlns:a16="http://schemas.microsoft.com/office/drawing/2014/main" id="{E9F3EEF5-F536-A098-E348-F991DF4ED8D2}"/>
              </a:ext>
            </a:extLst>
          </p:cNvPr>
          <p:cNvSpPr>
            <a:spLocks noGrp="1"/>
          </p:cNvSpPr>
          <p:nvPr>
            <p:ph idx="1"/>
          </p:nvPr>
        </p:nvSpPr>
        <p:spPr/>
        <p:txBody>
          <a:bodyPr>
            <a:normAutofit lnSpcReduction="10000"/>
          </a:bodyPr>
          <a:lstStyle/>
          <a:p>
            <a:r>
              <a:rPr lang="en-GB" dirty="0"/>
              <a:t>Factor B’ also consists of four other personal characteristics of public employees, which are highlighted by the survey in six public institutions in China. The relevant traits are “personal creativity”, “decisive to solve difficulty”, “ESM self-efficacy and autonomy” and “collaboration and share”, that are partly consistent with the findings of Qin (2021)’s research about Shanghai civil servants and Chinese personality characteristics. Based on the relationship in SEM model, factor A’ is proven in hypothesis H1 (A’-&gt;E) in Chapter 4, and is considered as mediator between B’ and E. Hence, variable A’ confirmed that using </a:t>
            </a:r>
            <a:r>
              <a:rPr lang="en-GB" dirty="0" err="1"/>
              <a:t>DingTalk</a:t>
            </a:r>
            <a:r>
              <a:rPr lang="en-GB" dirty="0"/>
              <a:t> plays a significant and positive role in overall JS assessment of public employees, which conforms with JD-R theory of job (Schaufeli and Bakker, 2004).</a:t>
            </a:r>
          </a:p>
        </p:txBody>
      </p:sp>
    </p:spTree>
    <p:extLst>
      <p:ext uri="{BB962C8B-B14F-4D97-AF65-F5344CB8AC3E}">
        <p14:creationId xmlns:p14="http://schemas.microsoft.com/office/powerpoint/2010/main" val="295509874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2E55F-73EB-30C5-056B-217E9BCB168D}"/>
              </a:ext>
            </a:extLst>
          </p:cNvPr>
          <p:cNvSpPr>
            <a:spLocks noGrp="1"/>
          </p:cNvSpPr>
          <p:nvPr>
            <p:ph type="title"/>
          </p:nvPr>
        </p:nvSpPr>
        <p:spPr/>
        <p:txBody>
          <a:bodyPr/>
          <a:lstStyle/>
          <a:p>
            <a:r>
              <a:rPr lang="en-GB" dirty="0"/>
              <a:t>10</a:t>
            </a:r>
          </a:p>
        </p:txBody>
      </p:sp>
      <p:sp>
        <p:nvSpPr>
          <p:cNvPr id="3" name="Content Placeholder 2">
            <a:extLst>
              <a:ext uri="{FF2B5EF4-FFF2-40B4-BE49-F238E27FC236}">
                <a16:creationId xmlns:a16="http://schemas.microsoft.com/office/drawing/2014/main" id="{D341D964-9C6D-397F-3C2F-65FD50795952}"/>
              </a:ext>
            </a:extLst>
          </p:cNvPr>
          <p:cNvSpPr>
            <a:spLocks noGrp="1"/>
          </p:cNvSpPr>
          <p:nvPr>
            <p:ph idx="1"/>
          </p:nvPr>
        </p:nvSpPr>
        <p:spPr/>
        <p:txBody>
          <a:bodyPr>
            <a:normAutofit fontScale="92500" lnSpcReduction="20000"/>
          </a:bodyPr>
          <a:lstStyle/>
          <a:p>
            <a:r>
              <a:rPr lang="en-GB" dirty="0"/>
              <a:t>Although in the literatures there are many affordances that bring benefits to workers, these positive technology affordances of </a:t>
            </a:r>
            <a:r>
              <a:rPr lang="en-GB" dirty="0" err="1"/>
              <a:t>DingTalk</a:t>
            </a:r>
            <a:r>
              <a:rPr lang="en-GB" dirty="0"/>
              <a:t> were proven statistically significant as job resources by employees in the current study. For example, “pervasive communication” and “quality assistance”, were underlined by participants because under the Chinese context, the omnipresent collaboration and instant communication in routine workflow via </a:t>
            </a:r>
            <a:r>
              <a:rPr lang="en-GB" dirty="0" err="1"/>
              <a:t>DingTalk</a:t>
            </a:r>
            <a:r>
              <a:rPr lang="en-GB" dirty="0"/>
              <a:t> is the most valued. The powerful functionality of </a:t>
            </a:r>
            <a:r>
              <a:rPr lang="en-GB" dirty="0" err="1"/>
              <a:t>DingTalk</a:t>
            </a:r>
            <a:r>
              <a:rPr lang="en-GB" dirty="0"/>
              <a:t>, such as Ding message, </a:t>
            </a:r>
            <a:r>
              <a:rPr lang="en-GB" dirty="0" err="1"/>
              <a:t>DingTalk</a:t>
            </a:r>
            <a:r>
              <a:rPr lang="en-GB" dirty="0"/>
              <a:t> call, group chat, private chat, video meeting and </a:t>
            </a:r>
            <a:r>
              <a:rPr lang="en-GB" dirty="0" err="1"/>
              <a:t>DingTalk</a:t>
            </a:r>
            <a:r>
              <a:rPr lang="en-GB" dirty="0"/>
              <a:t> mail, has really taken off internally in institutions and with cooperative partners outside the public sector. Besides, four moderators as “Educational qualification”, “Job position”, “Average time length of using </a:t>
            </a:r>
            <a:r>
              <a:rPr lang="en-GB" dirty="0" err="1"/>
              <a:t>DingTalk</a:t>
            </a:r>
            <a:r>
              <a:rPr lang="en-GB" dirty="0"/>
              <a:t> every day”, and “Nature of institutional type”, were found statistically significant effects on two paths: A’-&gt;E and B’-&gt;E. </a:t>
            </a:r>
          </a:p>
        </p:txBody>
      </p:sp>
    </p:spTree>
    <p:extLst>
      <p:ext uri="{BB962C8B-B14F-4D97-AF65-F5344CB8AC3E}">
        <p14:creationId xmlns:p14="http://schemas.microsoft.com/office/powerpoint/2010/main" val="10323572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BFF9A-5862-D307-B254-DADD9BA9277F}"/>
              </a:ext>
            </a:extLst>
          </p:cNvPr>
          <p:cNvSpPr>
            <a:spLocks noGrp="1"/>
          </p:cNvSpPr>
          <p:nvPr>
            <p:ph type="title"/>
          </p:nvPr>
        </p:nvSpPr>
        <p:spPr/>
        <p:txBody>
          <a:bodyPr/>
          <a:lstStyle/>
          <a:p>
            <a:r>
              <a:rPr lang="en-GB" dirty="0"/>
              <a:t>11</a:t>
            </a:r>
          </a:p>
        </p:txBody>
      </p:sp>
      <p:sp>
        <p:nvSpPr>
          <p:cNvPr id="3" name="Content Placeholder 2">
            <a:extLst>
              <a:ext uri="{FF2B5EF4-FFF2-40B4-BE49-F238E27FC236}">
                <a16:creationId xmlns:a16="http://schemas.microsoft.com/office/drawing/2014/main" id="{75728B37-7E1D-7001-4BD5-5B48C4E94664}"/>
              </a:ext>
            </a:extLst>
          </p:cNvPr>
          <p:cNvSpPr>
            <a:spLocks noGrp="1"/>
          </p:cNvSpPr>
          <p:nvPr>
            <p:ph idx="1"/>
          </p:nvPr>
        </p:nvSpPr>
        <p:spPr/>
        <p:txBody>
          <a:bodyPr>
            <a:normAutofit fontScale="85000" lnSpcReduction="20000"/>
          </a:bodyPr>
          <a:lstStyle/>
          <a:p>
            <a:r>
              <a:rPr lang="en-GB" dirty="0"/>
              <a:t>In other words, the assessment of JS is a dynamic and comprehensive process, which could be 166 influenced by two variables A’ and B’, and four flexible moderators, as in the Figure 5-1. The public employees in China are generally equipped with educational qualification of bachelor degree and above; this requirement was proven necessary because it gave them the capability and autonomy in using new technology tool and adapting to enterprise changes. Moreover, based on data analysis result (Figure 5-1), when “Average time length of using </a:t>
            </a:r>
            <a:r>
              <a:rPr lang="en-GB" dirty="0" err="1"/>
              <a:t>DingTalk</a:t>
            </a:r>
            <a:r>
              <a:rPr lang="en-GB" dirty="0"/>
              <a:t> every day” was used as a moderator to explore the general JS level in different groups of respondents, it was found that the higher job rank, the higher the average JS evaluation, even it involved the longer using time of </a:t>
            </a:r>
            <a:r>
              <a:rPr lang="en-GB" dirty="0" err="1"/>
              <a:t>DingTalk</a:t>
            </a:r>
            <a:r>
              <a:rPr lang="en-GB" dirty="0"/>
              <a:t>. However, the significant relationship between the self-reported perspectives towards current job task and the determinants of JS is to be discussed, so the rational tactics for motivating employees’ technical interactions within an organisational environment are to be developed.</a:t>
            </a:r>
          </a:p>
        </p:txBody>
      </p:sp>
    </p:spTree>
    <p:extLst>
      <p:ext uri="{BB962C8B-B14F-4D97-AF65-F5344CB8AC3E}">
        <p14:creationId xmlns:p14="http://schemas.microsoft.com/office/powerpoint/2010/main" val="7002546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372950-A249-0EFB-41FE-610EBE671E84}"/>
              </a:ext>
            </a:extLst>
          </p:cNvPr>
          <p:cNvSpPr>
            <a:spLocks noGrp="1"/>
          </p:cNvSpPr>
          <p:nvPr>
            <p:ph type="title"/>
          </p:nvPr>
        </p:nvSpPr>
        <p:spPr/>
        <p:txBody>
          <a:bodyPr/>
          <a:lstStyle/>
          <a:p>
            <a:r>
              <a:rPr lang="en-GB" dirty="0"/>
              <a:t>12</a:t>
            </a:r>
          </a:p>
        </p:txBody>
      </p:sp>
      <p:sp>
        <p:nvSpPr>
          <p:cNvPr id="3" name="Content Placeholder 2">
            <a:extLst>
              <a:ext uri="{FF2B5EF4-FFF2-40B4-BE49-F238E27FC236}">
                <a16:creationId xmlns:a16="http://schemas.microsoft.com/office/drawing/2014/main" id="{7C5EBE2D-9F43-7899-C8FC-9D826D836003}"/>
              </a:ext>
            </a:extLst>
          </p:cNvPr>
          <p:cNvSpPr>
            <a:spLocks noGrp="1"/>
          </p:cNvSpPr>
          <p:nvPr>
            <p:ph idx="1"/>
          </p:nvPr>
        </p:nvSpPr>
        <p:spPr/>
        <p:txBody>
          <a:bodyPr>
            <a:normAutofit fontScale="92500" lnSpcReduction="20000"/>
          </a:bodyPr>
          <a:lstStyle/>
          <a:p>
            <a:r>
              <a:rPr lang="en-GB" dirty="0"/>
              <a:t>The hypothesis H4 was refuted in Chapter 4, so the negative affordances and issues of </a:t>
            </a:r>
            <a:r>
              <a:rPr lang="en-GB" dirty="0" err="1"/>
              <a:t>DingTalk</a:t>
            </a:r>
            <a:r>
              <a:rPr lang="en-GB" dirty="0"/>
              <a:t> were found to have no direct impact on general appraisal of employees’ JS. From the perspective of </a:t>
            </a:r>
            <a:r>
              <a:rPr lang="en-GB" dirty="0" err="1"/>
              <a:t>sociomateriality</a:t>
            </a:r>
            <a:r>
              <a:rPr lang="en-GB" dirty="0"/>
              <a:t> of ESM, the downsides of </a:t>
            </a:r>
            <a:r>
              <a:rPr lang="en-GB" dirty="0" err="1"/>
              <a:t>DingTalk</a:t>
            </a:r>
            <a:r>
              <a:rPr lang="en-GB" dirty="0"/>
              <a:t> ’s technology affordance could lead to the </a:t>
            </a:r>
            <a:r>
              <a:rPr lang="en-GB" dirty="0" err="1"/>
              <a:t>unfavorable</a:t>
            </a:r>
            <a:r>
              <a:rPr lang="en-GB" dirty="0"/>
              <a:t> responses and reactions to the technology, namely, functional features of incompatibility, complexity, and insecurity of factor D’ have direct influence on factor C’, which might have effects on factor B’. Thus, technological issues related to </a:t>
            </a:r>
            <a:r>
              <a:rPr lang="en-GB" dirty="0" err="1"/>
              <a:t>DingTalk</a:t>
            </a:r>
            <a:r>
              <a:rPr lang="en-GB" dirty="0"/>
              <a:t> directly lead to other negative consequences, such as work-life conflict, overload of individual tasks, and inefficiency for work. As a result, the negative influences will impose on the way individuals interact with leaders, coworkers, and customers, even their JPs in an uncomfortable organisational climate, or they might develop an attitude of resistance to working discipline and the environment.</a:t>
            </a:r>
          </a:p>
        </p:txBody>
      </p:sp>
    </p:spTree>
    <p:extLst>
      <p:ext uri="{BB962C8B-B14F-4D97-AF65-F5344CB8AC3E}">
        <p14:creationId xmlns:p14="http://schemas.microsoft.com/office/powerpoint/2010/main" val="28785953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6D053-46EE-01B9-7A43-600D49897E55}"/>
              </a:ext>
            </a:extLst>
          </p:cNvPr>
          <p:cNvSpPr>
            <a:spLocks noGrp="1"/>
          </p:cNvSpPr>
          <p:nvPr>
            <p:ph type="title"/>
          </p:nvPr>
        </p:nvSpPr>
        <p:spPr/>
        <p:txBody>
          <a:bodyPr/>
          <a:lstStyle/>
          <a:p>
            <a:r>
              <a:rPr lang="en-GB" dirty="0"/>
              <a:t>13</a:t>
            </a:r>
          </a:p>
        </p:txBody>
      </p:sp>
      <p:sp>
        <p:nvSpPr>
          <p:cNvPr id="3" name="Content Placeholder 2">
            <a:extLst>
              <a:ext uri="{FF2B5EF4-FFF2-40B4-BE49-F238E27FC236}">
                <a16:creationId xmlns:a16="http://schemas.microsoft.com/office/drawing/2014/main" id="{00D32AD2-F6D9-690A-7C72-CF709E5F8061}"/>
              </a:ext>
            </a:extLst>
          </p:cNvPr>
          <p:cNvSpPr>
            <a:spLocks noGrp="1"/>
          </p:cNvSpPr>
          <p:nvPr>
            <p:ph idx="1"/>
          </p:nvPr>
        </p:nvSpPr>
        <p:spPr/>
        <p:txBody>
          <a:bodyPr>
            <a:normAutofit fontScale="92500"/>
          </a:bodyPr>
          <a:lstStyle/>
          <a:p>
            <a:r>
              <a:rPr lang="en-GB" dirty="0"/>
              <a:t>This study found that less competent public employees could experience counteractive emotions and perceptions, and in particular, they might feel stress when participating in innovative work practices. Overall, the conceptual framework integrated with empirical results not only demonstrated the progressive value of </a:t>
            </a:r>
            <a:r>
              <a:rPr lang="en-GB" dirty="0" err="1"/>
              <a:t>DingTalk</a:t>
            </a:r>
            <a:r>
              <a:rPr lang="en-GB" dirty="0"/>
              <a:t> technology to contemporary public industry, but also identified the core constructs and their relations in a management 167 mechanism, to increase employees’ JS and well-being. However, empirical evidence indicated that some proposed hypotheses were supported and some mediator’s effects were significant; thus, the theoretical framework of </a:t>
            </a:r>
            <a:r>
              <a:rPr lang="en-GB" dirty="0" err="1"/>
              <a:t>DingTalk</a:t>
            </a:r>
            <a:r>
              <a:rPr lang="en-GB" dirty="0"/>
              <a:t> phenomenon in the public sector in China is modified in this research.</a:t>
            </a:r>
          </a:p>
        </p:txBody>
      </p:sp>
    </p:spTree>
    <p:extLst>
      <p:ext uri="{BB962C8B-B14F-4D97-AF65-F5344CB8AC3E}">
        <p14:creationId xmlns:p14="http://schemas.microsoft.com/office/powerpoint/2010/main" val="9113928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2DDBB-E3EE-346F-F72D-145D6E3E99D3}"/>
              </a:ext>
            </a:extLst>
          </p:cNvPr>
          <p:cNvSpPr>
            <a:spLocks noGrp="1"/>
          </p:cNvSpPr>
          <p:nvPr>
            <p:ph type="title"/>
          </p:nvPr>
        </p:nvSpPr>
        <p:spPr/>
        <p:txBody>
          <a:bodyPr/>
          <a:lstStyle/>
          <a:p>
            <a:r>
              <a:rPr lang="en-GB" dirty="0"/>
              <a:t>THE SEQUENCE</a:t>
            </a:r>
          </a:p>
        </p:txBody>
      </p:sp>
      <p:sp>
        <p:nvSpPr>
          <p:cNvPr id="3" name="Content Placeholder 2">
            <a:extLst>
              <a:ext uri="{FF2B5EF4-FFF2-40B4-BE49-F238E27FC236}">
                <a16:creationId xmlns:a16="http://schemas.microsoft.com/office/drawing/2014/main" id="{2D1A79F8-7A50-346C-ACDF-3C5B00B7DB60}"/>
              </a:ext>
            </a:extLst>
          </p:cNvPr>
          <p:cNvSpPr>
            <a:spLocks noGrp="1"/>
          </p:cNvSpPr>
          <p:nvPr>
            <p:ph idx="1"/>
          </p:nvPr>
        </p:nvSpPr>
        <p:spPr/>
        <p:txBody>
          <a:bodyPr/>
          <a:lstStyle/>
          <a:p>
            <a:r>
              <a:rPr lang="en-GB" b="0" i="0" dirty="0">
                <a:solidFill>
                  <a:srgbClr val="1C1917"/>
                </a:solidFill>
                <a:effectLst/>
                <a:latin typeface="-apple-system"/>
              </a:rPr>
              <a:t>Conceptual model -&gt; Data collection/analysis -&gt; Conceptual framework</a:t>
            </a:r>
          </a:p>
          <a:p>
            <a:pPr marL="0" indent="0">
              <a:buNone/>
            </a:pPr>
            <a:endParaRPr lang="en-GB" dirty="0"/>
          </a:p>
        </p:txBody>
      </p:sp>
    </p:spTree>
    <p:extLst>
      <p:ext uri="{BB962C8B-B14F-4D97-AF65-F5344CB8AC3E}">
        <p14:creationId xmlns:p14="http://schemas.microsoft.com/office/powerpoint/2010/main" val="415226442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BBD22-049C-D5A5-2972-C90CB7E83FE1}"/>
              </a:ext>
            </a:extLst>
          </p:cNvPr>
          <p:cNvSpPr>
            <a:spLocks noGrp="1"/>
          </p:cNvSpPr>
          <p:nvPr>
            <p:ph type="title"/>
          </p:nvPr>
        </p:nvSpPr>
        <p:spPr>
          <a:xfrm>
            <a:off x="8079978" y="741391"/>
            <a:ext cx="3369234" cy="1616203"/>
          </a:xfrm>
        </p:spPr>
        <p:txBody>
          <a:bodyPr anchor="b">
            <a:normAutofit/>
          </a:bodyPr>
          <a:lstStyle/>
          <a:p>
            <a:r>
              <a:rPr lang="en-GB" sz="1500" b="0" i="0">
                <a:effectLst/>
                <a:latin typeface="-apple-system"/>
              </a:rPr>
              <a:t>The conceptual model guides the initial research design, while the conceptual framework is the final output that encapsulates both previous knowledge and new insights gained from the present study.</a:t>
            </a:r>
            <a:br>
              <a:rPr lang="en-GB" sz="1500" b="0" i="0">
                <a:effectLst/>
                <a:latin typeface="-apple-system"/>
              </a:rPr>
            </a:br>
            <a:endParaRPr lang="en-GB" sz="1500"/>
          </a:p>
        </p:txBody>
      </p:sp>
      <p:pic>
        <p:nvPicPr>
          <p:cNvPr id="14" name="Picture 13" descr="Cubes connected with a red line">
            <a:extLst>
              <a:ext uri="{FF2B5EF4-FFF2-40B4-BE49-F238E27FC236}">
                <a16:creationId xmlns:a16="http://schemas.microsoft.com/office/drawing/2014/main" id="{20A2F873-25D0-3CA4-FA44-C84EF754723D}"/>
              </a:ext>
            </a:extLst>
          </p:cNvPr>
          <p:cNvPicPr>
            <a:picLocks noChangeAspect="1"/>
          </p:cNvPicPr>
          <p:nvPr/>
        </p:nvPicPr>
        <p:blipFill rotWithShape="1">
          <a:blip r:embed="rId2"/>
          <a:srcRect l="14227" r="2797" b="-1"/>
          <a:stretch/>
        </p:blipFill>
        <p:spPr>
          <a:xfrm>
            <a:off x="20" y="10"/>
            <a:ext cx="7390243" cy="6857990"/>
          </a:xfrm>
          <a:prstGeom prst="rect">
            <a:avLst/>
          </a:prstGeom>
        </p:spPr>
      </p:pic>
      <p:sp>
        <p:nvSpPr>
          <p:cNvPr id="15" name="Rectangle 14">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C5D9D638-E37D-F5CC-8024-7C3313E034D5}"/>
              </a:ext>
            </a:extLst>
          </p:cNvPr>
          <p:cNvSpPr>
            <a:spLocks noGrp="1"/>
          </p:cNvSpPr>
          <p:nvPr>
            <p:ph idx="1"/>
          </p:nvPr>
        </p:nvSpPr>
        <p:spPr>
          <a:xfrm>
            <a:off x="8079978" y="2533476"/>
            <a:ext cx="3369234" cy="3447832"/>
          </a:xfrm>
        </p:spPr>
        <p:txBody>
          <a:bodyPr anchor="t">
            <a:normAutofit/>
          </a:bodyPr>
          <a:lstStyle/>
          <a:p>
            <a:r>
              <a:rPr lang="en-GB" sz="1300" b="0" i="0" dirty="0">
                <a:effectLst/>
                <a:latin typeface="-apple-system"/>
              </a:rPr>
              <a:t>Some key differences:</a:t>
            </a:r>
          </a:p>
          <a:p>
            <a:pPr>
              <a:buFont typeface="Arial" panose="020B0604020202020204" pitchFamily="34" charset="0"/>
              <a:buChar char="•"/>
            </a:pPr>
            <a:r>
              <a:rPr lang="en-GB" sz="1300" b="1" i="0" dirty="0">
                <a:solidFill>
                  <a:schemeClr val="accent6">
                    <a:lumMod val="75000"/>
                  </a:schemeClr>
                </a:solidFill>
                <a:effectLst/>
                <a:latin typeface="-apple-system"/>
              </a:rPr>
              <a:t>Conceptual model:</a:t>
            </a:r>
          </a:p>
          <a:p>
            <a:pPr marL="742950" lvl="1" indent="-285750">
              <a:buFont typeface="Arial" panose="020B0604020202020204" pitchFamily="34" charset="0"/>
              <a:buChar char="•"/>
            </a:pPr>
            <a:r>
              <a:rPr lang="en-GB" sz="1300" b="1" i="0" dirty="0">
                <a:solidFill>
                  <a:schemeClr val="accent6">
                    <a:lumMod val="75000"/>
                  </a:schemeClr>
                </a:solidFill>
                <a:effectLst/>
                <a:latin typeface="-apple-system"/>
              </a:rPr>
              <a:t>Developed before research</a:t>
            </a:r>
          </a:p>
          <a:p>
            <a:pPr marL="742950" lvl="1" indent="-285750">
              <a:buFont typeface="Arial" panose="020B0604020202020204" pitchFamily="34" charset="0"/>
              <a:buChar char="•"/>
            </a:pPr>
            <a:r>
              <a:rPr lang="en-GB" sz="1300" b="1" i="0" dirty="0">
                <a:solidFill>
                  <a:schemeClr val="accent6">
                    <a:lumMod val="75000"/>
                  </a:schemeClr>
                </a:solidFill>
                <a:effectLst/>
                <a:latin typeface="-apple-system"/>
              </a:rPr>
              <a:t>Based on literature</a:t>
            </a:r>
          </a:p>
          <a:p>
            <a:pPr marL="742950" lvl="1" indent="-285750">
              <a:buFont typeface="Arial" panose="020B0604020202020204" pitchFamily="34" charset="0"/>
              <a:buChar char="•"/>
            </a:pPr>
            <a:r>
              <a:rPr lang="en-GB" sz="1300" b="1" i="0" dirty="0">
                <a:solidFill>
                  <a:schemeClr val="accent6">
                    <a:lumMod val="75000"/>
                  </a:schemeClr>
                </a:solidFill>
                <a:effectLst/>
                <a:latin typeface="-apple-system"/>
              </a:rPr>
              <a:t>Presents hypothesized relationships</a:t>
            </a:r>
          </a:p>
          <a:p>
            <a:pPr marL="742950" lvl="1" indent="-285750">
              <a:buFont typeface="Arial" panose="020B0604020202020204" pitchFamily="34" charset="0"/>
              <a:buChar char="•"/>
            </a:pPr>
            <a:r>
              <a:rPr lang="en-GB" sz="1300" b="1" i="0" dirty="0">
                <a:solidFill>
                  <a:schemeClr val="accent6">
                    <a:lumMod val="75000"/>
                  </a:schemeClr>
                </a:solidFill>
                <a:effectLst/>
                <a:latin typeface="-apple-system"/>
              </a:rPr>
              <a:t>May be depicted visually</a:t>
            </a:r>
          </a:p>
          <a:p>
            <a:pPr>
              <a:buFont typeface="Arial" panose="020B0604020202020204" pitchFamily="34" charset="0"/>
              <a:buChar char="•"/>
            </a:pPr>
            <a:r>
              <a:rPr lang="en-GB" sz="1300" b="1" i="0" dirty="0">
                <a:solidFill>
                  <a:schemeClr val="bg2">
                    <a:lumMod val="50000"/>
                  </a:schemeClr>
                </a:solidFill>
                <a:effectLst/>
                <a:latin typeface="-apple-system"/>
              </a:rPr>
              <a:t>Conceptual framework</a:t>
            </a:r>
          </a:p>
          <a:p>
            <a:pPr marL="742950" lvl="1" indent="-285750">
              <a:buFont typeface="Arial" panose="020B0604020202020204" pitchFamily="34" charset="0"/>
              <a:buChar char="•"/>
            </a:pPr>
            <a:r>
              <a:rPr lang="en-GB" sz="1300" b="1" i="0" dirty="0">
                <a:solidFill>
                  <a:schemeClr val="bg2">
                    <a:lumMod val="50000"/>
                  </a:schemeClr>
                </a:solidFill>
                <a:effectLst/>
                <a:latin typeface="-apple-system"/>
              </a:rPr>
              <a:t>Developed after data analysis</a:t>
            </a:r>
          </a:p>
          <a:p>
            <a:pPr marL="742950" lvl="1" indent="-285750">
              <a:buFont typeface="Arial" panose="020B0604020202020204" pitchFamily="34" charset="0"/>
              <a:buChar char="•"/>
            </a:pPr>
            <a:r>
              <a:rPr lang="en-GB" sz="1300" b="1" i="0" dirty="0">
                <a:solidFill>
                  <a:schemeClr val="bg2">
                    <a:lumMod val="50000"/>
                  </a:schemeClr>
                </a:solidFill>
                <a:effectLst/>
                <a:latin typeface="-apple-system"/>
              </a:rPr>
              <a:t>Integrates literature and new findings</a:t>
            </a:r>
          </a:p>
          <a:p>
            <a:pPr marL="742950" lvl="1" indent="-285750">
              <a:buFont typeface="Arial" panose="020B0604020202020204" pitchFamily="34" charset="0"/>
              <a:buChar char="•"/>
            </a:pPr>
            <a:r>
              <a:rPr lang="en-GB" sz="1300" b="1" i="0" dirty="0">
                <a:solidFill>
                  <a:schemeClr val="bg2">
                    <a:lumMod val="50000"/>
                  </a:schemeClr>
                </a:solidFill>
                <a:effectLst/>
                <a:latin typeface="-apple-system"/>
              </a:rPr>
              <a:t>May show refined/expanded model</a:t>
            </a:r>
          </a:p>
          <a:p>
            <a:pPr marL="742950" lvl="1" indent="-285750">
              <a:buFont typeface="Arial" panose="020B0604020202020204" pitchFamily="34" charset="0"/>
              <a:buChar char="•"/>
            </a:pPr>
            <a:r>
              <a:rPr lang="en-GB" sz="1300" b="1" i="0" dirty="0">
                <a:solidFill>
                  <a:schemeClr val="bg2">
                    <a:lumMod val="50000"/>
                  </a:schemeClr>
                </a:solidFill>
                <a:effectLst/>
                <a:latin typeface="-apple-system"/>
              </a:rPr>
              <a:t>Interprets research data</a:t>
            </a:r>
          </a:p>
          <a:p>
            <a:endParaRPr lang="en-GB" sz="1300" dirty="0"/>
          </a:p>
        </p:txBody>
      </p:sp>
    </p:spTree>
    <p:extLst>
      <p:ext uri="{BB962C8B-B14F-4D97-AF65-F5344CB8AC3E}">
        <p14:creationId xmlns:p14="http://schemas.microsoft.com/office/powerpoint/2010/main" val="39416100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ubes connected with a red line">
            <a:extLst>
              <a:ext uri="{FF2B5EF4-FFF2-40B4-BE49-F238E27FC236}">
                <a16:creationId xmlns:a16="http://schemas.microsoft.com/office/drawing/2014/main" id="{869C3F60-0C80-B25B-75CC-EFA3AA0E365E}"/>
              </a:ext>
            </a:extLst>
          </p:cNvPr>
          <p:cNvPicPr>
            <a:picLocks noChangeAspect="1"/>
          </p:cNvPicPr>
          <p:nvPr/>
        </p:nvPicPr>
        <p:blipFill rotWithShape="1">
          <a:blip r:embed="rId2"/>
          <a:srcRect l="25343" r="13912" b="-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A6F1A-8657-B79B-CEDD-B259923B09FE}"/>
              </a:ext>
            </a:extLst>
          </p:cNvPr>
          <p:cNvSpPr>
            <a:spLocks noGrp="1"/>
          </p:cNvSpPr>
          <p:nvPr>
            <p:ph type="title"/>
          </p:nvPr>
        </p:nvSpPr>
        <p:spPr>
          <a:xfrm>
            <a:off x="6115317" y="405685"/>
            <a:ext cx="5464968" cy="1559301"/>
          </a:xfrm>
        </p:spPr>
        <p:txBody>
          <a:bodyPr>
            <a:normAutofit/>
          </a:bodyPr>
          <a:lstStyle/>
          <a:p>
            <a:r>
              <a:rPr lang="en-GB" sz="1900" b="0" i="0" dirty="0">
                <a:effectLst/>
                <a:latin typeface="-apple-system"/>
              </a:rPr>
              <a:t>A conceptual framework is an integrated set of concepts and theories that provides a broad structure and foundation to examine a research problem. The key elements of a conceptual framework include:</a:t>
            </a:r>
            <a:br>
              <a:rPr lang="en-GB" sz="1900" b="0" i="0" dirty="0">
                <a:effectLst/>
                <a:latin typeface="-apple-system"/>
              </a:rPr>
            </a:br>
            <a:endParaRPr lang="en-GB" sz="1900" dirty="0"/>
          </a:p>
        </p:txBody>
      </p:sp>
      <p:sp>
        <p:nvSpPr>
          <p:cNvPr id="3" name="Content Placeholder 2">
            <a:extLst>
              <a:ext uri="{FF2B5EF4-FFF2-40B4-BE49-F238E27FC236}">
                <a16:creationId xmlns:a16="http://schemas.microsoft.com/office/drawing/2014/main" id="{0808CF2B-9A7C-3AFA-2169-FC78976B669B}"/>
              </a:ext>
            </a:extLst>
          </p:cNvPr>
          <p:cNvSpPr>
            <a:spLocks noGrp="1"/>
          </p:cNvSpPr>
          <p:nvPr>
            <p:ph idx="1"/>
          </p:nvPr>
        </p:nvSpPr>
        <p:spPr>
          <a:xfrm>
            <a:off x="6115317" y="2743200"/>
            <a:ext cx="5247340" cy="3496878"/>
          </a:xfrm>
        </p:spPr>
        <p:txBody>
          <a:bodyPr anchor="ctr">
            <a:normAutofit/>
          </a:bodyPr>
          <a:lstStyle/>
          <a:p>
            <a:pPr>
              <a:buFont typeface="Arial" panose="020B0604020202020204" pitchFamily="34" charset="0"/>
              <a:buChar char="•"/>
            </a:pPr>
            <a:r>
              <a:rPr lang="en-GB" sz="1300" b="0" i="0">
                <a:effectLst/>
                <a:latin typeface="-apple-system"/>
              </a:rPr>
              <a:t>Definitions of key concepts, terms, and variables related to the topic</a:t>
            </a:r>
          </a:p>
          <a:p>
            <a:pPr>
              <a:buFont typeface="Arial" panose="020B0604020202020204" pitchFamily="34" charset="0"/>
              <a:buChar char="•"/>
            </a:pPr>
            <a:r>
              <a:rPr lang="en-GB" sz="1300" b="0" i="0">
                <a:effectLst/>
                <a:latin typeface="-apple-system"/>
              </a:rPr>
              <a:t>Existing theories that are relevant to the topic or problem</a:t>
            </a:r>
          </a:p>
          <a:p>
            <a:pPr>
              <a:buFont typeface="Arial" panose="020B0604020202020204" pitchFamily="34" charset="0"/>
              <a:buChar char="•"/>
            </a:pPr>
            <a:r>
              <a:rPr lang="en-GB" sz="1300" b="0" i="0">
                <a:effectLst/>
                <a:latin typeface="-apple-system"/>
              </a:rPr>
              <a:t>Assumptions that underpin the framework</a:t>
            </a:r>
          </a:p>
          <a:p>
            <a:pPr>
              <a:buFont typeface="Arial" panose="020B0604020202020204" pitchFamily="34" charset="0"/>
              <a:buChar char="•"/>
            </a:pPr>
            <a:r>
              <a:rPr lang="en-GB" sz="1300" b="0" i="0">
                <a:effectLst/>
                <a:latin typeface="-apple-system"/>
              </a:rPr>
              <a:t>Propositions or hypotheses that establish relationships between concepts</a:t>
            </a:r>
          </a:p>
          <a:p>
            <a:pPr>
              <a:buFont typeface="Arial" panose="020B0604020202020204" pitchFamily="34" charset="0"/>
              <a:buChar char="•"/>
            </a:pPr>
            <a:r>
              <a:rPr lang="en-GB" sz="1300" b="0" i="0">
                <a:effectLst/>
                <a:latin typeface="-apple-system"/>
              </a:rPr>
              <a:t>A model or visual representation of conceptual relationships</a:t>
            </a:r>
          </a:p>
          <a:p>
            <a:r>
              <a:rPr lang="en-GB" sz="1300" b="0" i="0">
                <a:effectLst/>
                <a:latin typeface="-apple-system"/>
              </a:rPr>
              <a:t>Importantly, a conceptual framework provides an underlying structure of concepts and theories that:</a:t>
            </a:r>
          </a:p>
          <a:p>
            <a:pPr>
              <a:buFont typeface="Arial" panose="020B0604020202020204" pitchFamily="34" charset="0"/>
              <a:buChar char="•"/>
            </a:pPr>
            <a:r>
              <a:rPr lang="en-GB" sz="1300" b="0" i="0">
                <a:effectLst/>
                <a:latin typeface="-apple-system"/>
              </a:rPr>
              <a:t>Frames how the researcher views the problem they are studying</a:t>
            </a:r>
          </a:p>
          <a:p>
            <a:pPr>
              <a:buFont typeface="Arial" panose="020B0604020202020204" pitchFamily="34" charset="0"/>
              <a:buChar char="•"/>
            </a:pPr>
            <a:r>
              <a:rPr lang="en-GB" sz="1300" b="0" i="0">
                <a:effectLst/>
                <a:latin typeface="-apple-system"/>
              </a:rPr>
              <a:t>Determines what factors and relationships they will investigate</a:t>
            </a:r>
          </a:p>
          <a:p>
            <a:pPr>
              <a:buFont typeface="Arial" panose="020B0604020202020204" pitchFamily="34" charset="0"/>
              <a:buChar char="•"/>
            </a:pPr>
            <a:r>
              <a:rPr lang="en-GB" sz="1300" b="0" i="0">
                <a:effectLst/>
                <a:latin typeface="-apple-system"/>
              </a:rPr>
              <a:t>Shapes how they will collect and analyze data</a:t>
            </a:r>
          </a:p>
          <a:p>
            <a:pPr>
              <a:buFont typeface="Arial" panose="020B0604020202020204" pitchFamily="34" charset="0"/>
              <a:buChar char="•"/>
            </a:pPr>
            <a:r>
              <a:rPr lang="en-GB" sz="1300" b="0" i="0">
                <a:effectLst/>
                <a:latin typeface="-apple-system"/>
              </a:rPr>
              <a:t>Provides a basis for interpreting findings and drawing conclusions</a:t>
            </a:r>
          </a:p>
          <a:p>
            <a:endParaRPr lang="en-GB" sz="1300"/>
          </a:p>
        </p:txBody>
      </p:sp>
    </p:spTree>
    <p:extLst>
      <p:ext uri="{BB962C8B-B14F-4D97-AF65-F5344CB8AC3E}">
        <p14:creationId xmlns:p14="http://schemas.microsoft.com/office/powerpoint/2010/main" val="19142264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6CC7D015-0DD8-420F-A568-AC4FEDC41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Rectangle 73">
            <a:extLst>
              <a:ext uri="{FF2B5EF4-FFF2-40B4-BE49-F238E27FC236}">
                <a16:creationId xmlns:a16="http://schemas.microsoft.com/office/drawing/2014/main" id="{DC595556-C814-4F1F-B0E5-71812F38A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5" name="Picture 4" descr="A black and white square with a grid&#10;&#10;Description automatically generated">
            <a:extLst>
              <a:ext uri="{FF2B5EF4-FFF2-40B4-BE49-F238E27FC236}">
                <a16:creationId xmlns:a16="http://schemas.microsoft.com/office/drawing/2014/main" id="{9C58F88F-F018-91B7-3344-AF4CDBF32628}"/>
              </a:ext>
            </a:extLst>
          </p:cNvPr>
          <p:cNvPicPr>
            <a:picLocks noChangeAspect="1"/>
          </p:cNvPicPr>
          <p:nvPr/>
        </p:nvPicPr>
        <p:blipFill rotWithShape="1">
          <a:blip r:embed="rId2">
            <a:alphaModFix amt="60000"/>
          </a:blip>
          <a:srcRect t="22117" b="21633"/>
          <a:stretch/>
        </p:blipFill>
        <p:spPr>
          <a:xfrm>
            <a:off x="-1" y="10"/>
            <a:ext cx="12192001" cy="6857990"/>
          </a:xfrm>
          <a:prstGeom prst="rect">
            <a:avLst/>
          </a:prstGeom>
        </p:spPr>
      </p:pic>
      <p:sp>
        <p:nvSpPr>
          <p:cNvPr id="2" name="Title 1">
            <a:extLst>
              <a:ext uri="{FF2B5EF4-FFF2-40B4-BE49-F238E27FC236}">
                <a16:creationId xmlns:a16="http://schemas.microsoft.com/office/drawing/2014/main" id="{AFD929F8-7587-C4B7-7A6C-A27673C10378}"/>
              </a:ext>
            </a:extLst>
          </p:cNvPr>
          <p:cNvSpPr>
            <a:spLocks noGrp="1"/>
          </p:cNvSpPr>
          <p:nvPr>
            <p:ph type="title"/>
          </p:nvPr>
        </p:nvSpPr>
        <p:spPr>
          <a:xfrm>
            <a:off x="838200" y="557189"/>
            <a:ext cx="4155825" cy="5571898"/>
          </a:xfrm>
        </p:spPr>
        <p:txBody>
          <a:bodyPr>
            <a:normAutofit/>
          </a:bodyPr>
          <a:lstStyle/>
          <a:p>
            <a:r>
              <a:rPr lang="en-GB">
                <a:solidFill>
                  <a:srgbClr val="FFFFFF"/>
                </a:solidFill>
              </a:rPr>
              <a:t>Article presents a systematic 6-step process for thematic analysis to develop a conceptual model: </a:t>
            </a:r>
            <a:br>
              <a:rPr lang="en-GB">
                <a:solidFill>
                  <a:srgbClr val="FFFFFF"/>
                </a:solidFill>
              </a:rPr>
            </a:br>
            <a:br>
              <a:rPr lang="en-GB">
                <a:solidFill>
                  <a:srgbClr val="FFFFFF"/>
                </a:solidFill>
              </a:rPr>
            </a:br>
            <a:endParaRPr lang="en-GB">
              <a:solidFill>
                <a:srgbClr val="FFFFFF"/>
              </a:solidFill>
            </a:endParaRPr>
          </a:p>
        </p:txBody>
      </p:sp>
      <p:sp>
        <p:nvSpPr>
          <p:cNvPr id="3" name="Content Placeholder 2">
            <a:extLst>
              <a:ext uri="{FF2B5EF4-FFF2-40B4-BE49-F238E27FC236}">
                <a16:creationId xmlns:a16="http://schemas.microsoft.com/office/drawing/2014/main" id="{543F4257-CC0A-1EA1-2C04-734597DED4E2}"/>
              </a:ext>
            </a:extLst>
          </p:cNvPr>
          <p:cNvSpPr>
            <a:spLocks noGrp="1"/>
          </p:cNvSpPr>
          <p:nvPr>
            <p:ph idx="1"/>
          </p:nvPr>
        </p:nvSpPr>
        <p:spPr>
          <a:xfrm>
            <a:off x="5186552" y="557189"/>
            <a:ext cx="6167246" cy="5571898"/>
          </a:xfrm>
        </p:spPr>
        <p:txBody>
          <a:bodyPr anchor="ctr">
            <a:normAutofit/>
          </a:bodyPr>
          <a:lstStyle/>
          <a:p>
            <a:endParaRPr lang="en-GB" sz="2000" dirty="0">
              <a:solidFill>
                <a:srgbClr val="FFFFFF"/>
              </a:solidFill>
            </a:endParaRPr>
          </a:p>
          <a:p>
            <a:r>
              <a:rPr lang="en-GB" sz="2000" b="1" dirty="0">
                <a:solidFill>
                  <a:srgbClr val="FFFFFF"/>
                </a:solidFill>
              </a:rPr>
              <a:t>1) Transcription and selecting quotes </a:t>
            </a:r>
          </a:p>
          <a:p>
            <a:r>
              <a:rPr lang="en-GB" sz="2000" b="1" dirty="0">
                <a:solidFill>
                  <a:srgbClr val="FFFFFF"/>
                </a:solidFill>
              </a:rPr>
              <a:t>2) Choosing keywords </a:t>
            </a:r>
          </a:p>
          <a:p>
            <a:r>
              <a:rPr lang="en-GB" sz="2000" b="1" dirty="0">
                <a:solidFill>
                  <a:srgbClr val="FFFFFF"/>
                </a:solidFill>
              </a:rPr>
              <a:t>3) Coding </a:t>
            </a:r>
          </a:p>
          <a:p>
            <a:r>
              <a:rPr lang="en-GB" sz="2000" b="1" dirty="0">
                <a:solidFill>
                  <a:srgbClr val="FFFFFF"/>
                </a:solidFill>
              </a:rPr>
              <a:t>4) Developing themes </a:t>
            </a:r>
          </a:p>
          <a:p>
            <a:r>
              <a:rPr lang="en-GB" sz="2000" b="1" dirty="0">
                <a:solidFill>
                  <a:srgbClr val="FFFFFF"/>
                </a:solidFill>
              </a:rPr>
              <a:t>5) Conceptualization through interpretation </a:t>
            </a:r>
          </a:p>
          <a:p>
            <a:r>
              <a:rPr lang="en-GB" sz="2000" b="1" dirty="0">
                <a:solidFill>
                  <a:srgbClr val="FFFFFF"/>
                </a:solidFill>
              </a:rPr>
              <a:t>6) Building a conceptual model</a:t>
            </a:r>
          </a:p>
          <a:p>
            <a:r>
              <a:rPr lang="en-GB" sz="2000" dirty="0">
                <a:solidFill>
                  <a:srgbClr val="FFFFFF"/>
                </a:solidFill>
              </a:rPr>
              <a:t>- It highlights how this systematic process can strengthen validity and trustworthiness of qualitative research across different methodologies.</a:t>
            </a:r>
          </a:p>
          <a:p>
            <a:r>
              <a:rPr lang="en-GB" sz="2000" dirty="0">
                <a:solidFill>
                  <a:srgbClr val="FFFFFF"/>
                </a:solidFill>
              </a:rPr>
              <a:t>- The key strength of this approach is providing a structured, comprehensive strategy for moving from raw data to a theoretical model grounded in empirical evidence.</a:t>
            </a:r>
          </a:p>
          <a:p>
            <a:endParaRPr lang="en-GB" sz="2000" dirty="0">
              <a:solidFill>
                <a:srgbClr val="FFFFFF"/>
              </a:solidFill>
            </a:endParaRPr>
          </a:p>
          <a:p>
            <a:pPr marL="0" indent="0">
              <a:buNone/>
            </a:pPr>
            <a:endParaRPr lang="en-GB" sz="2000" dirty="0">
              <a:solidFill>
                <a:srgbClr val="FFFFFF"/>
              </a:solidFill>
            </a:endParaRPr>
          </a:p>
        </p:txBody>
      </p:sp>
    </p:spTree>
    <p:extLst>
      <p:ext uri="{BB962C8B-B14F-4D97-AF65-F5344CB8AC3E}">
        <p14:creationId xmlns:p14="http://schemas.microsoft.com/office/powerpoint/2010/main" val="4039953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E2ABA1-8B56-7EB6-37CD-8E7A33B9EDD8}"/>
              </a:ext>
            </a:extLst>
          </p:cNvPr>
          <p:cNvSpPr>
            <a:spLocks noGrp="1"/>
          </p:cNvSpPr>
          <p:nvPr>
            <p:ph idx="1"/>
          </p:nvPr>
        </p:nvSpPr>
        <p:spPr>
          <a:xfrm>
            <a:off x="6106175" y="1035843"/>
            <a:ext cx="5150643" cy="4561393"/>
          </a:xfrm>
        </p:spPr>
        <p:txBody>
          <a:bodyPr>
            <a:normAutofit/>
          </a:bodyPr>
          <a:lstStyle/>
          <a:p>
            <a:r>
              <a:rPr lang="en-GB" sz="1700" b="1" dirty="0"/>
              <a:t>1) Transcription and selecting quotes </a:t>
            </a:r>
          </a:p>
          <a:p>
            <a:r>
              <a:rPr lang="en-GB" sz="1700" b="1" dirty="0"/>
              <a:t>2) Choosing keywords </a:t>
            </a:r>
          </a:p>
          <a:p>
            <a:r>
              <a:rPr lang="en-GB" sz="1700" b="1" dirty="0"/>
              <a:t>3) Coding </a:t>
            </a:r>
          </a:p>
          <a:p>
            <a:r>
              <a:rPr lang="en-GB" sz="1700" b="1" dirty="0"/>
              <a:t>4) Developing themes </a:t>
            </a:r>
          </a:p>
          <a:p>
            <a:r>
              <a:rPr lang="en-GB" sz="1700" b="1" dirty="0"/>
              <a:t>5) Conceptualization through interpretation </a:t>
            </a:r>
          </a:p>
          <a:p>
            <a:r>
              <a:rPr lang="en-GB" sz="1700" b="1" dirty="0"/>
              <a:t>6) Building a conceptual model</a:t>
            </a:r>
          </a:p>
          <a:p>
            <a:r>
              <a:rPr lang="en-GB" sz="1700" dirty="0"/>
              <a:t>- It highlights how this systematic process can strengthen validity and trustworthiness of qualitative research across different methodologies.</a:t>
            </a:r>
          </a:p>
          <a:p>
            <a:r>
              <a:rPr lang="en-GB" sz="1700" dirty="0"/>
              <a:t>- The key strength of this approach is providing a structured, comprehensive strategy for moving from raw data to a theoretical model grounded in empirical evidence.</a:t>
            </a:r>
          </a:p>
          <a:p>
            <a:endParaRPr lang="en-GB" sz="1700" dirty="0"/>
          </a:p>
        </p:txBody>
      </p:sp>
      <p:grpSp>
        <p:nvGrpSpPr>
          <p:cNvPr id="8" name="Group 7">
            <a:extLst>
              <a:ext uri="{FF2B5EF4-FFF2-40B4-BE49-F238E27FC236}">
                <a16:creationId xmlns:a16="http://schemas.microsoft.com/office/drawing/2014/main" id="{968EC965-623E-8BF3-985A-953E5C1316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222078"/>
            <a:ext cx="12207199" cy="639001"/>
            <a:chOff x="-5025" y="6222078"/>
            <a:chExt cx="12207199" cy="639001"/>
          </a:xfrm>
        </p:grpSpPr>
        <p:sp>
          <p:nvSpPr>
            <p:cNvPr id="9" name="Rectangle 8">
              <a:extLst>
                <a:ext uri="{FF2B5EF4-FFF2-40B4-BE49-F238E27FC236}">
                  <a16:creationId xmlns:a16="http://schemas.microsoft.com/office/drawing/2014/main" id="{3D95F932-C833-697F-9C8B-846A4C713F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5779075" y="437979"/>
              <a:ext cx="639000"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B87D2FB-6AB1-6569-F43A-2CB44F77D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908412" y="3577490"/>
              <a:ext cx="639000" cy="5928176"/>
            </a:xfrm>
            <a:prstGeom prst="rect">
              <a:avLst/>
            </a:prstGeom>
            <a:gradFill>
              <a:gsLst>
                <a:gs pos="3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descr="A square pattern with a grid&#10;&#10;Description automatically generated with medium confidence">
            <a:extLst>
              <a:ext uri="{FF2B5EF4-FFF2-40B4-BE49-F238E27FC236}">
                <a16:creationId xmlns:a16="http://schemas.microsoft.com/office/drawing/2014/main" id="{C88707AE-3C23-674B-F76D-3F9DBE47D1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89660" y="1035843"/>
            <a:ext cx="3048000" cy="3048000"/>
          </a:xfrm>
          <a:prstGeom prst="rect">
            <a:avLst/>
          </a:prstGeom>
        </p:spPr>
      </p:pic>
    </p:spTree>
    <p:extLst>
      <p:ext uri="{BB962C8B-B14F-4D97-AF65-F5344CB8AC3E}">
        <p14:creationId xmlns:p14="http://schemas.microsoft.com/office/powerpoint/2010/main" val="38241334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8A8915-8B23-F3C9-480C-7FFEC73D9F45}"/>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7FFC7FC-C30D-1A8C-FF7F-70D26FF7AAB4}"/>
              </a:ext>
            </a:extLst>
          </p:cNvPr>
          <p:cNvSpPr>
            <a:spLocks noGrp="1"/>
          </p:cNvSpPr>
          <p:nvPr>
            <p:ph idx="1"/>
          </p:nvPr>
        </p:nvSpPr>
        <p:spPr>
          <a:xfrm>
            <a:off x="4447308" y="591344"/>
            <a:ext cx="6906491" cy="5585619"/>
          </a:xfrm>
        </p:spPr>
        <p:txBody>
          <a:bodyPr anchor="ctr">
            <a:normAutofit/>
          </a:bodyPr>
          <a:lstStyle/>
          <a:p>
            <a:r>
              <a:rPr lang="en-GB" dirty="0"/>
              <a:t>- The first step involves transcribing data and selecting salient quotes that capture important patterns. </a:t>
            </a:r>
          </a:p>
          <a:p>
            <a:r>
              <a:rPr lang="en-GB" dirty="0"/>
              <a:t>- The second step is selecting keywords that recur frequently and represent core ideas in the data. </a:t>
            </a:r>
          </a:p>
          <a:p>
            <a:r>
              <a:rPr lang="en-GB" dirty="0"/>
              <a:t>- The third step is coding - assigning labels to segments of data to identify key elements related to the research questions.</a:t>
            </a:r>
          </a:p>
          <a:p>
            <a:endParaRPr lang="en-GB" dirty="0"/>
          </a:p>
        </p:txBody>
      </p:sp>
    </p:spTree>
    <p:extLst>
      <p:ext uri="{BB962C8B-B14F-4D97-AF65-F5344CB8AC3E}">
        <p14:creationId xmlns:p14="http://schemas.microsoft.com/office/powerpoint/2010/main" val="28397842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27F5DF-6D02-D5A7-E3D4-7BA8BC6C2C8D}"/>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6570D7D-FAEF-368E-ADB6-D744C63FCF0C}"/>
              </a:ext>
            </a:extLst>
          </p:cNvPr>
          <p:cNvSpPr>
            <a:spLocks noGrp="1"/>
          </p:cNvSpPr>
          <p:nvPr>
            <p:ph idx="1"/>
          </p:nvPr>
        </p:nvSpPr>
        <p:spPr>
          <a:xfrm>
            <a:off x="4447308" y="591344"/>
            <a:ext cx="6906491" cy="5585619"/>
          </a:xfrm>
        </p:spPr>
        <p:txBody>
          <a:bodyPr anchor="ctr">
            <a:normAutofit/>
          </a:bodyPr>
          <a:lstStyle/>
          <a:p>
            <a:r>
              <a:rPr lang="en-GB" dirty="0"/>
              <a:t>- The fourth step is developing broader themes by organizing relevant codes together based on shared meaning and relationships. </a:t>
            </a:r>
          </a:p>
          <a:p>
            <a:r>
              <a:rPr lang="en-GB" dirty="0"/>
              <a:t>- The fifth step is conceptualization, defining and interpreting the key concepts that emerge from the data. </a:t>
            </a:r>
          </a:p>
          <a:p>
            <a:r>
              <a:rPr lang="en-GB" dirty="0"/>
              <a:t>- The final step is developing a conceptual model that encapsulates the research findings and answers the research questions. </a:t>
            </a:r>
          </a:p>
          <a:p>
            <a:pPr marL="0" indent="0">
              <a:buNone/>
            </a:pPr>
            <a:endParaRPr lang="en-GB" dirty="0"/>
          </a:p>
          <a:p>
            <a:endParaRPr lang="en-GB" dirty="0"/>
          </a:p>
          <a:p>
            <a:endParaRPr lang="en-GB" b="1" dirty="0"/>
          </a:p>
        </p:txBody>
      </p:sp>
    </p:spTree>
    <p:extLst>
      <p:ext uri="{BB962C8B-B14F-4D97-AF65-F5344CB8AC3E}">
        <p14:creationId xmlns:p14="http://schemas.microsoft.com/office/powerpoint/2010/main" val="201143969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6B41B4-B1B9-0D7F-F15A-9145424012E9}"/>
              </a:ext>
            </a:extLst>
          </p:cNvPr>
          <p:cNvSpPr>
            <a:spLocks noGrp="1"/>
          </p:cNvSpPr>
          <p:nvPr>
            <p:ph type="title"/>
          </p:nvPr>
        </p:nvSpPr>
        <p:spPr>
          <a:xfrm>
            <a:off x="686834" y="1153572"/>
            <a:ext cx="3200400" cy="4461163"/>
          </a:xfrm>
        </p:spPr>
        <p:txBody>
          <a:bodyPr>
            <a:normAutofit/>
          </a:bodyPr>
          <a:lstStyle/>
          <a:p>
            <a:r>
              <a:rPr lang="en-GB" sz="3400" dirty="0">
                <a:solidFill>
                  <a:srgbClr val="FFFFFF"/>
                </a:solidFill>
              </a:rPr>
              <a:t>The article provides specific guidelines like the 2 x 6Rs and 4Rs to enhance the rigor of each step of analysis. </a:t>
            </a:r>
            <a:br>
              <a:rPr lang="en-GB" sz="3400" dirty="0">
                <a:solidFill>
                  <a:srgbClr val="FFFFFF"/>
                </a:solidFill>
              </a:rPr>
            </a:br>
            <a:br>
              <a:rPr lang="en-GB" sz="3400" b="0" i="0" dirty="0">
                <a:solidFill>
                  <a:srgbClr val="FFFFFF"/>
                </a:solidFill>
                <a:effectLst/>
                <a:latin typeface="-apple-system"/>
              </a:rPr>
            </a:br>
            <a:endParaRPr lang="en-GB" sz="34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40565EB-AB69-F832-5933-3CFC487356AC}"/>
              </a:ext>
            </a:extLst>
          </p:cNvPr>
          <p:cNvSpPr>
            <a:spLocks noGrp="1"/>
          </p:cNvSpPr>
          <p:nvPr>
            <p:ph idx="1"/>
          </p:nvPr>
        </p:nvSpPr>
        <p:spPr>
          <a:xfrm>
            <a:off x="4447308" y="591344"/>
            <a:ext cx="6906491" cy="5585619"/>
          </a:xfrm>
        </p:spPr>
        <p:txBody>
          <a:bodyPr anchor="ctr">
            <a:normAutofit/>
          </a:bodyPr>
          <a:lstStyle/>
          <a:p>
            <a:br>
              <a:rPr lang="en-GB" sz="2400" b="0" i="0">
                <a:effectLst/>
                <a:latin typeface="-apple-system"/>
              </a:rPr>
            </a:br>
            <a:r>
              <a:rPr lang="en-GB" sz="2400" b="0" i="0">
                <a:effectLst/>
                <a:latin typeface="-apple-system"/>
              </a:rPr>
              <a:t>6Rs for Keyword Selection:</a:t>
            </a:r>
          </a:p>
          <a:p>
            <a:pPr>
              <a:buFont typeface="Arial" panose="020B0604020202020204" pitchFamily="34" charset="0"/>
              <a:buChar char="•"/>
            </a:pPr>
            <a:r>
              <a:rPr lang="en-GB" sz="2400" b="0" i="0">
                <a:effectLst/>
                <a:latin typeface="-apple-system"/>
              </a:rPr>
              <a:t>Realness - Words that reflect participants' genuine experiences</a:t>
            </a:r>
          </a:p>
          <a:p>
            <a:pPr>
              <a:buFont typeface="Arial" panose="020B0604020202020204" pitchFamily="34" charset="0"/>
              <a:buChar char="•"/>
            </a:pPr>
            <a:r>
              <a:rPr lang="en-GB" sz="2400" b="0" i="0">
                <a:effectLst/>
                <a:latin typeface="-apple-system"/>
              </a:rPr>
              <a:t>Richness - Words with rich meaning that provide detailed understanding</a:t>
            </a:r>
          </a:p>
          <a:p>
            <a:pPr>
              <a:buFont typeface="Arial" panose="020B0604020202020204" pitchFamily="34" charset="0"/>
              <a:buChar char="•"/>
            </a:pPr>
            <a:r>
              <a:rPr lang="en-GB" sz="2400" b="0" i="0">
                <a:effectLst/>
                <a:latin typeface="-apple-system"/>
              </a:rPr>
              <a:t>Repetition - Frequently repeated words that indicate significance</a:t>
            </a:r>
          </a:p>
          <a:p>
            <a:pPr>
              <a:buFont typeface="Arial" panose="020B0604020202020204" pitchFamily="34" charset="0"/>
              <a:buChar char="•"/>
            </a:pPr>
            <a:r>
              <a:rPr lang="en-GB" sz="2400" b="0" i="0">
                <a:effectLst/>
                <a:latin typeface="-apple-system"/>
              </a:rPr>
              <a:t>Rationale - Words connected to the research's theoretical foundations</a:t>
            </a:r>
          </a:p>
          <a:p>
            <a:pPr>
              <a:buFont typeface="Arial" panose="020B0604020202020204" pitchFamily="34" charset="0"/>
              <a:buChar char="•"/>
            </a:pPr>
            <a:r>
              <a:rPr lang="en-GB" sz="2400" b="0" i="0">
                <a:effectLst/>
                <a:latin typeface="-apple-system"/>
              </a:rPr>
              <a:t>Repartee - Witty or thought-provoking words that stimulate discussion</a:t>
            </a:r>
          </a:p>
          <a:p>
            <a:pPr>
              <a:buFont typeface="Arial" panose="020B0604020202020204" pitchFamily="34" charset="0"/>
              <a:buChar char="•"/>
            </a:pPr>
            <a:r>
              <a:rPr lang="en-GB" sz="2400" b="0" i="0">
                <a:effectLst/>
                <a:latin typeface="-apple-system"/>
              </a:rPr>
              <a:t>Regal - Crucial words that establish the significance of the research</a:t>
            </a:r>
          </a:p>
          <a:p>
            <a:endParaRPr lang="en-GB" sz="2400"/>
          </a:p>
        </p:txBody>
      </p:sp>
    </p:spTree>
    <p:extLst>
      <p:ext uri="{BB962C8B-B14F-4D97-AF65-F5344CB8AC3E}">
        <p14:creationId xmlns:p14="http://schemas.microsoft.com/office/powerpoint/2010/main" val="276522848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279ACA-4EA9-1371-334B-3E088914C093}"/>
              </a:ext>
            </a:extLst>
          </p:cNvPr>
          <p:cNvSpPr>
            <a:spLocks noGrp="1"/>
          </p:cNvSpPr>
          <p:nvPr>
            <p:ph type="title"/>
          </p:nvPr>
        </p:nvSpPr>
        <p:spPr>
          <a:xfrm>
            <a:off x="686834" y="1153572"/>
            <a:ext cx="3200400" cy="4461163"/>
          </a:xfrm>
        </p:spPr>
        <p:txBody>
          <a:bodyPr>
            <a:normAutofit/>
          </a:bodyPr>
          <a:lstStyle/>
          <a:p>
            <a:r>
              <a:rPr lang="en-GB" b="0" i="0">
                <a:solidFill>
                  <a:srgbClr val="FFFFFF"/>
                </a:solidFill>
                <a:effectLst/>
                <a:latin typeface="-apple-system"/>
              </a:rPr>
              <a:t>6Rs for Coding:</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697A5F9-B055-3D94-3734-5D5F89720A5E}"/>
              </a:ext>
            </a:extLst>
          </p:cNvPr>
          <p:cNvSpPr>
            <a:spLocks noGrp="1"/>
          </p:cNvSpPr>
          <p:nvPr>
            <p:ph idx="1"/>
          </p:nvPr>
        </p:nvSpPr>
        <p:spPr>
          <a:xfrm>
            <a:off x="4447308" y="591344"/>
            <a:ext cx="6906491" cy="5585619"/>
          </a:xfrm>
        </p:spPr>
        <p:txBody>
          <a:bodyPr anchor="ctr">
            <a:normAutofit/>
          </a:bodyPr>
          <a:lstStyle/>
          <a:p>
            <a:pPr>
              <a:buFont typeface="Arial" panose="020B0604020202020204" pitchFamily="34" charset="0"/>
              <a:buChar char="•"/>
            </a:pPr>
            <a:r>
              <a:rPr lang="en-GB" b="0" i="0">
                <a:effectLst/>
                <a:latin typeface="-apple-system"/>
              </a:rPr>
              <a:t>Robust - Codes that comprehensively represent the essence of the data</a:t>
            </a:r>
          </a:p>
          <a:p>
            <a:pPr>
              <a:buFont typeface="Arial" panose="020B0604020202020204" pitchFamily="34" charset="0"/>
              <a:buChar char="•"/>
            </a:pPr>
            <a:r>
              <a:rPr lang="en-GB" b="0" i="0">
                <a:effectLst/>
                <a:latin typeface="-apple-system"/>
              </a:rPr>
              <a:t>Reflective - Codes that relate facts to theories as interpretive lenses</a:t>
            </a:r>
          </a:p>
          <a:p>
            <a:pPr>
              <a:buFont typeface="Arial" panose="020B0604020202020204" pitchFamily="34" charset="0"/>
              <a:buChar char="•"/>
            </a:pPr>
            <a:r>
              <a:rPr lang="en-GB" b="0" i="0">
                <a:effectLst/>
                <a:latin typeface="-apple-system"/>
              </a:rPr>
              <a:t>Resplendent - Powerful, impressive codes that explain the context</a:t>
            </a:r>
          </a:p>
          <a:p>
            <a:pPr>
              <a:buFont typeface="Arial" panose="020B0604020202020204" pitchFamily="34" charset="0"/>
              <a:buChar char="•"/>
            </a:pPr>
            <a:r>
              <a:rPr lang="en-GB" b="0" i="0">
                <a:effectLst/>
                <a:latin typeface="-apple-system"/>
              </a:rPr>
              <a:t>Relevant - Codes closely tied to the research questions</a:t>
            </a:r>
          </a:p>
          <a:p>
            <a:pPr>
              <a:buFont typeface="Arial" panose="020B0604020202020204" pitchFamily="34" charset="0"/>
              <a:buChar char="•"/>
            </a:pPr>
            <a:r>
              <a:rPr lang="en-GB" b="0" i="0">
                <a:effectLst/>
                <a:latin typeface="-apple-system"/>
              </a:rPr>
              <a:t>Radical - Unique, non-overlapping codes offering new insights</a:t>
            </a:r>
          </a:p>
          <a:p>
            <a:pPr>
              <a:buFont typeface="Arial" panose="020B0604020202020204" pitchFamily="34" charset="0"/>
              <a:buChar char="•"/>
            </a:pPr>
            <a:r>
              <a:rPr lang="en-GB" b="0" i="0">
                <a:effectLst/>
                <a:latin typeface="-apple-system"/>
              </a:rPr>
              <a:t>Righteous - Logically consistent codes aligned with research aims</a:t>
            </a:r>
          </a:p>
          <a:p>
            <a:endParaRPr lang="en-GB" dirty="0"/>
          </a:p>
        </p:txBody>
      </p:sp>
    </p:spTree>
    <p:extLst>
      <p:ext uri="{BB962C8B-B14F-4D97-AF65-F5344CB8AC3E}">
        <p14:creationId xmlns:p14="http://schemas.microsoft.com/office/powerpoint/2010/main" val="41724936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145ABA-E36C-7812-1F57-8CE5630CB3DD}"/>
              </a:ext>
            </a:extLst>
          </p:cNvPr>
          <p:cNvSpPr>
            <a:spLocks noGrp="1"/>
          </p:cNvSpPr>
          <p:nvPr>
            <p:ph type="title"/>
          </p:nvPr>
        </p:nvSpPr>
        <p:spPr>
          <a:xfrm>
            <a:off x="686834" y="1153572"/>
            <a:ext cx="3200400" cy="4461163"/>
          </a:xfrm>
        </p:spPr>
        <p:txBody>
          <a:bodyPr>
            <a:normAutofit/>
          </a:bodyPr>
          <a:lstStyle/>
          <a:p>
            <a:r>
              <a:rPr lang="en-GB" b="0" i="0">
                <a:solidFill>
                  <a:srgbClr val="FFFFFF"/>
                </a:solidFill>
                <a:effectLst/>
                <a:latin typeface="-apple-system"/>
              </a:rPr>
              <a:t>4Rs for Theming:</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A33749E-E1EA-4D75-11B2-10D94E98DCFD}"/>
              </a:ext>
            </a:extLst>
          </p:cNvPr>
          <p:cNvSpPr>
            <a:spLocks noGrp="1"/>
          </p:cNvSpPr>
          <p:nvPr>
            <p:ph idx="1"/>
          </p:nvPr>
        </p:nvSpPr>
        <p:spPr>
          <a:xfrm>
            <a:off x="4447308" y="591344"/>
            <a:ext cx="6906491" cy="5585619"/>
          </a:xfrm>
        </p:spPr>
        <p:txBody>
          <a:bodyPr anchor="ctr">
            <a:normAutofit/>
          </a:bodyPr>
          <a:lstStyle/>
          <a:p>
            <a:pPr>
              <a:buFont typeface="Arial" panose="020B0604020202020204" pitchFamily="34" charset="0"/>
              <a:buChar char="•"/>
            </a:pPr>
            <a:r>
              <a:rPr lang="en-GB" b="0" i="0">
                <a:effectLst/>
                <a:latin typeface="-apple-system"/>
              </a:rPr>
              <a:t>Reciprocal - Mutual connections between codes forming a theme</a:t>
            </a:r>
          </a:p>
          <a:p>
            <a:pPr>
              <a:buFont typeface="Arial" panose="020B0604020202020204" pitchFamily="34" charset="0"/>
              <a:buChar char="•"/>
            </a:pPr>
            <a:r>
              <a:rPr lang="en-GB" b="0" i="0">
                <a:effectLst/>
                <a:latin typeface="-apple-system"/>
              </a:rPr>
              <a:t>Recognizable - Themes closely aligned with and identifiable from the original data</a:t>
            </a:r>
          </a:p>
          <a:p>
            <a:pPr>
              <a:buFont typeface="Arial" panose="020B0604020202020204" pitchFamily="34" charset="0"/>
              <a:buChar char="•"/>
            </a:pPr>
            <a:r>
              <a:rPr lang="en-GB" b="0" i="0">
                <a:effectLst/>
                <a:latin typeface="-apple-system"/>
              </a:rPr>
              <a:t>Responsive - Themes that address the research aims, even if not direct questions</a:t>
            </a:r>
          </a:p>
          <a:p>
            <a:pPr>
              <a:buFont typeface="Arial" panose="020B0604020202020204" pitchFamily="34" charset="0"/>
              <a:buChar char="•"/>
            </a:pPr>
            <a:r>
              <a:rPr lang="en-GB" b="0" i="0">
                <a:effectLst/>
                <a:latin typeface="-apple-system"/>
              </a:rPr>
              <a:t>Resourceful - Themes providing useful insights to answer research questions</a:t>
            </a:r>
          </a:p>
          <a:p>
            <a:endParaRPr lang="en-GB" dirty="0"/>
          </a:p>
        </p:txBody>
      </p:sp>
    </p:spTree>
    <p:extLst>
      <p:ext uri="{BB962C8B-B14F-4D97-AF65-F5344CB8AC3E}">
        <p14:creationId xmlns:p14="http://schemas.microsoft.com/office/powerpoint/2010/main" val="55437912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089703-85DF-118B-93F8-4648629A88B0}"/>
              </a:ext>
            </a:extLst>
          </p:cNvPr>
          <p:cNvSpPr>
            <a:spLocks noGrp="1"/>
          </p:cNvSpPr>
          <p:nvPr>
            <p:ph type="title"/>
          </p:nvPr>
        </p:nvSpPr>
        <p:spPr>
          <a:xfrm>
            <a:off x="686834" y="1153572"/>
            <a:ext cx="3200400" cy="4461163"/>
          </a:xfrm>
        </p:spPr>
        <p:txBody>
          <a:bodyPr>
            <a:normAutofit/>
          </a:bodyPr>
          <a:lstStyle/>
          <a:p>
            <a:r>
              <a:rPr lang="en-GB" sz="3100" b="0" i="0" dirty="0">
                <a:solidFill>
                  <a:srgbClr val="FFFFFF"/>
                </a:solidFill>
                <a:effectLst/>
                <a:latin typeface="-apple-system"/>
              </a:rPr>
              <a:t>The article outlines a 6-step process for transforming codes and themes into a conceptual framework through thematic analysis:</a:t>
            </a:r>
            <a:br>
              <a:rPr lang="en-GB" sz="3100" b="0" i="0" dirty="0">
                <a:solidFill>
                  <a:srgbClr val="FFFFFF"/>
                </a:solidFill>
                <a:effectLst/>
                <a:latin typeface="-apple-system"/>
              </a:rPr>
            </a:br>
            <a:endParaRPr lang="en-GB" sz="3100"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068C3C8-7B4D-2602-12DC-73D3D325ECE4}"/>
              </a:ext>
            </a:extLst>
          </p:cNvPr>
          <p:cNvSpPr>
            <a:spLocks noGrp="1"/>
          </p:cNvSpPr>
          <p:nvPr>
            <p:ph idx="1"/>
          </p:nvPr>
        </p:nvSpPr>
        <p:spPr>
          <a:xfrm>
            <a:off x="4447308" y="591344"/>
            <a:ext cx="6906491" cy="5585619"/>
          </a:xfrm>
        </p:spPr>
        <p:txBody>
          <a:bodyPr anchor="ctr">
            <a:normAutofit/>
          </a:bodyPr>
          <a:lstStyle/>
          <a:p>
            <a:pPr>
              <a:buFont typeface="+mj-lt"/>
              <a:buAutoNum type="arabicPeriod"/>
            </a:pPr>
            <a:r>
              <a:rPr lang="en-GB" b="0" i="0">
                <a:effectLst/>
                <a:latin typeface="-apple-system"/>
              </a:rPr>
              <a:t>Codes are developed by assigning labels to meaningful segments of qualitative data.</a:t>
            </a:r>
          </a:p>
          <a:p>
            <a:pPr>
              <a:buFont typeface="+mj-lt"/>
              <a:buAutoNum type="arabicPeriod"/>
            </a:pPr>
            <a:r>
              <a:rPr lang="en-GB" b="0" i="0">
                <a:effectLst/>
                <a:latin typeface="-apple-system"/>
              </a:rPr>
              <a:t>These codes are then </a:t>
            </a:r>
            <a:r>
              <a:rPr lang="en-GB" b="0" i="0" err="1">
                <a:effectLst/>
                <a:latin typeface="-apple-system"/>
              </a:rPr>
              <a:t>analyzed</a:t>
            </a:r>
            <a:r>
              <a:rPr lang="en-GB" b="0" i="0">
                <a:effectLst/>
                <a:latin typeface="-apple-system"/>
              </a:rPr>
              <a:t> and organized into broader themes that identify patterns and relationships in the data.</a:t>
            </a:r>
          </a:p>
          <a:p>
            <a:pPr>
              <a:buFont typeface="+mj-lt"/>
              <a:buAutoNum type="arabicPeriod"/>
            </a:pPr>
            <a:r>
              <a:rPr lang="en-GB" b="0" i="0">
                <a:effectLst/>
                <a:latin typeface="-apple-system"/>
              </a:rPr>
              <a:t>Themes represent abstract concepts that provide insight into the research questions.</a:t>
            </a:r>
          </a:p>
          <a:p>
            <a:pPr>
              <a:buFont typeface="+mj-lt"/>
              <a:buAutoNum type="arabicPeriod"/>
            </a:pPr>
            <a:r>
              <a:rPr lang="en-GB" b="0" i="0">
                <a:effectLst/>
                <a:latin typeface="-apple-system"/>
              </a:rPr>
              <a:t>In the conceptualization stage, the researcher further defines and interprets the meaning of the codes, keywords, and themes that emerged from the data.</a:t>
            </a:r>
          </a:p>
          <a:p>
            <a:endParaRPr lang="en-GB" dirty="0"/>
          </a:p>
        </p:txBody>
      </p:sp>
    </p:spTree>
    <p:extLst>
      <p:ext uri="{BB962C8B-B14F-4D97-AF65-F5344CB8AC3E}">
        <p14:creationId xmlns:p14="http://schemas.microsoft.com/office/powerpoint/2010/main" val="26840603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C2033F-6C78-0F17-5052-CF260371C76F}"/>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EE15BE4-AA26-1E61-8C90-46E29B40613B}"/>
              </a:ext>
            </a:extLst>
          </p:cNvPr>
          <p:cNvSpPr>
            <a:spLocks noGrp="1"/>
          </p:cNvSpPr>
          <p:nvPr>
            <p:ph idx="1"/>
          </p:nvPr>
        </p:nvSpPr>
        <p:spPr>
          <a:xfrm>
            <a:off x="4447308" y="591344"/>
            <a:ext cx="6906491" cy="5585619"/>
          </a:xfrm>
        </p:spPr>
        <p:txBody>
          <a:bodyPr anchor="ctr">
            <a:normAutofit/>
          </a:bodyPr>
          <a:lstStyle/>
          <a:p>
            <a:pPr>
              <a:buFont typeface="+mj-lt"/>
              <a:buAutoNum type="arabicPeriod"/>
            </a:pPr>
            <a:r>
              <a:rPr lang="en-GB" sz="2200" b="0" i="0">
                <a:effectLst/>
                <a:latin typeface="-apple-system"/>
              </a:rPr>
              <a:t>Conceptualization involves understanding the concepts, explaining the relationships between them, and assessing the quality of the conceptual definitions.</a:t>
            </a:r>
          </a:p>
          <a:p>
            <a:pPr>
              <a:buFont typeface="+mj-lt"/>
              <a:buAutoNum type="arabicPeriod"/>
            </a:pPr>
            <a:r>
              <a:rPr lang="en-GB" sz="2200" b="0" i="0">
                <a:effectLst/>
                <a:latin typeface="-apple-system"/>
              </a:rPr>
              <a:t>Finally, a conceptual framework or model is developed that encapsulates the key concepts, themes, and their relationships as abstracted from the data.</a:t>
            </a:r>
          </a:p>
          <a:p>
            <a:pPr>
              <a:buFont typeface="+mj-lt"/>
              <a:buAutoNum type="arabicPeriod"/>
            </a:pPr>
            <a:r>
              <a:rPr lang="en-GB" sz="2200" b="0" i="0">
                <a:effectLst/>
                <a:latin typeface="-apple-system"/>
              </a:rPr>
              <a:t>This model is a representation of the overall findings and is guided by existing theories to provide a structure for explaining the phenomenon under study.</a:t>
            </a:r>
          </a:p>
          <a:p>
            <a:pPr>
              <a:buFont typeface="+mj-lt"/>
              <a:buAutoNum type="arabicPeriod"/>
            </a:pPr>
            <a:r>
              <a:rPr lang="en-GB" sz="2200" b="0" i="0">
                <a:effectLst/>
                <a:latin typeface="-apple-system"/>
              </a:rPr>
              <a:t>The conceptual framework pulls together the themes, codes, keywords and their interpretations to provide a comprehensive theoretical understanding of the research problem.</a:t>
            </a:r>
          </a:p>
          <a:p>
            <a:pPr>
              <a:buFont typeface="+mj-lt"/>
              <a:buAutoNum type="arabicPeriod"/>
            </a:pPr>
            <a:r>
              <a:rPr lang="en-GB" sz="2200" b="0" i="0">
                <a:effectLst/>
                <a:latin typeface="-apple-system"/>
              </a:rPr>
              <a:t>It connects the findings to the original research questions and literature, highlighting the study's contributions.</a:t>
            </a:r>
          </a:p>
          <a:p>
            <a:endParaRPr lang="en-GB" sz="2200"/>
          </a:p>
        </p:txBody>
      </p:sp>
    </p:spTree>
    <p:extLst>
      <p:ext uri="{BB962C8B-B14F-4D97-AF65-F5344CB8AC3E}">
        <p14:creationId xmlns:p14="http://schemas.microsoft.com/office/powerpoint/2010/main" val="34154895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9D561D-7DCA-26D5-58F9-2FB23FA16145}"/>
              </a:ext>
            </a:extLst>
          </p:cNvPr>
          <p:cNvSpPr>
            <a:spLocks noGrp="1"/>
          </p:cNvSpPr>
          <p:nvPr>
            <p:ph type="title"/>
          </p:nvPr>
        </p:nvSpPr>
        <p:spPr>
          <a:xfrm>
            <a:off x="7320466" y="609600"/>
            <a:ext cx="4140014" cy="1330839"/>
          </a:xfrm>
        </p:spPr>
        <p:txBody>
          <a:bodyPr>
            <a:normAutofit/>
          </a:bodyPr>
          <a:lstStyle/>
          <a:p>
            <a:r>
              <a:rPr lang="en-GB"/>
              <a:t>Overall</a:t>
            </a:r>
          </a:p>
        </p:txBody>
      </p:sp>
      <p:pic>
        <p:nvPicPr>
          <p:cNvPr id="6" name="Picture 5" descr="A square pattern with a grid&#10;&#10;Description automatically generated with medium confidence">
            <a:extLst>
              <a:ext uri="{FF2B5EF4-FFF2-40B4-BE49-F238E27FC236}">
                <a16:creationId xmlns:a16="http://schemas.microsoft.com/office/drawing/2014/main" id="{B0B5F7F2-E7AB-5715-895E-336DA1D73D9E}"/>
              </a:ext>
            </a:extLst>
          </p:cNvPr>
          <p:cNvPicPr>
            <a:picLocks noChangeAspect="1"/>
          </p:cNvPicPr>
          <p:nvPr/>
        </p:nvPicPr>
        <p:blipFill rotWithShape="1">
          <a:blip r:embed="rId2">
            <a:extLst>
              <a:ext uri="{28A0092B-C50C-407E-A947-70E740481C1C}">
                <a14:useLocalDpi xmlns:a14="http://schemas.microsoft.com/office/drawing/2010/main" val="0"/>
              </a:ext>
            </a:extLst>
          </a:blip>
          <a:srcRect t="388" r="-2" b="243"/>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40AEED09-A72B-499E-09CD-C53B696007B2}"/>
              </a:ext>
            </a:extLst>
          </p:cNvPr>
          <p:cNvSpPr>
            <a:spLocks noGrp="1"/>
          </p:cNvSpPr>
          <p:nvPr>
            <p:ph idx="1"/>
          </p:nvPr>
        </p:nvSpPr>
        <p:spPr>
          <a:xfrm>
            <a:off x="7320465" y="2194102"/>
            <a:ext cx="4140013" cy="3908586"/>
          </a:xfrm>
        </p:spPr>
        <p:txBody>
          <a:bodyPr>
            <a:normAutofit/>
          </a:bodyPr>
          <a:lstStyle/>
          <a:p>
            <a:r>
              <a:rPr lang="en-GB" sz="2000" b="0" i="0">
                <a:effectLst/>
                <a:latin typeface="-apple-system"/>
              </a:rPr>
              <a:t>So in essence, the iterative process of coding, theming, conceptualizing, and interpreting enables the researcher to transition from raw data to an abstract model that captures the key concepts and relationships to explain the research problem. </a:t>
            </a:r>
          </a:p>
          <a:p>
            <a:r>
              <a:rPr lang="en-GB" sz="2000" b="0" i="0">
                <a:effectLst/>
                <a:latin typeface="-apple-system"/>
              </a:rPr>
              <a:t>The conceptual framework synthesizes both the empirical data and theoretical foundations</a:t>
            </a:r>
            <a:endParaRPr lang="en-GB" sz="2000"/>
          </a:p>
        </p:txBody>
      </p:sp>
    </p:spTree>
    <p:extLst>
      <p:ext uri="{BB962C8B-B14F-4D97-AF65-F5344CB8AC3E}">
        <p14:creationId xmlns:p14="http://schemas.microsoft.com/office/powerpoint/2010/main" val="6381262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34B71-50CC-6AA4-6648-B009267B6905}"/>
              </a:ext>
            </a:extLst>
          </p:cNvPr>
          <p:cNvSpPr>
            <a:spLocks noGrp="1"/>
          </p:cNvSpPr>
          <p:nvPr>
            <p:ph type="title"/>
          </p:nvPr>
        </p:nvSpPr>
        <p:spPr>
          <a:xfrm>
            <a:off x="686834" y="1153572"/>
            <a:ext cx="3200400" cy="4461163"/>
          </a:xfrm>
        </p:spPr>
        <p:txBody>
          <a:bodyPr>
            <a:normAutofit/>
          </a:bodyPr>
          <a:lstStyle/>
          <a:p>
            <a:r>
              <a:rPr lang="en-GB">
                <a:solidFill>
                  <a:srgbClr val="FFFFFF"/>
                </a:solidFill>
              </a:rPr>
              <a:t>Strengths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7728001-A263-DB33-ABD9-308CDB2B2582}"/>
              </a:ext>
            </a:extLst>
          </p:cNvPr>
          <p:cNvSpPr>
            <a:spLocks noGrp="1"/>
          </p:cNvSpPr>
          <p:nvPr>
            <p:ph idx="1"/>
          </p:nvPr>
        </p:nvSpPr>
        <p:spPr>
          <a:xfrm>
            <a:off x="4447308" y="591344"/>
            <a:ext cx="6906491" cy="5585619"/>
          </a:xfrm>
        </p:spPr>
        <p:txBody>
          <a:bodyPr anchor="ctr">
            <a:normAutofit/>
          </a:bodyPr>
          <a:lstStyle/>
          <a:p>
            <a:pPr>
              <a:buFont typeface="Arial" panose="020B0604020202020204" pitchFamily="34" charset="0"/>
              <a:buChar char="•"/>
            </a:pPr>
            <a:r>
              <a:rPr lang="en-GB" sz="2400" b="0" i="0">
                <a:effectLst/>
                <a:latin typeface="-apple-system"/>
              </a:rPr>
              <a:t>Provides a clear, step-by-step framework for conducting rigorous thematic analysis. The 6-step process is detailed yet flexible.</a:t>
            </a:r>
          </a:p>
          <a:p>
            <a:pPr>
              <a:buFont typeface="Arial" panose="020B0604020202020204" pitchFamily="34" charset="0"/>
              <a:buChar char="•"/>
            </a:pPr>
            <a:r>
              <a:rPr lang="en-GB" sz="2400" b="0" i="0">
                <a:effectLst/>
                <a:latin typeface="-apple-system"/>
              </a:rPr>
              <a:t>Introduces helpful guidelines (2 x 6Rs and 4Rs) to enhance the coding and theming process. This brings more structure to qualitative analysis.</a:t>
            </a:r>
          </a:p>
          <a:p>
            <a:pPr>
              <a:buFont typeface="Arial" panose="020B0604020202020204" pitchFamily="34" charset="0"/>
              <a:buChar char="•"/>
            </a:pPr>
            <a:r>
              <a:rPr lang="en-GB" sz="2400" b="0" i="0">
                <a:effectLst/>
                <a:latin typeface="-apple-system"/>
              </a:rPr>
              <a:t>Explains how the process can be adapted across different qualitative methodologies and paradigms.</a:t>
            </a:r>
          </a:p>
          <a:p>
            <a:pPr>
              <a:buFont typeface="Arial" panose="020B0604020202020204" pitchFamily="34" charset="0"/>
              <a:buChar char="•"/>
            </a:pPr>
            <a:r>
              <a:rPr lang="en-GB" sz="2400" b="0" i="0">
                <a:effectLst/>
                <a:latin typeface="-apple-system"/>
              </a:rPr>
              <a:t>Emphasizes the importance of developing a conceptual framework to synthesize findings.</a:t>
            </a:r>
          </a:p>
          <a:p>
            <a:pPr>
              <a:buFont typeface="Arial" panose="020B0604020202020204" pitchFamily="34" charset="0"/>
              <a:buChar char="•"/>
            </a:pPr>
            <a:r>
              <a:rPr lang="en-GB" sz="2400" b="0" i="0">
                <a:effectLst/>
                <a:latin typeface="-apple-system"/>
              </a:rPr>
              <a:t>Discusses trustworthiness and validity of the systematic approach.</a:t>
            </a:r>
          </a:p>
          <a:p>
            <a:pPr>
              <a:buFont typeface="Arial" panose="020B0604020202020204" pitchFamily="34" charset="0"/>
              <a:buChar char="•"/>
            </a:pPr>
            <a:r>
              <a:rPr lang="en-GB" sz="2400" b="0" i="0">
                <a:effectLst/>
                <a:latin typeface="-apple-system"/>
              </a:rPr>
              <a:t>Uses an example study throughout to demonstrate the process.</a:t>
            </a:r>
          </a:p>
          <a:p>
            <a:endParaRPr lang="en-GB" sz="2400"/>
          </a:p>
        </p:txBody>
      </p:sp>
    </p:spTree>
    <p:extLst>
      <p:ext uri="{BB962C8B-B14F-4D97-AF65-F5344CB8AC3E}">
        <p14:creationId xmlns:p14="http://schemas.microsoft.com/office/powerpoint/2010/main" val="293054339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66855-34D1-79AF-2F17-BF13292F016B}"/>
              </a:ext>
            </a:extLst>
          </p:cNvPr>
          <p:cNvSpPr>
            <a:spLocks noGrp="1"/>
          </p:cNvSpPr>
          <p:nvPr>
            <p:ph type="title"/>
          </p:nvPr>
        </p:nvSpPr>
        <p:spPr/>
        <p:txBody>
          <a:bodyPr/>
          <a:lstStyle/>
          <a:p>
            <a:r>
              <a:rPr lang="en-GB" dirty="0"/>
              <a:t>A CJ </a:t>
            </a:r>
            <a:r>
              <a:rPr lang="en-GB" dirty="0">
                <a:solidFill>
                  <a:schemeClr val="accent4">
                    <a:lumMod val="60000"/>
                    <a:lumOff val="40000"/>
                  </a:schemeClr>
                </a:solidFill>
              </a:rPr>
              <a:t>SIMPLIFIED</a:t>
            </a:r>
            <a:r>
              <a:rPr lang="en-GB" dirty="0"/>
              <a:t> example</a:t>
            </a:r>
          </a:p>
        </p:txBody>
      </p:sp>
      <p:sp>
        <p:nvSpPr>
          <p:cNvPr id="3" name="Content Placeholder 2">
            <a:extLst>
              <a:ext uri="{FF2B5EF4-FFF2-40B4-BE49-F238E27FC236}">
                <a16:creationId xmlns:a16="http://schemas.microsoft.com/office/drawing/2014/main" id="{3C9D27C8-6CD2-9789-4738-E9210EE63250}"/>
              </a:ext>
            </a:extLst>
          </p:cNvPr>
          <p:cNvSpPr>
            <a:spLocks noGrp="1"/>
          </p:cNvSpPr>
          <p:nvPr>
            <p:ph idx="1"/>
          </p:nvPr>
        </p:nvSpPr>
        <p:spPr/>
        <p:txBody>
          <a:bodyPr>
            <a:normAutofit fontScale="62500" lnSpcReduction="20000"/>
          </a:bodyPr>
          <a:lstStyle/>
          <a:p>
            <a:pPr marL="0" indent="0">
              <a:buNone/>
            </a:pPr>
            <a:endParaRPr lang="en-GB" dirty="0"/>
          </a:p>
          <a:p>
            <a:r>
              <a:rPr lang="en-GB" dirty="0"/>
              <a:t>Research Question: What factors contribute to employee burnout in the tech industry?</a:t>
            </a:r>
          </a:p>
          <a:p>
            <a:r>
              <a:rPr lang="en-GB" dirty="0"/>
              <a:t>Data Collection: Conduct focus groups with 25 software engineers at 5 tech companies  </a:t>
            </a:r>
          </a:p>
          <a:p>
            <a:r>
              <a:rPr lang="en-GB" dirty="0"/>
              <a:t>Step 1) Transcribe focus groups and select illustrative quotes about causes of burnout</a:t>
            </a:r>
          </a:p>
          <a:p>
            <a:r>
              <a:rPr lang="en-GB" dirty="0"/>
              <a:t>Step 2) Identify keywords like "long hours", "unrealistic deadlines", "lack of support"</a:t>
            </a:r>
          </a:p>
          <a:p>
            <a:r>
              <a:rPr lang="en-GB" dirty="0"/>
              <a:t>Step 3) Develop codes categorizing factors like "Work overload", "Lack of autonomy", "Toxic workplace culture" </a:t>
            </a:r>
          </a:p>
          <a:p>
            <a:r>
              <a:rPr lang="en-GB" dirty="0"/>
              <a:t>Step 4) Organize codes into themes like "Organizational causes of burnout", "Job characteristic causes of burnout"</a:t>
            </a:r>
          </a:p>
          <a:p>
            <a:r>
              <a:rPr lang="en-GB" dirty="0"/>
              <a:t>Step 5) Conceptualize key concepts like defining and explaining dynamics of burnout based on engineers’ experiences</a:t>
            </a:r>
          </a:p>
          <a:p>
            <a:r>
              <a:rPr lang="en-GB" dirty="0"/>
              <a:t>Step 6) Develop conceptual framework showing relationships between themes/codes:</a:t>
            </a:r>
          </a:p>
          <a:p>
            <a:endParaRPr lang="en-GB" dirty="0"/>
          </a:p>
          <a:p>
            <a:r>
              <a:rPr lang="en-GB" dirty="0"/>
              <a:t>Unrealistic deadlines + Toxic culture --&gt; Work overload --leads to--&gt; Burnout --&gt; High turnover</a:t>
            </a:r>
          </a:p>
          <a:p>
            <a:endParaRPr lang="en-GB" dirty="0"/>
          </a:p>
        </p:txBody>
      </p:sp>
    </p:spTree>
    <p:extLst>
      <p:ext uri="{BB962C8B-B14F-4D97-AF65-F5344CB8AC3E}">
        <p14:creationId xmlns:p14="http://schemas.microsoft.com/office/powerpoint/2010/main" val="150303205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ECB487-F23E-F64A-2D47-0AFB0B4825E4}"/>
              </a:ext>
            </a:extLst>
          </p:cNvPr>
          <p:cNvSpPr>
            <a:spLocks noGrp="1"/>
          </p:cNvSpPr>
          <p:nvPr>
            <p:ph type="title"/>
          </p:nvPr>
        </p:nvSpPr>
        <p:spPr>
          <a:xfrm>
            <a:off x="686834" y="591344"/>
            <a:ext cx="3200400" cy="5585619"/>
          </a:xfrm>
        </p:spPr>
        <p:txBody>
          <a:bodyPr>
            <a:normAutofit/>
          </a:bodyPr>
          <a:lstStyle/>
          <a:p>
            <a:r>
              <a:rPr lang="en-GB">
                <a:solidFill>
                  <a:srgbClr val="FFFFFF"/>
                </a:solidFill>
              </a:rPr>
              <a:t>JACQUELINE</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74FF0A-1C82-FE42-A47E-49B2429DDF0C}"/>
              </a:ext>
            </a:extLst>
          </p:cNvPr>
          <p:cNvSpPr>
            <a:spLocks noGrp="1"/>
          </p:cNvSpPr>
          <p:nvPr>
            <p:ph idx="1"/>
          </p:nvPr>
        </p:nvSpPr>
        <p:spPr>
          <a:xfrm>
            <a:off x="4447308" y="591344"/>
            <a:ext cx="6906491" cy="5585619"/>
          </a:xfrm>
        </p:spPr>
        <p:txBody>
          <a:bodyPr anchor="ctr">
            <a:normAutofit/>
          </a:bodyPr>
          <a:lstStyle/>
          <a:p>
            <a:r>
              <a:rPr lang="en-GB" sz="1500" dirty="0"/>
              <a:t>Research Question: How does the national culture dimension of high power distance affect boards of directors in Nigerian companies? </a:t>
            </a:r>
          </a:p>
          <a:p>
            <a:r>
              <a:rPr lang="en-GB" sz="1500" dirty="0"/>
              <a:t>Data Collection: In-depth interviews with 15 directors from 5 major Nigerian companies</a:t>
            </a:r>
          </a:p>
          <a:p>
            <a:r>
              <a:rPr lang="en-GB" sz="1500" dirty="0"/>
              <a:t>Step 1) Transcribe interviews and select illustrative quotes about power relations and hierarchy </a:t>
            </a:r>
          </a:p>
          <a:p>
            <a:r>
              <a:rPr lang="en-GB" sz="1500" dirty="0"/>
              <a:t>Step 2) Identify keywords like "respect for authority", "status", "inequality"</a:t>
            </a:r>
          </a:p>
          <a:p>
            <a:r>
              <a:rPr lang="en-GB" sz="1500" dirty="0"/>
              <a:t>Step 3) Develop codes categorizing data on dynamics like "Directors' deference to CEO", "Limited oversight", "Focus on titles"</a:t>
            </a:r>
          </a:p>
          <a:p>
            <a:r>
              <a:rPr lang="en-GB" sz="1500" dirty="0"/>
              <a:t>Step 4) Organize codes into themes like "Centralized authority in boards", "Limited accountability of executives" </a:t>
            </a:r>
          </a:p>
          <a:p>
            <a:r>
              <a:rPr lang="en-GB" sz="1500" dirty="0"/>
              <a:t>Step 5) Conceptualize how high power distance manifests in Nigerian boards based on directors' experiences</a:t>
            </a:r>
          </a:p>
          <a:p>
            <a:r>
              <a:rPr lang="en-GB" sz="1500" dirty="0"/>
              <a:t>Step 6) Develop conceptual framework showing relationships, e.g.:</a:t>
            </a:r>
          </a:p>
          <a:p>
            <a:r>
              <a:rPr lang="en-GB" sz="1500" dirty="0"/>
              <a:t>High power distance culture --&gt; Deference to authority in boardrooms --&gt; Concentration of power --&gt; Reduced accountability</a:t>
            </a:r>
          </a:p>
          <a:p>
            <a:r>
              <a:rPr lang="en-GB" sz="1500" dirty="0"/>
              <a:t>This example demonstrates applying the 6-step approach to interview data on how the cultural value of high power distance affects board dynamics in Nigerian companies, to ultimately develop a conceptual framework grounded in the data. The systematic process can illuminate research problems related to culture and business.</a:t>
            </a:r>
          </a:p>
        </p:txBody>
      </p:sp>
    </p:spTree>
    <p:extLst>
      <p:ext uri="{BB962C8B-B14F-4D97-AF65-F5344CB8AC3E}">
        <p14:creationId xmlns:p14="http://schemas.microsoft.com/office/powerpoint/2010/main" val="27554862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5EFBF4-8DA7-2192-A446-D61B3D8FFB3C}"/>
              </a:ext>
            </a:extLst>
          </p:cNvPr>
          <p:cNvSpPr>
            <a:spLocks noGrp="1"/>
          </p:cNvSpPr>
          <p:nvPr>
            <p:ph type="title"/>
          </p:nvPr>
        </p:nvSpPr>
        <p:spPr>
          <a:xfrm>
            <a:off x="686834" y="591344"/>
            <a:ext cx="3200400" cy="5585619"/>
          </a:xfrm>
        </p:spPr>
        <p:txBody>
          <a:bodyPr>
            <a:normAutofit/>
          </a:bodyPr>
          <a:lstStyle/>
          <a:p>
            <a:r>
              <a:rPr lang="en-GB">
                <a:solidFill>
                  <a:srgbClr val="FFFFFF"/>
                </a:solidFill>
              </a:rPr>
              <a:t>YING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CB89D1F-7AC0-DE3E-84BA-44520F017263}"/>
              </a:ext>
            </a:extLst>
          </p:cNvPr>
          <p:cNvSpPr>
            <a:spLocks noGrp="1"/>
          </p:cNvSpPr>
          <p:nvPr>
            <p:ph idx="1"/>
          </p:nvPr>
        </p:nvSpPr>
        <p:spPr>
          <a:xfrm>
            <a:off x="4447308" y="591344"/>
            <a:ext cx="6906491" cy="5585619"/>
          </a:xfrm>
        </p:spPr>
        <p:txBody>
          <a:bodyPr anchor="ctr">
            <a:normAutofit/>
          </a:bodyPr>
          <a:lstStyle/>
          <a:p>
            <a:pPr marL="0" indent="0">
              <a:buNone/>
            </a:pPr>
            <a:endParaRPr lang="en-GB" sz="1300" dirty="0"/>
          </a:p>
          <a:p>
            <a:r>
              <a:rPr lang="en-GB" sz="1300" dirty="0"/>
              <a:t>Research Question: What factors contribute to conflicts between academics and university administrators in China?</a:t>
            </a:r>
          </a:p>
          <a:p>
            <a:r>
              <a:rPr lang="en-GB" sz="1300" dirty="0"/>
              <a:t>Data Collection: Individual interviews with 20 professors at 5 Chinese universities  </a:t>
            </a:r>
          </a:p>
          <a:p>
            <a:r>
              <a:rPr lang="en-GB" sz="1300" dirty="0"/>
              <a:t>Step 1) Transcribe interviews and select illustrative quotes about sources of tension </a:t>
            </a:r>
          </a:p>
          <a:p>
            <a:r>
              <a:rPr lang="en-GB" sz="1300" dirty="0"/>
              <a:t>Step 2) Identify keywords like "academic freedom", "bureaucratic control", "disrespect" </a:t>
            </a:r>
          </a:p>
          <a:p>
            <a:r>
              <a:rPr lang="en-GB" sz="1300" dirty="0"/>
              <a:t>Step 3) Develop codes categorizing data on issues like "Limiting dissent", "Imposing agendas", "Disregarding faculty"</a:t>
            </a:r>
          </a:p>
          <a:p>
            <a:r>
              <a:rPr lang="en-GB" sz="1300" dirty="0"/>
              <a:t>Step 4) Organize codes into themes like "Administrative overreach", "Differing priorities and values"</a:t>
            </a:r>
          </a:p>
          <a:p>
            <a:r>
              <a:rPr lang="en-GB" sz="1300" dirty="0"/>
              <a:t>Step 5) Conceptualize the dynamics of the academic-administrator divide based on professors' experiences </a:t>
            </a:r>
          </a:p>
          <a:p>
            <a:r>
              <a:rPr lang="en-GB" sz="1300" dirty="0"/>
              <a:t>Step 6) Develop conceptual framework showing relationships, e.g.:</a:t>
            </a:r>
          </a:p>
          <a:p>
            <a:r>
              <a:rPr lang="en-GB" sz="1300" dirty="0"/>
              <a:t>Authoritarian governance --&gt; Suppression of dissent --&gt; Faculty frustration --&gt; Overt and covert conflict</a:t>
            </a:r>
          </a:p>
          <a:p>
            <a:r>
              <a:rPr lang="en-GB" sz="1300" dirty="0"/>
              <a:t>This example demonstrates use of the 6-step approach with interview data to develop a conceptual framework of academic-administrator conflicts in Chinese higher education, grounded in professors' first-hand experiences. The systematic process works for investigating issues in educational contexts.</a:t>
            </a:r>
          </a:p>
        </p:txBody>
      </p:sp>
    </p:spTree>
    <p:extLst>
      <p:ext uri="{BB962C8B-B14F-4D97-AF65-F5344CB8AC3E}">
        <p14:creationId xmlns:p14="http://schemas.microsoft.com/office/powerpoint/2010/main" val="429021381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31101-2346-3261-94A4-94DCE00B7CBC}"/>
              </a:ext>
            </a:extLst>
          </p:cNvPr>
          <p:cNvSpPr>
            <a:spLocks noGrp="1"/>
          </p:cNvSpPr>
          <p:nvPr>
            <p:ph type="title"/>
          </p:nvPr>
        </p:nvSpPr>
        <p:spPr>
          <a:xfrm>
            <a:off x="686834" y="591344"/>
            <a:ext cx="3200400" cy="5585619"/>
          </a:xfrm>
        </p:spPr>
        <p:txBody>
          <a:bodyPr>
            <a:normAutofit/>
          </a:bodyPr>
          <a:lstStyle/>
          <a:p>
            <a:r>
              <a:rPr lang="en-GB">
                <a:solidFill>
                  <a:srgbClr val="FFFFFF"/>
                </a:solidFill>
              </a:rPr>
              <a:t>JOY</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95E24FC-6E27-06D9-6298-95F2603CFF2F}"/>
              </a:ext>
            </a:extLst>
          </p:cNvPr>
          <p:cNvSpPr>
            <a:spLocks noGrp="1"/>
          </p:cNvSpPr>
          <p:nvPr>
            <p:ph idx="1"/>
          </p:nvPr>
        </p:nvSpPr>
        <p:spPr>
          <a:xfrm>
            <a:off x="4447308" y="591344"/>
            <a:ext cx="6906491" cy="5585619"/>
          </a:xfrm>
        </p:spPr>
        <p:txBody>
          <a:bodyPr anchor="ctr">
            <a:normAutofit/>
          </a:bodyPr>
          <a:lstStyle/>
          <a:p>
            <a:pPr marL="0" indent="0">
              <a:buNone/>
            </a:pPr>
            <a:endParaRPr lang="en-GB" sz="1300" dirty="0"/>
          </a:p>
          <a:p>
            <a:r>
              <a:rPr lang="en-GB" sz="1300" dirty="0"/>
              <a:t>Research Question: What factors influence university faculty job satisfaction with online teaching in China? </a:t>
            </a:r>
          </a:p>
          <a:p>
            <a:r>
              <a:rPr lang="en-GB" sz="1300" dirty="0"/>
              <a:t>Data Collection: Focus groups with 30 professors across 10 Chinese universities that teach online </a:t>
            </a:r>
          </a:p>
          <a:p>
            <a:r>
              <a:rPr lang="en-GB" sz="1300" dirty="0"/>
              <a:t>Step 1) Transcribe focus groups and select illustrative quotes about satisfaction</a:t>
            </a:r>
          </a:p>
          <a:p>
            <a:r>
              <a:rPr lang="en-GB" sz="1300" dirty="0"/>
              <a:t>Step 2) Identify keywords like "flexibility", "isolation", "technical issues" </a:t>
            </a:r>
          </a:p>
          <a:p>
            <a:r>
              <a:rPr lang="en-GB" sz="1300" dirty="0"/>
              <a:t>Step 3) Develop codes categorizing factors like "Autonomy", "Lack of student interaction", "Insufficient training"</a:t>
            </a:r>
          </a:p>
          <a:p>
            <a:r>
              <a:rPr lang="en-GB" sz="1300" dirty="0"/>
              <a:t>Step 4) Organize codes into themes like "Benefits of online teaching", "Challenges of online teaching"</a:t>
            </a:r>
          </a:p>
          <a:p>
            <a:r>
              <a:rPr lang="en-GB" sz="1300" dirty="0"/>
              <a:t>Step 5) Conceptualize contributors to satisfaction with online teaching based on professors’ experiences</a:t>
            </a:r>
          </a:p>
          <a:p>
            <a:r>
              <a:rPr lang="en-GB" sz="1300" dirty="0"/>
              <a:t>Step 6) Develop conceptual framework showing relationships, e.g.: </a:t>
            </a:r>
          </a:p>
          <a:p>
            <a:r>
              <a:rPr lang="en-GB" sz="1300" dirty="0"/>
              <a:t>Flexibility + Convenience --&gt; Job satisfaction --reduced by--&gt; Lack of support + Isolation  </a:t>
            </a:r>
          </a:p>
          <a:p>
            <a:r>
              <a:rPr lang="en-GB" sz="1300" dirty="0"/>
              <a:t>This example demonstrates applying the 6-step systematic approach to focus group data to develop a conceptual framework regarding what impacts satisfaction with online teaching in China, grounded in the experiences of university faculty. The process works for investigating issues in online education.</a:t>
            </a:r>
          </a:p>
        </p:txBody>
      </p:sp>
    </p:spTree>
    <p:extLst>
      <p:ext uri="{BB962C8B-B14F-4D97-AF65-F5344CB8AC3E}">
        <p14:creationId xmlns:p14="http://schemas.microsoft.com/office/powerpoint/2010/main" val="4963789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97DFAC-7800-E9F0-D03D-5B0ECEF29A65}"/>
              </a:ext>
            </a:extLst>
          </p:cNvPr>
          <p:cNvSpPr>
            <a:spLocks noGrp="1"/>
          </p:cNvSpPr>
          <p:nvPr>
            <p:ph type="title"/>
          </p:nvPr>
        </p:nvSpPr>
        <p:spPr>
          <a:xfrm>
            <a:off x="686834" y="591344"/>
            <a:ext cx="3200400" cy="5585619"/>
          </a:xfrm>
        </p:spPr>
        <p:txBody>
          <a:bodyPr>
            <a:normAutofit/>
          </a:bodyPr>
          <a:lstStyle/>
          <a:p>
            <a:r>
              <a:rPr lang="en-GB">
                <a:solidFill>
                  <a:srgbClr val="FFFFFF"/>
                </a:solidFill>
              </a:rPr>
              <a:t>LOU</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81A1E8E-4568-8754-2A09-2A971A2FC8CB}"/>
              </a:ext>
            </a:extLst>
          </p:cNvPr>
          <p:cNvSpPr>
            <a:spLocks noGrp="1"/>
          </p:cNvSpPr>
          <p:nvPr>
            <p:ph idx="1"/>
          </p:nvPr>
        </p:nvSpPr>
        <p:spPr>
          <a:xfrm>
            <a:off x="4447308" y="591344"/>
            <a:ext cx="6906491" cy="5585619"/>
          </a:xfrm>
        </p:spPr>
        <p:txBody>
          <a:bodyPr anchor="ctr">
            <a:normAutofit/>
          </a:bodyPr>
          <a:lstStyle/>
          <a:p>
            <a:pPr marL="0" indent="0">
              <a:buNone/>
            </a:pPr>
            <a:endParaRPr lang="en-GB" sz="1300" dirty="0"/>
          </a:p>
          <a:p>
            <a:r>
              <a:rPr lang="en-GB" sz="1300" dirty="0"/>
              <a:t>Research Question: How does mobile payment experience differ between Baby Boomers, Generation X, Generation Y, and Millennials in China?</a:t>
            </a:r>
          </a:p>
          <a:p>
            <a:r>
              <a:rPr lang="en-GB" sz="1300" dirty="0"/>
              <a:t>Data Collection: In-depth interviews with 15 users from each generation (60 total)</a:t>
            </a:r>
          </a:p>
          <a:p>
            <a:r>
              <a:rPr lang="en-GB" sz="1300" dirty="0"/>
              <a:t>Step 1) Transcribe interviews and select illustrative quotes about mobile payment experiences.</a:t>
            </a:r>
          </a:p>
          <a:p>
            <a:r>
              <a:rPr lang="en-GB" sz="1300" dirty="0"/>
              <a:t>Step 2) Identify keywords like "convenience", "habit", "trust", "promotion". </a:t>
            </a:r>
          </a:p>
          <a:p>
            <a:r>
              <a:rPr lang="en-GB" sz="1300" dirty="0"/>
              <a:t>Step 3) Develop codes categorizing factors like "Ease of use", "Security concerns", "Deal benefits".</a:t>
            </a:r>
          </a:p>
          <a:p>
            <a:r>
              <a:rPr lang="en-GB" sz="1300" dirty="0"/>
              <a:t>Step 4) Organize codes into themes like "Drivers of adoption", "Barriers to adoption", "Usage habits".</a:t>
            </a:r>
          </a:p>
          <a:p>
            <a:r>
              <a:rPr lang="en-GB" sz="1300" dirty="0"/>
              <a:t>Step 5) Conceptualize generational differences in mobile payment experience based on interviews.</a:t>
            </a:r>
          </a:p>
          <a:p>
            <a:r>
              <a:rPr lang="en-GB" sz="1300" dirty="0"/>
              <a:t>Step 6) Develop conceptual framework showing relationships, e.g.:</a:t>
            </a:r>
          </a:p>
          <a:p>
            <a:r>
              <a:rPr lang="en-GB" sz="1300" dirty="0"/>
              <a:t>Low digital literacy + Security fears --&gt; Low adoption in Baby Boomers</a:t>
            </a:r>
          </a:p>
          <a:p>
            <a:r>
              <a:rPr lang="en-GB" sz="1300" dirty="0"/>
              <a:t>Tech-savviness + Digital habits --&gt; High adoption in Millennials</a:t>
            </a:r>
          </a:p>
          <a:p>
            <a:r>
              <a:rPr lang="en-GB" sz="1300" dirty="0"/>
              <a:t>This example demonstrates using the 6-step approach with interview data to develop a conceptual framework of how mobile payment experiences and adoption differ across generations in China. The systematic process can illuminate technology usage differences.</a:t>
            </a:r>
          </a:p>
        </p:txBody>
      </p:sp>
    </p:spTree>
    <p:extLst>
      <p:ext uri="{BB962C8B-B14F-4D97-AF65-F5344CB8AC3E}">
        <p14:creationId xmlns:p14="http://schemas.microsoft.com/office/powerpoint/2010/main" val="334655314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51652-D6FC-A04D-A1D6-2981F4DBD67A}"/>
              </a:ext>
            </a:extLst>
          </p:cNvPr>
          <p:cNvSpPr>
            <a:spLocks noGrp="1"/>
          </p:cNvSpPr>
          <p:nvPr>
            <p:ph type="title"/>
          </p:nvPr>
        </p:nvSpPr>
        <p:spPr>
          <a:xfrm>
            <a:off x="686834" y="591344"/>
            <a:ext cx="3200400" cy="5585619"/>
          </a:xfrm>
        </p:spPr>
        <p:txBody>
          <a:bodyPr>
            <a:normAutofit/>
          </a:bodyPr>
          <a:lstStyle/>
          <a:p>
            <a:r>
              <a:rPr lang="en-GB">
                <a:solidFill>
                  <a:srgbClr val="FFFFFF"/>
                </a:solidFill>
              </a:rPr>
              <a:t>ANNIE (SHE IS THE ONLY ONE WITH TWO OPTIONS) 1 OF 1</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516CFD0-799C-4AD1-65B4-83379568FC3E}"/>
              </a:ext>
            </a:extLst>
          </p:cNvPr>
          <p:cNvSpPr>
            <a:spLocks noGrp="1"/>
          </p:cNvSpPr>
          <p:nvPr>
            <p:ph idx="1"/>
          </p:nvPr>
        </p:nvSpPr>
        <p:spPr>
          <a:xfrm>
            <a:off x="4447308" y="591344"/>
            <a:ext cx="6906491" cy="5585619"/>
          </a:xfrm>
        </p:spPr>
        <p:txBody>
          <a:bodyPr anchor="ctr">
            <a:normAutofit/>
          </a:bodyPr>
          <a:lstStyle/>
          <a:p>
            <a:r>
              <a:rPr lang="en-GB" sz="1500" b="0" i="0">
                <a:effectLst/>
                <a:latin typeface="-apple-system"/>
              </a:rPr>
              <a:t>Research Question: What factors influence digital entrepreneurs' success in designing healthcare apps using IoT?</a:t>
            </a:r>
          </a:p>
          <a:p>
            <a:r>
              <a:rPr lang="en-GB" sz="1500" b="0" i="0">
                <a:effectLst/>
                <a:latin typeface="-apple-system"/>
              </a:rPr>
              <a:t>Data Collection: Interviews with 20 digital entrepreneurs in healthcare app design incorporating IoT.</a:t>
            </a:r>
          </a:p>
          <a:p>
            <a:r>
              <a:rPr lang="en-GB" sz="1500" b="0" i="0">
                <a:effectLst/>
                <a:latin typeface="-apple-system"/>
              </a:rPr>
              <a:t>Step 1) Transcribe interviews and select illustrative quotes about experiences in this area.</a:t>
            </a:r>
          </a:p>
          <a:p>
            <a:r>
              <a:rPr lang="en-GB" sz="1500" b="0" i="0">
                <a:effectLst/>
                <a:latin typeface="-apple-system"/>
              </a:rPr>
              <a:t>Step 2) Identify keywords like "interoperability", "data security", "responsive design".</a:t>
            </a:r>
          </a:p>
          <a:p>
            <a:r>
              <a:rPr lang="en-GB" sz="1500" b="0" i="0">
                <a:effectLst/>
                <a:latin typeface="-apple-system"/>
              </a:rPr>
              <a:t>Step 3) Develop codes categorizing factors like "Integrating wearables", "Protecting patient privacy", "Intuitive interface".</a:t>
            </a:r>
          </a:p>
          <a:p>
            <a:r>
              <a:rPr lang="en-GB" sz="1500" b="0" i="0">
                <a:effectLst/>
                <a:latin typeface="-apple-system"/>
              </a:rPr>
              <a:t>Step 4) Organize codes into themes like "IoT technology challenges", "Healthcare regulatory demands".</a:t>
            </a:r>
          </a:p>
          <a:p>
            <a:r>
              <a:rPr lang="en-GB" sz="1500" b="0" i="0">
                <a:effectLst/>
                <a:latin typeface="-apple-system"/>
              </a:rPr>
              <a:t>Step 5) Conceptualize key factors impacting success of digital entrepreneurship in this domain based on interviews.</a:t>
            </a:r>
          </a:p>
          <a:p>
            <a:r>
              <a:rPr lang="en-GB" sz="1500" b="0" i="0">
                <a:effectLst/>
                <a:latin typeface="-apple-system"/>
              </a:rPr>
              <a:t>Step 6) Develop conceptual framework showing relationships, e.g.:</a:t>
            </a:r>
          </a:p>
          <a:p>
            <a:r>
              <a:rPr lang="en-GB" sz="1500" b="0" i="0">
                <a:effectLst/>
                <a:latin typeface="-apple-system"/>
              </a:rPr>
              <a:t>Lack of technology expertise + Regulatory requirements --&gt; Barriers to successful IoT healthcare app design</a:t>
            </a:r>
          </a:p>
          <a:p>
            <a:r>
              <a:rPr lang="en-GB" sz="1500" b="0" i="0">
                <a:effectLst/>
                <a:latin typeface="-apple-system"/>
              </a:rPr>
              <a:t>This example demonstrates using the 6-step approach with interview data to develop a conceptual framework of factors influencing successful digital entrepreneurship at the intersection of healthcare, app design, and IoT technology. The systematic process can provide insights into emerging technology spaces.</a:t>
            </a:r>
          </a:p>
          <a:p>
            <a:endParaRPr lang="en-GB" sz="1500"/>
          </a:p>
        </p:txBody>
      </p:sp>
    </p:spTree>
    <p:extLst>
      <p:ext uri="{BB962C8B-B14F-4D97-AF65-F5344CB8AC3E}">
        <p14:creationId xmlns:p14="http://schemas.microsoft.com/office/powerpoint/2010/main" val="266698193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EF69ED-CCB9-443B-5D2A-1700A128AA4B}"/>
              </a:ext>
            </a:extLst>
          </p:cNvPr>
          <p:cNvSpPr>
            <a:spLocks noGrp="1"/>
          </p:cNvSpPr>
          <p:nvPr>
            <p:ph type="title"/>
          </p:nvPr>
        </p:nvSpPr>
        <p:spPr>
          <a:xfrm>
            <a:off x="686834" y="591344"/>
            <a:ext cx="3200400" cy="5585619"/>
          </a:xfrm>
        </p:spPr>
        <p:txBody>
          <a:bodyPr>
            <a:normAutofit/>
          </a:bodyPr>
          <a:lstStyle/>
          <a:p>
            <a:r>
              <a:rPr lang="en-GB">
                <a:solidFill>
                  <a:srgbClr val="FFFFFF"/>
                </a:solidFill>
              </a:rPr>
              <a:t>2 OF 2</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23D3533-AF44-3446-F3F5-BFF1C1B2746A}"/>
              </a:ext>
            </a:extLst>
          </p:cNvPr>
          <p:cNvSpPr>
            <a:spLocks noGrp="1"/>
          </p:cNvSpPr>
          <p:nvPr>
            <p:ph idx="1"/>
          </p:nvPr>
        </p:nvSpPr>
        <p:spPr>
          <a:xfrm>
            <a:off x="4447308" y="591344"/>
            <a:ext cx="6906491" cy="5585619"/>
          </a:xfrm>
        </p:spPr>
        <p:txBody>
          <a:bodyPr anchor="ctr">
            <a:normAutofit/>
          </a:bodyPr>
          <a:lstStyle/>
          <a:p>
            <a:pPr marL="0" indent="0">
              <a:buNone/>
            </a:pPr>
            <a:endParaRPr lang="en-GB" sz="1300" dirty="0"/>
          </a:p>
          <a:p>
            <a:r>
              <a:rPr lang="en-GB" sz="1300" dirty="0"/>
              <a:t>Research Question: How does digital entrepreneurship in healthcare app design using IoT affect management practices?  </a:t>
            </a:r>
          </a:p>
          <a:p>
            <a:r>
              <a:rPr lang="en-GB" sz="1300" dirty="0"/>
              <a:t>Data Collection: Interviews with 15 managers at digital healthcare startups using IoT.</a:t>
            </a:r>
          </a:p>
          <a:p>
            <a:r>
              <a:rPr lang="en-GB" sz="1300" dirty="0"/>
              <a:t>Step 1) Transcribe interviews and select illustrative quotes about management experiences.</a:t>
            </a:r>
          </a:p>
          <a:p>
            <a:r>
              <a:rPr lang="en-GB" sz="1300" dirty="0"/>
              <a:t>Step 2) Identify keywords like "agile", "customer-centric", "rapid prototyping".</a:t>
            </a:r>
          </a:p>
          <a:p>
            <a:r>
              <a:rPr lang="en-GB" sz="1300" dirty="0"/>
              <a:t>Step 3) Develop codes categorizing factors like "Flexible workflows", "User feedback loops", "Minimum viable products".</a:t>
            </a:r>
          </a:p>
          <a:p>
            <a:r>
              <a:rPr lang="en-GB" sz="1300" dirty="0"/>
              <a:t>Step 4) Organize codes into themes like "New management priorities", "Changing role of manager".</a:t>
            </a:r>
          </a:p>
          <a:p>
            <a:r>
              <a:rPr lang="en-GB" sz="1300" dirty="0"/>
              <a:t>Step 5) Conceptualize how management is impacted by digital entrepreneurship in this domain based on interviews.</a:t>
            </a:r>
          </a:p>
          <a:p>
            <a:r>
              <a:rPr lang="en-GB" sz="1300" dirty="0"/>
              <a:t>Step 6) Develop conceptual framework showing relationships, e.g.:</a:t>
            </a:r>
          </a:p>
          <a:p>
            <a:r>
              <a:rPr lang="en-GB" sz="1300" dirty="0"/>
              <a:t>IoT-enabled agility --&gt; Shift from hierarchical to collaborative management </a:t>
            </a:r>
          </a:p>
          <a:p>
            <a:r>
              <a:rPr lang="en-GB" sz="1300" dirty="0"/>
              <a:t>This example demonstrates using the 6-step approach with interview data to develop a conceptual framework of how the convergence of digital entrepreneurship, healthcare apps, and IoT technology is impacting management practices. The systematic process can provide insights into effects on business management.</a:t>
            </a:r>
          </a:p>
        </p:txBody>
      </p:sp>
    </p:spTree>
    <p:extLst>
      <p:ext uri="{BB962C8B-B14F-4D97-AF65-F5344CB8AC3E}">
        <p14:creationId xmlns:p14="http://schemas.microsoft.com/office/powerpoint/2010/main" val="139979731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AC80E-B22D-7DC5-0FE4-23F9DEA7176E}"/>
              </a:ext>
            </a:extLst>
          </p:cNvPr>
          <p:cNvSpPr>
            <a:spLocks noGrp="1"/>
          </p:cNvSpPr>
          <p:nvPr>
            <p:ph type="title"/>
          </p:nvPr>
        </p:nvSpPr>
        <p:spPr>
          <a:xfrm>
            <a:off x="686834" y="591344"/>
            <a:ext cx="3200400" cy="5585619"/>
          </a:xfrm>
        </p:spPr>
        <p:txBody>
          <a:bodyPr>
            <a:normAutofit/>
          </a:bodyPr>
          <a:lstStyle/>
          <a:p>
            <a:r>
              <a:rPr lang="en-GB">
                <a:solidFill>
                  <a:srgbClr val="FFFFFF"/>
                </a:solidFill>
              </a:rPr>
              <a:t>ARPU</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89AB53F-9742-5246-9053-A807BE54C051}"/>
              </a:ext>
            </a:extLst>
          </p:cNvPr>
          <p:cNvSpPr>
            <a:spLocks noGrp="1"/>
          </p:cNvSpPr>
          <p:nvPr>
            <p:ph idx="1"/>
          </p:nvPr>
        </p:nvSpPr>
        <p:spPr>
          <a:xfrm>
            <a:off x="4447308" y="591344"/>
            <a:ext cx="6906491" cy="5585619"/>
          </a:xfrm>
        </p:spPr>
        <p:txBody>
          <a:bodyPr anchor="ctr">
            <a:normAutofit/>
          </a:bodyPr>
          <a:lstStyle/>
          <a:p>
            <a:r>
              <a:rPr lang="en-GB" sz="1500" b="0" i="0" dirty="0">
                <a:effectLst/>
                <a:latin typeface="-apple-system"/>
              </a:rPr>
              <a:t>Research Question: How are the UN Guiding Principles on Business and Human Rights being integrated into policies and procedures by multinational corporations?</a:t>
            </a:r>
          </a:p>
          <a:p>
            <a:r>
              <a:rPr lang="en-GB" sz="1500" b="0" i="0" dirty="0">
                <a:effectLst/>
                <a:latin typeface="-apple-system"/>
              </a:rPr>
              <a:t>Data Collection: Interviews with 20 corporate sustainability managers at large multinational companies.</a:t>
            </a:r>
          </a:p>
          <a:p>
            <a:r>
              <a:rPr lang="en-GB" sz="1500" b="0" i="0" dirty="0">
                <a:effectLst/>
                <a:latin typeface="-apple-system"/>
              </a:rPr>
              <a:t>Step 1) Transcribe interviews and select illustrative quotes about integration of the UN principles.</a:t>
            </a:r>
          </a:p>
          <a:p>
            <a:r>
              <a:rPr lang="en-GB" sz="1500" b="0" i="0" dirty="0">
                <a:effectLst/>
                <a:latin typeface="-apple-system"/>
              </a:rPr>
              <a:t>Step 2) Identify keywords like "due diligence", "stakeholder engagement", "grievance mechanisms".</a:t>
            </a:r>
          </a:p>
          <a:p>
            <a:r>
              <a:rPr lang="en-GB" sz="1500" b="0" i="0" dirty="0">
                <a:effectLst/>
                <a:latin typeface="-apple-system"/>
              </a:rPr>
              <a:t>Step 3) Develop codes categorizing factors like "Assessing impacts", "Consulting stakeholders", "Establishing redress processes".</a:t>
            </a:r>
          </a:p>
          <a:p>
            <a:r>
              <a:rPr lang="en-GB" sz="1500" b="0" i="0" dirty="0">
                <a:effectLst/>
                <a:latin typeface="-apple-system"/>
              </a:rPr>
              <a:t>Step 4) Organize codes into themes like "Embedding respect for human rights", "Enabling remediation where needed".</a:t>
            </a:r>
          </a:p>
          <a:p>
            <a:r>
              <a:rPr lang="en-GB" sz="1500" b="0" i="0" dirty="0">
                <a:effectLst/>
                <a:latin typeface="-apple-system"/>
              </a:rPr>
              <a:t>Step 5) Conceptualize how companies are integrating the UN principles based on interviews.</a:t>
            </a:r>
          </a:p>
          <a:p>
            <a:r>
              <a:rPr lang="en-GB" sz="1500" b="0" i="0" dirty="0">
                <a:effectLst/>
                <a:latin typeface="-apple-system"/>
              </a:rPr>
              <a:t>Step 6) Develop conceptual framework showing relationships, e.g.:</a:t>
            </a:r>
          </a:p>
          <a:p>
            <a:r>
              <a:rPr lang="en-GB" sz="1500" b="0" i="0" dirty="0">
                <a:effectLst/>
                <a:latin typeface="-apple-system"/>
              </a:rPr>
              <a:t>UN Guiding Principles --&gt; Internal implementation through ongoing human rights due diligence</a:t>
            </a:r>
          </a:p>
          <a:p>
            <a:r>
              <a:rPr lang="en-GB" sz="1500" b="0" i="0" dirty="0">
                <a:effectLst/>
                <a:latin typeface="-apple-system"/>
              </a:rPr>
              <a:t>This example demonstrates using the 6-step approach with interview data to develop a conceptual framework of how multinational corporations are integrating the UN human rights principles into their business practices. The systematic process can provide insights into issues of business and human rights.</a:t>
            </a:r>
          </a:p>
          <a:p>
            <a:pPr marL="0" indent="0">
              <a:buNone/>
            </a:pPr>
            <a:endParaRPr lang="en-GB" sz="1500" dirty="0"/>
          </a:p>
        </p:txBody>
      </p:sp>
    </p:spTree>
    <p:extLst>
      <p:ext uri="{BB962C8B-B14F-4D97-AF65-F5344CB8AC3E}">
        <p14:creationId xmlns:p14="http://schemas.microsoft.com/office/powerpoint/2010/main" val="59853196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66246B-4DF3-2429-66B6-2CBD6B03C1BD}"/>
              </a:ext>
            </a:extLst>
          </p:cNvPr>
          <p:cNvSpPr>
            <a:spLocks noGrp="1"/>
          </p:cNvSpPr>
          <p:nvPr>
            <p:ph type="title"/>
          </p:nvPr>
        </p:nvSpPr>
        <p:spPr>
          <a:xfrm>
            <a:off x="686834" y="1153572"/>
            <a:ext cx="3200400" cy="4461163"/>
          </a:xfrm>
        </p:spPr>
        <p:txBody>
          <a:bodyPr>
            <a:normAutofit/>
          </a:bodyPr>
          <a:lstStyle/>
          <a:p>
            <a:r>
              <a:rPr lang="en-GB">
                <a:solidFill>
                  <a:srgbClr val="FFFFFF"/>
                </a:solidFill>
              </a:rPr>
              <a:t>Michael</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E2D8526-AA3F-5E0B-93CF-9DCDCF4F9A98}"/>
              </a:ext>
            </a:extLst>
          </p:cNvPr>
          <p:cNvSpPr>
            <a:spLocks noGrp="1"/>
          </p:cNvSpPr>
          <p:nvPr>
            <p:ph idx="1"/>
          </p:nvPr>
        </p:nvSpPr>
        <p:spPr>
          <a:xfrm>
            <a:off x="4447308" y="591344"/>
            <a:ext cx="6906491" cy="5585619"/>
          </a:xfrm>
        </p:spPr>
        <p:txBody>
          <a:bodyPr anchor="ctr">
            <a:normAutofit/>
          </a:bodyPr>
          <a:lstStyle/>
          <a:p>
            <a:pPr marL="0" indent="0">
              <a:buNone/>
            </a:pPr>
            <a:endParaRPr lang="en-GB" sz="1300" dirty="0"/>
          </a:p>
          <a:p>
            <a:r>
              <a:rPr lang="en-GB" sz="1300" dirty="0"/>
              <a:t>Research Question: What are the key elements shaping the professional identity of online teachers in China?</a:t>
            </a:r>
          </a:p>
          <a:p>
            <a:r>
              <a:rPr lang="en-GB" sz="1300" dirty="0"/>
              <a:t>Data Collection: </a:t>
            </a:r>
          </a:p>
          <a:p>
            <a:r>
              <a:rPr lang="en-GB" sz="1300" dirty="0"/>
              <a:t>- In-depth interviews with 20 online teachers in China  </a:t>
            </a:r>
          </a:p>
          <a:p>
            <a:r>
              <a:rPr lang="en-GB" sz="1300" dirty="0"/>
              <a:t>Analysis Steps:</a:t>
            </a:r>
          </a:p>
          <a:p>
            <a:r>
              <a:rPr lang="en-GB" sz="1300" dirty="0"/>
              <a:t>1. Transcribe interviews and select illustrative quotes about professional identity</a:t>
            </a:r>
          </a:p>
          <a:p>
            <a:r>
              <a:rPr lang="en-GB" sz="1300" dirty="0"/>
              <a:t>2. Identify keywords like "skills", "relationships", "status", "values"</a:t>
            </a:r>
          </a:p>
          <a:p>
            <a:r>
              <a:rPr lang="en-GB" sz="1300" dirty="0"/>
              <a:t>3. Develop codes categorizing factors shaping identity like "technical skills", "student interactions", "societal views", "sense of purpose" </a:t>
            </a:r>
          </a:p>
          <a:p>
            <a:r>
              <a:rPr lang="en-GB" sz="1300" dirty="0"/>
              <a:t>4. Organize codes into themes like "competence", "connections", "reputation", "meaning"</a:t>
            </a:r>
          </a:p>
          <a:p>
            <a:r>
              <a:rPr lang="en-GB" sz="1300" dirty="0"/>
              <a:t>5. Conceptualize a framework of how different factors shape their professional identities based on interviews</a:t>
            </a:r>
          </a:p>
          <a:p>
            <a:r>
              <a:rPr lang="en-GB" sz="1300" dirty="0"/>
              <a:t>6. Develop a conceptual framework showing relationships between elements constituting their identities, e.g.:</a:t>
            </a:r>
          </a:p>
          <a:p>
            <a:r>
              <a:rPr lang="en-GB" sz="1300" dirty="0"/>
              <a:t>Professional Identity of Online Teachers in China </a:t>
            </a:r>
          </a:p>
          <a:p>
            <a:r>
              <a:rPr lang="en-GB" sz="1300" dirty="0"/>
              <a:t>--&gt; Shaped by developing Competence (skills) +  Connections (relationships) + Reputation (status) + Meaning (values)</a:t>
            </a:r>
          </a:p>
          <a:p>
            <a:r>
              <a:rPr lang="en-GB" sz="1300" dirty="0"/>
              <a:t>This follows the 6-step approach you outlined to </a:t>
            </a:r>
            <a:r>
              <a:rPr lang="en-GB" sz="1300" dirty="0" err="1"/>
              <a:t>analyze</a:t>
            </a:r>
            <a:r>
              <a:rPr lang="en-GB" sz="1300" dirty="0"/>
              <a:t> interview data and develop a conceptual framework of key factors and relationships shaping the professional identities of online teachers in China.</a:t>
            </a:r>
          </a:p>
        </p:txBody>
      </p:sp>
    </p:spTree>
    <p:extLst>
      <p:ext uri="{BB962C8B-B14F-4D97-AF65-F5344CB8AC3E}">
        <p14:creationId xmlns:p14="http://schemas.microsoft.com/office/powerpoint/2010/main" val="813818815"/>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5A0E8-14AD-97EA-7D22-2ECCB6029914}"/>
              </a:ext>
            </a:extLst>
          </p:cNvPr>
          <p:cNvSpPr>
            <a:spLocks noGrp="1"/>
          </p:cNvSpPr>
          <p:nvPr>
            <p:ph type="title"/>
          </p:nvPr>
        </p:nvSpPr>
        <p:spPr/>
        <p:txBody>
          <a:bodyPr/>
          <a:lstStyle/>
          <a:p>
            <a:r>
              <a:rPr lang="en-GB" dirty="0"/>
              <a:t>So</a:t>
            </a:r>
          </a:p>
        </p:txBody>
      </p:sp>
      <p:sp>
        <p:nvSpPr>
          <p:cNvPr id="3" name="Content Placeholder 2">
            <a:extLst>
              <a:ext uri="{FF2B5EF4-FFF2-40B4-BE49-F238E27FC236}">
                <a16:creationId xmlns:a16="http://schemas.microsoft.com/office/drawing/2014/main" id="{C63363D0-FF8E-802D-419B-B5B94AFAAC26}"/>
              </a:ext>
            </a:extLst>
          </p:cNvPr>
          <p:cNvSpPr>
            <a:spLocks noGrp="1"/>
          </p:cNvSpPr>
          <p:nvPr>
            <p:ph idx="1"/>
          </p:nvPr>
        </p:nvSpPr>
        <p:spPr/>
        <p:txBody>
          <a:bodyPr/>
          <a:lstStyle/>
          <a:p>
            <a:r>
              <a:rPr lang="en-GB" dirty="0"/>
              <a:t>Using your Converting Research into Practice assignment ….</a:t>
            </a:r>
          </a:p>
        </p:txBody>
      </p:sp>
    </p:spTree>
    <p:extLst>
      <p:ext uri="{BB962C8B-B14F-4D97-AF65-F5344CB8AC3E}">
        <p14:creationId xmlns:p14="http://schemas.microsoft.com/office/powerpoint/2010/main" val="1595089712"/>
      </p:ext>
    </p:extLst>
  </p:cSld>
  <p:clrMapOvr>
    <a:masterClrMapping/>
  </p:clrMapOvr>
</p:sld>
</file>

<file path=ppt/theme/theme1.xml><?xml version="1.0" encoding="utf-8"?>
<a:theme xmlns:a="http://schemas.openxmlformats.org/drawingml/2006/main" name="Office Theme">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4631</Words>
  <Application>Microsoft Office PowerPoint</Application>
  <PresentationFormat>Widescreen</PresentationFormat>
  <Paragraphs>255</Paragraphs>
  <Slides>58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58</vt:i4>
      </vt:variant>
    </vt:vector>
  </HeadingPairs>
  <TitlesOfParts>
    <vt:vector size="64" baseType="lpstr">
      <vt:lpstr>-apple-system</vt:lpstr>
      <vt:lpstr>Aptos</vt:lpstr>
      <vt:lpstr>Aptos Display</vt:lpstr>
      <vt:lpstr>Arial</vt:lpstr>
      <vt:lpstr>Calibri</vt:lpstr>
      <vt:lpstr>Office Theme</vt:lpstr>
      <vt:lpstr>DBA ADRS CONCEPTUAL ….</vt:lpstr>
      <vt:lpstr>PowerPoint Presentation</vt:lpstr>
      <vt:lpstr>Please note</vt:lpstr>
      <vt:lpstr>Conceptual clarification Conceptual model Conceptual framework</vt:lpstr>
      <vt:lpstr>A conceptual clarification</vt:lpstr>
      <vt:lpstr>Examples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Conceptual model </vt:lpstr>
      <vt:lpstr>Conceptual framework</vt:lpstr>
      <vt:lpstr>Alice’s conceptual model</vt:lpstr>
      <vt:lpstr>PowerPoint Presentation</vt:lpstr>
      <vt:lpstr>Alice’s conceptual framework</vt:lpstr>
      <vt:lpstr>PowerPoint Presentation</vt:lpstr>
      <vt:lpstr>Chapter 5 1</vt:lpstr>
      <vt:lpstr>2</vt:lpstr>
      <vt:lpstr>3</vt:lpstr>
      <vt:lpstr>4</vt:lpstr>
      <vt:lpstr>5</vt:lpstr>
      <vt:lpstr>6</vt:lpstr>
      <vt:lpstr>7</vt:lpstr>
      <vt:lpstr>8</vt:lpstr>
      <vt:lpstr>9</vt:lpstr>
      <vt:lpstr>10</vt:lpstr>
      <vt:lpstr>11</vt:lpstr>
      <vt:lpstr>12</vt:lpstr>
      <vt:lpstr>13</vt:lpstr>
      <vt:lpstr>THE SEQUENCE</vt:lpstr>
      <vt:lpstr>The conceptual model guides the initial research design, while the conceptual framework is the final output that encapsulates both previous knowledge and new insights gained from the present study. </vt:lpstr>
      <vt:lpstr>A conceptual framework is an integrated set of concepts and theories that provides a broad structure and foundation to examine a research problem. The key elements of a conceptual framework include: </vt:lpstr>
      <vt:lpstr>Article presents a systematic 6-step process for thematic analysis to develop a conceptual model:   </vt:lpstr>
      <vt:lpstr>PowerPoint Presentation</vt:lpstr>
      <vt:lpstr>Continued</vt:lpstr>
      <vt:lpstr>Continued</vt:lpstr>
      <vt:lpstr>The article provides specific guidelines like the 2 x 6Rs and 4Rs to enhance the rigor of each step of analysis.   </vt:lpstr>
      <vt:lpstr>6Rs for Coding:</vt:lpstr>
      <vt:lpstr>4Rs for Theming:</vt:lpstr>
      <vt:lpstr>The article outlines a 6-step process for transforming codes and themes into a conceptual framework through thematic analysis: </vt:lpstr>
      <vt:lpstr>Continued</vt:lpstr>
      <vt:lpstr>Overall</vt:lpstr>
      <vt:lpstr>Strengths</vt:lpstr>
      <vt:lpstr>A CJ SIMPLIFIED example</vt:lpstr>
      <vt:lpstr>JACQUELINE</vt:lpstr>
      <vt:lpstr>YING</vt:lpstr>
      <vt:lpstr>JOY</vt:lpstr>
      <vt:lpstr>LOU</vt:lpstr>
      <vt:lpstr>ANNIE (SHE IS THE ONLY ONE WITH TWO OPTIONS) 1 OF 1</vt:lpstr>
      <vt:lpstr>2 OF 2</vt:lpstr>
      <vt:lpstr>ARPU</vt:lpstr>
      <vt:lpstr>Michael</vt:lpstr>
      <vt:lpstr>So</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DBA ADRS CONCEPTUAL ….</dc:title>
  <dc:creator>Caroline Jawad</dc:creator>
  <cp:lastModifiedBy>Caroline Jawad</cp:lastModifiedBy>
  <cp:revision>2</cp:revision>
  <dcterms:created xsi:type="dcterms:W3CDTF">2023-11-15T09:56:59Z</dcterms:created>
  <dcterms:modified xsi:type="dcterms:W3CDTF">2023-11-16T12:22:03Z</dcterms:modified>
</cp:coreProperties>
</file>