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5"/>
  </p:notesMasterIdLst>
  <p:sldIdLst>
    <p:sldId id="257" r:id="rId3"/>
    <p:sldId id="259" r:id="rId4"/>
    <p:sldId id="263" r:id="rId5"/>
    <p:sldId id="264" r:id="rId6"/>
    <p:sldId id="265" r:id="rId7"/>
    <p:sldId id="266" r:id="rId8"/>
    <p:sldId id="267" r:id="rId9"/>
    <p:sldId id="268" r:id="rId10"/>
    <p:sldId id="269" r:id="rId11"/>
    <p:sldId id="297" r:id="rId12"/>
    <p:sldId id="270" r:id="rId13"/>
    <p:sldId id="271" r:id="rId14"/>
    <p:sldId id="272" r:id="rId15"/>
    <p:sldId id="273" r:id="rId16"/>
    <p:sldId id="274" r:id="rId17"/>
    <p:sldId id="275" r:id="rId18"/>
    <p:sldId id="283" r:id="rId19"/>
    <p:sldId id="284" r:id="rId20"/>
    <p:sldId id="285" r:id="rId21"/>
    <p:sldId id="286" r:id="rId22"/>
    <p:sldId id="287" r:id="rId23"/>
    <p:sldId id="28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7" d="100"/>
          <a:sy n="97" d="100"/>
        </p:scale>
        <p:origin x="39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137DE3-09CA-45A4-A357-BD0A5042069E}" type="datetimeFigureOut">
              <a:rPr lang="en-GB" smtClean="0"/>
              <a:t>08/01/2025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354133-9D1C-4258-A089-0D1E0F33F62D}" type="slidenum">
              <a:rPr lang="en-GB" smtClean="0"/>
              <a:t>‹#›</a:t>
            </a:fld>
            <a:endParaRPr lang="en-GB"/>
          </a:p>
        </p:txBody>
      </p:sp>
    </p:spTree>
    <p:extLst>
      <p:ext uri="{BB962C8B-B14F-4D97-AF65-F5344CB8AC3E}">
        <p14:creationId xmlns:p14="http://schemas.microsoft.com/office/powerpoint/2010/main" val="35439079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354133-9D1C-4258-A089-0D1E0F33F62D}" type="slidenum">
              <a:rPr lang="en-GB" smtClean="0"/>
              <a:t>5</a:t>
            </a:fld>
            <a:endParaRPr lang="en-GB"/>
          </a:p>
        </p:txBody>
      </p:sp>
    </p:spTree>
    <p:extLst>
      <p:ext uri="{BB962C8B-B14F-4D97-AF65-F5344CB8AC3E}">
        <p14:creationId xmlns:p14="http://schemas.microsoft.com/office/powerpoint/2010/main" val="21789914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6DA50-E339-2311-133C-353602DFA2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CC8ADF-F377-056B-EBA9-BAAC0706B2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D22C84-CDA7-3F86-1421-B86F465B42F4}"/>
              </a:ext>
            </a:extLst>
          </p:cNvPr>
          <p:cNvSpPr>
            <a:spLocks noGrp="1"/>
          </p:cNvSpPr>
          <p:nvPr>
            <p:ph type="dt" sz="half" idx="10"/>
          </p:nvPr>
        </p:nvSpPr>
        <p:spPr/>
        <p:txBody>
          <a:bodyPr/>
          <a:lstStyle/>
          <a:p>
            <a:fld id="{0405392E-B5F1-4DBB-B27F-81C7EEFDC7E8}" type="datetimeFigureOut">
              <a:rPr lang="en-GB" smtClean="0"/>
              <a:t>08/01/2025</a:t>
            </a:fld>
            <a:endParaRPr lang="en-GB"/>
          </a:p>
        </p:txBody>
      </p:sp>
      <p:sp>
        <p:nvSpPr>
          <p:cNvPr id="5" name="Footer Placeholder 4">
            <a:extLst>
              <a:ext uri="{FF2B5EF4-FFF2-40B4-BE49-F238E27FC236}">
                <a16:creationId xmlns:a16="http://schemas.microsoft.com/office/drawing/2014/main" id="{17A45FBE-1FD5-A843-B641-CB10A1AE2B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376320-BDF0-4CA0-C24E-984F12CA8D3C}"/>
              </a:ext>
            </a:extLst>
          </p:cNvPr>
          <p:cNvSpPr>
            <a:spLocks noGrp="1"/>
          </p:cNvSpPr>
          <p:nvPr>
            <p:ph type="sldNum" sz="quarter" idx="12"/>
          </p:nvPr>
        </p:nvSpPr>
        <p:spPr/>
        <p:txBody>
          <a:bodyPr/>
          <a:lstStyle/>
          <a:p>
            <a:fld id="{F45E97C8-B332-4248-B07E-486E4A1BD440}" type="slidenum">
              <a:rPr lang="en-GB" smtClean="0"/>
              <a:t>‹#›</a:t>
            </a:fld>
            <a:endParaRPr lang="en-GB"/>
          </a:p>
        </p:txBody>
      </p:sp>
    </p:spTree>
    <p:extLst>
      <p:ext uri="{BB962C8B-B14F-4D97-AF65-F5344CB8AC3E}">
        <p14:creationId xmlns:p14="http://schemas.microsoft.com/office/powerpoint/2010/main" val="3292277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96042-CE8C-3A2D-8466-2051BF49FC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BDD4D3-D692-316A-DADC-EA5B97CB6E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B50B18-C11E-AD65-17A5-FE399FF493D4}"/>
              </a:ext>
            </a:extLst>
          </p:cNvPr>
          <p:cNvSpPr>
            <a:spLocks noGrp="1"/>
          </p:cNvSpPr>
          <p:nvPr>
            <p:ph type="dt" sz="half" idx="10"/>
          </p:nvPr>
        </p:nvSpPr>
        <p:spPr/>
        <p:txBody>
          <a:bodyPr/>
          <a:lstStyle/>
          <a:p>
            <a:fld id="{0405392E-B5F1-4DBB-B27F-81C7EEFDC7E8}" type="datetimeFigureOut">
              <a:rPr lang="en-GB" smtClean="0"/>
              <a:t>08/01/2025</a:t>
            </a:fld>
            <a:endParaRPr lang="en-GB"/>
          </a:p>
        </p:txBody>
      </p:sp>
      <p:sp>
        <p:nvSpPr>
          <p:cNvPr id="5" name="Footer Placeholder 4">
            <a:extLst>
              <a:ext uri="{FF2B5EF4-FFF2-40B4-BE49-F238E27FC236}">
                <a16:creationId xmlns:a16="http://schemas.microsoft.com/office/drawing/2014/main" id="{97858072-54FB-2E0E-0B66-4D1F9732C9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283B87-5F11-4850-CD23-CF3CAB770DF5}"/>
              </a:ext>
            </a:extLst>
          </p:cNvPr>
          <p:cNvSpPr>
            <a:spLocks noGrp="1"/>
          </p:cNvSpPr>
          <p:nvPr>
            <p:ph type="sldNum" sz="quarter" idx="12"/>
          </p:nvPr>
        </p:nvSpPr>
        <p:spPr/>
        <p:txBody>
          <a:bodyPr/>
          <a:lstStyle/>
          <a:p>
            <a:fld id="{F45E97C8-B332-4248-B07E-486E4A1BD440}" type="slidenum">
              <a:rPr lang="en-GB" smtClean="0"/>
              <a:t>‹#›</a:t>
            </a:fld>
            <a:endParaRPr lang="en-GB"/>
          </a:p>
        </p:txBody>
      </p:sp>
    </p:spTree>
    <p:extLst>
      <p:ext uri="{BB962C8B-B14F-4D97-AF65-F5344CB8AC3E}">
        <p14:creationId xmlns:p14="http://schemas.microsoft.com/office/powerpoint/2010/main" val="21130733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0D393-20A8-4A64-C79E-D676399F3F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EEEB80-191F-8281-032C-A5D9CE18DB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4A3DE08-B7DC-097E-91F5-D1BE1BF6B478}"/>
              </a:ext>
            </a:extLst>
          </p:cNvPr>
          <p:cNvSpPr>
            <a:spLocks noGrp="1"/>
          </p:cNvSpPr>
          <p:nvPr>
            <p:ph type="dt" sz="half" idx="10"/>
          </p:nvPr>
        </p:nvSpPr>
        <p:spPr/>
        <p:txBody>
          <a:bodyPr/>
          <a:lstStyle/>
          <a:p>
            <a:fld id="{0405392E-B5F1-4DBB-B27F-81C7EEFDC7E8}" type="datetimeFigureOut">
              <a:rPr lang="en-GB" smtClean="0"/>
              <a:t>08/01/2025</a:t>
            </a:fld>
            <a:endParaRPr lang="en-GB"/>
          </a:p>
        </p:txBody>
      </p:sp>
      <p:sp>
        <p:nvSpPr>
          <p:cNvPr id="5" name="Footer Placeholder 4">
            <a:extLst>
              <a:ext uri="{FF2B5EF4-FFF2-40B4-BE49-F238E27FC236}">
                <a16:creationId xmlns:a16="http://schemas.microsoft.com/office/drawing/2014/main" id="{81C0BEE5-100F-052E-A2E0-7BF842E8F1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68A737-E54E-DA53-EDBE-5AA8C6B0C716}"/>
              </a:ext>
            </a:extLst>
          </p:cNvPr>
          <p:cNvSpPr>
            <a:spLocks noGrp="1"/>
          </p:cNvSpPr>
          <p:nvPr>
            <p:ph type="sldNum" sz="quarter" idx="12"/>
          </p:nvPr>
        </p:nvSpPr>
        <p:spPr/>
        <p:txBody>
          <a:bodyPr/>
          <a:lstStyle/>
          <a:p>
            <a:fld id="{F45E97C8-B332-4248-B07E-486E4A1BD440}" type="slidenum">
              <a:rPr lang="en-GB" smtClean="0"/>
              <a:t>‹#›</a:t>
            </a:fld>
            <a:endParaRPr lang="en-GB"/>
          </a:p>
        </p:txBody>
      </p:sp>
    </p:spTree>
    <p:extLst>
      <p:ext uri="{BB962C8B-B14F-4D97-AF65-F5344CB8AC3E}">
        <p14:creationId xmlns:p14="http://schemas.microsoft.com/office/powerpoint/2010/main" val="1064296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1F1CC-3FED-5F0D-9FB5-335236230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3F058A-7733-0B59-FC22-04F51DE52AE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1AC298-5171-5C82-5CCB-E859DE0400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08D702-76D3-E4C4-0EA7-A6C508D9F115}"/>
              </a:ext>
            </a:extLst>
          </p:cNvPr>
          <p:cNvSpPr>
            <a:spLocks noGrp="1"/>
          </p:cNvSpPr>
          <p:nvPr>
            <p:ph type="dt" sz="half" idx="10"/>
          </p:nvPr>
        </p:nvSpPr>
        <p:spPr/>
        <p:txBody>
          <a:bodyPr/>
          <a:lstStyle/>
          <a:p>
            <a:fld id="{0405392E-B5F1-4DBB-B27F-81C7EEFDC7E8}" type="datetimeFigureOut">
              <a:rPr lang="en-GB" smtClean="0"/>
              <a:t>08/01/2025</a:t>
            </a:fld>
            <a:endParaRPr lang="en-GB"/>
          </a:p>
        </p:txBody>
      </p:sp>
      <p:sp>
        <p:nvSpPr>
          <p:cNvPr id="6" name="Footer Placeholder 5">
            <a:extLst>
              <a:ext uri="{FF2B5EF4-FFF2-40B4-BE49-F238E27FC236}">
                <a16:creationId xmlns:a16="http://schemas.microsoft.com/office/drawing/2014/main" id="{3EA2C860-7E58-27A1-D537-E8C0B4AA96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4737EA-B607-8B19-5460-A352D95CD3B3}"/>
              </a:ext>
            </a:extLst>
          </p:cNvPr>
          <p:cNvSpPr>
            <a:spLocks noGrp="1"/>
          </p:cNvSpPr>
          <p:nvPr>
            <p:ph type="sldNum" sz="quarter" idx="12"/>
          </p:nvPr>
        </p:nvSpPr>
        <p:spPr/>
        <p:txBody>
          <a:bodyPr/>
          <a:lstStyle/>
          <a:p>
            <a:fld id="{F45E97C8-B332-4248-B07E-486E4A1BD440}" type="slidenum">
              <a:rPr lang="en-GB" smtClean="0"/>
              <a:t>‹#›</a:t>
            </a:fld>
            <a:endParaRPr lang="en-GB"/>
          </a:p>
        </p:txBody>
      </p:sp>
    </p:spTree>
    <p:extLst>
      <p:ext uri="{BB962C8B-B14F-4D97-AF65-F5344CB8AC3E}">
        <p14:creationId xmlns:p14="http://schemas.microsoft.com/office/powerpoint/2010/main" val="3622415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8A040-08C4-6273-AB60-C5C09CF40A8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5E09F7-4E7D-8F83-A566-52C8A0AA16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4B26C9-BEC6-D65E-4E57-67CFB7CD57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BB0C60-2C5D-2758-C23F-EC89AA3781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FE57D3-6DAA-A91F-7692-356F6511988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090F5C-4893-84A6-4038-C7716EBAB28E}"/>
              </a:ext>
            </a:extLst>
          </p:cNvPr>
          <p:cNvSpPr>
            <a:spLocks noGrp="1"/>
          </p:cNvSpPr>
          <p:nvPr>
            <p:ph type="dt" sz="half" idx="10"/>
          </p:nvPr>
        </p:nvSpPr>
        <p:spPr/>
        <p:txBody>
          <a:bodyPr/>
          <a:lstStyle/>
          <a:p>
            <a:fld id="{0405392E-B5F1-4DBB-B27F-81C7EEFDC7E8}" type="datetimeFigureOut">
              <a:rPr lang="en-GB" smtClean="0"/>
              <a:t>08/01/2025</a:t>
            </a:fld>
            <a:endParaRPr lang="en-GB"/>
          </a:p>
        </p:txBody>
      </p:sp>
      <p:sp>
        <p:nvSpPr>
          <p:cNvPr id="8" name="Footer Placeholder 7">
            <a:extLst>
              <a:ext uri="{FF2B5EF4-FFF2-40B4-BE49-F238E27FC236}">
                <a16:creationId xmlns:a16="http://schemas.microsoft.com/office/drawing/2014/main" id="{356B9B48-4560-A646-1E44-66925728ED3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7E979B-CD6D-53DA-F572-86912C3D923F}"/>
              </a:ext>
            </a:extLst>
          </p:cNvPr>
          <p:cNvSpPr>
            <a:spLocks noGrp="1"/>
          </p:cNvSpPr>
          <p:nvPr>
            <p:ph type="sldNum" sz="quarter" idx="12"/>
          </p:nvPr>
        </p:nvSpPr>
        <p:spPr/>
        <p:txBody>
          <a:bodyPr/>
          <a:lstStyle/>
          <a:p>
            <a:fld id="{F45E97C8-B332-4248-B07E-486E4A1BD440}" type="slidenum">
              <a:rPr lang="en-GB" smtClean="0"/>
              <a:t>‹#›</a:t>
            </a:fld>
            <a:endParaRPr lang="en-GB"/>
          </a:p>
        </p:txBody>
      </p:sp>
    </p:spTree>
    <p:extLst>
      <p:ext uri="{BB962C8B-B14F-4D97-AF65-F5344CB8AC3E}">
        <p14:creationId xmlns:p14="http://schemas.microsoft.com/office/powerpoint/2010/main" val="418821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ED523-80CF-6971-DE71-2FE6016318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AA4AB4-41E6-F42F-6EB4-0C2AEC4099DC}"/>
              </a:ext>
            </a:extLst>
          </p:cNvPr>
          <p:cNvSpPr>
            <a:spLocks noGrp="1"/>
          </p:cNvSpPr>
          <p:nvPr>
            <p:ph type="dt" sz="half" idx="10"/>
          </p:nvPr>
        </p:nvSpPr>
        <p:spPr/>
        <p:txBody>
          <a:bodyPr/>
          <a:lstStyle/>
          <a:p>
            <a:fld id="{0405392E-B5F1-4DBB-B27F-81C7EEFDC7E8}" type="datetimeFigureOut">
              <a:rPr lang="en-GB" smtClean="0"/>
              <a:t>08/01/2025</a:t>
            </a:fld>
            <a:endParaRPr lang="en-GB"/>
          </a:p>
        </p:txBody>
      </p:sp>
      <p:sp>
        <p:nvSpPr>
          <p:cNvPr id="4" name="Footer Placeholder 3">
            <a:extLst>
              <a:ext uri="{FF2B5EF4-FFF2-40B4-BE49-F238E27FC236}">
                <a16:creationId xmlns:a16="http://schemas.microsoft.com/office/drawing/2014/main" id="{B7787AFF-7D83-D585-0F75-97EEE07C499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BABB9CD-8276-8975-2BEE-4674E161F1D3}"/>
              </a:ext>
            </a:extLst>
          </p:cNvPr>
          <p:cNvSpPr>
            <a:spLocks noGrp="1"/>
          </p:cNvSpPr>
          <p:nvPr>
            <p:ph type="sldNum" sz="quarter" idx="12"/>
          </p:nvPr>
        </p:nvSpPr>
        <p:spPr/>
        <p:txBody>
          <a:bodyPr/>
          <a:lstStyle/>
          <a:p>
            <a:fld id="{F45E97C8-B332-4248-B07E-486E4A1BD440}" type="slidenum">
              <a:rPr lang="en-GB" smtClean="0"/>
              <a:t>‹#›</a:t>
            </a:fld>
            <a:endParaRPr lang="en-GB"/>
          </a:p>
        </p:txBody>
      </p:sp>
    </p:spTree>
    <p:extLst>
      <p:ext uri="{BB962C8B-B14F-4D97-AF65-F5344CB8AC3E}">
        <p14:creationId xmlns:p14="http://schemas.microsoft.com/office/powerpoint/2010/main" val="40117529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FCF848-3E9C-7D44-6A82-C06A49C8325B}"/>
              </a:ext>
            </a:extLst>
          </p:cNvPr>
          <p:cNvSpPr>
            <a:spLocks noGrp="1"/>
          </p:cNvSpPr>
          <p:nvPr>
            <p:ph type="dt" sz="half" idx="10"/>
          </p:nvPr>
        </p:nvSpPr>
        <p:spPr/>
        <p:txBody>
          <a:bodyPr/>
          <a:lstStyle/>
          <a:p>
            <a:fld id="{0405392E-B5F1-4DBB-B27F-81C7EEFDC7E8}" type="datetimeFigureOut">
              <a:rPr lang="en-GB" smtClean="0"/>
              <a:t>08/01/2025</a:t>
            </a:fld>
            <a:endParaRPr lang="en-GB"/>
          </a:p>
        </p:txBody>
      </p:sp>
      <p:sp>
        <p:nvSpPr>
          <p:cNvPr id="3" name="Footer Placeholder 2">
            <a:extLst>
              <a:ext uri="{FF2B5EF4-FFF2-40B4-BE49-F238E27FC236}">
                <a16:creationId xmlns:a16="http://schemas.microsoft.com/office/drawing/2014/main" id="{E19C3572-E93C-0E52-1FAD-9C70392C0B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ABAB59-054B-E611-738D-7E265D978B12}"/>
              </a:ext>
            </a:extLst>
          </p:cNvPr>
          <p:cNvSpPr>
            <a:spLocks noGrp="1"/>
          </p:cNvSpPr>
          <p:nvPr>
            <p:ph type="sldNum" sz="quarter" idx="12"/>
          </p:nvPr>
        </p:nvSpPr>
        <p:spPr/>
        <p:txBody>
          <a:bodyPr/>
          <a:lstStyle/>
          <a:p>
            <a:fld id="{F45E97C8-B332-4248-B07E-486E4A1BD440}" type="slidenum">
              <a:rPr lang="en-GB" smtClean="0"/>
              <a:t>‹#›</a:t>
            </a:fld>
            <a:endParaRPr lang="en-GB"/>
          </a:p>
        </p:txBody>
      </p:sp>
    </p:spTree>
    <p:extLst>
      <p:ext uri="{BB962C8B-B14F-4D97-AF65-F5344CB8AC3E}">
        <p14:creationId xmlns:p14="http://schemas.microsoft.com/office/powerpoint/2010/main" val="1411536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3AC22-F1B4-7DE7-41B9-7C6563CAE3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762E30-116B-B7D9-58A7-AF9D80C0693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B1A11D-B20C-DA34-DF96-BABA6ED5E0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7BCC7C-79C5-C6DA-F5C8-01B25DBD5E04}"/>
              </a:ext>
            </a:extLst>
          </p:cNvPr>
          <p:cNvSpPr>
            <a:spLocks noGrp="1"/>
          </p:cNvSpPr>
          <p:nvPr>
            <p:ph type="dt" sz="half" idx="10"/>
          </p:nvPr>
        </p:nvSpPr>
        <p:spPr/>
        <p:txBody>
          <a:bodyPr/>
          <a:lstStyle/>
          <a:p>
            <a:fld id="{0405392E-B5F1-4DBB-B27F-81C7EEFDC7E8}" type="datetimeFigureOut">
              <a:rPr lang="en-GB" smtClean="0"/>
              <a:t>08/01/2025</a:t>
            </a:fld>
            <a:endParaRPr lang="en-GB"/>
          </a:p>
        </p:txBody>
      </p:sp>
      <p:sp>
        <p:nvSpPr>
          <p:cNvPr id="6" name="Footer Placeholder 5">
            <a:extLst>
              <a:ext uri="{FF2B5EF4-FFF2-40B4-BE49-F238E27FC236}">
                <a16:creationId xmlns:a16="http://schemas.microsoft.com/office/drawing/2014/main" id="{CBE18172-420E-4E98-CE9A-000C96C443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9B0DE4-54FA-33E0-8719-4FAAECE76EFB}"/>
              </a:ext>
            </a:extLst>
          </p:cNvPr>
          <p:cNvSpPr>
            <a:spLocks noGrp="1"/>
          </p:cNvSpPr>
          <p:nvPr>
            <p:ph type="sldNum" sz="quarter" idx="12"/>
          </p:nvPr>
        </p:nvSpPr>
        <p:spPr/>
        <p:txBody>
          <a:bodyPr/>
          <a:lstStyle/>
          <a:p>
            <a:fld id="{F45E97C8-B332-4248-B07E-486E4A1BD440}" type="slidenum">
              <a:rPr lang="en-GB" smtClean="0"/>
              <a:t>‹#›</a:t>
            </a:fld>
            <a:endParaRPr lang="en-GB"/>
          </a:p>
        </p:txBody>
      </p:sp>
    </p:spTree>
    <p:extLst>
      <p:ext uri="{BB962C8B-B14F-4D97-AF65-F5344CB8AC3E}">
        <p14:creationId xmlns:p14="http://schemas.microsoft.com/office/powerpoint/2010/main" val="2518364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CE4AB-4123-2C69-4434-113C9B6209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E3AB66-7392-A6BB-F0F6-029B9B65AB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51D7D9-69A9-E596-F231-36DD38AC0D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03EBA0-B6DA-7077-9268-5E5C3561EB96}"/>
              </a:ext>
            </a:extLst>
          </p:cNvPr>
          <p:cNvSpPr>
            <a:spLocks noGrp="1"/>
          </p:cNvSpPr>
          <p:nvPr>
            <p:ph type="dt" sz="half" idx="10"/>
          </p:nvPr>
        </p:nvSpPr>
        <p:spPr/>
        <p:txBody>
          <a:bodyPr/>
          <a:lstStyle/>
          <a:p>
            <a:fld id="{0405392E-B5F1-4DBB-B27F-81C7EEFDC7E8}" type="datetimeFigureOut">
              <a:rPr lang="en-GB" smtClean="0"/>
              <a:t>08/01/2025</a:t>
            </a:fld>
            <a:endParaRPr lang="en-GB"/>
          </a:p>
        </p:txBody>
      </p:sp>
      <p:sp>
        <p:nvSpPr>
          <p:cNvPr id="6" name="Footer Placeholder 5">
            <a:extLst>
              <a:ext uri="{FF2B5EF4-FFF2-40B4-BE49-F238E27FC236}">
                <a16:creationId xmlns:a16="http://schemas.microsoft.com/office/drawing/2014/main" id="{D4169C09-0713-B87E-A125-0036F482B3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F940A9-B9CF-5425-B451-E692216F8FD3}"/>
              </a:ext>
            </a:extLst>
          </p:cNvPr>
          <p:cNvSpPr>
            <a:spLocks noGrp="1"/>
          </p:cNvSpPr>
          <p:nvPr>
            <p:ph type="sldNum" sz="quarter" idx="12"/>
          </p:nvPr>
        </p:nvSpPr>
        <p:spPr/>
        <p:txBody>
          <a:bodyPr/>
          <a:lstStyle/>
          <a:p>
            <a:fld id="{F45E97C8-B332-4248-B07E-486E4A1BD440}" type="slidenum">
              <a:rPr lang="en-GB" smtClean="0"/>
              <a:t>‹#›</a:t>
            </a:fld>
            <a:endParaRPr lang="en-GB"/>
          </a:p>
        </p:txBody>
      </p:sp>
    </p:spTree>
    <p:extLst>
      <p:ext uri="{BB962C8B-B14F-4D97-AF65-F5344CB8AC3E}">
        <p14:creationId xmlns:p14="http://schemas.microsoft.com/office/powerpoint/2010/main" val="1585700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70ABE-6ED9-2578-109A-F1487DD8372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1B776F-9DC4-5456-52C5-9E2ACCF88B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63CBE0-6943-027E-EED7-544BCA68D345}"/>
              </a:ext>
            </a:extLst>
          </p:cNvPr>
          <p:cNvSpPr>
            <a:spLocks noGrp="1"/>
          </p:cNvSpPr>
          <p:nvPr>
            <p:ph type="dt" sz="half" idx="10"/>
          </p:nvPr>
        </p:nvSpPr>
        <p:spPr/>
        <p:txBody>
          <a:bodyPr/>
          <a:lstStyle/>
          <a:p>
            <a:fld id="{0405392E-B5F1-4DBB-B27F-81C7EEFDC7E8}" type="datetimeFigureOut">
              <a:rPr lang="en-GB" smtClean="0"/>
              <a:t>08/01/2025</a:t>
            </a:fld>
            <a:endParaRPr lang="en-GB"/>
          </a:p>
        </p:txBody>
      </p:sp>
      <p:sp>
        <p:nvSpPr>
          <p:cNvPr id="5" name="Footer Placeholder 4">
            <a:extLst>
              <a:ext uri="{FF2B5EF4-FFF2-40B4-BE49-F238E27FC236}">
                <a16:creationId xmlns:a16="http://schemas.microsoft.com/office/drawing/2014/main" id="{3E069095-8106-03C1-A4B7-2A0B56A6E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BE9F93-C9B6-18C7-F3D4-54C7B942A445}"/>
              </a:ext>
            </a:extLst>
          </p:cNvPr>
          <p:cNvSpPr>
            <a:spLocks noGrp="1"/>
          </p:cNvSpPr>
          <p:nvPr>
            <p:ph type="sldNum" sz="quarter" idx="12"/>
          </p:nvPr>
        </p:nvSpPr>
        <p:spPr/>
        <p:txBody>
          <a:bodyPr/>
          <a:lstStyle/>
          <a:p>
            <a:fld id="{F45E97C8-B332-4248-B07E-486E4A1BD440}" type="slidenum">
              <a:rPr lang="en-GB" smtClean="0"/>
              <a:t>‹#›</a:t>
            </a:fld>
            <a:endParaRPr lang="en-GB"/>
          </a:p>
        </p:txBody>
      </p:sp>
    </p:spTree>
    <p:extLst>
      <p:ext uri="{BB962C8B-B14F-4D97-AF65-F5344CB8AC3E}">
        <p14:creationId xmlns:p14="http://schemas.microsoft.com/office/powerpoint/2010/main" val="5744260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415E5F-25D4-8B8D-9262-8EF6577C71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AC81C9-F9DB-F545-D003-9C73CB22E9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3EE52F-0DA6-9D93-27D6-49153E074929}"/>
              </a:ext>
            </a:extLst>
          </p:cNvPr>
          <p:cNvSpPr>
            <a:spLocks noGrp="1"/>
          </p:cNvSpPr>
          <p:nvPr>
            <p:ph type="dt" sz="half" idx="10"/>
          </p:nvPr>
        </p:nvSpPr>
        <p:spPr/>
        <p:txBody>
          <a:bodyPr/>
          <a:lstStyle/>
          <a:p>
            <a:fld id="{0405392E-B5F1-4DBB-B27F-81C7EEFDC7E8}" type="datetimeFigureOut">
              <a:rPr lang="en-GB" smtClean="0"/>
              <a:t>08/01/2025</a:t>
            </a:fld>
            <a:endParaRPr lang="en-GB"/>
          </a:p>
        </p:txBody>
      </p:sp>
      <p:sp>
        <p:nvSpPr>
          <p:cNvPr id="5" name="Footer Placeholder 4">
            <a:extLst>
              <a:ext uri="{FF2B5EF4-FFF2-40B4-BE49-F238E27FC236}">
                <a16:creationId xmlns:a16="http://schemas.microsoft.com/office/drawing/2014/main" id="{FA7175E4-30AC-5B75-348F-B1E02EB96C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B91EB7-C0B3-CC51-8E34-5D4DC37E4996}"/>
              </a:ext>
            </a:extLst>
          </p:cNvPr>
          <p:cNvSpPr>
            <a:spLocks noGrp="1"/>
          </p:cNvSpPr>
          <p:nvPr>
            <p:ph type="sldNum" sz="quarter" idx="12"/>
          </p:nvPr>
        </p:nvSpPr>
        <p:spPr/>
        <p:txBody>
          <a:bodyPr/>
          <a:lstStyle/>
          <a:p>
            <a:fld id="{F45E97C8-B332-4248-B07E-486E4A1BD440}" type="slidenum">
              <a:rPr lang="en-GB" smtClean="0"/>
              <a:t>‹#›</a:t>
            </a:fld>
            <a:endParaRPr lang="en-GB"/>
          </a:p>
        </p:txBody>
      </p:sp>
    </p:spTree>
    <p:extLst>
      <p:ext uri="{BB962C8B-B14F-4D97-AF65-F5344CB8AC3E}">
        <p14:creationId xmlns:p14="http://schemas.microsoft.com/office/powerpoint/2010/main" val="19862229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Front Cover Slide">
    <p:spTree>
      <p:nvGrpSpPr>
        <p:cNvPr id="1" name=""/>
        <p:cNvGrpSpPr/>
        <p:nvPr/>
      </p:nvGrpSpPr>
      <p:grpSpPr>
        <a:xfrm>
          <a:off x="0" y="0"/>
          <a:ext cx="0" cy="0"/>
          <a:chOff x="0" y="0"/>
          <a:chExt cx="0" cy="0"/>
        </a:xfrm>
      </p:grpSpPr>
      <p:pic>
        <p:nvPicPr>
          <p:cNvPr id="7" name="Picture 6" descr="Titl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763" y="0"/>
            <a:ext cx="12188825" cy="6984277"/>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08/01/2025</a:t>
            </a:fld>
            <a:endParaRPr lang="en-GB" dirty="0"/>
          </a:p>
        </p:txBody>
      </p:sp>
    </p:spTree>
    <p:extLst>
      <p:ext uri="{BB962C8B-B14F-4D97-AF65-F5344CB8AC3E}">
        <p14:creationId xmlns:p14="http://schemas.microsoft.com/office/powerpoint/2010/main" val="36934721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Back Cover Slide">
    <p:spTree>
      <p:nvGrpSpPr>
        <p:cNvPr id="1" name=""/>
        <p:cNvGrpSpPr/>
        <p:nvPr/>
      </p:nvGrpSpPr>
      <p:grpSpPr>
        <a:xfrm>
          <a:off x="0" y="0"/>
          <a:ext cx="0" cy="0"/>
          <a:chOff x="0" y="0"/>
          <a:chExt cx="0" cy="0"/>
        </a:xfrm>
      </p:grpSpPr>
      <p:pic>
        <p:nvPicPr>
          <p:cNvPr id="6" name="Picture 5" descr="Final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08/01/2025</a:t>
            </a:fld>
            <a:endParaRPr lang="en-GB" dirty="0"/>
          </a:p>
        </p:txBody>
      </p:sp>
    </p:spTree>
    <p:extLst>
      <p:ext uri="{BB962C8B-B14F-4D97-AF65-F5344CB8AC3E}">
        <p14:creationId xmlns:p14="http://schemas.microsoft.com/office/powerpoint/2010/main" val="11282930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Divider Slide - Leadership &amp; Management">
    <p:spTree>
      <p:nvGrpSpPr>
        <p:cNvPr id="1" name=""/>
        <p:cNvGrpSpPr/>
        <p:nvPr/>
      </p:nvGrpSpPr>
      <p:grpSpPr>
        <a:xfrm>
          <a:off x="0" y="0"/>
          <a:ext cx="0" cy="0"/>
          <a:chOff x="0" y="0"/>
          <a:chExt cx="0" cy="0"/>
        </a:xfrm>
      </p:grpSpPr>
      <p:pic>
        <p:nvPicPr>
          <p:cNvPr id="7" name="Picture 6" descr="Management &amp; Leadership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1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1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14" name="Date Placeholder 3"/>
          <p:cNvSpPr>
            <a:spLocks noGrp="1"/>
          </p:cNvSpPr>
          <p:nvPr>
            <p:ph type="dt" sz="half" idx="10"/>
          </p:nvPr>
        </p:nvSpPr>
        <p:spPr>
          <a:xfrm>
            <a:off x="838200" y="6356350"/>
            <a:ext cx="2743200" cy="365125"/>
          </a:xfrm>
        </p:spPr>
        <p:txBody>
          <a:bodyPr/>
          <a:lstStyle>
            <a:lvl1pPr>
              <a:defRPr>
                <a:solidFill>
                  <a:schemeClr val="bg1"/>
                </a:solidFill>
              </a:defRPr>
            </a:lvl1pPr>
          </a:lstStyle>
          <a:p>
            <a:fld id="{F1BB616E-AC95-4102-8D3D-E5F3062BBE69}" type="datetimeFigureOut">
              <a:rPr lang="en-GB" smtClean="0"/>
              <a:pPr/>
              <a:t>08/01/2025</a:t>
            </a:fld>
            <a:endParaRPr lang="en-GB" dirty="0"/>
          </a:p>
        </p:txBody>
      </p:sp>
    </p:spTree>
    <p:extLst>
      <p:ext uri="{BB962C8B-B14F-4D97-AF65-F5344CB8AC3E}">
        <p14:creationId xmlns:p14="http://schemas.microsoft.com/office/powerpoint/2010/main" val="40587200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Divider Slide - HR &amp; Coaching">
    <p:spTree>
      <p:nvGrpSpPr>
        <p:cNvPr id="1" name=""/>
        <p:cNvGrpSpPr/>
        <p:nvPr/>
      </p:nvGrpSpPr>
      <p:grpSpPr>
        <a:xfrm>
          <a:off x="0" y="0"/>
          <a:ext cx="0" cy="0"/>
          <a:chOff x="0" y="0"/>
          <a:chExt cx="0" cy="0"/>
        </a:xfrm>
      </p:grpSpPr>
      <p:pic>
        <p:nvPicPr>
          <p:cNvPr id="8" name="Picture 7" descr="HR &amp; Coach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08/01/2025</a:t>
            </a:fld>
            <a:endParaRPr lang="en-GB" dirty="0"/>
          </a:p>
        </p:txBody>
      </p:sp>
    </p:spTree>
    <p:extLst>
      <p:ext uri="{BB962C8B-B14F-4D97-AF65-F5344CB8AC3E}">
        <p14:creationId xmlns:p14="http://schemas.microsoft.com/office/powerpoint/2010/main" val="24059530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Divider Slide - Marketing &amp; PR">
    <p:spTree>
      <p:nvGrpSpPr>
        <p:cNvPr id="1" name=""/>
        <p:cNvGrpSpPr/>
        <p:nvPr/>
      </p:nvGrpSpPr>
      <p:grpSpPr>
        <a:xfrm>
          <a:off x="0" y="0"/>
          <a:ext cx="0" cy="0"/>
          <a:chOff x="0" y="0"/>
          <a:chExt cx="0" cy="0"/>
        </a:xfrm>
      </p:grpSpPr>
      <p:pic>
        <p:nvPicPr>
          <p:cNvPr id="6" name="Picture 5" descr="Market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08/01/2025</a:t>
            </a:fld>
            <a:endParaRPr lang="en-GB" dirty="0"/>
          </a:p>
        </p:txBody>
      </p:sp>
    </p:spTree>
    <p:extLst>
      <p:ext uri="{BB962C8B-B14F-4D97-AF65-F5344CB8AC3E}">
        <p14:creationId xmlns:p14="http://schemas.microsoft.com/office/powerpoint/2010/main" val="10622802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Divider Slide - Logistics &amp; Operations">
    <p:spTree>
      <p:nvGrpSpPr>
        <p:cNvPr id="1" name=""/>
        <p:cNvGrpSpPr/>
        <p:nvPr/>
      </p:nvGrpSpPr>
      <p:grpSpPr>
        <a:xfrm>
          <a:off x="0" y="0"/>
          <a:ext cx="0" cy="0"/>
          <a:chOff x="0" y="0"/>
          <a:chExt cx="0" cy="0"/>
        </a:xfrm>
      </p:grpSpPr>
      <p:pic>
        <p:nvPicPr>
          <p:cNvPr id="6" name="Picture 5" descr="Logistics &amp; Operation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08/01/2025</a:t>
            </a:fld>
            <a:endParaRPr lang="en-GB" dirty="0"/>
          </a:p>
        </p:txBody>
      </p:sp>
    </p:spTree>
    <p:extLst>
      <p:ext uri="{BB962C8B-B14F-4D97-AF65-F5344CB8AC3E}">
        <p14:creationId xmlns:p14="http://schemas.microsoft.com/office/powerpoint/2010/main" val="38105854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Divider Slide - Entrepreneurship &amp; Careers">
    <p:spTree>
      <p:nvGrpSpPr>
        <p:cNvPr id="1" name=""/>
        <p:cNvGrpSpPr/>
        <p:nvPr/>
      </p:nvGrpSpPr>
      <p:grpSpPr>
        <a:xfrm>
          <a:off x="0" y="0"/>
          <a:ext cx="0" cy="0"/>
          <a:chOff x="0" y="0"/>
          <a:chExt cx="0" cy="0"/>
        </a:xfrm>
      </p:grpSpPr>
      <p:pic>
        <p:nvPicPr>
          <p:cNvPr id="7" name="Picture 6" descr="Entrepreneurship &amp; Career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08/01/2025</a:t>
            </a:fld>
            <a:endParaRPr lang="en-GB" dirty="0"/>
          </a:p>
        </p:txBody>
      </p:sp>
    </p:spTree>
    <p:extLst>
      <p:ext uri="{BB962C8B-B14F-4D97-AF65-F5344CB8AC3E}">
        <p14:creationId xmlns:p14="http://schemas.microsoft.com/office/powerpoint/2010/main" val="10990458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1 - Generic">
    <p:spTree>
      <p:nvGrpSpPr>
        <p:cNvPr id="1" name=""/>
        <p:cNvGrpSpPr/>
        <p:nvPr/>
      </p:nvGrpSpPr>
      <p:grpSpPr>
        <a:xfrm>
          <a:off x="0" y="0"/>
          <a:ext cx="0" cy="0"/>
          <a:chOff x="0" y="0"/>
          <a:chExt cx="0" cy="0"/>
        </a:xfrm>
      </p:grpSpPr>
      <p:pic>
        <p:nvPicPr>
          <p:cNvPr id="7" name="Picture 6"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42347552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1-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13563646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Content 1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34784359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Content 1-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41600625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Content 1-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21450417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Content 1-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31385181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Content 2 - Generic">
    <p:spTree>
      <p:nvGrpSpPr>
        <p:cNvPr id="1" name=""/>
        <p:cNvGrpSpPr/>
        <p:nvPr/>
      </p:nvGrpSpPr>
      <p:grpSpPr>
        <a:xfrm>
          <a:off x="0" y="0"/>
          <a:ext cx="0" cy="0"/>
          <a:chOff x="0" y="0"/>
          <a:chExt cx="0" cy="0"/>
        </a:xfrm>
      </p:grpSpPr>
      <p:pic>
        <p:nvPicPr>
          <p:cNvPr id="8" name="Picture 7"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3"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10"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9056838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2 -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091786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2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11"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12"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2430217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2 -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420042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2 -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21163856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2 -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8"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657676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EEBC17D-60B3-768F-AA8A-7628F53752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EB2307-6138-3D08-EC75-941CDC86B10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32C941-3031-8C9C-B510-F0E04BFDAD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05392E-B5F1-4DBB-B27F-81C7EEFDC7E8}" type="datetimeFigureOut">
              <a:rPr lang="en-GB" smtClean="0"/>
              <a:t>08/01/2025</a:t>
            </a:fld>
            <a:endParaRPr lang="en-GB"/>
          </a:p>
        </p:txBody>
      </p:sp>
      <p:sp>
        <p:nvSpPr>
          <p:cNvPr id="5" name="Footer Placeholder 4">
            <a:extLst>
              <a:ext uri="{FF2B5EF4-FFF2-40B4-BE49-F238E27FC236}">
                <a16:creationId xmlns:a16="http://schemas.microsoft.com/office/drawing/2014/main" id="{C52CED8F-D0AF-AE97-3FAD-A1E96EF76C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61D253D-617F-DA98-21EA-E747590293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5E97C8-B332-4248-B07E-486E4A1BD440}" type="slidenum">
              <a:rPr lang="en-GB" smtClean="0"/>
              <a:t>‹#›</a:t>
            </a:fld>
            <a:endParaRPr lang="en-GB"/>
          </a:p>
        </p:txBody>
      </p:sp>
    </p:spTree>
    <p:extLst>
      <p:ext uri="{BB962C8B-B14F-4D97-AF65-F5344CB8AC3E}">
        <p14:creationId xmlns:p14="http://schemas.microsoft.com/office/powerpoint/2010/main" val="4307366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BB616E-AC95-4102-8D3D-E5F3062BBE69}" type="datetimeFigureOut">
              <a:rPr lang="en-GB" smtClean="0"/>
              <a:pPr/>
              <a:t>08/01/2025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39545528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976" y="935038"/>
            <a:ext cx="10839449" cy="2852737"/>
          </a:xfrm>
        </p:spPr>
        <p:txBody>
          <a:bodyPr>
            <a:normAutofit/>
          </a:bodyPr>
          <a:lstStyle/>
          <a:p>
            <a:r>
              <a:rPr lang="en-GB" sz="4400" b="1" dirty="0"/>
              <a:t>Essentials of International Human Resource Management:</a:t>
            </a:r>
            <a:br>
              <a:rPr lang="en-GB" sz="4400" b="1" dirty="0"/>
            </a:br>
            <a:r>
              <a:rPr lang="en-GB" sz="3800" b="1" dirty="0"/>
              <a:t>The Theory and Practice of Managing People Globally</a:t>
            </a:r>
            <a:endParaRPr lang="en-GB" sz="3800" dirty="0"/>
          </a:p>
        </p:txBody>
      </p:sp>
      <p:sp>
        <p:nvSpPr>
          <p:cNvPr id="3" name="Text Placeholder 2"/>
          <p:cNvSpPr>
            <a:spLocks noGrp="1"/>
          </p:cNvSpPr>
          <p:nvPr>
            <p:ph type="body" idx="1"/>
          </p:nvPr>
        </p:nvSpPr>
        <p:spPr>
          <a:xfrm>
            <a:off x="180975" y="3981450"/>
            <a:ext cx="8328025" cy="1346200"/>
          </a:xfrm>
        </p:spPr>
        <p:txBody>
          <a:bodyPr/>
          <a:lstStyle/>
          <a:p>
            <a:r>
              <a:rPr lang="en-GB" dirty="0"/>
              <a:t>John Opute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4884CA-E10F-A855-2F49-7577888725A3}"/>
              </a:ext>
            </a:extLst>
          </p:cNvPr>
          <p:cNvSpPr>
            <a:spLocks noGrp="1"/>
          </p:cNvSpPr>
          <p:nvPr>
            <p:ph type="title"/>
          </p:nvPr>
        </p:nvSpPr>
        <p:spPr>
          <a:xfrm>
            <a:off x="831850" y="935038"/>
            <a:ext cx="7677150" cy="2852737"/>
          </a:xfrm>
        </p:spPr>
        <p:txBody>
          <a:bodyPr/>
          <a:lstStyle/>
          <a:p>
            <a:r>
              <a:rPr lang="en-GB" b="1" dirty="0"/>
              <a:t>Chapter 06 </a:t>
            </a:r>
          </a:p>
        </p:txBody>
      </p:sp>
      <p:sp>
        <p:nvSpPr>
          <p:cNvPr id="5" name="Text Placeholder 4">
            <a:extLst>
              <a:ext uri="{FF2B5EF4-FFF2-40B4-BE49-F238E27FC236}">
                <a16:creationId xmlns:a16="http://schemas.microsoft.com/office/drawing/2014/main" id="{244DC8EA-8227-854D-EB50-718646839DA5}"/>
              </a:ext>
            </a:extLst>
          </p:cNvPr>
          <p:cNvSpPr>
            <a:spLocks noGrp="1"/>
          </p:cNvSpPr>
          <p:nvPr>
            <p:ph type="body" idx="1"/>
          </p:nvPr>
        </p:nvSpPr>
        <p:spPr/>
        <p:txBody>
          <a:bodyPr>
            <a:normAutofit/>
          </a:bodyPr>
          <a:lstStyle/>
          <a:p>
            <a:r>
              <a:rPr lang="en-GB" sz="3200" dirty="0"/>
              <a:t>Managing equality, diversity and inclusion</a:t>
            </a:r>
          </a:p>
        </p:txBody>
      </p:sp>
    </p:spTree>
    <p:extLst>
      <p:ext uri="{BB962C8B-B14F-4D97-AF65-F5344CB8AC3E}">
        <p14:creationId xmlns:p14="http://schemas.microsoft.com/office/powerpoint/2010/main" val="2866822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CE679-204C-B60C-AD25-3239D01051BC}"/>
              </a:ext>
            </a:extLst>
          </p:cNvPr>
          <p:cNvSpPr>
            <a:spLocks noGrp="1"/>
          </p:cNvSpPr>
          <p:nvPr>
            <p:ph type="title"/>
          </p:nvPr>
        </p:nvSpPr>
        <p:spPr/>
        <p:txBody>
          <a:bodyPr>
            <a:normAutofit/>
          </a:bodyPr>
          <a:lstStyle/>
          <a:p>
            <a:r>
              <a:rPr lang="en-GB" b="1" dirty="0"/>
              <a:t>Learning Objectives</a:t>
            </a:r>
          </a:p>
        </p:txBody>
      </p:sp>
      <p:sp>
        <p:nvSpPr>
          <p:cNvPr id="4" name="TextBox 3">
            <a:extLst>
              <a:ext uri="{FF2B5EF4-FFF2-40B4-BE49-F238E27FC236}">
                <a16:creationId xmlns:a16="http://schemas.microsoft.com/office/drawing/2014/main" id="{E2EBC70F-D8C2-329C-F8C2-FF76CDBE2F56}"/>
              </a:ext>
            </a:extLst>
          </p:cNvPr>
          <p:cNvSpPr txBox="1"/>
          <p:nvPr/>
        </p:nvSpPr>
        <p:spPr>
          <a:xfrm>
            <a:off x="723900" y="1893838"/>
            <a:ext cx="10917495" cy="1938992"/>
          </a:xfrm>
          <a:prstGeom prst="rect">
            <a:avLst/>
          </a:prstGeom>
          <a:noFill/>
        </p:spPr>
        <p:txBody>
          <a:bodyPr wrap="square">
            <a:spAutoFit/>
          </a:bodyPr>
          <a:lstStyle/>
          <a:p>
            <a:pPr marL="285750" indent="-285750">
              <a:buFont typeface="Arial" panose="020B0604020202020204" pitchFamily="34" charset="0"/>
              <a:buChar char="•"/>
              <a:defRPr/>
            </a:pPr>
            <a:r>
              <a:rPr lang="en-GB" sz="2400" dirty="0"/>
              <a:t>Examine the meaning of diversity and the foundations of unfair treatment</a:t>
            </a:r>
          </a:p>
          <a:p>
            <a:pPr marL="285750" indent="-285750">
              <a:buFont typeface="Arial" panose="020B0604020202020204" pitchFamily="34" charset="0"/>
              <a:buChar char="•"/>
              <a:defRPr/>
            </a:pPr>
            <a:r>
              <a:rPr lang="en-GB" sz="2400" dirty="0"/>
              <a:t>Consider some of the driving forces for diversity in MNEs</a:t>
            </a:r>
          </a:p>
          <a:p>
            <a:pPr marL="285750" indent="-285750">
              <a:buFont typeface="Arial" panose="020B0604020202020204" pitchFamily="34" charset="0"/>
              <a:buChar char="•"/>
              <a:defRPr/>
            </a:pPr>
            <a:r>
              <a:rPr lang="en-GB" sz="2400" dirty="0"/>
              <a:t>Examine cultural diversity and organizational transformation</a:t>
            </a:r>
          </a:p>
          <a:p>
            <a:pPr marL="285750" indent="-285750">
              <a:buFont typeface="Arial" panose="020B0604020202020204" pitchFamily="34" charset="0"/>
              <a:buChar char="•"/>
              <a:defRPr/>
            </a:pPr>
            <a:r>
              <a:rPr lang="en-GB" sz="2400" dirty="0"/>
              <a:t>Examine the benefits of equal opportunities and diversity in a business context</a:t>
            </a:r>
          </a:p>
          <a:p>
            <a:pPr marL="285750" indent="-285750">
              <a:buFont typeface="Arial" panose="020B0604020202020204" pitchFamily="34" charset="0"/>
              <a:buChar char="•"/>
              <a:defRPr/>
            </a:pPr>
            <a:r>
              <a:rPr lang="en-GB" sz="2400" dirty="0"/>
              <a:t>Consider the implications of diversity for the IHRM function</a:t>
            </a:r>
          </a:p>
        </p:txBody>
      </p:sp>
    </p:spTree>
    <p:extLst>
      <p:ext uri="{BB962C8B-B14F-4D97-AF65-F5344CB8AC3E}">
        <p14:creationId xmlns:p14="http://schemas.microsoft.com/office/powerpoint/2010/main" val="312488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2BEB5-C1F0-F5CD-2D81-ED59DF523E6C}"/>
              </a:ext>
            </a:extLst>
          </p:cNvPr>
          <p:cNvSpPr>
            <a:spLocks noGrp="1"/>
          </p:cNvSpPr>
          <p:nvPr>
            <p:ph type="title"/>
          </p:nvPr>
        </p:nvSpPr>
        <p:spPr/>
        <p:txBody>
          <a:bodyPr>
            <a:normAutofit/>
          </a:bodyPr>
          <a:lstStyle/>
          <a:p>
            <a:r>
              <a:rPr lang="en-GB" sz="4000" b="1" dirty="0"/>
              <a:t>Definition</a:t>
            </a:r>
          </a:p>
        </p:txBody>
      </p:sp>
      <p:sp>
        <p:nvSpPr>
          <p:cNvPr id="3" name="Content Placeholder 2">
            <a:extLst>
              <a:ext uri="{FF2B5EF4-FFF2-40B4-BE49-F238E27FC236}">
                <a16:creationId xmlns:a16="http://schemas.microsoft.com/office/drawing/2014/main" id="{2CE41FDA-6CFA-391E-D6B9-21B19475E196}"/>
              </a:ext>
            </a:extLst>
          </p:cNvPr>
          <p:cNvSpPr>
            <a:spLocks noGrp="1"/>
          </p:cNvSpPr>
          <p:nvPr>
            <p:ph idx="1"/>
          </p:nvPr>
        </p:nvSpPr>
        <p:spPr/>
        <p:txBody>
          <a:bodyPr>
            <a:normAutofit/>
          </a:bodyPr>
          <a:lstStyle/>
          <a:p>
            <a:pPr marL="0" indent="0">
              <a:buNone/>
            </a:pPr>
            <a:r>
              <a:rPr lang="en-GB" u="sng" dirty="0"/>
              <a:t>Diversity</a:t>
            </a:r>
          </a:p>
          <a:p>
            <a:pPr marL="0" indent="0">
              <a:buNone/>
            </a:pPr>
            <a:r>
              <a:rPr lang="en-GB" dirty="0"/>
              <a:t>The main focal point of diversity is the acceptance that people are different. This difference can cover gender, age, background, race, disability, personality, work style, etc. and that this if well utilized can create a productive/positive  environment.</a:t>
            </a:r>
          </a:p>
          <a:p>
            <a:pPr marL="0" indent="0">
              <a:buNone/>
            </a:pPr>
            <a:r>
              <a:rPr lang="en-GB" dirty="0"/>
              <a:t>(Anonymous)</a:t>
            </a:r>
          </a:p>
        </p:txBody>
      </p:sp>
    </p:spTree>
    <p:extLst>
      <p:ext uri="{BB962C8B-B14F-4D97-AF65-F5344CB8AC3E}">
        <p14:creationId xmlns:p14="http://schemas.microsoft.com/office/powerpoint/2010/main" val="26224708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A27E9-EBD2-DEBF-C462-F94541C8F415}"/>
              </a:ext>
            </a:extLst>
          </p:cNvPr>
          <p:cNvSpPr>
            <a:spLocks noGrp="1"/>
          </p:cNvSpPr>
          <p:nvPr>
            <p:ph type="title"/>
          </p:nvPr>
        </p:nvSpPr>
        <p:spPr>
          <a:xfrm>
            <a:off x="723900" y="114299"/>
            <a:ext cx="10629900" cy="1325563"/>
          </a:xfrm>
        </p:spPr>
        <p:txBody>
          <a:bodyPr>
            <a:normAutofit/>
          </a:bodyPr>
          <a:lstStyle/>
          <a:p>
            <a:r>
              <a:rPr lang="en-GB" sz="4000" b="1" dirty="0"/>
              <a:t>Equal Opportunities Approach</a:t>
            </a:r>
          </a:p>
        </p:txBody>
      </p:sp>
      <p:sp>
        <p:nvSpPr>
          <p:cNvPr id="5" name="Content Placeholder 2">
            <a:extLst>
              <a:ext uri="{FF2B5EF4-FFF2-40B4-BE49-F238E27FC236}">
                <a16:creationId xmlns:a16="http://schemas.microsoft.com/office/drawing/2014/main" id="{F7BEB797-2343-1B42-2A9B-C18E8B8AEF74}"/>
              </a:ext>
            </a:extLst>
          </p:cNvPr>
          <p:cNvSpPr>
            <a:spLocks noGrp="1"/>
          </p:cNvSpPr>
          <p:nvPr>
            <p:ph sz="half" idx="1"/>
          </p:nvPr>
        </p:nvSpPr>
        <p:spPr>
          <a:xfrm>
            <a:off x="723900" y="1253331"/>
            <a:ext cx="10629900" cy="4351338"/>
          </a:xfrm>
        </p:spPr>
        <p:txBody>
          <a:bodyPr>
            <a:normAutofit/>
          </a:bodyPr>
          <a:lstStyle/>
          <a:p>
            <a:r>
              <a:rPr lang="en-US" altLang="en-US" sz="2000" dirty="0"/>
              <a:t>Seeks to influence </a:t>
            </a:r>
            <a:r>
              <a:rPr lang="en-US" altLang="en-US" sz="2000" dirty="0" err="1"/>
              <a:t>behaviour</a:t>
            </a:r>
            <a:r>
              <a:rPr lang="en-US" altLang="en-US" sz="2000" dirty="0"/>
              <a:t> through legislation</a:t>
            </a:r>
          </a:p>
          <a:p>
            <a:r>
              <a:rPr lang="en-US" altLang="en-US" sz="2000" dirty="0"/>
              <a:t>Characterized by a moral and ethical stance</a:t>
            </a:r>
          </a:p>
          <a:p>
            <a:r>
              <a:rPr lang="en-US" altLang="en-US" sz="2000" dirty="0"/>
              <a:t>Concentrates on equality of opportunity rather than on equality of outcome</a:t>
            </a:r>
          </a:p>
          <a:p>
            <a:r>
              <a:rPr lang="en-US" altLang="en-US" sz="2000" dirty="0"/>
              <a:t>Understanding that discrimination occurs due to irrelevant criteria</a:t>
            </a:r>
          </a:p>
          <a:p>
            <a:r>
              <a:rPr lang="en-US" altLang="en-US" sz="2000" dirty="0"/>
              <a:t>Seeks to formalize procedures so that relevant job-related criteria are used</a:t>
            </a:r>
          </a:p>
          <a:p>
            <a:r>
              <a:rPr lang="en-US" altLang="en-US" sz="2000" dirty="0"/>
              <a:t>Positive action taken, not positive discrimination</a:t>
            </a:r>
          </a:p>
          <a:p>
            <a:r>
              <a:rPr lang="en-US" altLang="en-US" sz="2000" dirty="0"/>
              <a:t>Seeks to provide ‘level playing field’</a:t>
            </a:r>
          </a:p>
        </p:txBody>
      </p:sp>
    </p:spTree>
    <p:extLst>
      <p:ext uri="{BB962C8B-B14F-4D97-AF65-F5344CB8AC3E}">
        <p14:creationId xmlns:p14="http://schemas.microsoft.com/office/powerpoint/2010/main" val="19276458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85FE3-CE1E-7215-B9A1-E574C3D8337E}"/>
              </a:ext>
            </a:extLst>
          </p:cNvPr>
          <p:cNvSpPr>
            <a:spLocks noGrp="1"/>
          </p:cNvSpPr>
          <p:nvPr>
            <p:ph type="title"/>
          </p:nvPr>
        </p:nvSpPr>
        <p:spPr/>
        <p:txBody>
          <a:bodyPr>
            <a:normAutofit/>
          </a:bodyPr>
          <a:lstStyle/>
          <a:p>
            <a:r>
              <a:rPr lang="en-GB" sz="4000" b="1" dirty="0"/>
              <a:t>Types of discrimination</a:t>
            </a:r>
          </a:p>
        </p:txBody>
      </p:sp>
      <p:sp>
        <p:nvSpPr>
          <p:cNvPr id="3" name="Content Placeholder 2">
            <a:extLst>
              <a:ext uri="{FF2B5EF4-FFF2-40B4-BE49-F238E27FC236}">
                <a16:creationId xmlns:a16="http://schemas.microsoft.com/office/drawing/2014/main" id="{67533AB0-87E2-867A-D89C-C9DA0DA8E03B}"/>
              </a:ext>
            </a:extLst>
          </p:cNvPr>
          <p:cNvSpPr>
            <a:spLocks noGrp="1"/>
          </p:cNvSpPr>
          <p:nvPr>
            <p:ph idx="1"/>
          </p:nvPr>
        </p:nvSpPr>
        <p:spPr/>
        <p:txBody>
          <a:bodyPr>
            <a:normAutofit fontScale="92500" lnSpcReduction="10000"/>
          </a:bodyPr>
          <a:lstStyle/>
          <a:p>
            <a:pPr marL="0" indent="0">
              <a:buNone/>
            </a:pPr>
            <a:r>
              <a:rPr lang="en-GB" u="sng" dirty="0"/>
              <a:t>Direct discrimination: </a:t>
            </a:r>
            <a:r>
              <a:rPr lang="en-GB" dirty="0"/>
              <a:t>treating and individual or group less favourably on grounds such as disability, race, religion, age, gender or sexual orientation.</a:t>
            </a:r>
          </a:p>
          <a:p>
            <a:pPr marL="0" indent="0">
              <a:buNone/>
            </a:pPr>
            <a:r>
              <a:rPr lang="en-GB" u="sng" dirty="0"/>
              <a:t>Indirect discrimination: </a:t>
            </a:r>
            <a:r>
              <a:rPr lang="en-GB" dirty="0"/>
              <a:t>Applying certain conditions or requirements that are more easily satisfied by one group than another</a:t>
            </a:r>
          </a:p>
          <a:p>
            <a:pPr marL="0" indent="0">
              <a:buNone/>
            </a:pPr>
            <a:r>
              <a:rPr lang="en-GB" u="sng" dirty="0"/>
              <a:t>Harassment: </a:t>
            </a:r>
            <a:r>
              <a:rPr lang="en-GB" dirty="0"/>
              <a:t>Includes behaviour which is offensive, frightening or in any way distressing</a:t>
            </a:r>
          </a:p>
          <a:p>
            <a:pPr marL="0" indent="0">
              <a:buNone/>
            </a:pPr>
            <a:r>
              <a:rPr lang="en-GB" u="sng" dirty="0"/>
              <a:t>Victimization: </a:t>
            </a:r>
            <a:r>
              <a:rPr lang="en-GB" dirty="0"/>
              <a:t>Where you are treated detrimentally because you have made a complaint or intend to make a complaint about discrimination or harassment or have or intend to give evidence relating to a complaint about discrimination or harassment</a:t>
            </a:r>
          </a:p>
        </p:txBody>
      </p:sp>
    </p:spTree>
    <p:extLst>
      <p:ext uri="{BB962C8B-B14F-4D97-AF65-F5344CB8AC3E}">
        <p14:creationId xmlns:p14="http://schemas.microsoft.com/office/powerpoint/2010/main" val="878246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A95BD-831A-9DA6-B5E2-E4F000FF8169}"/>
              </a:ext>
            </a:extLst>
          </p:cNvPr>
          <p:cNvSpPr>
            <a:spLocks noGrp="1"/>
          </p:cNvSpPr>
          <p:nvPr>
            <p:ph type="title"/>
          </p:nvPr>
        </p:nvSpPr>
        <p:spPr/>
        <p:txBody>
          <a:bodyPr>
            <a:normAutofit/>
          </a:bodyPr>
          <a:lstStyle/>
          <a:p>
            <a:r>
              <a:rPr lang="en-GB" sz="4000" b="1" dirty="0"/>
              <a:t>Problems with the Equal Opportunities Approach </a:t>
            </a:r>
          </a:p>
        </p:txBody>
      </p:sp>
      <p:sp>
        <p:nvSpPr>
          <p:cNvPr id="3" name="Content Placeholder 2">
            <a:extLst>
              <a:ext uri="{FF2B5EF4-FFF2-40B4-BE49-F238E27FC236}">
                <a16:creationId xmlns:a16="http://schemas.microsoft.com/office/drawing/2014/main" id="{92EC1602-44E8-3982-DB8C-3AA91E582B8C}"/>
              </a:ext>
            </a:extLst>
          </p:cNvPr>
          <p:cNvSpPr>
            <a:spLocks noGrp="1"/>
          </p:cNvSpPr>
          <p:nvPr>
            <p:ph idx="1"/>
          </p:nvPr>
        </p:nvSpPr>
        <p:spPr/>
        <p:txBody>
          <a:bodyPr>
            <a:normAutofit/>
          </a:bodyPr>
          <a:lstStyle/>
          <a:p>
            <a:pPr marL="0" indent="0">
              <a:buNone/>
            </a:pPr>
            <a:r>
              <a:rPr lang="en-GB" dirty="0"/>
              <a:t>Assumption that equality of outcome will be achieved if fair procedures are used has not been borne out in practice</a:t>
            </a:r>
            <a:br>
              <a:rPr lang="en-GB" dirty="0"/>
            </a:br>
            <a:endParaRPr lang="en-GB" dirty="0"/>
          </a:p>
          <a:p>
            <a:pPr marL="0" indent="0">
              <a:buNone/>
            </a:pPr>
            <a:r>
              <a:rPr lang="en-GB" dirty="0"/>
              <a:t>May not change attitudes and beliefs in organization</a:t>
            </a:r>
            <a:br>
              <a:rPr lang="en-GB" dirty="0"/>
            </a:br>
            <a:endParaRPr lang="en-GB" dirty="0"/>
          </a:p>
          <a:p>
            <a:pPr marL="0" indent="0">
              <a:buNone/>
            </a:pPr>
            <a:r>
              <a:rPr lang="en-GB" dirty="0"/>
              <a:t>Legislation does not protect all minority groups</a:t>
            </a:r>
            <a:br>
              <a:rPr lang="en-GB" dirty="0"/>
            </a:br>
            <a:endParaRPr lang="en-GB" dirty="0"/>
          </a:p>
          <a:p>
            <a:pPr marL="0" indent="0">
              <a:buNone/>
            </a:pPr>
            <a:r>
              <a:rPr lang="en-GB" dirty="0"/>
              <a:t>Can alienate large sections of the workforce</a:t>
            </a:r>
          </a:p>
          <a:p>
            <a:pPr marL="0" indent="0">
              <a:buNone/>
            </a:pPr>
            <a:endParaRPr lang="en-GB" dirty="0"/>
          </a:p>
        </p:txBody>
      </p:sp>
    </p:spTree>
    <p:extLst>
      <p:ext uri="{BB962C8B-B14F-4D97-AF65-F5344CB8AC3E}">
        <p14:creationId xmlns:p14="http://schemas.microsoft.com/office/powerpoint/2010/main" val="3850925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8A4EC8-A0B2-881F-E3F0-414C17C059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E02C6F-668E-1F5B-62A7-482D7CA58FCC}"/>
              </a:ext>
            </a:extLst>
          </p:cNvPr>
          <p:cNvSpPr>
            <a:spLocks noGrp="1"/>
          </p:cNvSpPr>
          <p:nvPr>
            <p:ph type="title"/>
          </p:nvPr>
        </p:nvSpPr>
        <p:spPr/>
        <p:txBody>
          <a:bodyPr>
            <a:normAutofit/>
          </a:bodyPr>
          <a:lstStyle/>
          <a:p>
            <a:r>
              <a:rPr lang="en-GB" sz="4000" b="1" dirty="0"/>
              <a:t>Managing Diversity Approach</a:t>
            </a:r>
          </a:p>
        </p:txBody>
      </p:sp>
      <p:sp>
        <p:nvSpPr>
          <p:cNvPr id="3" name="Content Placeholder 2">
            <a:extLst>
              <a:ext uri="{FF2B5EF4-FFF2-40B4-BE49-F238E27FC236}">
                <a16:creationId xmlns:a16="http://schemas.microsoft.com/office/drawing/2014/main" id="{0C28CD47-8C10-CCE3-19EB-93545C3B2954}"/>
              </a:ext>
            </a:extLst>
          </p:cNvPr>
          <p:cNvSpPr>
            <a:spLocks noGrp="1"/>
          </p:cNvSpPr>
          <p:nvPr>
            <p:ph idx="1"/>
          </p:nvPr>
        </p:nvSpPr>
        <p:spPr>
          <a:xfrm>
            <a:off x="723900" y="1825625"/>
            <a:ext cx="10720847" cy="3978275"/>
          </a:xfrm>
        </p:spPr>
        <p:txBody>
          <a:bodyPr/>
          <a:lstStyle/>
          <a:p>
            <a:pPr>
              <a:lnSpc>
                <a:spcPct val="80000"/>
              </a:lnSpc>
            </a:pPr>
            <a:r>
              <a:rPr lang="en-GB" dirty="0"/>
              <a:t>Concentrates on individuals rather than groups</a:t>
            </a:r>
          </a:p>
          <a:p>
            <a:pPr>
              <a:lnSpc>
                <a:spcPct val="80000"/>
              </a:lnSpc>
            </a:pPr>
            <a:r>
              <a:rPr lang="en-GB" dirty="0"/>
              <a:t>Includes improvement of opportunities for all individuals</a:t>
            </a:r>
          </a:p>
          <a:p>
            <a:pPr>
              <a:lnSpc>
                <a:spcPct val="80000"/>
              </a:lnSpc>
            </a:pPr>
            <a:r>
              <a:rPr lang="en-GB" dirty="0"/>
              <a:t>Managing diversity involves everyone and benefits everyone</a:t>
            </a:r>
          </a:p>
          <a:p>
            <a:pPr>
              <a:lnSpc>
                <a:spcPct val="80000"/>
              </a:lnSpc>
            </a:pPr>
            <a:r>
              <a:rPr lang="en-GB" dirty="0"/>
              <a:t>Separate groups are not singled out</a:t>
            </a:r>
          </a:p>
          <a:p>
            <a:pPr>
              <a:lnSpc>
                <a:spcPct val="80000"/>
              </a:lnSpc>
            </a:pPr>
            <a:r>
              <a:rPr lang="en-GB" dirty="0"/>
              <a:t>Focus on valuing difference</a:t>
            </a:r>
          </a:p>
          <a:p>
            <a:pPr marL="0" indent="0" eaLnBrk="1" hangingPunct="1">
              <a:lnSpc>
                <a:spcPct val="80000"/>
              </a:lnSpc>
              <a:buNone/>
            </a:pPr>
            <a:endParaRPr lang="en-GB" dirty="0"/>
          </a:p>
        </p:txBody>
      </p:sp>
    </p:spTree>
    <p:extLst>
      <p:ext uri="{BB962C8B-B14F-4D97-AF65-F5344CB8AC3E}">
        <p14:creationId xmlns:p14="http://schemas.microsoft.com/office/powerpoint/2010/main" val="609273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00799-A2B6-CF3F-9259-A58D858F712E}"/>
              </a:ext>
            </a:extLst>
          </p:cNvPr>
          <p:cNvSpPr>
            <a:spLocks noGrp="1"/>
          </p:cNvSpPr>
          <p:nvPr>
            <p:ph type="title"/>
          </p:nvPr>
        </p:nvSpPr>
        <p:spPr/>
        <p:txBody>
          <a:bodyPr>
            <a:normAutofit/>
          </a:bodyPr>
          <a:lstStyle/>
          <a:p>
            <a:r>
              <a:rPr lang="en-GB" sz="4000" b="1" dirty="0"/>
              <a:t>Business Case for International Diversity</a:t>
            </a:r>
          </a:p>
        </p:txBody>
      </p:sp>
      <p:sp>
        <p:nvSpPr>
          <p:cNvPr id="3" name="Content Placeholder 2">
            <a:extLst>
              <a:ext uri="{FF2B5EF4-FFF2-40B4-BE49-F238E27FC236}">
                <a16:creationId xmlns:a16="http://schemas.microsoft.com/office/drawing/2014/main" id="{312D7632-940C-D8C8-FBFE-7B697418C07D}"/>
              </a:ext>
            </a:extLst>
          </p:cNvPr>
          <p:cNvSpPr>
            <a:spLocks noGrp="1"/>
          </p:cNvSpPr>
          <p:nvPr>
            <p:ph idx="1"/>
          </p:nvPr>
        </p:nvSpPr>
        <p:spPr/>
        <p:txBody>
          <a:bodyPr>
            <a:normAutofit fontScale="92500" lnSpcReduction="10000"/>
          </a:bodyPr>
          <a:lstStyle/>
          <a:p>
            <a:pPr marL="0" indent="0">
              <a:buNone/>
            </a:pPr>
            <a:r>
              <a:rPr lang="en-GB" dirty="0"/>
              <a:t>Diversity approach is based on an economic and business case</a:t>
            </a:r>
          </a:p>
          <a:p>
            <a:pPr marL="0" indent="0">
              <a:buNone/>
            </a:pPr>
            <a:r>
              <a:rPr lang="en-GB" dirty="0"/>
              <a:t>Equal treatment offers benefits and advantages that outweigh its costs</a:t>
            </a:r>
          </a:p>
          <a:p>
            <a:pPr marL="0" indent="0">
              <a:buNone/>
            </a:pPr>
            <a:endParaRPr lang="en-GB" dirty="0"/>
          </a:p>
          <a:p>
            <a:pPr marL="0" indent="0">
              <a:buNone/>
            </a:pPr>
            <a:r>
              <a:rPr lang="en-GB" dirty="0"/>
              <a:t>Benefits</a:t>
            </a:r>
          </a:p>
          <a:p>
            <a:r>
              <a:rPr lang="en-GB" dirty="0"/>
              <a:t>Enhances customer base/relations and market share</a:t>
            </a:r>
          </a:p>
          <a:p>
            <a:r>
              <a:rPr lang="en-GB" dirty="0"/>
              <a:t>Can balance regional macroeconomics trends</a:t>
            </a:r>
          </a:p>
          <a:p>
            <a:r>
              <a:rPr lang="en-GB" dirty="0"/>
              <a:t>Improves workforce quality and performance in terms of diverse skills, wider choice of people, creativity, problem solving and flexibility</a:t>
            </a:r>
          </a:p>
          <a:p>
            <a:r>
              <a:rPr lang="en-GB" dirty="0"/>
              <a:t>Can improve expatriation and associated benefits</a:t>
            </a:r>
          </a:p>
        </p:txBody>
      </p:sp>
    </p:spTree>
    <p:extLst>
      <p:ext uri="{BB962C8B-B14F-4D97-AF65-F5344CB8AC3E}">
        <p14:creationId xmlns:p14="http://schemas.microsoft.com/office/powerpoint/2010/main" val="3281381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380D9-4879-39C0-FFBA-6BD43F7A005A}"/>
              </a:ext>
            </a:extLst>
          </p:cNvPr>
          <p:cNvSpPr>
            <a:spLocks noGrp="1"/>
          </p:cNvSpPr>
          <p:nvPr>
            <p:ph type="title"/>
          </p:nvPr>
        </p:nvSpPr>
        <p:spPr/>
        <p:txBody>
          <a:bodyPr/>
          <a:lstStyle/>
          <a:p>
            <a:r>
              <a:rPr lang="en-GB" b="1" dirty="0"/>
              <a:t>Problems with Diversity Approach</a:t>
            </a:r>
          </a:p>
        </p:txBody>
      </p:sp>
      <p:sp>
        <p:nvSpPr>
          <p:cNvPr id="3" name="Content Placeholder 2">
            <a:extLst>
              <a:ext uri="{FF2B5EF4-FFF2-40B4-BE49-F238E27FC236}">
                <a16:creationId xmlns:a16="http://schemas.microsoft.com/office/drawing/2014/main" id="{B6FA466C-CD05-2451-4EBC-52C898E18941}"/>
              </a:ext>
            </a:extLst>
          </p:cNvPr>
          <p:cNvSpPr>
            <a:spLocks noGrp="1"/>
          </p:cNvSpPr>
          <p:nvPr>
            <p:ph idx="1"/>
          </p:nvPr>
        </p:nvSpPr>
        <p:spPr>
          <a:xfrm>
            <a:off x="723900" y="1582995"/>
            <a:ext cx="10629900" cy="4220906"/>
          </a:xfrm>
        </p:spPr>
        <p:txBody>
          <a:bodyPr>
            <a:normAutofit fontScale="92500" lnSpcReduction="10000"/>
          </a:bodyPr>
          <a:lstStyle/>
          <a:p>
            <a:r>
              <a:rPr lang="en-GB" dirty="0"/>
              <a:t>Extent to which approaches in organizations have changed</a:t>
            </a:r>
          </a:p>
          <a:p>
            <a:r>
              <a:rPr lang="en-GB" dirty="0"/>
              <a:t>Only a small number of organizations are ever quoted as exemplars and may not have a more diverse workforce than others</a:t>
            </a:r>
          </a:p>
          <a:p>
            <a:r>
              <a:rPr lang="en-GB" dirty="0"/>
              <a:t>Complexity</a:t>
            </a:r>
          </a:p>
          <a:p>
            <a:r>
              <a:rPr lang="en-GB" dirty="0"/>
              <a:t>Concentration on individual may reduce awareness of social-group-based disadvantage</a:t>
            </a:r>
          </a:p>
          <a:p>
            <a:r>
              <a:rPr lang="en-GB" dirty="0"/>
              <a:t>May reinforce stereotypes</a:t>
            </a:r>
          </a:p>
          <a:p>
            <a:r>
              <a:rPr lang="en-GB" dirty="0"/>
              <a:t>Criticism of business case argument</a:t>
            </a:r>
          </a:p>
          <a:p>
            <a:r>
              <a:rPr lang="en-GB" dirty="0"/>
              <a:t>Difficulties with implementation</a:t>
            </a:r>
          </a:p>
          <a:p>
            <a:r>
              <a:rPr lang="en-GB" dirty="0"/>
              <a:t>Has been slow to materialize</a:t>
            </a:r>
          </a:p>
          <a:p>
            <a:endParaRPr lang="en-GB" dirty="0"/>
          </a:p>
        </p:txBody>
      </p:sp>
    </p:spTree>
    <p:extLst>
      <p:ext uri="{BB962C8B-B14F-4D97-AF65-F5344CB8AC3E}">
        <p14:creationId xmlns:p14="http://schemas.microsoft.com/office/powerpoint/2010/main" val="30286427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0BBD1-62E9-7428-BA69-75D900F2D5B6}"/>
              </a:ext>
            </a:extLst>
          </p:cNvPr>
          <p:cNvSpPr>
            <a:spLocks noGrp="1"/>
          </p:cNvSpPr>
          <p:nvPr>
            <p:ph type="title"/>
          </p:nvPr>
        </p:nvSpPr>
        <p:spPr>
          <a:xfrm>
            <a:off x="723899" y="16438"/>
            <a:ext cx="10629900" cy="1325563"/>
          </a:xfrm>
        </p:spPr>
        <p:txBody>
          <a:bodyPr>
            <a:normAutofit/>
          </a:bodyPr>
          <a:lstStyle/>
          <a:p>
            <a:r>
              <a:rPr lang="en-GB" sz="4000" b="1" dirty="0"/>
              <a:t>Conceptual Model of Diversity</a:t>
            </a:r>
          </a:p>
        </p:txBody>
      </p:sp>
      <p:pic>
        <p:nvPicPr>
          <p:cNvPr id="6" name="Picture 4" descr="C24NF001">
            <a:extLst>
              <a:ext uri="{FF2B5EF4-FFF2-40B4-BE49-F238E27FC236}">
                <a16:creationId xmlns:a16="http://schemas.microsoft.com/office/drawing/2014/main" id="{98DB3D1B-EC70-C23E-FFA8-95FA741ABB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28156" y="1342001"/>
            <a:ext cx="6021387" cy="4445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80420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9D078-8CC7-40FA-1D61-7F688AC70003}"/>
              </a:ext>
            </a:extLst>
          </p:cNvPr>
          <p:cNvSpPr>
            <a:spLocks noGrp="1"/>
          </p:cNvSpPr>
          <p:nvPr>
            <p:ph type="title"/>
          </p:nvPr>
        </p:nvSpPr>
        <p:spPr/>
        <p:txBody>
          <a:bodyPr>
            <a:normAutofit/>
          </a:bodyPr>
          <a:lstStyle/>
          <a:p>
            <a:r>
              <a:rPr lang="en-GB" sz="4000" b="1" dirty="0"/>
              <a:t>Jackson et al. Diversity Framework</a:t>
            </a:r>
          </a:p>
        </p:txBody>
      </p:sp>
      <p:sp>
        <p:nvSpPr>
          <p:cNvPr id="3" name="Content Placeholder 2">
            <a:extLst>
              <a:ext uri="{FF2B5EF4-FFF2-40B4-BE49-F238E27FC236}">
                <a16:creationId xmlns:a16="http://schemas.microsoft.com/office/drawing/2014/main" id="{B6E79AE4-4606-B0D7-7652-EE82810180F5}"/>
              </a:ext>
            </a:extLst>
          </p:cNvPr>
          <p:cNvSpPr>
            <a:spLocks noGrp="1"/>
          </p:cNvSpPr>
          <p:nvPr>
            <p:ph idx="1"/>
          </p:nvPr>
        </p:nvSpPr>
        <p:spPr>
          <a:xfrm>
            <a:off x="723900" y="1825626"/>
            <a:ext cx="10629900" cy="3677708"/>
          </a:xfrm>
        </p:spPr>
        <p:txBody>
          <a:bodyPr>
            <a:normAutofit/>
          </a:bodyPr>
          <a:lstStyle/>
          <a:p>
            <a:r>
              <a:rPr lang="en-GB" dirty="0"/>
              <a:t>Level 1 Stage 1 – the exclusionary organization</a:t>
            </a:r>
          </a:p>
          <a:p>
            <a:r>
              <a:rPr lang="en-GB" dirty="0"/>
              <a:t>Level 1 Stage 2 – the club</a:t>
            </a:r>
          </a:p>
          <a:p>
            <a:r>
              <a:rPr lang="en-GB" dirty="0"/>
              <a:t>Level 2 Stage 3 – the compliance organization</a:t>
            </a:r>
          </a:p>
          <a:p>
            <a:r>
              <a:rPr lang="en-GB" dirty="0"/>
              <a:t>Level 2 Stage 4 – the affirmative action organization</a:t>
            </a:r>
          </a:p>
          <a:p>
            <a:r>
              <a:rPr lang="en-GB" dirty="0"/>
              <a:t>Level 3 Stage 5 – the redefining organization</a:t>
            </a:r>
          </a:p>
          <a:p>
            <a:r>
              <a:rPr lang="en-GB" dirty="0"/>
              <a:t>Level 3 Stage 6 – the multicultural organization</a:t>
            </a:r>
          </a:p>
        </p:txBody>
      </p:sp>
    </p:spTree>
    <p:extLst>
      <p:ext uri="{BB962C8B-B14F-4D97-AF65-F5344CB8AC3E}">
        <p14:creationId xmlns:p14="http://schemas.microsoft.com/office/powerpoint/2010/main" val="41834260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76D97-8D1D-F3A0-5DE1-F2C97A736172}"/>
              </a:ext>
            </a:extLst>
          </p:cNvPr>
          <p:cNvSpPr>
            <a:spLocks noGrp="1"/>
          </p:cNvSpPr>
          <p:nvPr>
            <p:ph type="title"/>
          </p:nvPr>
        </p:nvSpPr>
        <p:spPr/>
        <p:txBody>
          <a:bodyPr>
            <a:normAutofit/>
          </a:bodyPr>
          <a:lstStyle/>
          <a:p>
            <a:r>
              <a:rPr lang="en-GB" sz="4000" b="1" dirty="0"/>
              <a:t>Major Differences in Approaches (1 of 3)</a:t>
            </a:r>
          </a:p>
        </p:txBody>
      </p:sp>
      <p:pic>
        <p:nvPicPr>
          <p:cNvPr id="6" name="Picture 4" descr="C24NT002A">
            <a:extLst>
              <a:ext uri="{FF2B5EF4-FFF2-40B4-BE49-F238E27FC236}">
                <a16:creationId xmlns:a16="http://schemas.microsoft.com/office/drawing/2014/main" id="{267411B0-FDC6-0582-DA8D-216D725125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900" y="1527491"/>
            <a:ext cx="10333294" cy="3643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278088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3FF3-110B-66B0-F095-8845617594F4}"/>
              </a:ext>
            </a:extLst>
          </p:cNvPr>
          <p:cNvSpPr>
            <a:spLocks noGrp="1"/>
          </p:cNvSpPr>
          <p:nvPr>
            <p:ph type="title"/>
          </p:nvPr>
        </p:nvSpPr>
        <p:spPr/>
        <p:txBody>
          <a:bodyPr>
            <a:normAutofit/>
          </a:bodyPr>
          <a:lstStyle/>
          <a:p>
            <a:r>
              <a:rPr lang="en-GB" sz="4000" b="1" dirty="0"/>
              <a:t>Major Differences in Approaches (2 of 3)</a:t>
            </a:r>
          </a:p>
        </p:txBody>
      </p:sp>
      <p:pic>
        <p:nvPicPr>
          <p:cNvPr id="6" name="Picture 4" descr="C24NT002B">
            <a:extLst>
              <a:ext uri="{FF2B5EF4-FFF2-40B4-BE49-F238E27FC236}">
                <a16:creationId xmlns:a16="http://schemas.microsoft.com/office/drawing/2014/main" id="{D3F51D0E-6B97-C808-ACC3-35A00A3CDA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900" y="1463722"/>
            <a:ext cx="10629900" cy="3930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14605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809C8-F279-EE99-7F9B-F7C4F681B68F}"/>
              </a:ext>
            </a:extLst>
          </p:cNvPr>
          <p:cNvSpPr>
            <a:spLocks noGrp="1"/>
          </p:cNvSpPr>
          <p:nvPr>
            <p:ph type="title"/>
          </p:nvPr>
        </p:nvSpPr>
        <p:spPr>
          <a:xfrm>
            <a:off x="723900" y="365125"/>
            <a:ext cx="10629900" cy="1325563"/>
          </a:xfrm>
        </p:spPr>
        <p:txBody>
          <a:bodyPr>
            <a:normAutofit/>
          </a:bodyPr>
          <a:lstStyle/>
          <a:p>
            <a:r>
              <a:rPr lang="en-GB" sz="4000" b="1" dirty="0"/>
              <a:t>Major Differences in Approaches (3 of 3)</a:t>
            </a:r>
          </a:p>
        </p:txBody>
      </p:sp>
      <p:pic>
        <p:nvPicPr>
          <p:cNvPr id="3" name="Picture 4" descr="C24NT002C">
            <a:extLst>
              <a:ext uri="{FF2B5EF4-FFF2-40B4-BE49-F238E27FC236}">
                <a16:creationId xmlns:a16="http://schemas.microsoft.com/office/drawing/2014/main" id="{89573602-B549-6812-1597-1F36DA2694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900" y="1690688"/>
            <a:ext cx="10203191" cy="30934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426767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1EF20-FD3F-23D2-3CC8-A43EB0A6218D}"/>
              </a:ext>
            </a:extLst>
          </p:cNvPr>
          <p:cNvSpPr>
            <a:spLocks noGrp="1"/>
          </p:cNvSpPr>
          <p:nvPr>
            <p:ph type="title"/>
          </p:nvPr>
        </p:nvSpPr>
        <p:spPr/>
        <p:txBody>
          <a:bodyPr>
            <a:normAutofit/>
          </a:bodyPr>
          <a:lstStyle/>
          <a:p>
            <a:r>
              <a:rPr lang="en-GB" sz="4000" b="1" dirty="0"/>
              <a:t>Diversity and Culture</a:t>
            </a:r>
          </a:p>
        </p:txBody>
      </p:sp>
      <p:sp>
        <p:nvSpPr>
          <p:cNvPr id="3" name="Content Placeholder 2">
            <a:extLst>
              <a:ext uri="{FF2B5EF4-FFF2-40B4-BE49-F238E27FC236}">
                <a16:creationId xmlns:a16="http://schemas.microsoft.com/office/drawing/2014/main" id="{9298396D-9FAF-9A1F-9D02-144F4853AECB}"/>
              </a:ext>
            </a:extLst>
          </p:cNvPr>
          <p:cNvSpPr>
            <a:spLocks noGrp="1"/>
          </p:cNvSpPr>
          <p:nvPr>
            <p:ph idx="1"/>
          </p:nvPr>
        </p:nvSpPr>
        <p:spPr>
          <a:xfrm>
            <a:off x="723899" y="1439862"/>
            <a:ext cx="10524203" cy="3674005"/>
          </a:xfrm>
        </p:spPr>
        <p:txBody>
          <a:bodyPr>
            <a:normAutofit fontScale="85000" lnSpcReduction="20000"/>
          </a:bodyPr>
          <a:lstStyle/>
          <a:p>
            <a:pPr marL="0" indent="0">
              <a:buNone/>
            </a:pPr>
            <a:r>
              <a:rPr lang="en-GB" dirty="0"/>
              <a:t>Changing culture is part of diversity process</a:t>
            </a:r>
          </a:p>
          <a:p>
            <a:pPr marL="0" indent="0">
              <a:buNone/>
            </a:pPr>
            <a:endParaRPr lang="en-GB" dirty="0"/>
          </a:p>
          <a:p>
            <a:pPr marL="0" indent="0">
              <a:buNone/>
            </a:pPr>
            <a:r>
              <a:rPr lang="en-GB" dirty="0"/>
              <a:t>Still clear evidence of discriminatory cultures</a:t>
            </a:r>
          </a:p>
          <a:p>
            <a:pPr marL="0" indent="0">
              <a:buNone/>
            </a:pPr>
            <a:endParaRPr lang="en-GB" dirty="0"/>
          </a:p>
          <a:p>
            <a:pPr marL="0" indent="0">
              <a:buNone/>
            </a:pPr>
            <a:r>
              <a:rPr lang="en-GB" dirty="0"/>
              <a:t>Changes required to manage diversity effectively should not be underestimated</a:t>
            </a:r>
          </a:p>
          <a:p>
            <a:pPr marL="0" indent="0">
              <a:buNone/>
            </a:pPr>
            <a:endParaRPr lang="en-GB" dirty="0"/>
          </a:p>
          <a:p>
            <a:pPr marL="0" indent="0">
              <a:buNone/>
            </a:pPr>
            <a:r>
              <a:rPr lang="en-GB" dirty="0"/>
              <a:t>Culture required – one that treats individuals as individuals and supports them in developing their potential </a:t>
            </a:r>
            <a:br>
              <a:rPr lang="en-GB" dirty="0"/>
            </a:br>
            <a:endParaRPr lang="en-GB" dirty="0"/>
          </a:p>
          <a:p>
            <a:pPr marL="0" indent="0">
              <a:buNone/>
            </a:pPr>
            <a:r>
              <a:rPr lang="en-GB" dirty="0"/>
              <a:t>Cultures of different groups come into play</a:t>
            </a:r>
          </a:p>
          <a:p>
            <a:pPr marL="0" indent="0">
              <a:buNone/>
            </a:pPr>
            <a:endParaRPr lang="en-GB" dirty="0"/>
          </a:p>
          <a:p>
            <a:endParaRPr lang="en-GB" dirty="0"/>
          </a:p>
        </p:txBody>
      </p:sp>
    </p:spTree>
    <p:extLst>
      <p:ext uri="{BB962C8B-B14F-4D97-AF65-F5344CB8AC3E}">
        <p14:creationId xmlns:p14="http://schemas.microsoft.com/office/powerpoint/2010/main" val="9735760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8ED16-5CCC-9768-325C-6AEB9DB6C584}"/>
              </a:ext>
            </a:extLst>
          </p:cNvPr>
          <p:cNvSpPr>
            <a:spLocks noGrp="1"/>
          </p:cNvSpPr>
          <p:nvPr>
            <p:ph type="title"/>
          </p:nvPr>
        </p:nvSpPr>
        <p:spPr/>
        <p:txBody>
          <a:bodyPr>
            <a:normAutofit/>
          </a:bodyPr>
          <a:lstStyle/>
          <a:p>
            <a:r>
              <a:rPr lang="en-GB" sz="4000" b="1" dirty="0"/>
              <a:t>Gender and culture – do you agree with these stereotypes?</a:t>
            </a:r>
          </a:p>
        </p:txBody>
      </p:sp>
      <p:sp>
        <p:nvSpPr>
          <p:cNvPr id="6" name="Rectangle 5">
            <a:extLst>
              <a:ext uri="{FF2B5EF4-FFF2-40B4-BE49-F238E27FC236}">
                <a16:creationId xmlns:a16="http://schemas.microsoft.com/office/drawing/2014/main" id="{931C1295-E0D8-E61B-BEED-80FFBF8428EE}"/>
              </a:ext>
            </a:extLst>
          </p:cNvPr>
          <p:cNvSpPr>
            <a:spLocks noGrp="1" noChangeArrowheads="1"/>
          </p:cNvSpPr>
          <p:nvPr>
            <p:ph sz="half" idx="1"/>
          </p:nvPr>
        </p:nvSpPr>
        <p:spPr>
          <a:xfrm>
            <a:off x="1326740" y="1690688"/>
            <a:ext cx="3886200" cy="4351338"/>
          </a:xfrm>
        </p:spPr>
        <p:txBody>
          <a:bodyPr/>
          <a:lstStyle/>
          <a:p>
            <a:pPr eaLnBrk="1" hangingPunct="1"/>
            <a:r>
              <a:rPr lang="en-US" altLang="en-US" sz="2400" dirty="0"/>
              <a:t>Women and Culture</a:t>
            </a:r>
          </a:p>
          <a:p>
            <a:pPr lvl="1" eaLnBrk="1" hangingPunct="1"/>
            <a:r>
              <a:rPr lang="en-US" altLang="en-US" sz="2100" dirty="0"/>
              <a:t>Collectivist culture</a:t>
            </a:r>
            <a:br>
              <a:rPr lang="en-US" altLang="en-US" sz="2100" dirty="0"/>
            </a:br>
            <a:endParaRPr lang="en-US" altLang="en-US" sz="2100" dirty="0"/>
          </a:p>
          <a:p>
            <a:pPr lvl="1" eaLnBrk="1" hangingPunct="1"/>
            <a:r>
              <a:rPr lang="en-US" altLang="en-US" sz="2100" dirty="0"/>
              <a:t>Formation of groups</a:t>
            </a:r>
            <a:br>
              <a:rPr lang="en-US" altLang="en-US" sz="2100" dirty="0"/>
            </a:br>
            <a:endParaRPr lang="en-US" altLang="en-US" sz="2100" dirty="0"/>
          </a:p>
          <a:p>
            <a:pPr lvl="1" eaLnBrk="1" hangingPunct="1"/>
            <a:r>
              <a:rPr lang="en-US" altLang="en-US" sz="2100" dirty="0"/>
              <a:t>Avoid spotlight</a:t>
            </a:r>
            <a:br>
              <a:rPr lang="en-US" altLang="en-US" sz="2100" dirty="0"/>
            </a:br>
            <a:endParaRPr lang="en-US" altLang="en-US" sz="2100" dirty="0"/>
          </a:p>
          <a:p>
            <a:pPr lvl="1" eaLnBrk="1" hangingPunct="1"/>
            <a:r>
              <a:rPr lang="en-US" altLang="en-US" sz="2100" dirty="0"/>
              <a:t>View rank as unimportant</a:t>
            </a:r>
          </a:p>
          <a:p>
            <a:pPr eaLnBrk="1" hangingPunct="1">
              <a:buFont typeface="Wingdings" pitchFamily="2" charset="2"/>
              <a:buNone/>
            </a:pPr>
            <a:endParaRPr lang="en-US" altLang="en-US" sz="2400" dirty="0"/>
          </a:p>
          <a:p>
            <a:pPr lvl="1" eaLnBrk="1" hangingPunct="1"/>
            <a:r>
              <a:rPr lang="en-US" altLang="en-US" sz="2100" dirty="0"/>
              <a:t>Have few but close contacts.</a:t>
            </a:r>
            <a:endParaRPr lang="en-GB" altLang="en-US" sz="2100" dirty="0"/>
          </a:p>
        </p:txBody>
      </p:sp>
      <p:sp>
        <p:nvSpPr>
          <p:cNvPr id="7" name="Rectangle 6">
            <a:extLst>
              <a:ext uri="{FF2B5EF4-FFF2-40B4-BE49-F238E27FC236}">
                <a16:creationId xmlns:a16="http://schemas.microsoft.com/office/drawing/2014/main" id="{437F4C07-1208-53A1-634E-50647E26879E}"/>
              </a:ext>
            </a:extLst>
          </p:cNvPr>
          <p:cNvSpPr txBox="1">
            <a:spLocks noChangeArrowheads="1"/>
          </p:cNvSpPr>
          <p:nvPr/>
        </p:nvSpPr>
        <p:spPr>
          <a:xfrm>
            <a:off x="6096000" y="1690688"/>
            <a:ext cx="38862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2400" dirty="0"/>
              <a:t>Men and Culture</a:t>
            </a:r>
          </a:p>
          <a:p>
            <a:pPr lvl="1"/>
            <a:r>
              <a:rPr lang="en-US" altLang="en-US" sz="2100" dirty="0"/>
              <a:t>Individualistic culture</a:t>
            </a:r>
            <a:br>
              <a:rPr lang="en-US" altLang="en-US" sz="2100" dirty="0"/>
            </a:br>
            <a:endParaRPr lang="en-US" altLang="en-US" sz="2100" dirty="0"/>
          </a:p>
          <a:p>
            <a:pPr lvl="1"/>
            <a:r>
              <a:rPr lang="en-US" altLang="en-US" sz="2100" dirty="0"/>
              <a:t>Formation of teams</a:t>
            </a:r>
            <a:br>
              <a:rPr lang="en-US" altLang="en-US" sz="2100" dirty="0"/>
            </a:br>
            <a:endParaRPr lang="en-US" altLang="en-US" sz="2100" dirty="0"/>
          </a:p>
          <a:p>
            <a:pPr lvl="1"/>
            <a:r>
              <a:rPr lang="en-US" altLang="en-US" sz="2100" dirty="0"/>
              <a:t>Develop a profile</a:t>
            </a:r>
            <a:br>
              <a:rPr lang="en-US" altLang="en-US" sz="2100" dirty="0"/>
            </a:br>
            <a:endParaRPr lang="en-US" altLang="en-US" sz="2100" dirty="0"/>
          </a:p>
          <a:p>
            <a:pPr lvl="1"/>
            <a:r>
              <a:rPr lang="en-US" altLang="en-US" sz="2100" dirty="0"/>
              <a:t>Enjoy competition</a:t>
            </a:r>
            <a:br>
              <a:rPr lang="en-US" altLang="en-US" sz="2100" dirty="0"/>
            </a:br>
            <a:endParaRPr lang="en-US" altLang="en-US" sz="2100" dirty="0"/>
          </a:p>
          <a:p>
            <a:pPr lvl="1"/>
            <a:r>
              <a:rPr lang="en-US" altLang="en-US" sz="2100" dirty="0"/>
              <a:t>Have many superficial contacts</a:t>
            </a:r>
          </a:p>
          <a:p>
            <a:endParaRPr lang="en-GB" altLang="en-US" sz="2000" dirty="0"/>
          </a:p>
        </p:txBody>
      </p:sp>
    </p:spTree>
    <p:extLst>
      <p:ext uri="{BB962C8B-B14F-4D97-AF65-F5344CB8AC3E}">
        <p14:creationId xmlns:p14="http://schemas.microsoft.com/office/powerpoint/2010/main" val="34766450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EA87A-AA8A-B99F-8593-A32954AD3ECB}"/>
              </a:ext>
            </a:extLst>
          </p:cNvPr>
          <p:cNvSpPr>
            <a:spLocks noGrp="1"/>
          </p:cNvSpPr>
          <p:nvPr>
            <p:ph type="title"/>
          </p:nvPr>
        </p:nvSpPr>
        <p:spPr/>
        <p:txBody>
          <a:bodyPr>
            <a:normAutofit/>
          </a:bodyPr>
          <a:lstStyle/>
          <a:p>
            <a:r>
              <a:rPr lang="en-GB" sz="4000" b="1" dirty="0"/>
              <a:t>Cultural Diversity and Firm Performance</a:t>
            </a:r>
          </a:p>
        </p:txBody>
      </p:sp>
      <p:sp>
        <p:nvSpPr>
          <p:cNvPr id="3" name="Content Placeholder 2">
            <a:extLst>
              <a:ext uri="{FF2B5EF4-FFF2-40B4-BE49-F238E27FC236}">
                <a16:creationId xmlns:a16="http://schemas.microsoft.com/office/drawing/2014/main" id="{1C17B765-D483-A3C6-CF3B-26585E32A2C2}"/>
              </a:ext>
            </a:extLst>
          </p:cNvPr>
          <p:cNvSpPr>
            <a:spLocks noGrp="1"/>
          </p:cNvSpPr>
          <p:nvPr>
            <p:ph idx="1"/>
          </p:nvPr>
        </p:nvSpPr>
        <p:spPr>
          <a:xfrm>
            <a:off x="723900" y="1540490"/>
            <a:ext cx="10629900" cy="3978275"/>
          </a:xfrm>
        </p:spPr>
        <p:txBody>
          <a:bodyPr>
            <a:normAutofit fontScale="70000" lnSpcReduction="20000"/>
          </a:bodyPr>
          <a:lstStyle/>
          <a:p>
            <a:pPr marL="0" indent="0">
              <a:buNone/>
            </a:pPr>
            <a:r>
              <a:rPr lang="en-GB" dirty="0"/>
              <a:t>Cultural diversity and production synergy</a:t>
            </a:r>
          </a:p>
          <a:p>
            <a:pPr marL="0" indent="0">
              <a:buNone/>
            </a:pPr>
            <a:r>
              <a:rPr lang="en-GB" dirty="0"/>
              <a:t>- general management expertise and technical know-how more difficult to exploit  </a:t>
            </a:r>
          </a:p>
          <a:p>
            <a:pPr marL="0" indent="0">
              <a:buNone/>
            </a:pPr>
            <a:endParaRPr lang="en-GB" dirty="0"/>
          </a:p>
          <a:p>
            <a:pPr marL="0" indent="0">
              <a:buNone/>
            </a:pPr>
            <a:r>
              <a:rPr lang="en-GB" dirty="0"/>
              <a:t>Cultural diversity and innovation</a:t>
            </a:r>
          </a:p>
          <a:p>
            <a:pPr marL="0" indent="0">
              <a:buNone/>
            </a:pPr>
            <a:r>
              <a:rPr lang="en-GB" dirty="0"/>
              <a:t>- innovation within the global firm may be impeded by cultural barriers</a:t>
            </a:r>
          </a:p>
          <a:p>
            <a:pPr marL="0" indent="0">
              <a:buNone/>
            </a:pPr>
            <a:endParaRPr lang="en-GB" dirty="0"/>
          </a:p>
          <a:p>
            <a:pPr marL="0" indent="0">
              <a:buNone/>
            </a:pPr>
            <a:r>
              <a:rPr lang="en-GB" dirty="0"/>
              <a:t>Cultural diversity and technology implementation</a:t>
            </a:r>
          </a:p>
          <a:p>
            <a:pPr marL="0" indent="0">
              <a:buNone/>
            </a:pPr>
            <a:r>
              <a:rPr lang="en-GB" dirty="0"/>
              <a:t>- effectiveness of technology implementation may be influenced by cultural factors. E.g. JIT method of inventory</a:t>
            </a:r>
          </a:p>
          <a:p>
            <a:pPr marL="0" indent="0">
              <a:buNone/>
            </a:pPr>
            <a:endParaRPr lang="en-GB" dirty="0"/>
          </a:p>
          <a:p>
            <a:pPr marL="0" indent="0">
              <a:buNone/>
            </a:pPr>
            <a:r>
              <a:rPr lang="en-GB" dirty="0"/>
              <a:t>Cultural diversity and interpersonal dynamics</a:t>
            </a:r>
          </a:p>
          <a:p>
            <a:pPr marL="0" indent="0">
              <a:buNone/>
            </a:pPr>
            <a:r>
              <a:rPr lang="en-GB" dirty="0"/>
              <a:t>- lack of cohesion and misunderstanding amongst key staff  - conflicts and frictions</a:t>
            </a:r>
          </a:p>
          <a:p>
            <a:endParaRPr lang="en-GB" dirty="0"/>
          </a:p>
        </p:txBody>
      </p:sp>
    </p:spTree>
    <p:extLst>
      <p:ext uri="{BB962C8B-B14F-4D97-AF65-F5344CB8AC3E}">
        <p14:creationId xmlns:p14="http://schemas.microsoft.com/office/powerpoint/2010/main" val="35529004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72942-D921-AAAC-109B-91CC5D838C80}"/>
              </a:ext>
            </a:extLst>
          </p:cNvPr>
          <p:cNvSpPr>
            <a:spLocks noGrp="1"/>
          </p:cNvSpPr>
          <p:nvPr>
            <p:ph type="title"/>
          </p:nvPr>
        </p:nvSpPr>
        <p:spPr/>
        <p:txBody>
          <a:bodyPr>
            <a:normAutofit/>
          </a:bodyPr>
          <a:lstStyle/>
          <a:p>
            <a:r>
              <a:rPr lang="en-GB" sz="4000" b="1" dirty="0"/>
              <a:t>Equal Opportunities or Diversity?</a:t>
            </a:r>
          </a:p>
        </p:txBody>
      </p:sp>
      <p:sp>
        <p:nvSpPr>
          <p:cNvPr id="3" name="Content Placeholder 2">
            <a:extLst>
              <a:ext uri="{FF2B5EF4-FFF2-40B4-BE49-F238E27FC236}">
                <a16:creationId xmlns:a16="http://schemas.microsoft.com/office/drawing/2014/main" id="{EB490259-52FD-427C-A21B-5FF9F80B13E3}"/>
              </a:ext>
            </a:extLst>
          </p:cNvPr>
          <p:cNvSpPr>
            <a:spLocks noGrp="1"/>
          </p:cNvSpPr>
          <p:nvPr>
            <p:ph idx="1"/>
          </p:nvPr>
        </p:nvSpPr>
        <p:spPr>
          <a:xfrm>
            <a:off x="723900" y="1825625"/>
            <a:ext cx="10229235" cy="3978275"/>
          </a:xfrm>
        </p:spPr>
        <p:txBody>
          <a:bodyPr>
            <a:normAutofit/>
          </a:bodyPr>
          <a:lstStyle/>
          <a:p>
            <a:pPr marL="0" indent="0">
              <a:buNone/>
            </a:pPr>
            <a:r>
              <a:rPr lang="en-GB" dirty="0"/>
              <a:t>Some consider diversity is a superior approach and not compatible with equal opportunities</a:t>
            </a:r>
          </a:p>
          <a:p>
            <a:pPr marL="0" indent="0">
              <a:buNone/>
            </a:pPr>
            <a:r>
              <a:rPr lang="en-GB" dirty="0"/>
              <a:t>Increasing support for equal opportunities and diversity should be viewed as mutually supportive and the combination to be important.</a:t>
            </a:r>
          </a:p>
          <a:p>
            <a:pPr marL="0" indent="0">
              <a:buNone/>
            </a:pPr>
            <a:r>
              <a:rPr lang="en-GB" dirty="0"/>
              <a:t>Diversification with cultural related countries might lead to greater homogeneity of perception</a:t>
            </a:r>
            <a:r>
              <a:rPr lang="en-GB" b="1" dirty="0"/>
              <a:t>.</a:t>
            </a:r>
          </a:p>
          <a:p>
            <a:endParaRPr lang="en-GB" dirty="0"/>
          </a:p>
        </p:txBody>
      </p:sp>
    </p:spTree>
    <p:extLst>
      <p:ext uri="{BB962C8B-B14F-4D97-AF65-F5344CB8AC3E}">
        <p14:creationId xmlns:p14="http://schemas.microsoft.com/office/powerpoint/2010/main" val="10767353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E9A95-5AD9-6B1C-BE60-E3B728A6CCFA}"/>
              </a:ext>
            </a:extLst>
          </p:cNvPr>
          <p:cNvSpPr>
            <a:spLocks noGrp="1"/>
          </p:cNvSpPr>
          <p:nvPr>
            <p:ph type="title"/>
          </p:nvPr>
        </p:nvSpPr>
        <p:spPr>
          <a:xfrm>
            <a:off x="723900" y="304987"/>
            <a:ext cx="10629900" cy="1325563"/>
          </a:xfrm>
        </p:spPr>
        <p:txBody>
          <a:bodyPr>
            <a:normAutofit/>
          </a:bodyPr>
          <a:lstStyle/>
          <a:p>
            <a:r>
              <a:rPr lang="en-GB" sz="4000" b="1" dirty="0"/>
              <a:t>Employer branding</a:t>
            </a:r>
          </a:p>
        </p:txBody>
      </p:sp>
      <p:sp>
        <p:nvSpPr>
          <p:cNvPr id="4" name="TextBox 3">
            <a:extLst>
              <a:ext uri="{FF2B5EF4-FFF2-40B4-BE49-F238E27FC236}">
                <a16:creationId xmlns:a16="http://schemas.microsoft.com/office/drawing/2014/main" id="{B575EE05-25D9-B96A-BD64-2D264A3D64FB}"/>
              </a:ext>
            </a:extLst>
          </p:cNvPr>
          <p:cNvSpPr txBox="1"/>
          <p:nvPr/>
        </p:nvSpPr>
        <p:spPr>
          <a:xfrm>
            <a:off x="723900" y="1713466"/>
            <a:ext cx="10629900" cy="2585323"/>
          </a:xfrm>
          <a:prstGeom prst="rect">
            <a:avLst/>
          </a:prstGeom>
          <a:noFill/>
        </p:spPr>
        <p:txBody>
          <a:bodyPr wrap="square">
            <a:spAutoFit/>
          </a:bodyPr>
          <a:lstStyle/>
          <a:p>
            <a:r>
              <a:rPr lang="en-GB" dirty="0"/>
              <a:t>Developed during tightening labour markets when it became difficult to recruit and retain staff. The term is attributed to Simon Barrow &amp; Tim Ambler in the early 1990’s</a:t>
            </a:r>
          </a:p>
          <a:p>
            <a:endParaRPr lang="en-GB" dirty="0"/>
          </a:p>
          <a:p>
            <a:r>
              <a:rPr lang="en-GB" dirty="0"/>
              <a:t>Walker (2008) in Taylor (2010) defines employer branding as ‘A set of attributes and qualities – often intangible – that makes an organization distinctive, promises a particular type of employment experience and appeals to those people who will thrive and perform to their best in its culture.’</a:t>
            </a:r>
          </a:p>
          <a:p>
            <a:endParaRPr lang="en-GB" dirty="0"/>
          </a:p>
          <a:p>
            <a:r>
              <a:rPr lang="en-GB" dirty="0"/>
              <a:t>Linked to corporate branding: It can be rolled together with the product and corporate brand campaign (UPS as an example)</a:t>
            </a:r>
          </a:p>
        </p:txBody>
      </p:sp>
    </p:spTree>
    <p:extLst>
      <p:ext uri="{BB962C8B-B14F-4D97-AF65-F5344CB8AC3E}">
        <p14:creationId xmlns:p14="http://schemas.microsoft.com/office/powerpoint/2010/main" val="10928636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FB52F-C110-34DF-F1C9-0056F1287065}"/>
              </a:ext>
            </a:extLst>
          </p:cNvPr>
          <p:cNvSpPr>
            <a:spLocks noGrp="1"/>
          </p:cNvSpPr>
          <p:nvPr>
            <p:ph type="title"/>
          </p:nvPr>
        </p:nvSpPr>
        <p:spPr/>
        <p:txBody>
          <a:bodyPr>
            <a:normAutofit/>
          </a:bodyPr>
          <a:lstStyle/>
          <a:p>
            <a:r>
              <a:rPr lang="en-GB" sz="4000" b="1" dirty="0"/>
              <a:t>Summary </a:t>
            </a:r>
          </a:p>
        </p:txBody>
      </p:sp>
      <p:sp>
        <p:nvSpPr>
          <p:cNvPr id="4" name="TextBox 3">
            <a:extLst>
              <a:ext uri="{FF2B5EF4-FFF2-40B4-BE49-F238E27FC236}">
                <a16:creationId xmlns:a16="http://schemas.microsoft.com/office/drawing/2014/main" id="{9E85F0FC-5328-62A4-208C-79D2B734C719}"/>
              </a:ext>
            </a:extLst>
          </p:cNvPr>
          <p:cNvSpPr txBox="1"/>
          <p:nvPr/>
        </p:nvSpPr>
        <p:spPr>
          <a:xfrm>
            <a:off x="723900" y="1562084"/>
            <a:ext cx="9792929" cy="4093428"/>
          </a:xfrm>
          <a:prstGeom prst="rect">
            <a:avLst/>
          </a:prstGeom>
          <a:noFill/>
        </p:spPr>
        <p:txBody>
          <a:bodyPr wrap="square">
            <a:spAutoFit/>
          </a:bodyPr>
          <a:lstStyle/>
          <a:p>
            <a:pPr marL="342900" indent="-342900">
              <a:buFont typeface="Arial" panose="020B0604020202020204" pitchFamily="34" charset="0"/>
              <a:buChar char="•"/>
            </a:pPr>
            <a:r>
              <a:rPr lang="en-GB" sz="2000" dirty="0"/>
              <a:t>Essence of much HR work is to discriminate (fairly) between individuals </a:t>
            </a:r>
            <a:r>
              <a:rPr lang="en-GB" sz="2000" dirty="0" err="1"/>
              <a:t>e.g</a:t>
            </a:r>
            <a:r>
              <a:rPr lang="en-GB" sz="2000" dirty="0"/>
              <a:t> the recruitment of new staff</a:t>
            </a:r>
          </a:p>
          <a:p>
            <a:pPr marL="342900" indent="-342900">
              <a:buFont typeface="Arial" panose="020B0604020202020204" pitchFamily="34" charset="0"/>
              <a:buChar char="•"/>
            </a:pPr>
            <a:r>
              <a:rPr lang="en-GB" sz="2000" dirty="0"/>
              <a:t>Essence of equality is to avoid unfair discrimination</a:t>
            </a:r>
          </a:p>
          <a:p>
            <a:pPr marL="342900" indent="-342900">
              <a:buFont typeface="Arial" panose="020B0604020202020204" pitchFamily="34" charset="0"/>
              <a:buChar char="•"/>
            </a:pPr>
            <a:r>
              <a:rPr lang="en-GB" sz="2000" dirty="0"/>
              <a:t>Legislation can have limited effect on achieving equality</a:t>
            </a:r>
          </a:p>
          <a:p>
            <a:pPr marL="342900" indent="-342900">
              <a:buFont typeface="Arial" panose="020B0604020202020204" pitchFamily="34" charset="0"/>
              <a:buChar char="•"/>
            </a:pPr>
            <a:r>
              <a:rPr lang="en-GB" sz="2000" dirty="0"/>
              <a:t>Legislation cannot change attitudes and cultures</a:t>
            </a:r>
          </a:p>
          <a:p>
            <a:pPr marL="342900" indent="-342900">
              <a:buFont typeface="Arial" panose="020B0604020202020204" pitchFamily="34" charset="0"/>
              <a:buChar char="•"/>
            </a:pPr>
            <a:r>
              <a:rPr lang="en-GB" sz="2000" dirty="0"/>
              <a:t>Equal opportunities approach highlights the moral argument for equal treatment</a:t>
            </a:r>
          </a:p>
          <a:p>
            <a:pPr marL="342900" indent="-342900">
              <a:buFont typeface="Arial" panose="020B0604020202020204" pitchFamily="34" charset="0"/>
              <a:buChar char="•"/>
            </a:pPr>
            <a:r>
              <a:rPr lang="en-GB" sz="2000" dirty="0"/>
              <a:t>Managing diversity approach highlights the business case</a:t>
            </a:r>
          </a:p>
          <a:p>
            <a:pPr marL="342900" indent="-342900">
              <a:buFont typeface="Arial" panose="020B0604020202020204" pitchFamily="34" charset="0"/>
              <a:buChar char="•"/>
            </a:pPr>
            <a:r>
              <a:rPr lang="en-GB" sz="2000" dirty="0"/>
              <a:t>Changes are taking place very slowly and long-term organizational transformation is required</a:t>
            </a:r>
          </a:p>
          <a:p>
            <a:pPr marL="342900" indent="-342900">
              <a:buFont typeface="Arial" panose="020B0604020202020204" pitchFamily="34" charset="0"/>
              <a:buChar char="•"/>
            </a:pPr>
            <a:r>
              <a:rPr lang="en-GB" sz="2000" dirty="0"/>
              <a:t>Equal opportunities and diversity are best viewed as complementary approaches</a:t>
            </a:r>
          </a:p>
          <a:p>
            <a:pPr marL="342900" indent="-342900">
              <a:buFont typeface="Arial" panose="020B0604020202020204" pitchFamily="34" charset="0"/>
              <a:buChar char="•"/>
            </a:pPr>
            <a:r>
              <a:rPr lang="en-GB" sz="2000" dirty="0"/>
              <a:t>The IHRM should therefore lead in developing policies and processes that can minimize misunderstanding and harness the potential benefits of diversity in the utilization of human resources for the organization.</a:t>
            </a:r>
          </a:p>
        </p:txBody>
      </p:sp>
    </p:spTree>
    <p:extLst>
      <p:ext uri="{BB962C8B-B14F-4D97-AF65-F5344CB8AC3E}">
        <p14:creationId xmlns:p14="http://schemas.microsoft.com/office/powerpoint/2010/main" val="19787451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203FC-1A58-070B-07A7-EB8437021035}"/>
              </a:ext>
            </a:extLst>
          </p:cNvPr>
          <p:cNvSpPr>
            <a:spLocks noGrp="1"/>
          </p:cNvSpPr>
          <p:nvPr>
            <p:ph type="title"/>
          </p:nvPr>
        </p:nvSpPr>
        <p:spPr/>
        <p:txBody>
          <a:bodyPr>
            <a:normAutofit/>
          </a:bodyPr>
          <a:lstStyle/>
          <a:p>
            <a:r>
              <a:rPr lang="en-GB" sz="4000" b="1" dirty="0"/>
              <a:t>References and Further Reading</a:t>
            </a:r>
          </a:p>
        </p:txBody>
      </p:sp>
      <p:sp>
        <p:nvSpPr>
          <p:cNvPr id="3" name="Content Placeholder 2">
            <a:extLst>
              <a:ext uri="{FF2B5EF4-FFF2-40B4-BE49-F238E27FC236}">
                <a16:creationId xmlns:a16="http://schemas.microsoft.com/office/drawing/2014/main" id="{7FDF25D5-3D5E-39C9-4C64-7A484F2CC759}"/>
              </a:ext>
            </a:extLst>
          </p:cNvPr>
          <p:cNvSpPr>
            <a:spLocks noGrp="1"/>
          </p:cNvSpPr>
          <p:nvPr>
            <p:ph idx="1"/>
          </p:nvPr>
        </p:nvSpPr>
        <p:spPr>
          <a:xfrm>
            <a:off x="527255" y="1439862"/>
            <a:ext cx="10629900" cy="3978275"/>
          </a:xfrm>
        </p:spPr>
        <p:txBody>
          <a:bodyPr>
            <a:normAutofit/>
          </a:bodyPr>
          <a:lstStyle/>
          <a:p>
            <a:r>
              <a:rPr lang="en-GB" sz="1600" dirty="0"/>
              <a:t>Boxall, P &amp; Purcell, J. (2016) Strategy and Human Resource Management (4th ed.), Basingstoke: Palgrave.</a:t>
            </a:r>
          </a:p>
          <a:p>
            <a:r>
              <a:rPr lang="en-GB" sz="1600" dirty="0" err="1"/>
              <a:t>Deresky</a:t>
            </a:r>
            <a:r>
              <a:rPr lang="en-GB" sz="1600" dirty="0"/>
              <a:t>, H (2017) International Management: Managing Across Borders and Cultures. London: Pearson.</a:t>
            </a:r>
          </a:p>
          <a:p>
            <a:r>
              <a:rPr lang="en-GB" sz="1600" dirty="0"/>
              <a:t>Edwards, T &amp; Rees, C. (2011) International Human Resource Management: Globalization, National Systems and Multinational Companies (2nd ed.) Harlow: Pearson</a:t>
            </a:r>
          </a:p>
          <a:p>
            <a:r>
              <a:rPr lang="en-GB" sz="1600" dirty="0" err="1"/>
              <a:t>Harzing</a:t>
            </a:r>
            <a:r>
              <a:rPr lang="en-GB" sz="1600" dirty="0"/>
              <a:t>, A. W &amp; </a:t>
            </a:r>
            <a:r>
              <a:rPr lang="en-GB" sz="1600" dirty="0" err="1"/>
              <a:t>Pinnington</a:t>
            </a:r>
            <a:r>
              <a:rPr lang="en-GB" sz="1600" dirty="0"/>
              <a:t>, A. (2016) International Human Resource Management, SAGE Publications Ltd, London.</a:t>
            </a:r>
          </a:p>
          <a:p>
            <a:r>
              <a:rPr lang="en-GB" sz="1600" dirty="0"/>
              <a:t>Tarique, I; Briscoe, D., Schuler, R. (2016) International Human Resource Management: Policies and Practices for Multinational Enterprises (5th ed.). London: Routledge. </a:t>
            </a:r>
          </a:p>
          <a:p>
            <a:r>
              <a:rPr lang="en-GB" sz="1600" dirty="0"/>
              <a:t>Briscoe, D., Schuler, R. and Tarique, I. (2012) International Human Resource Management: Policies and Practices for Multinational Enterprises. London: Routledge.</a:t>
            </a:r>
          </a:p>
          <a:p>
            <a:r>
              <a:rPr lang="en-GB" sz="1600" dirty="0"/>
              <a:t>CIPD (2000) Recruitment &amp; selection, Workbook 2, London: CIPD</a:t>
            </a:r>
          </a:p>
          <a:p>
            <a:r>
              <a:rPr lang="en-GB" sz="1600" dirty="0"/>
              <a:t>Harris, H, Brewster, C &amp; Sparrow, P (2003) International human resource management, London: CIPD.</a:t>
            </a:r>
          </a:p>
          <a:p>
            <a:r>
              <a:rPr lang="en-GB" sz="1600" dirty="0"/>
              <a:t>Opute, J. (2020) HRM in Africa: New scenarios and challenges in an emerging economy. London: Palgrave Macmillan</a:t>
            </a:r>
          </a:p>
        </p:txBody>
      </p:sp>
    </p:spTree>
    <p:extLst>
      <p:ext uri="{BB962C8B-B14F-4D97-AF65-F5344CB8AC3E}">
        <p14:creationId xmlns:p14="http://schemas.microsoft.com/office/powerpoint/2010/main" val="15839515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Kogan Pag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284</TotalTime>
  <Words>1273</Words>
  <Application>Microsoft Office PowerPoint</Application>
  <PresentationFormat>Widescreen</PresentationFormat>
  <Paragraphs>133</Paragraphs>
  <Slides>22</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22</vt:i4>
      </vt:variant>
    </vt:vector>
  </HeadingPairs>
  <TitlesOfParts>
    <vt:vector size="29" baseType="lpstr">
      <vt:lpstr>Aptos</vt:lpstr>
      <vt:lpstr>Arial</vt:lpstr>
      <vt:lpstr>Calibri</vt:lpstr>
      <vt:lpstr>Calibri Light</vt:lpstr>
      <vt:lpstr>Wingdings</vt:lpstr>
      <vt:lpstr>Office Theme</vt:lpstr>
      <vt:lpstr>Kogan Page</vt:lpstr>
      <vt:lpstr>Essentials of International Human Resource Management: The Theory and Practice of Managing People Globally</vt:lpstr>
      <vt:lpstr>Chapter 06 </vt:lpstr>
      <vt:lpstr>Learning Objectives</vt:lpstr>
      <vt:lpstr>Definition</vt:lpstr>
      <vt:lpstr>Equal Opportunities Approach</vt:lpstr>
      <vt:lpstr>Types of discrimination</vt:lpstr>
      <vt:lpstr>Problems with the Equal Opportunities Approach </vt:lpstr>
      <vt:lpstr>Managing Diversity Approach</vt:lpstr>
      <vt:lpstr>Business Case for International Diversity</vt:lpstr>
      <vt:lpstr>Problems with Diversity Approach</vt:lpstr>
      <vt:lpstr>Conceptual Model of Diversity</vt:lpstr>
      <vt:lpstr>Jackson et al. Diversity Framework</vt:lpstr>
      <vt:lpstr>Major Differences in Approaches (1 of 3)</vt:lpstr>
      <vt:lpstr>Major Differences in Approaches (2 of 3)</vt:lpstr>
      <vt:lpstr>Major Differences in Approaches (3 of 3)</vt:lpstr>
      <vt:lpstr>Diversity and Culture</vt:lpstr>
      <vt:lpstr>Gender and culture – do you agree with these stereotypes?</vt:lpstr>
      <vt:lpstr>Cultural Diversity and Firm Performance</vt:lpstr>
      <vt:lpstr>Equal Opportunities or Diversity?</vt:lpstr>
      <vt:lpstr>Employer branding</vt:lpstr>
      <vt:lpstr>Summary </vt:lpstr>
      <vt:lpstr>References and Further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Climate Change Enterprise Risk Management:  A practical guide to reaching net zero goals.</dc:title>
  <dc:creator>Anne-Marie Heeney</dc:creator>
  <cp:lastModifiedBy>Anne-Marie Heeney</cp:lastModifiedBy>
  <cp:revision>26</cp:revision>
  <dcterms:created xsi:type="dcterms:W3CDTF">2023-02-10T13:40:50Z</dcterms:created>
  <dcterms:modified xsi:type="dcterms:W3CDTF">2025-01-08T16:25:57Z</dcterms:modified>
</cp:coreProperties>
</file>