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4" r:id="rId4"/>
    <p:sldId id="258" r:id="rId5"/>
    <p:sldId id="259" r:id="rId6"/>
    <p:sldId id="260" r:id="rId7"/>
    <p:sldId id="265" r:id="rId8"/>
    <p:sldId id="261" r:id="rId9"/>
    <p:sldId id="262" r:id="rId10"/>
    <p:sldId id="263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0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7C3DFEAE-094F-4A9D-B4E1-D830F177EB5C}" type="datetimeFigureOut">
              <a:rPr lang="en-GB" smtClean="0"/>
              <a:t>02/05/2013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46E5283-5DA0-4948-888E-3AF9CD6F1065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DFEAE-094F-4A9D-B4E1-D830F177EB5C}" type="datetimeFigureOut">
              <a:rPr lang="en-GB" smtClean="0"/>
              <a:t>02/05/2013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46E5283-5DA0-4948-888E-3AF9CD6F106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DFEAE-094F-4A9D-B4E1-D830F177EB5C}" type="datetimeFigureOut">
              <a:rPr lang="en-GB" smtClean="0"/>
              <a:t>02/05/2013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646E5283-5DA0-4948-888E-3AF9CD6F1065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7C3DFEAE-094F-4A9D-B4E1-D830F177EB5C}" type="datetimeFigureOut">
              <a:rPr lang="en-GB" smtClean="0"/>
              <a:t>02/05/2013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646E5283-5DA0-4948-888E-3AF9CD6F106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7C3DFEAE-094F-4A9D-B4E1-D830F177EB5C}" type="datetimeFigureOut">
              <a:rPr lang="en-GB" smtClean="0"/>
              <a:t>02/05/2013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646E5283-5DA0-4948-888E-3AF9CD6F1065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DFEAE-094F-4A9D-B4E1-D830F177EB5C}" type="datetimeFigureOut">
              <a:rPr lang="en-GB" smtClean="0"/>
              <a:t>02/05/2013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46E5283-5DA0-4948-888E-3AF9CD6F106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DFEAE-094F-4A9D-B4E1-D830F177EB5C}" type="datetimeFigureOut">
              <a:rPr lang="en-GB" smtClean="0"/>
              <a:t>02/05/2013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46E5283-5DA0-4948-888E-3AF9CD6F106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DFEAE-094F-4A9D-B4E1-D830F177EB5C}" type="datetimeFigureOut">
              <a:rPr lang="en-GB" smtClean="0"/>
              <a:t>02/05/2013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46E5283-5DA0-4948-888E-3AF9CD6F1065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7C3DFEAE-094F-4A9D-B4E1-D830F177EB5C}" type="datetimeFigureOut">
              <a:rPr lang="en-GB" smtClean="0"/>
              <a:t>02/05/2013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646E5283-5DA0-4948-888E-3AF9CD6F1065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DFEAE-094F-4A9D-B4E1-D830F177EB5C}" type="datetimeFigureOut">
              <a:rPr lang="en-GB" smtClean="0"/>
              <a:t>02/05/2013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E5283-5DA0-4948-888E-3AF9CD6F106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7C3DFEAE-094F-4A9D-B4E1-D830F177EB5C}" type="datetimeFigureOut">
              <a:rPr lang="en-GB" smtClean="0"/>
              <a:t>02/05/2013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646E5283-5DA0-4948-888E-3AF9CD6F1065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C3DFEAE-094F-4A9D-B4E1-D830F177EB5C}" type="datetimeFigureOut">
              <a:rPr lang="en-GB" smtClean="0"/>
              <a:t>02/05/2013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46E5283-5DA0-4948-888E-3AF9CD6F1065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Augustan Lovers	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The 3</a:t>
            </a:r>
            <a:r>
              <a:rPr lang="en-GB" baseline="30000" dirty="0" smtClean="0"/>
              <a:t>rd</a:t>
            </a:r>
            <a:r>
              <a:rPr lang="en-GB" dirty="0" smtClean="0"/>
              <a:t> Book </a:t>
            </a:r>
            <a:r>
              <a:rPr lang="en-GB" smtClean="0"/>
              <a:t>of </a:t>
            </a:r>
            <a:r>
              <a:rPr lang="en-GB" smtClean="0"/>
              <a:t>‘Tibullus’ 2.5.13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9825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Content of Book 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20 elegies usually divided between 5 different authors</a:t>
            </a:r>
          </a:p>
          <a:p>
            <a:r>
              <a:rPr lang="en-GB" dirty="0" smtClean="0"/>
              <a:t>One anonymous author calling himself </a:t>
            </a:r>
            <a:r>
              <a:rPr lang="en-GB" dirty="0" err="1" smtClean="0"/>
              <a:t>Lygdamus</a:t>
            </a:r>
            <a:r>
              <a:rPr lang="en-GB" dirty="0" smtClean="0"/>
              <a:t> (six love elegies), one panegyrist, one ‘admirer of </a:t>
            </a:r>
            <a:r>
              <a:rPr lang="en-GB" dirty="0" err="1" smtClean="0"/>
              <a:t>Sulpicia</a:t>
            </a:r>
            <a:r>
              <a:rPr lang="en-GB" dirty="0" smtClean="0"/>
              <a:t>’, </a:t>
            </a:r>
            <a:r>
              <a:rPr lang="en-GB" dirty="0" err="1" smtClean="0"/>
              <a:t>Sulpicia</a:t>
            </a:r>
            <a:r>
              <a:rPr lang="en-GB" dirty="0" smtClean="0"/>
              <a:t> herself, and one anonymous poet calling himself Tibullus</a:t>
            </a:r>
          </a:p>
          <a:p>
            <a:r>
              <a:rPr lang="en-GB" dirty="0" smtClean="0"/>
              <a:t>Considerable speculation as to whether this group may have been ‘</a:t>
            </a:r>
            <a:r>
              <a:rPr lang="en-GB" dirty="0" err="1" smtClean="0"/>
              <a:t>Messalla’s</a:t>
            </a:r>
            <a:r>
              <a:rPr lang="en-GB" dirty="0" smtClean="0"/>
              <a:t> circle’…</a:t>
            </a:r>
          </a:p>
          <a:p>
            <a:r>
              <a:rPr lang="en-GB" dirty="0" smtClean="0"/>
              <a:t>…but today, most scholars agree that the majority of these poems have been published after 17 BC </a:t>
            </a:r>
          </a:p>
          <a:p>
            <a:pPr lvl="1"/>
            <a:r>
              <a:rPr lang="en-GB" dirty="0" smtClean="0"/>
              <a:t>Based on </a:t>
            </a:r>
            <a:r>
              <a:rPr lang="en-GB" dirty="0" err="1" smtClean="0"/>
              <a:t>Ovidian</a:t>
            </a:r>
            <a:r>
              <a:rPr lang="en-GB" dirty="0" smtClean="0"/>
              <a:t> influences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5673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Sulpicia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identity of the writer of the female-voice poems is much contested</a:t>
            </a:r>
          </a:p>
          <a:p>
            <a:pPr lvl="1"/>
            <a:r>
              <a:rPr lang="en-GB" dirty="0" smtClean="0"/>
              <a:t>Female?</a:t>
            </a:r>
          </a:p>
          <a:p>
            <a:pPr lvl="1"/>
            <a:r>
              <a:rPr lang="en-GB" dirty="0" smtClean="0"/>
              <a:t>Male?</a:t>
            </a:r>
          </a:p>
          <a:p>
            <a:pPr lvl="1"/>
            <a:r>
              <a:rPr lang="en-GB" dirty="0" smtClean="0"/>
              <a:t>Related to </a:t>
            </a:r>
            <a:r>
              <a:rPr lang="en-GB" dirty="0" err="1" smtClean="0"/>
              <a:t>Messalla</a:t>
            </a:r>
            <a:r>
              <a:rPr lang="en-GB" dirty="0" smtClean="0"/>
              <a:t>? </a:t>
            </a:r>
          </a:p>
          <a:p>
            <a:pPr lvl="1"/>
            <a:r>
              <a:rPr lang="en-GB" dirty="0" smtClean="0"/>
              <a:t>No way we can know?</a:t>
            </a:r>
          </a:p>
          <a:p>
            <a:r>
              <a:rPr lang="en-GB" dirty="0" smtClean="0"/>
              <a:t>The issue is further complicated by the fact that there is a </a:t>
            </a:r>
            <a:r>
              <a:rPr lang="en-GB" dirty="0" err="1" smtClean="0"/>
              <a:t>Flavian</a:t>
            </a:r>
            <a:r>
              <a:rPr lang="en-GB" dirty="0" smtClean="0"/>
              <a:t>, female, poet also called </a:t>
            </a:r>
            <a:r>
              <a:rPr lang="en-GB" dirty="0" err="1" smtClean="0"/>
              <a:t>Sulpicia</a:t>
            </a:r>
            <a:r>
              <a:rPr lang="en-GB" dirty="0" smtClean="0"/>
              <a:t>, who wrote epithalamia (now lost, but celebrated in Martial)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3698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Amicus </a:t>
            </a:r>
            <a:r>
              <a:rPr lang="en-GB" dirty="0" err="1" smtClean="0"/>
              <a:t>Sulpiciae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Whatever she does, wherever she turns her steps,</a:t>
            </a:r>
          </a:p>
          <a:p>
            <a:pPr marL="0" indent="0">
              <a:buNone/>
            </a:pPr>
            <a:r>
              <a:rPr lang="en-GB" dirty="0"/>
              <a:t>Grace follows her secretly to prepare everything.</a:t>
            </a:r>
          </a:p>
          <a:p>
            <a:pPr marL="0" indent="0">
              <a:buNone/>
            </a:pPr>
            <a:r>
              <a:rPr lang="en-GB" dirty="0"/>
              <a:t>If she loosens her hair, flowing tresses become her:</a:t>
            </a:r>
          </a:p>
          <a:p>
            <a:pPr marL="0" indent="0">
              <a:buNone/>
            </a:pPr>
            <a:r>
              <a:rPr lang="en-GB" dirty="0"/>
              <a:t>if she arranges it, the curls she’s arranged are divine.</a:t>
            </a:r>
          </a:p>
          <a:p>
            <a:pPr marL="0" indent="0">
              <a:buNone/>
            </a:pPr>
            <a:r>
              <a:rPr lang="en-GB" dirty="0"/>
              <a:t>She inflames, if she chooses to walk in a </a:t>
            </a:r>
            <a:r>
              <a:rPr lang="en-GB" dirty="0" err="1"/>
              <a:t>Tyrian</a:t>
            </a:r>
            <a:r>
              <a:rPr lang="en-GB" dirty="0"/>
              <a:t> gown:</a:t>
            </a:r>
          </a:p>
          <a:p>
            <a:pPr marL="0" indent="0">
              <a:buNone/>
            </a:pPr>
            <a:r>
              <a:rPr lang="en-GB" dirty="0"/>
              <a:t>she inflames, if she comes gleaming in white robes</a:t>
            </a:r>
            <a:r>
              <a:rPr lang="en-GB" dirty="0" smtClean="0"/>
              <a:t>. </a:t>
            </a:r>
          </a:p>
          <a:p>
            <a:pPr marL="0" indent="0" algn="r">
              <a:buNone/>
            </a:pPr>
            <a:r>
              <a:rPr lang="en-GB" dirty="0" smtClean="0"/>
              <a:t>(</a:t>
            </a:r>
            <a:r>
              <a:rPr lang="en-GB" dirty="0" err="1" smtClean="0"/>
              <a:t>Tib</a:t>
            </a:r>
            <a:r>
              <a:rPr lang="en-GB" dirty="0" smtClean="0"/>
              <a:t>. 3.8)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 smtClean="0"/>
              <a:t>Suppose </a:t>
            </a:r>
            <a:r>
              <a:rPr lang="en-GB" dirty="0"/>
              <a:t>she steps out glittering in silks from Cos, her </a:t>
            </a:r>
            <a:r>
              <a:rPr lang="en-GB" dirty="0" err="1"/>
              <a:t>Coan</a:t>
            </a:r>
            <a:r>
              <a:rPr lang="en-GB" dirty="0"/>
              <a:t> gown speaks a whole volume. Suppose I spot an errant ringlet on her brow, praise of the lock makes her walk taller. Suppose her ivory fingers strike a tune on the lyre, I marvel at her hand’s deft pressure. Or if she closes eyelids exigent for sleep I have thousand new ideas for poems. Or if, stripped of her dress, she wrestles with me naked, why then we pile up lengthy </a:t>
            </a:r>
            <a:r>
              <a:rPr lang="en-GB" i="1" dirty="0" err="1"/>
              <a:t>Iliads</a:t>
            </a:r>
            <a:r>
              <a:rPr lang="en-GB" dirty="0"/>
              <a:t>. Whatever she may do, whatever she can say, a saga’s born, a big one, out of nothing. </a:t>
            </a:r>
            <a:r>
              <a:rPr lang="en-GB" dirty="0" smtClean="0"/>
              <a:t>(Prop. 2.1)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496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Sulpicia’s</a:t>
            </a:r>
            <a:r>
              <a:rPr lang="en-GB" dirty="0" smtClean="0"/>
              <a:t> first poem about </a:t>
            </a:r>
            <a:r>
              <a:rPr lang="en-GB" dirty="0" err="1" smtClean="0"/>
              <a:t>Cerinthus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>
          <a:xfrm>
            <a:off x="323528" y="1600200"/>
            <a:ext cx="8568952" cy="4925144"/>
          </a:xfrm>
        </p:spPr>
        <p:txBody>
          <a:bodyPr>
            <a:normAutofit fontScale="92500"/>
          </a:bodyPr>
          <a:lstStyle/>
          <a:p>
            <a:pPr marL="0" indent="0">
              <a:lnSpc>
                <a:spcPts val="2040"/>
              </a:lnSpc>
              <a:buNone/>
            </a:pPr>
            <a:r>
              <a:rPr lang="en-GB" sz="2600" i="1" dirty="0"/>
              <a:t>Whether you live on the plain’s rich </a:t>
            </a:r>
            <a:r>
              <a:rPr lang="en-GB" sz="2600" i="1" dirty="0" smtClean="0"/>
              <a:t>pastures or </a:t>
            </a:r>
            <a:r>
              <a:rPr lang="en-GB" sz="2600" i="1" dirty="0"/>
              <a:t>deep among shaded hills, wild boar, spare my </a:t>
            </a:r>
            <a:r>
              <a:rPr lang="en-GB" sz="2600" i="1" dirty="0" smtClean="0"/>
              <a:t>boy, don’t </a:t>
            </a:r>
            <a:r>
              <a:rPr lang="en-GB" sz="2600" i="1" dirty="0"/>
              <a:t>let your strong tusks be sharpened for attack</a:t>
            </a:r>
            <a:r>
              <a:rPr lang="en-GB" sz="2600" i="1" dirty="0" smtClean="0"/>
              <a:t>: let guardian </a:t>
            </a:r>
            <a:r>
              <a:rPr lang="en-GB" sz="2600" i="1" dirty="0"/>
              <a:t>Love keep him safe for </a:t>
            </a:r>
            <a:r>
              <a:rPr lang="en-GB" sz="2600" i="1" dirty="0" smtClean="0"/>
              <a:t>me. But </a:t>
            </a:r>
            <a:r>
              <a:rPr lang="en-GB" sz="2600" i="1" dirty="0"/>
              <a:t>Diana leads him on with love of </a:t>
            </a:r>
            <a:r>
              <a:rPr lang="en-GB" sz="2600" i="1" dirty="0" smtClean="0"/>
              <a:t>hunting. O</a:t>
            </a:r>
            <a:r>
              <a:rPr lang="en-GB" sz="2600" i="1" dirty="0"/>
              <a:t>, let the woods die, and the dogs be </a:t>
            </a:r>
            <a:r>
              <a:rPr lang="en-GB" sz="2600" i="1" dirty="0" smtClean="0"/>
              <a:t>lost! What </a:t>
            </a:r>
            <a:r>
              <a:rPr lang="en-GB" sz="2600" i="1" dirty="0"/>
              <a:t>madness, to want to wound soft </a:t>
            </a:r>
            <a:r>
              <a:rPr lang="en-GB" sz="2600" i="1" dirty="0" smtClean="0"/>
              <a:t>hands encircling </a:t>
            </a:r>
            <a:r>
              <a:rPr lang="en-GB" sz="2600" i="1" dirty="0"/>
              <a:t>the wooded hill, in your </a:t>
            </a:r>
            <a:r>
              <a:rPr lang="en-GB" sz="2600" i="1" dirty="0" smtClean="0"/>
              <a:t>drive? What </a:t>
            </a:r>
            <a:r>
              <a:rPr lang="en-GB" sz="2600" i="1" dirty="0"/>
              <a:t>pleasure is it to creep into wild beasts’ lairs </a:t>
            </a:r>
            <a:r>
              <a:rPr lang="en-GB" sz="2600" i="1" dirty="0" smtClean="0"/>
              <a:t> and </a:t>
            </a:r>
            <a:r>
              <a:rPr lang="en-GB" sz="2600" i="1" dirty="0"/>
              <a:t>scratch your gleaming legs with sharp </a:t>
            </a:r>
            <a:r>
              <a:rPr lang="en-GB" sz="2600" i="1" dirty="0" smtClean="0"/>
              <a:t>briars? </a:t>
            </a:r>
          </a:p>
          <a:p>
            <a:pPr marL="0" indent="0">
              <a:lnSpc>
                <a:spcPts val="2040"/>
              </a:lnSpc>
              <a:buNone/>
            </a:pPr>
            <a:r>
              <a:rPr lang="en-GB" sz="2600" i="1" dirty="0" smtClean="0"/>
              <a:t>And </a:t>
            </a:r>
            <a:r>
              <a:rPr lang="en-GB" sz="2600" i="1" dirty="0"/>
              <a:t>yet, </a:t>
            </a:r>
            <a:r>
              <a:rPr lang="en-GB" sz="2600" i="1" dirty="0" err="1"/>
              <a:t>Cerinthus</a:t>
            </a:r>
            <a:r>
              <a:rPr lang="en-GB" sz="2600" i="1" dirty="0"/>
              <a:t>, if I might wander with </a:t>
            </a:r>
            <a:r>
              <a:rPr lang="en-GB" sz="2600" i="1" dirty="0" smtClean="0"/>
              <a:t>you I’ll </a:t>
            </a:r>
            <a:r>
              <a:rPr lang="en-GB" sz="2600" i="1" dirty="0"/>
              <a:t>carry the tangled nets over the hills </a:t>
            </a:r>
            <a:r>
              <a:rPr lang="en-GB" sz="2600" i="1" dirty="0" smtClean="0"/>
              <a:t>myself, chase </a:t>
            </a:r>
            <a:r>
              <a:rPr lang="en-GB" sz="2600" i="1" dirty="0"/>
              <a:t>the tracks of the quick deer </a:t>
            </a:r>
            <a:r>
              <a:rPr lang="en-GB" sz="2600" i="1" dirty="0" smtClean="0"/>
              <a:t>myself and </a:t>
            </a:r>
            <a:r>
              <a:rPr lang="en-GB" sz="2600" i="1" dirty="0"/>
              <a:t>loose the swift hound’s iron </a:t>
            </a:r>
            <a:r>
              <a:rPr lang="en-GB" sz="2600" i="1" dirty="0" smtClean="0"/>
              <a:t>chain. Then </a:t>
            </a:r>
            <a:r>
              <a:rPr lang="en-GB" sz="2600" i="1" dirty="0"/>
              <a:t>the woods would please me, my </a:t>
            </a:r>
            <a:r>
              <a:rPr lang="en-GB" sz="2600" i="1" dirty="0" smtClean="0"/>
              <a:t>love, when </a:t>
            </a:r>
            <a:r>
              <a:rPr lang="en-GB" sz="2600" i="1" dirty="0"/>
              <a:t>it’s known I’ve lain with you, beside your </a:t>
            </a:r>
            <a:r>
              <a:rPr lang="en-GB" sz="2600" i="1" dirty="0" smtClean="0"/>
              <a:t>nets: Though </a:t>
            </a:r>
            <a:r>
              <a:rPr lang="en-GB" sz="2600" i="1" dirty="0"/>
              <a:t>the wild boar comes to the snare, then, </a:t>
            </a:r>
            <a:r>
              <a:rPr lang="en-GB" sz="2600" i="1" dirty="0" smtClean="0"/>
              <a:t>he’ll </a:t>
            </a:r>
            <a:r>
              <a:rPr lang="en-GB" sz="2600" i="1" dirty="0"/>
              <a:t>go safe, lest he disturb the joy of eager </a:t>
            </a:r>
            <a:r>
              <a:rPr lang="en-GB" sz="2600" i="1" dirty="0" smtClean="0"/>
              <a:t>passion. Now </a:t>
            </a:r>
            <a:r>
              <a:rPr lang="en-GB" sz="2600" i="1" dirty="0"/>
              <a:t>let there be no love without me, by Diana’s </a:t>
            </a:r>
            <a:r>
              <a:rPr lang="en-GB" sz="2600" i="1" dirty="0" smtClean="0"/>
              <a:t>law, chaste </a:t>
            </a:r>
            <a:r>
              <a:rPr lang="en-GB" sz="2600" i="1" dirty="0"/>
              <a:t>boy, lay chaste hands on the </a:t>
            </a:r>
            <a:r>
              <a:rPr lang="en-GB" sz="2600" i="1" dirty="0" smtClean="0"/>
              <a:t>nets: and </a:t>
            </a:r>
            <a:r>
              <a:rPr lang="en-GB" sz="2600" i="1" dirty="0"/>
              <a:t>whoever steals secretly into my </a:t>
            </a:r>
            <a:r>
              <a:rPr lang="en-GB" sz="2600" i="1" dirty="0" smtClean="0"/>
              <a:t>place, let </a:t>
            </a:r>
            <a:r>
              <a:rPr lang="en-GB" sz="2600" i="1" dirty="0"/>
              <a:t>her fall to the wild beasts, and be torn </a:t>
            </a:r>
            <a:r>
              <a:rPr lang="en-GB" sz="2600" i="1" dirty="0" smtClean="0"/>
              <a:t>apart. And </a:t>
            </a:r>
            <a:r>
              <a:rPr lang="en-GB" sz="2600" i="1" dirty="0"/>
              <a:t>you leave the study of hunting to your </a:t>
            </a:r>
            <a:r>
              <a:rPr lang="en-GB" sz="2600" i="1" dirty="0" smtClean="0"/>
              <a:t>father, and </a:t>
            </a:r>
            <a:r>
              <a:rPr lang="en-GB" sz="2600" i="1" dirty="0"/>
              <a:t>hurry back quickly to my </a:t>
            </a:r>
            <a:r>
              <a:rPr lang="en-GB" sz="2600" i="1" dirty="0" smtClean="0"/>
              <a:t>breast.</a:t>
            </a:r>
            <a:endParaRPr lang="en-GB" sz="2600" i="1" dirty="0"/>
          </a:p>
        </p:txBody>
      </p:sp>
    </p:spTree>
    <p:extLst>
      <p:ext uri="{BB962C8B-B14F-4D97-AF65-F5344CB8AC3E}">
        <p14:creationId xmlns:p14="http://schemas.microsoft.com/office/powerpoint/2010/main" val="3207646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does this remind us of?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Propertius 1.1: </a:t>
            </a:r>
            <a:r>
              <a:rPr lang="en-GB" dirty="0" err="1" smtClean="0"/>
              <a:t>Milanion</a:t>
            </a:r>
            <a:r>
              <a:rPr lang="en-GB" dirty="0" smtClean="0"/>
              <a:t> following </a:t>
            </a:r>
            <a:r>
              <a:rPr lang="en-GB" dirty="0" err="1" smtClean="0"/>
              <a:t>Atalante</a:t>
            </a:r>
            <a:r>
              <a:rPr lang="en-GB" dirty="0" smtClean="0"/>
              <a:t> into the hills</a:t>
            </a:r>
          </a:p>
          <a:p>
            <a:r>
              <a:rPr lang="en-GB" i="1" dirty="0" smtClean="0"/>
              <a:t>Militia </a:t>
            </a:r>
            <a:r>
              <a:rPr lang="en-GB" i="1" dirty="0" err="1" smtClean="0"/>
              <a:t>amoris</a:t>
            </a:r>
            <a:r>
              <a:rPr lang="en-GB" dirty="0" smtClean="0"/>
              <a:t>: the boar goes free and the hunters devote themselves to love games?</a:t>
            </a:r>
          </a:p>
          <a:p>
            <a:r>
              <a:rPr lang="en-GB" dirty="0" smtClean="0"/>
              <a:t>The cast of love elegy</a:t>
            </a:r>
          </a:p>
          <a:p>
            <a:pPr lvl="1"/>
            <a:r>
              <a:rPr lang="en-GB" dirty="0" smtClean="0"/>
              <a:t>There is a rival, and there is pressure from family</a:t>
            </a:r>
          </a:p>
          <a:p>
            <a:r>
              <a:rPr lang="en-GB" dirty="0" smtClean="0"/>
              <a:t>…but also – the interplay with other genres</a:t>
            </a:r>
          </a:p>
          <a:p>
            <a:pPr lvl="1"/>
            <a:r>
              <a:rPr lang="en-GB" dirty="0" smtClean="0"/>
              <a:t>Phaedra taking up hunting</a:t>
            </a:r>
          </a:p>
          <a:p>
            <a:pPr lvl="1"/>
            <a:r>
              <a:rPr lang="en-GB" dirty="0" smtClean="0"/>
              <a:t>Re-used in ‘canonical’ elegy, cf. </a:t>
            </a:r>
            <a:r>
              <a:rPr lang="en-GB" dirty="0" err="1" smtClean="0"/>
              <a:t>Verg</a:t>
            </a:r>
            <a:r>
              <a:rPr lang="en-GB" dirty="0" smtClean="0"/>
              <a:t>. </a:t>
            </a:r>
            <a:r>
              <a:rPr lang="en-GB" i="1" dirty="0" err="1" smtClean="0"/>
              <a:t>Ecl</a:t>
            </a:r>
            <a:r>
              <a:rPr lang="en-GB" dirty="0" smtClean="0"/>
              <a:t>. 10, Prop. 2.7</a:t>
            </a:r>
            <a:br>
              <a:rPr lang="en-GB" dirty="0" smtClean="0"/>
            </a:b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8706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Eur. </a:t>
            </a:r>
            <a:r>
              <a:rPr lang="en-GB" i="1" dirty="0" smtClean="0"/>
              <a:t>Hippolytus</a:t>
            </a:r>
            <a:r>
              <a:rPr lang="en-GB" dirty="0" smtClean="0"/>
              <a:t> 215ff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i="1" dirty="0"/>
              <a:t>Come, take me to the mountains!</a:t>
            </a:r>
            <a:endParaRPr lang="en-GB" i="1" dirty="0"/>
          </a:p>
          <a:p>
            <a:pPr marL="0" indent="0">
              <a:buNone/>
            </a:pPr>
            <a:r>
              <a:rPr lang="en-US" i="1" dirty="0"/>
              <a:t>I want to go to the mountains! To the woods. The pine forests. </a:t>
            </a:r>
            <a:endParaRPr lang="en-GB" i="1" dirty="0"/>
          </a:p>
          <a:p>
            <a:pPr marL="0" indent="0">
              <a:buNone/>
            </a:pPr>
            <a:r>
              <a:rPr lang="en-US" i="1" dirty="0"/>
              <a:t>Take me to where the hunting dogs chase the spotted deer!</a:t>
            </a:r>
            <a:endParaRPr lang="en-GB" i="1" dirty="0"/>
          </a:p>
          <a:p>
            <a:pPr marL="0" indent="0">
              <a:buNone/>
            </a:pPr>
            <a:r>
              <a:rPr lang="en-US" i="1" dirty="0"/>
              <a:t>Gods!</a:t>
            </a:r>
            <a:endParaRPr lang="en-GB" i="1" dirty="0"/>
          </a:p>
          <a:p>
            <a:pPr marL="0" indent="0">
              <a:buNone/>
            </a:pPr>
            <a:r>
              <a:rPr lang="en-US" i="1" dirty="0"/>
              <a:t>Oh, Gods!</a:t>
            </a:r>
            <a:endParaRPr lang="en-GB" i="1" dirty="0"/>
          </a:p>
          <a:p>
            <a:pPr marL="0" indent="0">
              <a:buNone/>
            </a:pPr>
            <a:r>
              <a:rPr lang="en-US" i="1" dirty="0"/>
              <a:t>I want to watch the dogs hunt the deer.</a:t>
            </a:r>
            <a:endParaRPr lang="en-GB" i="1" dirty="0"/>
          </a:p>
          <a:p>
            <a:pPr marL="0" indent="0">
              <a:buNone/>
            </a:pPr>
            <a:r>
              <a:rPr lang="en-US" i="1" dirty="0"/>
              <a:t>I want to cheer them on! </a:t>
            </a:r>
            <a:endParaRPr lang="en-GB" i="1" dirty="0"/>
          </a:p>
          <a:p>
            <a:pPr marL="0" indent="0">
              <a:buNone/>
            </a:pPr>
            <a:r>
              <a:rPr lang="en-US" i="1" dirty="0"/>
              <a:t>And I want to hold a </a:t>
            </a:r>
            <a:r>
              <a:rPr lang="en-US" i="1" dirty="0" err="1"/>
              <a:t>Thessalian</a:t>
            </a:r>
            <a:r>
              <a:rPr lang="en-US" i="1" dirty="0"/>
              <a:t> spear in my hand, up here, next to my golden hair and hold it high and then hurl it at them!</a:t>
            </a:r>
            <a:endParaRPr lang="en-GB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8374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different?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characters: </a:t>
            </a:r>
          </a:p>
          <a:p>
            <a:pPr lvl="1"/>
            <a:r>
              <a:rPr lang="en-GB" dirty="0" smtClean="0"/>
              <a:t>Hunting is a fairly reasonable thing for </a:t>
            </a:r>
            <a:r>
              <a:rPr lang="en-GB" dirty="0" err="1" smtClean="0"/>
              <a:t>Cerinthus</a:t>
            </a:r>
            <a:r>
              <a:rPr lang="en-GB" dirty="0" smtClean="0"/>
              <a:t> to be doing – unlike for </a:t>
            </a:r>
            <a:r>
              <a:rPr lang="en-GB" dirty="0" err="1" smtClean="0"/>
              <a:t>Atalanta</a:t>
            </a:r>
            <a:endParaRPr lang="en-GB" dirty="0" smtClean="0"/>
          </a:p>
          <a:p>
            <a:r>
              <a:rPr lang="en-GB" dirty="0" smtClean="0"/>
              <a:t>The dynamics:</a:t>
            </a:r>
          </a:p>
          <a:p>
            <a:pPr lvl="1"/>
            <a:r>
              <a:rPr lang="en-GB" dirty="0" smtClean="0"/>
              <a:t>There is no real tension in the female having to plead with the male lover to stay chaste</a:t>
            </a:r>
          </a:p>
          <a:p>
            <a:pPr lvl="1"/>
            <a:r>
              <a:rPr lang="en-GB" dirty="0" smtClean="0"/>
              <a:t>…nor indeed in her praying for him to stay safe</a:t>
            </a:r>
          </a:p>
          <a:p>
            <a:r>
              <a:rPr lang="en-GB" dirty="0" smtClean="0"/>
              <a:t>This is elegy without the tension created by the inversion of normative patterns of gendered behaviour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0774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Cerinthus</a:t>
            </a:r>
            <a:r>
              <a:rPr lang="en-GB" dirty="0" smtClean="0"/>
              <a:t>’ birthday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>
          <a:xfrm>
            <a:off x="179512" y="1589567"/>
            <a:ext cx="4316288" cy="4572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600" dirty="0"/>
              <a:t>The day that gave you to me, </a:t>
            </a:r>
            <a:r>
              <a:rPr lang="en-GB" sz="1600" dirty="0" err="1"/>
              <a:t>Cerinthus</a:t>
            </a:r>
            <a:r>
              <a:rPr lang="en-GB" sz="1600" dirty="0"/>
              <a:t>, will be </a:t>
            </a:r>
            <a:r>
              <a:rPr lang="en-GB" sz="1600" dirty="0" smtClean="0"/>
              <a:t>sacred to </a:t>
            </a:r>
            <a:r>
              <a:rPr lang="en-GB" sz="1600" dirty="0"/>
              <a:t>me, and will always be among the days of </a:t>
            </a:r>
            <a:r>
              <a:rPr lang="en-GB" sz="1600" dirty="0" smtClean="0"/>
              <a:t>joy. When </a:t>
            </a:r>
            <a:r>
              <a:rPr lang="en-GB" sz="1600" dirty="0"/>
              <a:t>you were born the Fates sang out new </a:t>
            </a:r>
            <a:r>
              <a:rPr lang="en-GB" sz="1600" dirty="0" smtClean="0"/>
              <a:t>slavery for </a:t>
            </a:r>
            <a:r>
              <a:rPr lang="en-GB" sz="1600" dirty="0"/>
              <a:t>girls, and gave you proud </a:t>
            </a:r>
            <a:r>
              <a:rPr lang="en-GB" sz="1600" dirty="0" smtClean="0"/>
              <a:t>sovereignty. I </a:t>
            </a:r>
            <a:r>
              <a:rPr lang="en-GB" sz="1600" dirty="0"/>
              <a:t>burn more fiercely than the others. It’s joy to </a:t>
            </a:r>
            <a:r>
              <a:rPr lang="en-GB" sz="1600" dirty="0" smtClean="0"/>
              <a:t>burn, </a:t>
            </a:r>
            <a:r>
              <a:rPr lang="en-GB" sz="1600" dirty="0" err="1" smtClean="0"/>
              <a:t>Cerinthus</a:t>
            </a:r>
            <a:r>
              <a:rPr lang="en-GB" sz="1600" dirty="0"/>
              <a:t>, if from my fire shared fire enters </a:t>
            </a:r>
            <a:r>
              <a:rPr lang="en-GB" sz="1600" dirty="0" smtClean="0"/>
              <a:t>you. Let </a:t>
            </a:r>
            <a:r>
              <a:rPr lang="en-GB" sz="1600" dirty="0"/>
              <a:t>love be shared, I ask it, by your sweetest </a:t>
            </a:r>
            <a:r>
              <a:rPr lang="en-GB" sz="1600" dirty="0" smtClean="0"/>
              <a:t>theft, by </a:t>
            </a:r>
            <a:r>
              <a:rPr lang="en-GB" sz="1600" dirty="0"/>
              <a:t>your eyes, by your guardian </a:t>
            </a:r>
            <a:r>
              <a:rPr lang="en-GB" sz="1600" dirty="0" smtClean="0"/>
              <a:t>spirit. Stay </a:t>
            </a:r>
            <a:r>
              <a:rPr lang="en-GB" sz="1600" dirty="0"/>
              <a:t>spirit, take this glad incense, and favour my </a:t>
            </a:r>
            <a:r>
              <a:rPr lang="en-GB" sz="1600" dirty="0" smtClean="0"/>
              <a:t>prayers: if </a:t>
            </a:r>
            <a:r>
              <a:rPr lang="en-GB" sz="1600" dirty="0"/>
              <a:t>only he’s inflamed when he thinks of </a:t>
            </a:r>
            <a:r>
              <a:rPr lang="en-GB" sz="1600" dirty="0" smtClean="0"/>
              <a:t>me. But </a:t>
            </a:r>
            <a:r>
              <a:rPr lang="en-GB" sz="1600" dirty="0"/>
              <a:t>if even now he sighs deeply for </a:t>
            </a:r>
            <a:r>
              <a:rPr lang="en-GB" sz="1600" dirty="0" smtClean="0"/>
              <a:t>another, then </a:t>
            </a:r>
            <a:r>
              <a:rPr lang="en-GB" sz="1600" dirty="0"/>
              <a:t>leave your faithless altar, sacred </a:t>
            </a:r>
            <a:r>
              <a:rPr lang="en-GB" sz="1600" dirty="0" smtClean="0"/>
              <a:t>one. And </a:t>
            </a:r>
            <a:r>
              <a:rPr lang="en-GB" sz="1600" dirty="0"/>
              <a:t>don’t you be unjust, Venus, let both serve </a:t>
            </a:r>
            <a:r>
              <a:rPr lang="en-GB" sz="1600" dirty="0" smtClean="0"/>
              <a:t>you, equally </a:t>
            </a:r>
            <a:r>
              <a:rPr lang="en-GB" sz="1600" dirty="0"/>
              <a:t>as slaves, or lighten my </a:t>
            </a:r>
            <a:r>
              <a:rPr lang="en-GB" sz="1600" dirty="0" smtClean="0"/>
              <a:t>chains. Rather </a:t>
            </a:r>
            <a:r>
              <a:rPr lang="en-GB" sz="1600" dirty="0"/>
              <a:t>let us both be held by heavy </a:t>
            </a:r>
            <a:r>
              <a:rPr lang="en-GB" sz="1600" dirty="0" smtClean="0"/>
              <a:t>shackles, that </a:t>
            </a:r>
            <a:r>
              <a:rPr lang="en-GB" sz="1600" dirty="0"/>
              <a:t>no day after this might ever </a:t>
            </a:r>
            <a:r>
              <a:rPr lang="en-GB" sz="1600" dirty="0" smtClean="0"/>
              <a:t>loosen. The </a:t>
            </a:r>
            <a:r>
              <a:rPr lang="en-GB" sz="1600" dirty="0"/>
              <a:t>boy wants the same as me, but hides his </a:t>
            </a:r>
            <a:r>
              <a:rPr lang="en-GB" sz="1600" dirty="0" smtClean="0"/>
              <a:t>longing: he’s </a:t>
            </a:r>
            <a:r>
              <a:rPr lang="en-GB" sz="1600" dirty="0"/>
              <a:t>ashamed now to say the words </a:t>
            </a:r>
            <a:r>
              <a:rPr lang="en-GB" sz="1600" dirty="0" smtClean="0"/>
              <a:t>aloud. But </a:t>
            </a:r>
            <a:r>
              <a:rPr lang="en-GB" sz="1600" dirty="0"/>
              <a:t>you, birth spirit, since you’re an all-seeing </a:t>
            </a:r>
            <a:r>
              <a:rPr lang="en-GB" sz="1600" dirty="0" smtClean="0"/>
              <a:t>god, assent</a:t>
            </a:r>
            <a:r>
              <a:rPr lang="en-GB" sz="1600" dirty="0"/>
              <a:t>: what matter if he asks it silently or aloud?</a:t>
            </a:r>
          </a:p>
          <a:p>
            <a:pPr marL="0" indent="0">
              <a:buNone/>
            </a:pPr>
            <a:endParaRPr lang="en-GB" sz="1200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In terms of ‘canonical’ elegy, what is different here?</a:t>
            </a:r>
          </a:p>
          <a:p>
            <a:pPr lvl="1"/>
            <a:r>
              <a:rPr lang="en-GB" dirty="0" smtClean="0"/>
              <a:t>Implicit shared love</a:t>
            </a:r>
          </a:p>
          <a:p>
            <a:pPr lvl="1"/>
            <a:r>
              <a:rPr lang="en-GB" dirty="0" smtClean="0"/>
              <a:t>The shackles are imposed from the outside, not from the love interest him/herself</a:t>
            </a:r>
          </a:p>
          <a:p>
            <a:r>
              <a:rPr lang="en-GB" dirty="0" smtClean="0"/>
              <a:t>Does the metaphor of slavery of love work this way?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4235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Book 3: Development?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Book 3 engages throughout with ‘canonical’ love elegy in its entirety</a:t>
            </a:r>
          </a:p>
          <a:p>
            <a:r>
              <a:rPr lang="en-GB" dirty="0" smtClean="0"/>
              <a:t>It is worth looking at Book 3’s multitude of voices as a natural development of tendencies present already in Prop. 4 and Ovid’s </a:t>
            </a:r>
            <a:r>
              <a:rPr lang="en-GB" i="1" dirty="0" err="1" smtClean="0"/>
              <a:t>Amores</a:t>
            </a:r>
            <a:r>
              <a:rPr lang="en-GB" dirty="0" smtClean="0"/>
              <a:t> 3, or indeed the </a:t>
            </a:r>
            <a:r>
              <a:rPr lang="en-GB" i="1" dirty="0" err="1" smtClean="0"/>
              <a:t>Heroides</a:t>
            </a:r>
            <a:r>
              <a:rPr lang="en-GB" dirty="0" smtClean="0"/>
              <a:t> and the </a:t>
            </a:r>
            <a:r>
              <a:rPr lang="en-GB" i="1" dirty="0" err="1" smtClean="0"/>
              <a:t>Ars</a:t>
            </a:r>
            <a:endParaRPr lang="en-GB" i="1" dirty="0" smtClean="0"/>
          </a:p>
          <a:p>
            <a:r>
              <a:rPr lang="en-GB" dirty="0" smtClean="0"/>
              <a:t>Book 3 correlates with these in its interest in changing the balance of elegy (gender) and in embracing new topics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1002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79</TotalTime>
  <Words>1177</Words>
  <Application>Microsoft Office PowerPoint</Application>
  <PresentationFormat>On-screen Show (4:3)</PresentationFormat>
  <Paragraphs>61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Median</vt:lpstr>
      <vt:lpstr>Augustan Lovers </vt:lpstr>
      <vt:lpstr>Content of Book 3</vt:lpstr>
      <vt:lpstr>Sulpicia?</vt:lpstr>
      <vt:lpstr>Amicus Sulpiciae</vt:lpstr>
      <vt:lpstr>Sulpicia’s first poem about Cerinthus</vt:lpstr>
      <vt:lpstr>What does this remind us of?</vt:lpstr>
      <vt:lpstr>Eur. Hippolytus 215ff</vt:lpstr>
      <vt:lpstr>What is different?</vt:lpstr>
      <vt:lpstr>Cerinthus’ birthday</vt:lpstr>
      <vt:lpstr>Book 3: Development?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Augustan Lovers</dc:title>
  <dc:creator>Magdalena Ohrman</dc:creator>
  <cp:lastModifiedBy>Magdalena Ohrman</cp:lastModifiedBy>
  <cp:revision>10</cp:revision>
  <dcterms:created xsi:type="dcterms:W3CDTF">2012-03-26T12:22:09Z</dcterms:created>
  <dcterms:modified xsi:type="dcterms:W3CDTF">2013-05-02T09:03:34Z</dcterms:modified>
</cp:coreProperties>
</file>