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8" r:id="rId3"/>
    <p:sldId id="257" r:id="rId4"/>
    <p:sldId id="259" r:id="rId5"/>
    <p:sldId id="270" r:id="rId6"/>
    <p:sldId id="260" r:id="rId7"/>
    <p:sldId id="261" r:id="rId8"/>
    <p:sldId id="262" r:id="rId9"/>
    <p:sldId id="275" r:id="rId10"/>
    <p:sldId id="272" r:id="rId11"/>
    <p:sldId id="269" r:id="rId12"/>
    <p:sldId id="266" r:id="rId13"/>
    <p:sldId id="267" r:id="rId14"/>
    <p:sldId id="268" r:id="rId15"/>
    <p:sldId id="263" r:id="rId16"/>
    <p:sldId id="271" r:id="rId17"/>
    <p:sldId id="276" r:id="rId18"/>
    <p:sldId id="264" r:id="rId19"/>
    <p:sldId id="280" r:id="rId20"/>
    <p:sldId id="265" r:id="rId21"/>
    <p:sldId id="277" r:id="rId22"/>
    <p:sldId id="273" r:id="rId23"/>
    <p:sldId id="274" r:id="rId24"/>
    <p:sldId id="278" r:id="rId25"/>
    <p:sldId id="279"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0A7DC11-EBA9-4278-96DB-AA59333673C8}" v="259" dt="2020-10-25T01:35:52.88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8ABE3C1-DBE1-495D-B57B-2849774B866A}" type="datetimeFigureOut">
              <a:rPr lang="en-US" dirty="0"/>
              <a:t>10/26/2020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255346" y="2750337"/>
            <a:ext cx="1171888" cy="1356442"/>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2DE42F4-6EEF-4EF7-8ED4-2208F0F89A08}" type="datetimeFigureOut">
              <a:rPr lang="en-US" dirty="0"/>
              <a:t>10/26/2020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0578ACC-22D6-47C1-A373-4FD133E34F3C}" type="datetimeFigureOut">
              <a:rPr lang="en-US" dirty="0"/>
              <a:t>10/26/2020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729455" y="286989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E5A6C69-6797-4E8A-BF37-F2C3751466E9}" type="datetimeFigureOut">
              <a:rPr lang="en-US" dirty="0"/>
              <a:t>10/26/2020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82014A1-A632-4878-A0D3-F52BA7563730}" type="datetimeFigureOut">
              <a:rPr lang="en-US" dirty="0"/>
              <a:t>10/26/2020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E99F462-093F-4566-844B-4C71F2739DA5}" type="datetimeFigureOut">
              <a:rPr lang="en-US" dirty="0"/>
              <a:t>10/26/2020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3D24A7AC-904D-4781-85BA-7D10C17ED021}" type="datetimeFigureOut">
              <a:rPr lang="en-US" dirty="0"/>
              <a:t>10/26/2020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331444B-B92B-4E27-8C94-BB93EAF5CB18}" type="datetimeFigureOut">
              <a:rPr lang="en-US" dirty="0"/>
              <a:t>10/26/2020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63EFA5E-FA76-400D-B3DC-F0BA90E6D107}" type="datetimeFigureOut">
              <a:rPr lang="en-US" dirty="0"/>
              <a:t>10/26/2020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46C117F-5CCF-4837-BE5F-2B92066CAFAF}" type="datetimeFigureOut">
              <a:rPr lang="en-US" dirty="0"/>
              <a:t>10/26/2020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309"/>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EB90BD-B6CE-46B7-997F-7313B992CCDC}" type="datetimeFigureOut">
              <a:rPr lang="en-US" dirty="0"/>
              <a:t>10/26/2020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61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DB9D11F-B188-461D-B23F-39381795C052}" type="datetimeFigureOut">
              <a:rPr lang="en-US" dirty="0"/>
              <a:t>10/26/2020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2E6D8D9-55A2-4063-B0F3-121F44549695}" type="datetimeFigureOut">
              <a:rPr lang="en-US" dirty="0"/>
              <a:t>10/26/2020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4B24536-994D-4021-A283-9F449C0DB509}" type="datetimeFigureOut">
              <a:rPr lang="en-US" dirty="0"/>
              <a:t>10/26/2020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CBBBB78-C96F-47B7-AB17-D852CA960AC9}" type="datetimeFigureOut">
              <a:rPr lang="en-US" dirty="0"/>
              <a:t>10/26/2020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A3F48C-C7C6-4055-9F49-3777875E72AE}" type="datetimeFigureOut">
              <a:rPr lang="en-US" dirty="0"/>
              <a:t>10/26/2020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6178E61D-D431-422C-9764-11DAFE33AB63}" type="datetimeFigureOut">
              <a:rPr lang="en-US" dirty="0"/>
              <a:t>10/26/2020</a:t>
            </a:fld>
            <a:endParaRPr lang="en-US" dirty="0"/>
          </a:p>
        </p:txBody>
      </p:sp>
      <p:sp>
        <p:nvSpPr>
          <p:cNvPr id="5" name="Footer Placeholder 4"/>
          <p:cNvSpPr>
            <a:spLocks noGrp="1"/>
          </p:cNvSpPr>
          <p:nvPr>
            <p:ph type="ftr" sz="quarter" idx="11"/>
          </p:nvPr>
        </p:nvSpPr>
        <p:spPr>
          <a:xfrm>
            <a:off x="680321" y="5936188"/>
            <a:ext cx="6126805" cy="365125"/>
          </a:xfrm>
        </p:spPr>
        <p:txBody>
          <a:bodyPr/>
          <a:lstStyle/>
          <a:p>
            <a:endParaRPr lang="en-US" dirty="0"/>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6D22F896-40B5-4ADD-8801-0D06FADFA09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9D6E9DEC-419B-4CC5-A080-3B06BD5A8291}" type="datetimeFigureOut">
              <a:rPr lang="en-US" dirty="0"/>
              <a:t>10/26/2020</a:t>
            </a:fld>
            <a:endParaRPr lang="en-US" dirty="0"/>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30" name="Rectangle 9">
            <a:extLst>
              <a:ext uri="{FF2B5EF4-FFF2-40B4-BE49-F238E27FC236}">
                <a16:creationId xmlns:a16="http://schemas.microsoft.com/office/drawing/2014/main" id="{4930BBBA-6F9F-4D27-AD61-45935240C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1" name="Picture 11">
            <a:extLst>
              <a:ext uri="{FF2B5EF4-FFF2-40B4-BE49-F238E27FC236}">
                <a16:creationId xmlns:a16="http://schemas.microsoft.com/office/drawing/2014/main" id="{4FED5ABE-AA8E-4BAE-B923-EB99ABDE02A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8207"/>
            <a:ext cx="12192000" cy="6858000"/>
          </a:xfrm>
          <a:prstGeom prst="rect">
            <a:avLst/>
          </a:prstGeom>
        </p:spPr>
      </p:pic>
      <p:pic>
        <p:nvPicPr>
          <p:cNvPr id="32" name="Picture 13">
            <a:extLst>
              <a:ext uri="{FF2B5EF4-FFF2-40B4-BE49-F238E27FC236}">
                <a16:creationId xmlns:a16="http://schemas.microsoft.com/office/drawing/2014/main" id="{E0811D79-2C71-4B37-82AD-761836DCBD1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 y="4688333"/>
            <a:ext cx="6400800" cy="185701"/>
          </a:xfrm>
          <a:prstGeom prst="rect">
            <a:avLst/>
          </a:prstGeom>
        </p:spPr>
      </p:pic>
      <p:sp>
        <p:nvSpPr>
          <p:cNvPr id="33" name="Rectangle 15">
            <a:extLst>
              <a:ext uri="{FF2B5EF4-FFF2-40B4-BE49-F238E27FC236}">
                <a16:creationId xmlns:a16="http://schemas.microsoft.com/office/drawing/2014/main" id="{929B6C0D-2AB5-4965-B573-1D00F1D0B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162908"/>
            <a:ext cx="6411743" cy="2532185"/>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27486840-724A-4E3A-AACB-7793767454DA}"/>
              </a:ext>
            </a:extLst>
          </p:cNvPr>
          <p:cNvSpPr>
            <a:spLocks noGrp="1"/>
          </p:cNvSpPr>
          <p:nvPr>
            <p:ph type="ctrTitle"/>
          </p:nvPr>
        </p:nvSpPr>
        <p:spPr>
          <a:xfrm>
            <a:off x="680322" y="2403231"/>
            <a:ext cx="5192940" cy="2133600"/>
          </a:xfrm>
        </p:spPr>
        <p:txBody>
          <a:bodyPr anchor="ctr">
            <a:normAutofit/>
          </a:bodyPr>
          <a:lstStyle/>
          <a:p>
            <a:pPr algn="ctr"/>
            <a:r>
              <a:rPr lang="en-GB" dirty="0"/>
              <a:t>People and Organisations</a:t>
            </a:r>
          </a:p>
        </p:txBody>
      </p:sp>
      <p:sp>
        <p:nvSpPr>
          <p:cNvPr id="3" name="Subtitle 2">
            <a:extLst>
              <a:ext uri="{FF2B5EF4-FFF2-40B4-BE49-F238E27FC236}">
                <a16:creationId xmlns:a16="http://schemas.microsoft.com/office/drawing/2014/main" id="{5376A1EA-0CC2-4AC7-85D8-07D8154E1FD9}"/>
              </a:ext>
            </a:extLst>
          </p:cNvPr>
          <p:cNvSpPr>
            <a:spLocks noGrp="1"/>
          </p:cNvSpPr>
          <p:nvPr>
            <p:ph type="subTitle" idx="1"/>
          </p:nvPr>
        </p:nvSpPr>
        <p:spPr>
          <a:xfrm>
            <a:off x="680323" y="4831173"/>
            <a:ext cx="5192940" cy="1117687"/>
          </a:xfrm>
        </p:spPr>
        <p:txBody>
          <a:bodyPr>
            <a:normAutofit/>
          </a:bodyPr>
          <a:lstStyle/>
          <a:p>
            <a:pPr algn="ctr"/>
            <a:r>
              <a:rPr lang="en-GB" sz="1700" dirty="0"/>
              <a:t>ORGANISATIONAL CULTURE </a:t>
            </a:r>
          </a:p>
          <a:p>
            <a:pPr algn="ctr"/>
            <a:endParaRPr lang="en-GB" sz="1700" dirty="0"/>
          </a:p>
          <a:p>
            <a:pPr algn="ctr"/>
            <a:r>
              <a:rPr lang="en-GB" sz="1700" dirty="0"/>
              <a:t>Kathryn Flynn </a:t>
            </a:r>
          </a:p>
          <a:p>
            <a:endParaRPr lang="en-GB" sz="1700" dirty="0"/>
          </a:p>
        </p:txBody>
      </p:sp>
      <p:pic>
        <p:nvPicPr>
          <p:cNvPr id="5" name="Picture 4" descr="A person sitting at a table looking at a computer&#10;&#10;Description automatically generated">
            <a:extLst>
              <a:ext uri="{FF2B5EF4-FFF2-40B4-BE49-F238E27FC236}">
                <a16:creationId xmlns:a16="http://schemas.microsoft.com/office/drawing/2014/main" id="{3513AD95-C334-4C3B-9440-655ACA719AC3}"/>
              </a:ext>
            </a:extLst>
          </p:cNvPr>
          <p:cNvPicPr>
            <a:picLocks noChangeAspect="1"/>
          </p:cNvPicPr>
          <p:nvPr/>
        </p:nvPicPr>
        <p:blipFill>
          <a:blip r:embed="rId4"/>
          <a:stretch>
            <a:fillRect/>
          </a:stretch>
        </p:blipFill>
        <p:spPr>
          <a:xfrm>
            <a:off x="7863841" y="119575"/>
            <a:ext cx="4219812" cy="3495821"/>
          </a:xfrm>
          <a:prstGeom prst="rect">
            <a:avLst/>
          </a:prstGeom>
          <a:ln>
            <a:noFill/>
          </a:ln>
          <a:effectLst>
            <a:outerShdw blurRad="76200" dist="63500" dir="5040000" algn="tl" rotWithShape="0">
              <a:srgbClr val="000000">
                <a:alpha val="41000"/>
              </a:srgbClr>
            </a:outerShdw>
          </a:effectLst>
        </p:spPr>
      </p:pic>
      <p:pic>
        <p:nvPicPr>
          <p:cNvPr id="6" name="Picture 5">
            <a:extLst>
              <a:ext uri="{FF2B5EF4-FFF2-40B4-BE49-F238E27FC236}">
                <a16:creationId xmlns:a16="http://schemas.microsoft.com/office/drawing/2014/main" id="{F3411F13-D8BA-4372-AAAF-BDFBE9642F58}"/>
              </a:ext>
            </a:extLst>
          </p:cNvPr>
          <p:cNvPicPr>
            <a:picLocks noChangeAspect="1"/>
          </p:cNvPicPr>
          <p:nvPr/>
        </p:nvPicPr>
        <p:blipFill>
          <a:blip r:embed="rId5"/>
          <a:stretch>
            <a:fillRect/>
          </a:stretch>
        </p:blipFill>
        <p:spPr>
          <a:xfrm>
            <a:off x="6443491" y="3813515"/>
            <a:ext cx="5724525" cy="3036278"/>
          </a:xfrm>
          <a:prstGeom prst="rect">
            <a:avLst/>
          </a:prstGeom>
        </p:spPr>
      </p:pic>
    </p:spTree>
    <p:extLst>
      <p:ext uri="{BB962C8B-B14F-4D97-AF65-F5344CB8AC3E}">
        <p14:creationId xmlns:p14="http://schemas.microsoft.com/office/powerpoint/2010/main" val="21199169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1ABBC8-1C13-406B-BA0F-9E1F64D47345}"/>
              </a:ext>
            </a:extLst>
          </p:cNvPr>
          <p:cNvSpPr>
            <a:spLocks noGrp="1"/>
          </p:cNvSpPr>
          <p:nvPr>
            <p:ph type="title"/>
          </p:nvPr>
        </p:nvSpPr>
        <p:spPr/>
        <p:txBody>
          <a:bodyPr/>
          <a:lstStyle/>
          <a:p>
            <a:r>
              <a:rPr lang="en-GB" dirty="0"/>
              <a:t>Session Objectives: </a:t>
            </a:r>
          </a:p>
        </p:txBody>
      </p:sp>
      <p:sp>
        <p:nvSpPr>
          <p:cNvPr id="3" name="Content Placeholder 2">
            <a:extLst>
              <a:ext uri="{FF2B5EF4-FFF2-40B4-BE49-F238E27FC236}">
                <a16:creationId xmlns:a16="http://schemas.microsoft.com/office/drawing/2014/main" id="{BDF80AB7-6992-4FF6-B9CE-86F05A0B719F}"/>
              </a:ext>
            </a:extLst>
          </p:cNvPr>
          <p:cNvSpPr>
            <a:spLocks noGrp="1"/>
          </p:cNvSpPr>
          <p:nvPr>
            <p:ph idx="1"/>
          </p:nvPr>
        </p:nvSpPr>
        <p:spPr>
          <a:xfrm>
            <a:off x="680321" y="2336873"/>
            <a:ext cx="10981592" cy="4116936"/>
          </a:xfrm>
        </p:spPr>
        <p:txBody>
          <a:bodyPr>
            <a:normAutofit/>
          </a:bodyPr>
          <a:lstStyle/>
          <a:p>
            <a:r>
              <a:rPr lang="en-GB" dirty="0"/>
              <a:t>To Recap From Previous Session (Session with Davina Evans 19/10/20).</a:t>
            </a:r>
          </a:p>
          <a:p>
            <a:endParaRPr lang="en-GB" dirty="0"/>
          </a:p>
          <a:p>
            <a:r>
              <a:rPr lang="en-GB" dirty="0"/>
              <a:t>Reinforce “Organisational Culture” Theory.</a:t>
            </a:r>
          </a:p>
          <a:p>
            <a:endParaRPr lang="en-GB" dirty="0"/>
          </a:p>
          <a:p>
            <a:r>
              <a:rPr lang="en-GB" dirty="0"/>
              <a:t>Importance and Value of “Organisational Culture” </a:t>
            </a:r>
          </a:p>
          <a:p>
            <a:endParaRPr lang="en-GB" dirty="0"/>
          </a:p>
          <a:p>
            <a:r>
              <a:rPr lang="en-GB" dirty="0"/>
              <a:t>Explore the factors that influence “Organisational Culture”.</a:t>
            </a:r>
          </a:p>
          <a:p>
            <a:endParaRPr lang="en-GB" dirty="0"/>
          </a:p>
          <a:p>
            <a:r>
              <a:rPr lang="en-GB" dirty="0"/>
              <a:t>Forge links with Assignment 1</a:t>
            </a:r>
          </a:p>
        </p:txBody>
      </p:sp>
      <p:sp>
        <p:nvSpPr>
          <p:cNvPr id="4" name="Rectangle 3">
            <a:extLst>
              <a:ext uri="{FF2B5EF4-FFF2-40B4-BE49-F238E27FC236}">
                <a16:creationId xmlns:a16="http://schemas.microsoft.com/office/drawing/2014/main" id="{A77F367E-71C0-49E0-8A16-87194665F1B2}"/>
              </a:ext>
            </a:extLst>
          </p:cNvPr>
          <p:cNvSpPr/>
          <p:nvPr/>
        </p:nvSpPr>
        <p:spPr>
          <a:xfrm>
            <a:off x="662673" y="3246321"/>
            <a:ext cx="10080444" cy="52559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Rectangle 5">
            <a:extLst>
              <a:ext uri="{FF2B5EF4-FFF2-40B4-BE49-F238E27FC236}">
                <a16:creationId xmlns:a16="http://schemas.microsoft.com/office/drawing/2014/main" id="{F09AB9A2-A2F4-42BE-A015-3B462D62CECB}"/>
              </a:ext>
            </a:extLst>
          </p:cNvPr>
          <p:cNvSpPr/>
          <p:nvPr/>
        </p:nvSpPr>
        <p:spPr>
          <a:xfrm>
            <a:off x="680321" y="4132542"/>
            <a:ext cx="10080444" cy="52559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Rectangle 7">
            <a:extLst>
              <a:ext uri="{FF2B5EF4-FFF2-40B4-BE49-F238E27FC236}">
                <a16:creationId xmlns:a16="http://schemas.microsoft.com/office/drawing/2014/main" id="{0E12B79F-3C22-4E5A-84AC-B8B8D6976F6D}"/>
              </a:ext>
            </a:extLst>
          </p:cNvPr>
          <p:cNvSpPr/>
          <p:nvPr/>
        </p:nvSpPr>
        <p:spPr>
          <a:xfrm>
            <a:off x="680321" y="5086206"/>
            <a:ext cx="10080444" cy="52559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Rectangle 11">
            <a:extLst>
              <a:ext uri="{FF2B5EF4-FFF2-40B4-BE49-F238E27FC236}">
                <a16:creationId xmlns:a16="http://schemas.microsoft.com/office/drawing/2014/main" id="{3492481D-DC51-48CB-AAAA-DDDCCD3D94BF}"/>
              </a:ext>
            </a:extLst>
          </p:cNvPr>
          <p:cNvSpPr/>
          <p:nvPr/>
        </p:nvSpPr>
        <p:spPr>
          <a:xfrm>
            <a:off x="680321" y="2336873"/>
            <a:ext cx="10080444" cy="52559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Rectangle 8">
            <a:extLst>
              <a:ext uri="{FF2B5EF4-FFF2-40B4-BE49-F238E27FC236}">
                <a16:creationId xmlns:a16="http://schemas.microsoft.com/office/drawing/2014/main" id="{0A3D2D23-D292-49B0-8216-4B7D61F01794}"/>
              </a:ext>
            </a:extLst>
          </p:cNvPr>
          <p:cNvSpPr/>
          <p:nvPr/>
        </p:nvSpPr>
        <p:spPr>
          <a:xfrm>
            <a:off x="662673" y="5960849"/>
            <a:ext cx="10080444" cy="52559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41945878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xit" presetSubtype="0" fill="hold" grpId="0" nodeType="clickEffect">
                                  <p:stCondLst>
                                    <p:cond delay="0"/>
                                  </p:stCondLst>
                                  <p:childTnLst>
                                    <p:animEffect transition="out" filter="fade">
                                      <p:cBhvr>
                                        <p:cTn id="6" dur="2000"/>
                                        <p:tgtEl>
                                          <p:spTgt spid="12"/>
                                        </p:tgtEl>
                                      </p:cBhvr>
                                    </p:animEffect>
                                    <p:anim calcmode="lin" valueType="num">
                                      <p:cBhvr>
                                        <p:cTn id="7" dur="2000"/>
                                        <p:tgtEl>
                                          <p:spTgt spid="12"/>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8" dur="2000"/>
                                        <p:tgtEl>
                                          <p:spTgt spid="12"/>
                                        </p:tgtEl>
                                        <p:attrNameLst>
                                          <p:attrName>ppt_h</p:attrName>
                                        </p:attrNameLst>
                                      </p:cBhvr>
                                      <p:tavLst>
                                        <p:tav tm="0">
                                          <p:val>
                                            <p:strVal val="ppt_h"/>
                                          </p:val>
                                        </p:tav>
                                        <p:tav tm="100000">
                                          <p:val>
                                            <p:strVal val="ppt_h"/>
                                          </p:val>
                                        </p:tav>
                                      </p:tavLst>
                                    </p:anim>
                                    <p:set>
                                      <p:cBhvr>
                                        <p:cTn id="9" dur="1" fill="hold">
                                          <p:stCondLst>
                                            <p:cond delay="1999"/>
                                          </p:stCondLst>
                                        </p:cTn>
                                        <p:tgtEl>
                                          <p:spTgt spid="12"/>
                                        </p:tgtEl>
                                        <p:attrNameLst>
                                          <p:attrName>style.visibility</p:attrName>
                                        </p:attrNameLst>
                                      </p:cBhvr>
                                      <p:to>
                                        <p:strVal val="hidden"/>
                                      </p:to>
                                    </p:set>
                                  </p:childTnLst>
                                </p:cTn>
                              </p:par>
                            </p:childTnLst>
                          </p:cTn>
                        </p:par>
                      </p:childTnLst>
                    </p:cTn>
                  </p:par>
                  <p:par>
                    <p:cTn id="10" fill="hold">
                      <p:stCondLst>
                        <p:cond delay="indefinite"/>
                      </p:stCondLst>
                      <p:childTnLst>
                        <p:par>
                          <p:cTn id="11" fill="hold">
                            <p:stCondLst>
                              <p:cond delay="0"/>
                            </p:stCondLst>
                            <p:childTnLst>
                              <p:par>
                                <p:cTn id="12" presetID="45" presetClass="exit" presetSubtype="0" fill="hold" grpId="0" nodeType="clickEffect">
                                  <p:stCondLst>
                                    <p:cond delay="0"/>
                                  </p:stCondLst>
                                  <p:childTnLst>
                                    <p:animEffect transition="out" filter="fade">
                                      <p:cBhvr>
                                        <p:cTn id="13" dur="2000"/>
                                        <p:tgtEl>
                                          <p:spTgt spid="4"/>
                                        </p:tgtEl>
                                      </p:cBhvr>
                                    </p:animEffect>
                                    <p:anim calcmode="lin" valueType="num">
                                      <p:cBhvr>
                                        <p:cTn id="14" dur="2000"/>
                                        <p:tgtEl>
                                          <p:spTgt spid="4"/>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15" dur="2000"/>
                                        <p:tgtEl>
                                          <p:spTgt spid="4"/>
                                        </p:tgtEl>
                                        <p:attrNameLst>
                                          <p:attrName>ppt_h</p:attrName>
                                        </p:attrNameLst>
                                      </p:cBhvr>
                                      <p:tavLst>
                                        <p:tav tm="0">
                                          <p:val>
                                            <p:strVal val="ppt_h"/>
                                          </p:val>
                                        </p:tav>
                                        <p:tav tm="100000">
                                          <p:val>
                                            <p:strVal val="ppt_h"/>
                                          </p:val>
                                        </p:tav>
                                      </p:tavLst>
                                    </p:anim>
                                    <p:set>
                                      <p:cBhvr>
                                        <p:cTn id="16" dur="1" fill="hold">
                                          <p:stCondLst>
                                            <p:cond delay="1999"/>
                                          </p:stCondLst>
                                        </p:cTn>
                                        <p:tgtEl>
                                          <p:spTgt spid="4"/>
                                        </p:tgtEl>
                                        <p:attrNameLst>
                                          <p:attrName>style.visibility</p:attrName>
                                        </p:attrNameLst>
                                      </p:cBhvr>
                                      <p:to>
                                        <p:strVal val="hidden"/>
                                      </p:to>
                                    </p:set>
                                  </p:childTnLst>
                                </p:cTn>
                              </p:par>
                            </p:childTnLst>
                          </p:cTn>
                        </p:par>
                      </p:childTnLst>
                    </p:cTn>
                  </p:par>
                  <p:par>
                    <p:cTn id="17" fill="hold">
                      <p:stCondLst>
                        <p:cond delay="indefinite"/>
                      </p:stCondLst>
                      <p:childTnLst>
                        <p:par>
                          <p:cTn id="18" fill="hold">
                            <p:stCondLst>
                              <p:cond delay="0"/>
                            </p:stCondLst>
                            <p:childTnLst>
                              <p:par>
                                <p:cTn id="19" presetID="45" presetClass="exit" presetSubtype="0" fill="hold" grpId="0" nodeType="clickEffect">
                                  <p:stCondLst>
                                    <p:cond delay="0"/>
                                  </p:stCondLst>
                                  <p:childTnLst>
                                    <p:animEffect transition="out" filter="fade">
                                      <p:cBhvr>
                                        <p:cTn id="20" dur="2000"/>
                                        <p:tgtEl>
                                          <p:spTgt spid="6"/>
                                        </p:tgtEl>
                                      </p:cBhvr>
                                    </p:animEffect>
                                    <p:anim calcmode="lin" valueType="num">
                                      <p:cBhvr>
                                        <p:cTn id="21" dur="2000"/>
                                        <p:tgtEl>
                                          <p:spTgt spid="6"/>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22" dur="2000"/>
                                        <p:tgtEl>
                                          <p:spTgt spid="6"/>
                                        </p:tgtEl>
                                        <p:attrNameLst>
                                          <p:attrName>ppt_h</p:attrName>
                                        </p:attrNameLst>
                                      </p:cBhvr>
                                      <p:tavLst>
                                        <p:tav tm="0">
                                          <p:val>
                                            <p:strVal val="ppt_h"/>
                                          </p:val>
                                        </p:tav>
                                        <p:tav tm="100000">
                                          <p:val>
                                            <p:strVal val="ppt_h"/>
                                          </p:val>
                                        </p:tav>
                                      </p:tavLst>
                                    </p:anim>
                                    <p:set>
                                      <p:cBhvr>
                                        <p:cTn id="23" dur="1" fill="hold">
                                          <p:stCondLst>
                                            <p:cond delay="1999"/>
                                          </p:stCondLst>
                                        </p:cTn>
                                        <p:tgtEl>
                                          <p:spTgt spid="6"/>
                                        </p:tgtEl>
                                        <p:attrNameLst>
                                          <p:attrName>style.visibility</p:attrName>
                                        </p:attrNameLst>
                                      </p:cBhvr>
                                      <p:to>
                                        <p:strVal val="hidden"/>
                                      </p:to>
                                    </p:set>
                                  </p:childTnLst>
                                </p:cTn>
                              </p:par>
                            </p:childTnLst>
                          </p:cTn>
                        </p:par>
                      </p:childTnLst>
                    </p:cTn>
                  </p:par>
                  <p:par>
                    <p:cTn id="24" fill="hold">
                      <p:stCondLst>
                        <p:cond delay="indefinite"/>
                      </p:stCondLst>
                      <p:childTnLst>
                        <p:par>
                          <p:cTn id="25" fill="hold">
                            <p:stCondLst>
                              <p:cond delay="0"/>
                            </p:stCondLst>
                            <p:childTnLst>
                              <p:par>
                                <p:cTn id="26" presetID="45" presetClass="exit" presetSubtype="0" fill="hold" grpId="0" nodeType="clickEffect">
                                  <p:stCondLst>
                                    <p:cond delay="0"/>
                                  </p:stCondLst>
                                  <p:childTnLst>
                                    <p:animEffect transition="out" filter="fade">
                                      <p:cBhvr>
                                        <p:cTn id="27" dur="2000"/>
                                        <p:tgtEl>
                                          <p:spTgt spid="8"/>
                                        </p:tgtEl>
                                      </p:cBhvr>
                                    </p:animEffect>
                                    <p:anim calcmode="lin" valueType="num">
                                      <p:cBhvr>
                                        <p:cTn id="28" dur="2000"/>
                                        <p:tgtEl>
                                          <p:spTgt spid="8"/>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29" dur="2000"/>
                                        <p:tgtEl>
                                          <p:spTgt spid="8"/>
                                        </p:tgtEl>
                                        <p:attrNameLst>
                                          <p:attrName>ppt_h</p:attrName>
                                        </p:attrNameLst>
                                      </p:cBhvr>
                                      <p:tavLst>
                                        <p:tav tm="0">
                                          <p:val>
                                            <p:strVal val="ppt_h"/>
                                          </p:val>
                                        </p:tav>
                                        <p:tav tm="100000">
                                          <p:val>
                                            <p:strVal val="ppt_h"/>
                                          </p:val>
                                        </p:tav>
                                      </p:tavLst>
                                    </p:anim>
                                    <p:set>
                                      <p:cBhvr>
                                        <p:cTn id="30" dur="1" fill="hold">
                                          <p:stCondLst>
                                            <p:cond delay="1999"/>
                                          </p:stCondLst>
                                        </p:cTn>
                                        <p:tgtEl>
                                          <p:spTgt spid="8"/>
                                        </p:tgtEl>
                                        <p:attrNameLst>
                                          <p:attrName>style.visibility</p:attrName>
                                        </p:attrNameLst>
                                      </p:cBhvr>
                                      <p:to>
                                        <p:strVal val="hidden"/>
                                      </p:to>
                                    </p:set>
                                  </p:childTnLst>
                                </p:cTn>
                              </p:par>
                            </p:childTnLst>
                          </p:cTn>
                        </p:par>
                      </p:childTnLst>
                    </p:cTn>
                  </p:par>
                  <p:par>
                    <p:cTn id="31" fill="hold">
                      <p:stCondLst>
                        <p:cond delay="indefinite"/>
                      </p:stCondLst>
                      <p:childTnLst>
                        <p:par>
                          <p:cTn id="32" fill="hold">
                            <p:stCondLst>
                              <p:cond delay="0"/>
                            </p:stCondLst>
                            <p:childTnLst>
                              <p:par>
                                <p:cTn id="33" presetID="45" presetClass="exit" presetSubtype="0" fill="hold" grpId="0" nodeType="clickEffect">
                                  <p:stCondLst>
                                    <p:cond delay="0"/>
                                  </p:stCondLst>
                                  <p:childTnLst>
                                    <p:animEffect transition="out" filter="fade">
                                      <p:cBhvr>
                                        <p:cTn id="34" dur="2000"/>
                                        <p:tgtEl>
                                          <p:spTgt spid="9"/>
                                        </p:tgtEl>
                                      </p:cBhvr>
                                    </p:animEffect>
                                    <p:anim calcmode="lin" valueType="num">
                                      <p:cBhvr>
                                        <p:cTn id="35" dur="2000"/>
                                        <p:tgtEl>
                                          <p:spTgt spid="9"/>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36" dur="2000"/>
                                        <p:tgtEl>
                                          <p:spTgt spid="9"/>
                                        </p:tgtEl>
                                        <p:attrNameLst>
                                          <p:attrName>ppt_h</p:attrName>
                                        </p:attrNameLst>
                                      </p:cBhvr>
                                      <p:tavLst>
                                        <p:tav tm="0">
                                          <p:val>
                                            <p:strVal val="ppt_h"/>
                                          </p:val>
                                        </p:tav>
                                        <p:tav tm="100000">
                                          <p:val>
                                            <p:strVal val="ppt_h"/>
                                          </p:val>
                                        </p:tav>
                                      </p:tavLst>
                                    </p:anim>
                                    <p:set>
                                      <p:cBhvr>
                                        <p:cTn id="37" dur="1" fill="hold">
                                          <p:stCondLst>
                                            <p:cond delay="1999"/>
                                          </p:stCondLst>
                                        </p:cTn>
                                        <p:tgtEl>
                                          <p:spTgt spid="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animBg="1"/>
      <p:bldP spid="8" grpId="0" animBg="1"/>
      <p:bldP spid="12" grpId="0" animBg="1"/>
      <p:bldP spid="9"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CBAF4F0-ACEB-4AE4-B504-A07AC7DC7122}"/>
              </a:ext>
            </a:extLst>
          </p:cNvPr>
          <p:cNvSpPr>
            <a:spLocks noGrp="1"/>
          </p:cNvSpPr>
          <p:nvPr>
            <p:ph type="title"/>
          </p:nvPr>
        </p:nvSpPr>
        <p:spPr/>
        <p:txBody>
          <a:bodyPr/>
          <a:lstStyle/>
          <a:p>
            <a:r>
              <a:rPr lang="en-GB" dirty="0"/>
              <a:t>RECAP: Davina’s Session Last Week….</a:t>
            </a:r>
          </a:p>
        </p:txBody>
      </p:sp>
      <p:sp>
        <p:nvSpPr>
          <p:cNvPr id="5" name="Content Placeholder 4">
            <a:extLst>
              <a:ext uri="{FF2B5EF4-FFF2-40B4-BE49-F238E27FC236}">
                <a16:creationId xmlns:a16="http://schemas.microsoft.com/office/drawing/2014/main" id="{58FD4357-E73A-4D1A-957C-2CC00E725FE4}"/>
              </a:ext>
            </a:extLst>
          </p:cNvPr>
          <p:cNvSpPr>
            <a:spLocks noGrp="1"/>
          </p:cNvSpPr>
          <p:nvPr>
            <p:ph idx="1"/>
          </p:nvPr>
        </p:nvSpPr>
        <p:spPr>
          <a:xfrm>
            <a:off x="680320" y="2071829"/>
            <a:ext cx="9613861" cy="4567510"/>
          </a:xfrm>
          <a:solidFill>
            <a:schemeClr val="bg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a:normAutofit fontScale="92500" lnSpcReduction="20000"/>
          </a:bodyPr>
          <a:lstStyle/>
          <a:p>
            <a:r>
              <a:rPr lang="en-GB" dirty="0"/>
              <a:t>What were the main theories / theorists that were covered last week  - - Can you remember?</a:t>
            </a:r>
          </a:p>
          <a:p>
            <a:endParaRPr lang="en-GB" dirty="0"/>
          </a:p>
          <a:p>
            <a:r>
              <a:rPr lang="en-GB" sz="4000" dirty="0"/>
              <a:t>Handy</a:t>
            </a:r>
          </a:p>
          <a:p>
            <a:endParaRPr lang="en-GB" sz="3600" dirty="0">
              <a:ln>
                <a:solidFill>
                  <a:schemeClr val="accent3"/>
                </a:solidFill>
              </a:ln>
            </a:endParaRPr>
          </a:p>
          <a:p>
            <a:r>
              <a:rPr lang="en-GB" sz="4000" dirty="0"/>
              <a:t>Johnson and Scholes</a:t>
            </a:r>
          </a:p>
          <a:p>
            <a:endParaRPr lang="en-GB" sz="4000" dirty="0"/>
          </a:p>
          <a:p>
            <a:r>
              <a:rPr lang="en-GB" sz="4000" dirty="0"/>
              <a:t>Schein</a:t>
            </a:r>
          </a:p>
          <a:p>
            <a:endParaRPr lang="en-GB" sz="4000" dirty="0"/>
          </a:p>
          <a:p>
            <a:r>
              <a:rPr lang="en-GB" sz="4000" dirty="0"/>
              <a:t>Deal and Kennedy</a:t>
            </a:r>
          </a:p>
          <a:p>
            <a:endParaRPr lang="en-GB" dirty="0"/>
          </a:p>
          <a:p>
            <a:endParaRPr lang="en-GB" dirty="0"/>
          </a:p>
        </p:txBody>
      </p:sp>
      <p:sp>
        <p:nvSpPr>
          <p:cNvPr id="2" name="Rectangle: Rounded Corners 1">
            <a:extLst>
              <a:ext uri="{FF2B5EF4-FFF2-40B4-BE49-F238E27FC236}">
                <a16:creationId xmlns:a16="http://schemas.microsoft.com/office/drawing/2014/main" id="{5F8F1B54-6A53-4D1C-91C5-6E9725C9A05D}"/>
              </a:ext>
            </a:extLst>
          </p:cNvPr>
          <p:cNvSpPr/>
          <p:nvPr/>
        </p:nvSpPr>
        <p:spPr>
          <a:xfrm>
            <a:off x="680319" y="2922104"/>
            <a:ext cx="5097627" cy="702366"/>
          </a:xfrm>
          <a:prstGeom prst="round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 name="Rectangle: Rounded Corners 2">
            <a:extLst>
              <a:ext uri="{FF2B5EF4-FFF2-40B4-BE49-F238E27FC236}">
                <a16:creationId xmlns:a16="http://schemas.microsoft.com/office/drawing/2014/main" id="{06831EDB-A377-4413-B056-D23AC7293AFD}"/>
              </a:ext>
            </a:extLst>
          </p:cNvPr>
          <p:cNvSpPr/>
          <p:nvPr/>
        </p:nvSpPr>
        <p:spPr>
          <a:xfrm>
            <a:off x="680319" y="3803190"/>
            <a:ext cx="5097628" cy="702366"/>
          </a:xfrm>
          <a:prstGeom prst="round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Rectangle: Rounded Corners 7">
            <a:extLst>
              <a:ext uri="{FF2B5EF4-FFF2-40B4-BE49-F238E27FC236}">
                <a16:creationId xmlns:a16="http://schemas.microsoft.com/office/drawing/2014/main" id="{44C42544-940C-46FA-A244-AAF1AFFEEBA8}"/>
              </a:ext>
            </a:extLst>
          </p:cNvPr>
          <p:cNvSpPr/>
          <p:nvPr/>
        </p:nvSpPr>
        <p:spPr>
          <a:xfrm>
            <a:off x="680319" y="4870081"/>
            <a:ext cx="5097628" cy="702366"/>
          </a:xfrm>
          <a:prstGeom prst="round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Rectangle: Rounded Corners 9">
            <a:extLst>
              <a:ext uri="{FF2B5EF4-FFF2-40B4-BE49-F238E27FC236}">
                <a16:creationId xmlns:a16="http://schemas.microsoft.com/office/drawing/2014/main" id="{5569D97F-192B-481F-A9A8-BB69239E7463}"/>
              </a:ext>
            </a:extLst>
          </p:cNvPr>
          <p:cNvSpPr/>
          <p:nvPr/>
        </p:nvSpPr>
        <p:spPr>
          <a:xfrm>
            <a:off x="680318" y="5936973"/>
            <a:ext cx="5097627" cy="702366"/>
          </a:xfrm>
          <a:prstGeom prst="round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TextBox 12">
            <a:extLst>
              <a:ext uri="{FF2B5EF4-FFF2-40B4-BE49-F238E27FC236}">
                <a16:creationId xmlns:a16="http://schemas.microsoft.com/office/drawing/2014/main" id="{C7FE187C-DBEF-4091-BFD4-7C5877A3F557}"/>
              </a:ext>
            </a:extLst>
          </p:cNvPr>
          <p:cNvSpPr txBox="1"/>
          <p:nvPr/>
        </p:nvSpPr>
        <p:spPr>
          <a:xfrm>
            <a:off x="8017565" y="3904910"/>
            <a:ext cx="649357" cy="1323439"/>
          </a:xfrm>
          <a:prstGeom prst="rect">
            <a:avLst/>
          </a:prstGeom>
          <a:noFill/>
        </p:spPr>
        <p:txBody>
          <a:bodyPr wrap="square" rtlCol="0">
            <a:spAutoFit/>
          </a:bodyPr>
          <a:lstStyle/>
          <a:p>
            <a:r>
              <a:rPr lang="en-GB" sz="8000" dirty="0"/>
              <a:t>?</a:t>
            </a:r>
          </a:p>
        </p:txBody>
      </p:sp>
    </p:spTree>
    <p:extLst>
      <p:ext uri="{BB962C8B-B14F-4D97-AF65-F5344CB8AC3E}">
        <p14:creationId xmlns:p14="http://schemas.microsoft.com/office/powerpoint/2010/main" val="2732750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2"/>
                                        </p:tgtEl>
                                      </p:cBhvr>
                                    </p:animEffect>
                                    <p:set>
                                      <p:cBhvr>
                                        <p:cTn id="7" dur="1" fill="hold">
                                          <p:stCondLst>
                                            <p:cond delay="499"/>
                                          </p:stCondLst>
                                        </p:cTn>
                                        <p:tgtEl>
                                          <p:spTgt spid="2"/>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grpId="0" nodeType="clickEffect">
                                  <p:stCondLst>
                                    <p:cond delay="0"/>
                                  </p:stCondLst>
                                  <p:childTnLst>
                                    <p:animEffect transition="out" filter="fade">
                                      <p:cBhvr>
                                        <p:cTn id="11" dur="500"/>
                                        <p:tgtEl>
                                          <p:spTgt spid="3"/>
                                        </p:tgtEl>
                                      </p:cBhvr>
                                    </p:animEffect>
                                    <p:set>
                                      <p:cBhvr>
                                        <p:cTn id="12" dur="1" fill="hold">
                                          <p:stCondLst>
                                            <p:cond delay="499"/>
                                          </p:stCondLst>
                                        </p:cTn>
                                        <p:tgtEl>
                                          <p:spTgt spid="3"/>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0" presetClass="exit" presetSubtype="0" fill="hold" grpId="0" nodeType="clickEffect">
                                  <p:stCondLst>
                                    <p:cond delay="0"/>
                                  </p:stCondLst>
                                  <p:childTnLst>
                                    <p:animEffect transition="out" filter="fade">
                                      <p:cBhvr>
                                        <p:cTn id="16" dur="500"/>
                                        <p:tgtEl>
                                          <p:spTgt spid="8"/>
                                        </p:tgtEl>
                                      </p:cBhvr>
                                    </p:animEffect>
                                    <p:set>
                                      <p:cBhvr>
                                        <p:cTn id="17" dur="1" fill="hold">
                                          <p:stCondLst>
                                            <p:cond delay="499"/>
                                          </p:stCondLst>
                                        </p:cTn>
                                        <p:tgtEl>
                                          <p:spTgt spid="8"/>
                                        </p:tgtEl>
                                        <p:attrNameLst>
                                          <p:attrName>style.visibility</p:attrName>
                                        </p:attrNameLst>
                                      </p:cBhvr>
                                      <p:to>
                                        <p:strVal val="hidden"/>
                                      </p:to>
                                    </p:set>
                                  </p:childTnLst>
                                </p:cTn>
                              </p:par>
                            </p:childTnLst>
                          </p:cTn>
                        </p:par>
                      </p:childTnLst>
                    </p:cTn>
                  </p:par>
                  <p:par>
                    <p:cTn id="18" fill="hold">
                      <p:stCondLst>
                        <p:cond delay="indefinite"/>
                      </p:stCondLst>
                      <p:childTnLst>
                        <p:par>
                          <p:cTn id="19" fill="hold">
                            <p:stCondLst>
                              <p:cond delay="0"/>
                            </p:stCondLst>
                            <p:childTnLst>
                              <p:par>
                                <p:cTn id="20" presetID="10" presetClass="exit" presetSubtype="0" fill="hold" grpId="0" nodeType="clickEffect">
                                  <p:stCondLst>
                                    <p:cond delay="0"/>
                                  </p:stCondLst>
                                  <p:childTnLst>
                                    <p:animEffect transition="out" filter="fade">
                                      <p:cBhvr>
                                        <p:cTn id="21" dur="500"/>
                                        <p:tgtEl>
                                          <p:spTgt spid="10"/>
                                        </p:tgtEl>
                                      </p:cBhvr>
                                    </p:animEffect>
                                    <p:set>
                                      <p:cBhvr>
                                        <p:cTn id="22" dur="1" fill="hold">
                                          <p:stCondLst>
                                            <p:cond delay="499"/>
                                          </p:stCondLst>
                                        </p:cTn>
                                        <p:tgtEl>
                                          <p:spTgt spid="10"/>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8" grpId="0" animBg="1"/>
      <p:bldP spid="10"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9DAB9A-83C6-4628-A8F0-387DCB9FC533}"/>
              </a:ext>
            </a:extLst>
          </p:cNvPr>
          <p:cNvSpPr>
            <a:spLocks noGrp="1"/>
          </p:cNvSpPr>
          <p:nvPr>
            <p:ph type="title"/>
          </p:nvPr>
        </p:nvSpPr>
        <p:spPr/>
        <p:txBody>
          <a:bodyPr/>
          <a:lstStyle/>
          <a:p>
            <a:r>
              <a:rPr lang="en-GB" dirty="0"/>
              <a:t>HANDY</a:t>
            </a:r>
          </a:p>
        </p:txBody>
      </p:sp>
      <p:sp>
        <p:nvSpPr>
          <p:cNvPr id="3" name="Content Placeholder 2">
            <a:extLst>
              <a:ext uri="{FF2B5EF4-FFF2-40B4-BE49-F238E27FC236}">
                <a16:creationId xmlns:a16="http://schemas.microsoft.com/office/drawing/2014/main" id="{5217E85D-D773-4324-A83C-2F58A3B56A1D}"/>
              </a:ext>
            </a:extLst>
          </p:cNvPr>
          <p:cNvSpPr>
            <a:spLocks noGrp="1"/>
          </p:cNvSpPr>
          <p:nvPr>
            <p:ph idx="1"/>
          </p:nvPr>
        </p:nvSpPr>
        <p:spPr/>
        <p:txBody>
          <a:bodyPr/>
          <a:lstStyle/>
          <a:p>
            <a:r>
              <a:rPr lang="en-GB" sz="2400" dirty="0"/>
              <a:t>Charles Handy (1999) describes 4 main types of Organisational Cultures:</a:t>
            </a:r>
          </a:p>
          <a:p>
            <a:endParaRPr lang="en-GB" dirty="0"/>
          </a:p>
        </p:txBody>
      </p:sp>
      <p:pic>
        <p:nvPicPr>
          <p:cNvPr id="4" name="Picture 3">
            <a:extLst>
              <a:ext uri="{FF2B5EF4-FFF2-40B4-BE49-F238E27FC236}">
                <a16:creationId xmlns:a16="http://schemas.microsoft.com/office/drawing/2014/main" id="{B72EA861-764F-4770-9608-57AF6B222C22}"/>
              </a:ext>
            </a:extLst>
          </p:cNvPr>
          <p:cNvPicPr>
            <a:picLocks noChangeAspect="1"/>
          </p:cNvPicPr>
          <p:nvPr/>
        </p:nvPicPr>
        <p:blipFill>
          <a:blip r:embed="rId2"/>
          <a:stretch>
            <a:fillRect/>
          </a:stretch>
        </p:blipFill>
        <p:spPr>
          <a:xfrm>
            <a:off x="2809455" y="3164374"/>
            <a:ext cx="5406077" cy="3693625"/>
          </a:xfrm>
          <a:prstGeom prst="rect">
            <a:avLst/>
          </a:prstGeom>
        </p:spPr>
      </p:pic>
    </p:spTree>
    <p:extLst>
      <p:ext uri="{BB962C8B-B14F-4D97-AF65-F5344CB8AC3E}">
        <p14:creationId xmlns:p14="http://schemas.microsoft.com/office/powerpoint/2010/main" val="1386726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C59789-F542-43E5-B997-72CBF873A124}"/>
              </a:ext>
            </a:extLst>
          </p:cNvPr>
          <p:cNvSpPr>
            <a:spLocks noGrp="1"/>
          </p:cNvSpPr>
          <p:nvPr>
            <p:ph type="title"/>
          </p:nvPr>
        </p:nvSpPr>
        <p:spPr/>
        <p:txBody>
          <a:bodyPr/>
          <a:lstStyle/>
          <a:p>
            <a:r>
              <a:rPr lang="en-GB" dirty="0"/>
              <a:t>HANDY  </a:t>
            </a:r>
            <a:r>
              <a:rPr lang="en-GB" sz="2400" i="1" dirty="0"/>
              <a:t>(Culture influenced by : Person / Power / Role / Task)</a:t>
            </a:r>
          </a:p>
        </p:txBody>
      </p:sp>
      <p:sp>
        <p:nvSpPr>
          <p:cNvPr id="3" name="Content Placeholder 2">
            <a:extLst>
              <a:ext uri="{FF2B5EF4-FFF2-40B4-BE49-F238E27FC236}">
                <a16:creationId xmlns:a16="http://schemas.microsoft.com/office/drawing/2014/main" id="{6346900F-E6D1-421E-8D94-1B2F36C2F5BE}"/>
              </a:ext>
            </a:extLst>
          </p:cNvPr>
          <p:cNvSpPr>
            <a:spLocks noGrp="1"/>
          </p:cNvSpPr>
          <p:nvPr>
            <p:ph idx="1"/>
          </p:nvPr>
        </p:nvSpPr>
        <p:spPr>
          <a:xfrm>
            <a:off x="680321" y="2336872"/>
            <a:ext cx="9613861" cy="4355475"/>
          </a:xfrm>
        </p:spPr>
        <p:txBody>
          <a:bodyPr>
            <a:normAutofit fontScale="92500"/>
          </a:bodyPr>
          <a:lstStyle/>
          <a:p>
            <a:r>
              <a:rPr lang="en-GB" dirty="0"/>
              <a:t>PERSON = The individual is the central focus - - </a:t>
            </a:r>
            <a:r>
              <a:rPr lang="en-GB" dirty="0" err="1"/>
              <a:t>eg</a:t>
            </a:r>
            <a:r>
              <a:rPr lang="en-GB" dirty="0"/>
              <a:t>; found amongst artists / performers / barristers / architects…..</a:t>
            </a:r>
          </a:p>
          <a:p>
            <a:endParaRPr lang="en-GB" dirty="0"/>
          </a:p>
          <a:p>
            <a:r>
              <a:rPr lang="en-GB" dirty="0"/>
              <a:t>POWER = Power radiates out from the centre of the organisation - - </a:t>
            </a:r>
            <a:r>
              <a:rPr lang="en-GB" dirty="0" err="1"/>
              <a:t>eg</a:t>
            </a:r>
            <a:r>
              <a:rPr lang="en-GB" dirty="0"/>
              <a:t>; found in small entrepreneurial companies, family based companies……</a:t>
            </a:r>
          </a:p>
          <a:p>
            <a:endParaRPr lang="en-GB" dirty="0"/>
          </a:p>
          <a:p>
            <a:r>
              <a:rPr lang="en-GB" dirty="0"/>
              <a:t>ROLE  = Found in Bureaucracies  - -</a:t>
            </a:r>
            <a:r>
              <a:rPr lang="en-GB" dirty="0" err="1"/>
              <a:t>eg</a:t>
            </a:r>
            <a:r>
              <a:rPr lang="en-GB" dirty="0"/>
              <a:t>; main emphasis is on compliance with rules / procedures .</a:t>
            </a:r>
          </a:p>
          <a:p>
            <a:endParaRPr lang="en-GB" dirty="0"/>
          </a:p>
          <a:p>
            <a:r>
              <a:rPr lang="en-GB" dirty="0"/>
              <a:t>TASK = The primary emphasis is on completing the job / project - - </a:t>
            </a:r>
            <a:r>
              <a:rPr lang="en-GB" dirty="0" err="1"/>
              <a:t>eg</a:t>
            </a:r>
            <a:r>
              <a:rPr lang="en-GB" dirty="0"/>
              <a:t>; teamwork based companies – such as ; Events Companies. </a:t>
            </a:r>
          </a:p>
        </p:txBody>
      </p:sp>
    </p:spTree>
    <p:extLst>
      <p:ext uri="{BB962C8B-B14F-4D97-AF65-F5344CB8AC3E}">
        <p14:creationId xmlns:p14="http://schemas.microsoft.com/office/powerpoint/2010/main" val="695576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B3F9E774-F054-4892-8E69-C76B2C8545F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a:gradFill>
            <a:gsLst>
              <a:gs pos="0">
                <a:srgbClr val="F78925"/>
              </a:gs>
              <a:gs pos="50000">
                <a:srgbClr val="D54209"/>
              </a:gs>
              <a:gs pos="100000">
                <a:srgbClr val="8D0000"/>
              </a:gs>
            </a:gsLst>
            <a:lin ang="2520000" scaled="0"/>
          </a:gradFill>
        </p:spPr>
      </p:pic>
      <p:pic>
        <p:nvPicPr>
          <p:cNvPr id="13" name="Picture 12">
            <a:extLst>
              <a:ext uri="{FF2B5EF4-FFF2-40B4-BE49-F238E27FC236}">
                <a16:creationId xmlns:a16="http://schemas.microsoft.com/office/drawing/2014/main" id="{BEF6A099-2A38-4C66-88FF-FDBCB564E5F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Rectangle 14">
            <a:extLst>
              <a:ext uri="{FF2B5EF4-FFF2-40B4-BE49-F238E27FC236}">
                <a16:creationId xmlns:a16="http://schemas.microsoft.com/office/drawing/2014/main" id="{D0D98427-7B26-46E2-93FE-CB8CD38542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B15A4233-F980-4EF6-B2C0-D7C63E752A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4959094" cy="1368198"/>
          </a:xfrm>
          <a:prstGeom prst="rect">
            <a:avLst/>
          </a:prstGeom>
          <a:solidFill>
            <a:srgbClr val="0D0D0D"/>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E652E58A-3172-4BF6-9327-140868CEB1A8}"/>
              </a:ext>
            </a:extLst>
          </p:cNvPr>
          <p:cNvSpPr>
            <a:spLocks noGrp="1"/>
          </p:cNvSpPr>
          <p:nvPr>
            <p:ph type="title"/>
          </p:nvPr>
        </p:nvSpPr>
        <p:spPr>
          <a:xfrm>
            <a:off x="413379" y="796968"/>
            <a:ext cx="4136123" cy="1080938"/>
          </a:xfrm>
        </p:spPr>
        <p:txBody>
          <a:bodyPr>
            <a:normAutofit/>
          </a:bodyPr>
          <a:lstStyle/>
          <a:p>
            <a:r>
              <a:rPr lang="en-GB" sz="2400" dirty="0">
                <a:solidFill>
                  <a:srgbClr val="FFFFFF"/>
                </a:solidFill>
              </a:rPr>
              <a:t>JOHNSON AND SCHOLES</a:t>
            </a:r>
          </a:p>
        </p:txBody>
      </p:sp>
      <p:pic>
        <p:nvPicPr>
          <p:cNvPr id="19" name="Picture 18">
            <a:extLst>
              <a:ext uri="{FF2B5EF4-FFF2-40B4-BE49-F238E27FC236}">
                <a16:creationId xmlns:a16="http://schemas.microsoft.com/office/drawing/2014/main" id="{3B7E3E62-AACE-4D18-93B3-B4C452E287C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70241"/>
            <a:ext cx="4956048" cy="199787"/>
          </a:xfrm>
          <a:prstGeom prst="rect">
            <a:avLst/>
          </a:prstGeom>
        </p:spPr>
      </p:pic>
      <p:sp>
        <p:nvSpPr>
          <p:cNvPr id="8" name="Content Placeholder 7">
            <a:extLst>
              <a:ext uri="{FF2B5EF4-FFF2-40B4-BE49-F238E27FC236}">
                <a16:creationId xmlns:a16="http://schemas.microsoft.com/office/drawing/2014/main" id="{D4DD9DED-769E-4A57-8F24-0082D7C7E4B3}"/>
              </a:ext>
            </a:extLst>
          </p:cNvPr>
          <p:cNvSpPr>
            <a:spLocks noGrp="1"/>
          </p:cNvSpPr>
          <p:nvPr>
            <p:ph idx="1"/>
          </p:nvPr>
        </p:nvSpPr>
        <p:spPr>
          <a:xfrm>
            <a:off x="624171" y="2070133"/>
            <a:ext cx="3656289" cy="4595709"/>
          </a:xfrm>
        </p:spPr>
        <p:txBody>
          <a:bodyPr>
            <a:normAutofit fontScale="92500" lnSpcReduction="20000"/>
          </a:bodyPr>
          <a:lstStyle/>
          <a:p>
            <a:pPr marL="285750" indent="-285750" algn="just">
              <a:buFont typeface="Arial" panose="020B0604020202020204" pitchFamily="34" charset="0"/>
              <a:buChar char="•"/>
            </a:pPr>
            <a:r>
              <a:rPr lang="en-GB" b="0" i="0" dirty="0">
                <a:solidFill>
                  <a:srgbClr val="333333"/>
                </a:solidFill>
                <a:effectLst/>
                <a:latin typeface="ProximaNova-n4"/>
              </a:rPr>
              <a:t>The Cultural Web, was developed by Gerry Johnson and Kevan Scholes in 1992. An approach for looking at and changing an organisation's culture. </a:t>
            </a:r>
          </a:p>
          <a:p>
            <a:pPr algn="just"/>
            <a:endParaRPr lang="en-GB" b="0" i="0" dirty="0">
              <a:solidFill>
                <a:srgbClr val="333333"/>
              </a:solidFill>
              <a:effectLst/>
              <a:latin typeface="ProximaNova-n4"/>
            </a:endParaRPr>
          </a:p>
          <a:p>
            <a:pPr marL="285750" indent="-285750" algn="just">
              <a:buFont typeface="Arial" panose="020B0604020202020204" pitchFamily="34" charset="0"/>
              <a:buChar char="•"/>
            </a:pPr>
            <a:r>
              <a:rPr lang="en-GB" b="0" i="0" dirty="0">
                <a:solidFill>
                  <a:srgbClr val="333333"/>
                </a:solidFill>
                <a:effectLst/>
                <a:latin typeface="ProximaNova-n4"/>
              </a:rPr>
              <a:t>It can expose cultural assumptions and practices. </a:t>
            </a:r>
            <a:r>
              <a:rPr lang="en-GB" dirty="0">
                <a:solidFill>
                  <a:srgbClr val="333333"/>
                </a:solidFill>
                <a:latin typeface="ProximaNova-n4"/>
              </a:rPr>
              <a:t>W</a:t>
            </a:r>
            <a:r>
              <a:rPr lang="en-GB" b="0" i="0" dirty="0">
                <a:solidFill>
                  <a:srgbClr val="333333"/>
                </a:solidFill>
                <a:effectLst/>
                <a:latin typeface="ProximaNova-n4"/>
              </a:rPr>
              <a:t>orks to align organisational elements with one another, and address </a:t>
            </a:r>
            <a:r>
              <a:rPr lang="en-GB" dirty="0">
                <a:solidFill>
                  <a:srgbClr val="333333"/>
                </a:solidFill>
                <a:latin typeface="ProximaNova-n4"/>
              </a:rPr>
              <a:t>the </a:t>
            </a:r>
            <a:r>
              <a:rPr lang="en-GB" b="0" i="0" dirty="0">
                <a:solidFill>
                  <a:srgbClr val="333333"/>
                </a:solidFill>
                <a:effectLst/>
                <a:latin typeface="ProximaNova-n4"/>
              </a:rPr>
              <a:t>strategy of an organisation.</a:t>
            </a:r>
          </a:p>
          <a:p>
            <a:pPr marL="285750" indent="-285750" algn="just">
              <a:buFont typeface="Arial" panose="020B0604020202020204" pitchFamily="34" charset="0"/>
              <a:buChar char="•"/>
            </a:pPr>
            <a:endParaRPr lang="en-GB" b="0" i="0" dirty="0">
              <a:solidFill>
                <a:srgbClr val="333333"/>
              </a:solidFill>
              <a:effectLst/>
              <a:latin typeface="ProximaNova-n4"/>
            </a:endParaRPr>
          </a:p>
          <a:p>
            <a:pPr marL="285750" indent="-285750" algn="just">
              <a:buFont typeface="Arial" panose="020B0604020202020204" pitchFamily="34" charset="0"/>
              <a:buChar char="•"/>
            </a:pPr>
            <a:r>
              <a:rPr lang="en-GB" b="1" i="1" dirty="0">
                <a:solidFill>
                  <a:schemeClr val="accent1"/>
                </a:solidFill>
                <a:effectLst/>
                <a:latin typeface="ProximaNova-n4"/>
              </a:rPr>
              <a:t>Referred to as the CULTURAL PARADIGM</a:t>
            </a:r>
            <a:endParaRPr lang="en-GB" b="1" i="1" dirty="0">
              <a:solidFill>
                <a:schemeClr val="accent1"/>
              </a:solidFill>
            </a:endParaRPr>
          </a:p>
          <a:p>
            <a:endParaRPr lang="en-US" sz="1400" dirty="0">
              <a:solidFill>
                <a:srgbClr val="FFFFFF"/>
              </a:solidFill>
            </a:endParaRPr>
          </a:p>
        </p:txBody>
      </p:sp>
      <p:sp useBgFill="1">
        <p:nvSpPr>
          <p:cNvPr id="21" name="Rectangle 20">
            <a:extLst>
              <a:ext uri="{FF2B5EF4-FFF2-40B4-BE49-F238E27FC236}">
                <a16:creationId xmlns:a16="http://schemas.microsoft.com/office/drawing/2014/main" id="{421B5709-714B-4EA8-8C75-C105D9B4D5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76090" y="642795"/>
            <a:ext cx="6272654" cy="5575126"/>
          </a:xfrm>
          <a:prstGeom prst="rect">
            <a:avLst/>
          </a:prstGeom>
          <a:ln>
            <a:noFill/>
          </a:ln>
          <a:effectLst>
            <a:outerShdw blurRad="76200" dist="63500" dir="5040000" algn="t" rotWithShape="0">
              <a:prstClr val="black">
                <a:alpha val="41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Diagram, venn diagram&#10;&#10;Description automatically generated">
            <a:extLst>
              <a:ext uri="{FF2B5EF4-FFF2-40B4-BE49-F238E27FC236}">
                <a16:creationId xmlns:a16="http://schemas.microsoft.com/office/drawing/2014/main" id="{6688401C-92B4-4CD0-9669-AE336D42C0FD}"/>
              </a:ext>
            </a:extLst>
          </p:cNvPr>
          <p:cNvPicPr>
            <a:picLocks noChangeAspect="1"/>
          </p:cNvPicPr>
          <p:nvPr/>
        </p:nvPicPr>
        <p:blipFill>
          <a:blip r:embed="rId4"/>
          <a:stretch>
            <a:fillRect/>
          </a:stretch>
        </p:blipFill>
        <p:spPr>
          <a:xfrm>
            <a:off x="5997980" y="1074860"/>
            <a:ext cx="4828874" cy="4940024"/>
          </a:xfrm>
          <a:prstGeom prst="rect">
            <a:avLst/>
          </a:prstGeom>
          <a:ln>
            <a:noFill/>
          </a:ln>
          <a:effectLst/>
        </p:spPr>
      </p:pic>
    </p:spTree>
    <p:extLst>
      <p:ext uri="{BB962C8B-B14F-4D97-AF65-F5344CB8AC3E}">
        <p14:creationId xmlns:p14="http://schemas.microsoft.com/office/powerpoint/2010/main" val="3579064777"/>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D51544-004F-47AE-8AB7-A85B6794CA7F}"/>
              </a:ext>
            </a:extLst>
          </p:cNvPr>
          <p:cNvSpPr>
            <a:spLocks noGrp="1"/>
          </p:cNvSpPr>
          <p:nvPr>
            <p:ph type="title"/>
          </p:nvPr>
        </p:nvSpPr>
        <p:spPr>
          <a:xfrm>
            <a:off x="680321" y="676764"/>
            <a:ext cx="9613861" cy="1080938"/>
          </a:xfrm>
        </p:spPr>
        <p:txBody>
          <a:bodyPr/>
          <a:lstStyle/>
          <a:p>
            <a:r>
              <a:rPr lang="en-GB" dirty="0"/>
              <a:t>SCHEIN </a:t>
            </a:r>
          </a:p>
        </p:txBody>
      </p:sp>
      <p:sp>
        <p:nvSpPr>
          <p:cNvPr id="3" name="Content Placeholder 2">
            <a:extLst>
              <a:ext uri="{FF2B5EF4-FFF2-40B4-BE49-F238E27FC236}">
                <a16:creationId xmlns:a16="http://schemas.microsoft.com/office/drawing/2014/main" id="{56F115F2-48DB-4221-A304-B0F64144E26A}"/>
              </a:ext>
            </a:extLst>
          </p:cNvPr>
          <p:cNvSpPr>
            <a:spLocks noGrp="1"/>
          </p:cNvSpPr>
          <p:nvPr>
            <p:ph idx="1"/>
          </p:nvPr>
        </p:nvSpPr>
        <p:spPr>
          <a:xfrm>
            <a:off x="0" y="2041451"/>
            <a:ext cx="9613861" cy="3599316"/>
          </a:xfrm>
        </p:spPr>
        <p:txBody>
          <a:bodyPr/>
          <a:lstStyle/>
          <a:p>
            <a:r>
              <a:rPr lang="en-GB" dirty="0"/>
              <a:t>Model of Organisational Culture </a:t>
            </a:r>
          </a:p>
          <a:p>
            <a:r>
              <a:rPr lang="en-GB" dirty="0"/>
              <a:t>Three Levels of Organisational Cultures</a:t>
            </a:r>
          </a:p>
          <a:p>
            <a:endParaRPr lang="en-GB" dirty="0"/>
          </a:p>
        </p:txBody>
      </p:sp>
      <p:pic>
        <p:nvPicPr>
          <p:cNvPr id="4" name="Picture 3">
            <a:extLst>
              <a:ext uri="{FF2B5EF4-FFF2-40B4-BE49-F238E27FC236}">
                <a16:creationId xmlns:a16="http://schemas.microsoft.com/office/drawing/2014/main" id="{8E27743A-59A0-4248-A286-1907D9440ABF}"/>
              </a:ext>
            </a:extLst>
          </p:cNvPr>
          <p:cNvPicPr>
            <a:picLocks noChangeAspect="1"/>
          </p:cNvPicPr>
          <p:nvPr/>
        </p:nvPicPr>
        <p:blipFill>
          <a:blip r:embed="rId2"/>
          <a:stretch>
            <a:fillRect/>
          </a:stretch>
        </p:blipFill>
        <p:spPr>
          <a:xfrm>
            <a:off x="393895" y="3024554"/>
            <a:ext cx="5383235" cy="3800212"/>
          </a:xfrm>
          <a:prstGeom prst="rect">
            <a:avLst/>
          </a:prstGeom>
        </p:spPr>
      </p:pic>
      <p:pic>
        <p:nvPicPr>
          <p:cNvPr id="5" name="Picture 4">
            <a:extLst>
              <a:ext uri="{FF2B5EF4-FFF2-40B4-BE49-F238E27FC236}">
                <a16:creationId xmlns:a16="http://schemas.microsoft.com/office/drawing/2014/main" id="{09CE18EF-E183-4DAA-9966-5E646EA6DA7D}"/>
              </a:ext>
            </a:extLst>
          </p:cNvPr>
          <p:cNvPicPr>
            <a:picLocks noChangeAspect="1"/>
          </p:cNvPicPr>
          <p:nvPr/>
        </p:nvPicPr>
        <p:blipFill>
          <a:blip r:embed="rId3"/>
          <a:stretch>
            <a:fillRect/>
          </a:stretch>
        </p:blipFill>
        <p:spPr>
          <a:xfrm>
            <a:off x="6682154" y="2041451"/>
            <a:ext cx="5509846" cy="4816549"/>
          </a:xfrm>
          <a:prstGeom prst="rect">
            <a:avLst/>
          </a:prstGeom>
        </p:spPr>
      </p:pic>
    </p:spTree>
    <p:extLst>
      <p:ext uri="{BB962C8B-B14F-4D97-AF65-F5344CB8AC3E}">
        <p14:creationId xmlns:p14="http://schemas.microsoft.com/office/powerpoint/2010/main" val="29204248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B3F9E774-F054-4892-8E69-C76B2C8545F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a:gradFill>
            <a:gsLst>
              <a:gs pos="0">
                <a:srgbClr val="F78925"/>
              </a:gs>
              <a:gs pos="50000">
                <a:srgbClr val="D54209"/>
              </a:gs>
              <a:gs pos="100000">
                <a:srgbClr val="8D0000"/>
              </a:gs>
            </a:gsLst>
            <a:lin ang="2520000" scaled="0"/>
          </a:gradFill>
        </p:spPr>
      </p:pic>
      <p:pic>
        <p:nvPicPr>
          <p:cNvPr id="13" name="Picture 12">
            <a:extLst>
              <a:ext uri="{FF2B5EF4-FFF2-40B4-BE49-F238E27FC236}">
                <a16:creationId xmlns:a16="http://schemas.microsoft.com/office/drawing/2014/main" id="{BEF6A099-2A38-4C66-88FF-FDBCB564E5F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Rectangle 14">
            <a:extLst>
              <a:ext uri="{FF2B5EF4-FFF2-40B4-BE49-F238E27FC236}">
                <a16:creationId xmlns:a16="http://schemas.microsoft.com/office/drawing/2014/main" id="{D0D98427-7B26-46E2-93FE-CB8CD38542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B15A4233-F980-4EF6-B2C0-D7C63E752A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4959094" cy="1368198"/>
          </a:xfrm>
          <a:prstGeom prst="rect">
            <a:avLst/>
          </a:prstGeom>
          <a:solidFill>
            <a:srgbClr val="0D0D0D"/>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2A6DE2AB-267A-4BE7-835F-63C9678539FD}"/>
              </a:ext>
            </a:extLst>
          </p:cNvPr>
          <p:cNvSpPr>
            <a:spLocks noGrp="1"/>
          </p:cNvSpPr>
          <p:nvPr>
            <p:ph type="title"/>
          </p:nvPr>
        </p:nvSpPr>
        <p:spPr>
          <a:xfrm>
            <a:off x="117612" y="753230"/>
            <a:ext cx="4136123" cy="1080938"/>
          </a:xfrm>
        </p:spPr>
        <p:txBody>
          <a:bodyPr>
            <a:normAutofit/>
          </a:bodyPr>
          <a:lstStyle/>
          <a:p>
            <a:r>
              <a:rPr lang="en-GB" sz="2400" dirty="0">
                <a:solidFill>
                  <a:srgbClr val="FFFFFF"/>
                </a:solidFill>
              </a:rPr>
              <a:t>DEAL AND KENNEDY</a:t>
            </a:r>
          </a:p>
        </p:txBody>
      </p:sp>
      <p:pic>
        <p:nvPicPr>
          <p:cNvPr id="19" name="Picture 18">
            <a:extLst>
              <a:ext uri="{FF2B5EF4-FFF2-40B4-BE49-F238E27FC236}">
                <a16:creationId xmlns:a16="http://schemas.microsoft.com/office/drawing/2014/main" id="{3B7E3E62-AACE-4D18-93B3-B4C452E287C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70241"/>
            <a:ext cx="4956048" cy="199787"/>
          </a:xfrm>
          <a:prstGeom prst="rect">
            <a:avLst/>
          </a:prstGeom>
        </p:spPr>
      </p:pic>
      <p:sp>
        <p:nvSpPr>
          <p:cNvPr id="8" name="Content Placeholder 7">
            <a:extLst>
              <a:ext uri="{FF2B5EF4-FFF2-40B4-BE49-F238E27FC236}">
                <a16:creationId xmlns:a16="http://schemas.microsoft.com/office/drawing/2014/main" id="{22F0ED81-F724-463F-816A-78015E2ACFB1}"/>
              </a:ext>
            </a:extLst>
          </p:cNvPr>
          <p:cNvSpPr>
            <a:spLocks noGrp="1"/>
          </p:cNvSpPr>
          <p:nvPr>
            <p:ph idx="1"/>
          </p:nvPr>
        </p:nvSpPr>
        <p:spPr>
          <a:xfrm>
            <a:off x="0" y="1970240"/>
            <a:ext cx="4675767" cy="4661545"/>
          </a:xfrm>
        </p:spPr>
        <p:txBody>
          <a:bodyPr>
            <a:normAutofit/>
          </a:bodyPr>
          <a:lstStyle/>
          <a:p>
            <a:endParaRPr lang="en-US" sz="1400" dirty="0">
              <a:solidFill>
                <a:srgbClr val="FFFFFF"/>
              </a:solidFill>
            </a:endParaRPr>
          </a:p>
          <a:p>
            <a:endParaRPr lang="en-US" sz="1800" dirty="0">
              <a:solidFill>
                <a:srgbClr val="FFFFFF"/>
              </a:solidFill>
            </a:endParaRPr>
          </a:p>
          <a:p>
            <a:r>
              <a:rPr lang="en-US" sz="1800" dirty="0">
                <a:solidFill>
                  <a:srgbClr val="FFFFFF"/>
                </a:solidFill>
              </a:rPr>
              <a:t>4 Distinct Types of Culture. </a:t>
            </a:r>
          </a:p>
          <a:p>
            <a:endParaRPr lang="en-US" sz="1800" dirty="0">
              <a:solidFill>
                <a:srgbClr val="FFFFFF"/>
              </a:solidFill>
            </a:endParaRPr>
          </a:p>
          <a:p>
            <a:r>
              <a:rPr lang="en-US" sz="1800" dirty="0">
                <a:solidFill>
                  <a:srgbClr val="FFFFFF"/>
                </a:solidFill>
              </a:rPr>
              <a:t>2 Market place Types Factors that influence Culture </a:t>
            </a:r>
          </a:p>
          <a:p>
            <a:endParaRPr lang="en-US" sz="1800" dirty="0">
              <a:solidFill>
                <a:srgbClr val="FFFFFF"/>
              </a:solidFill>
            </a:endParaRPr>
          </a:p>
          <a:p>
            <a:endParaRPr lang="en-US" sz="1800" dirty="0">
              <a:solidFill>
                <a:srgbClr val="FFFFFF"/>
              </a:solidFill>
            </a:endParaRPr>
          </a:p>
          <a:p>
            <a:pPr marL="0" indent="0">
              <a:buNone/>
            </a:pPr>
            <a:r>
              <a:rPr lang="en-US" sz="1800" dirty="0">
                <a:solidFill>
                  <a:srgbClr val="FFFFFF"/>
                </a:solidFill>
              </a:rPr>
              <a:t>    </a:t>
            </a:r>
            <a:r>
              <a:rPr lang="en-US" sz="1800" dirty="0" err="1">
                <a:solidFill>
                  <a:srgbClr val="FFFFFF"/>
                </a:solidFill>
              </a:rPr>
              <a:t>i</a:t>
            </a:r>
            <a:r>
              <a:rPr lang="en-US" sz="1800" dirty="0">
                <a:solidFill>
                  <a:srgbClr val="FFFFFF"/>
                </a:solidFill>
              </a:rPr>
              <a:t>) </a:t>
            </a:r>
            <a:r>
              <a:rPr lang="en-US" sz="1800" i="1" u="sng" dirty="0"/>
              <a:t>RISK</a:t>
            </a:r>
            <a:r>
              <a:rPr lang="en-US" sz="1800" i="1" dirty="0"/>
              <a:t> associated with the </a:t>
            </a:r>
          </a:p>
          <a:p>
            <a:pPr marL="0" indent="0">
              <a:buNone/>
            </a:pPr>
            <a:r>
              <a:rPr lang="en-US" sz="1800" i="1" dirty="0"/>
              <a:t>       </a:t>
            </a:r>
            <a:r>
              <a:rPr lang="en-US" sz="1800" i="1" dirty="0" err="1"/>
              <a:t>organisation’s</a:t>
            </a:r>
            <a:r>
              <a:rPr lang="en-US" sz="1800" i="1" dirty="0"/>
              <a:t> activity type.</a:t>
            </a:r>
          </a:p>
          <a:p>
            <a:pPr marL="0" indent="0">
              <a:buNone/>
            </a:pPr>
            <a:endParaRPr lang="en-US" sz="1800" i="1" dirty="0"/>
          </a:p>
          <a:p>
            <a:pPr marL="0" indent="0">
              <a:buNone/>
            </a:pPr>
            <a:r>
              <a:rPr lang="en-US" sz="1800" i="1" dirty="0"/>
              <a:t>   ii) </a:t>
            </a:r>
            <a:r>
              <a:rPr lang="en-US" sz="1800" i="1" u="sng" dirty="0"/>
              <a:t>SPEED</a:t>
            </a:r>
            <a:r>
              <a:rPr lang="en-US" sz="1800" i="1" dirty="0"/>
              <a:t> at which companies learn of </a:t>
            </a:r>
          </a:p>
          <a:p>
            <a:pPr marL="0" indent="0">
              <a:buNone/>
            </a:pPr>
            <a:r>
              <a:rPr lang="en-US" sz="1800" i="1" dirty="0"/>
              <a:t>       success.</a:t>
            </a:r>
          </a:p>
          <a:p>
            <a:pPr marL="0" indent="0">
              <a:buNone/>
            </a:pPr>
            <a:endParaRPr lang="en-US" sz="1400" dirty="0">
              <a:solidFill>
                <a:srgbClr val="FFFFFF"/>
              </a:solidFill>
            </a:endParaRPr>
          </a:p>
        </p:txBody>
      </p:sp>
      <p:sp useBgFill="1">
        <p:nvSpPr>
          <p:cNvPr id="21" name="Rectangle 20">
            <a:extLst>
              <a:ext uri="{FF2B5EF4-FFF2-40B4-BE49-F238E27FC236}">
                <a16:creationId xmlns:a16="http://schemas.microsoft.com/office/drawing/2014/main" id="{421B5709-714B-4EA8-8C75-C105D9B4D5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76090" y="642795"/>
            <a:ext cx="6272654" cy="5575126"/>
          </a:xfrm>
          <a:prstGeom prst="rect">
            <a:avLst/>
          </a:prstGeom>
          <a:ln>
            <a:noFill/>
          </a:ln>
          <a:effectLst>
            <a:outerShdw blurRad="76200" dist="63500" dir="5040000" algn="t" rotWithShape="0">
              <a:prstClr val="black">
                <a:alpha val="41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833ACCA9-F3D6-4747-8109-E5B013E2C8FD}"/>
              </a:ext>
            </a:extLst>
          </p:cNvPr>
          <p:cNvPicPr>
            <a:picLocks noChangeAspect="1"/>
          </p:cNvPicPr>
          <p:nvPr/>
        </p:nvPicPr>
        <p:blipFill>
          <a:blip r:embed="rId4"/>
          <a:stretch>
            <a:fillRect/>
          </a:stretch>
        </p:blipFill>
        <p:spPr>
          <a:xfrm>
            <a:off x="5968582" y="955591"/>
            <a:ext cx="4878274" cy="4940024"/>
          </a:xfrm>
          <a:prstGeom prst="rect">
            <a:avLst/>
          </a:prstGeom>
          <a:ln>
            <a:noFill/>
          </a:ln>
          <a:effectLst/>
        </p:spPr>
      </p:pic>
      <p:sp>
        <p:nvSpPr>
          <p:cNvPr id="5" name="Arrow: Down 4">
            <a:extLst>
              <a:ext uri="{FF2B5EF4-FFF2-40B4-BE49-F238E27FC236}">
                <a16:creationId xmlns:a16="http://schemas.microsoft.com/office/drawing/2014/main" id="{BE755CD5-EFC2-4E50-8AF0-39730A715D33}"/>
              </a:ext>
            </a:extLst>
          </p:cNvPr>
          <p:cNvSpPr/>
          <p:nvPr/>
        </p:nvSpPr>
        <p:spPr>
          <a:xfrm>
            <a:off x="2185674" y="3852270"/>
            <a:ext cx="562708" cy="42554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54397415"/>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7" name="Picture 8">
            <a:extLst>
              <a:ext uri="{FF2B5EF4-FFF2-40B4-BE49-F238E27FC236}">
                <a16:creationId xmlns:a16="http://schemas.microsoft.com/office/drawing/2014/main" id="{B3F9E774-F054-4892-8E69-C76B2C8545F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a:gradFill>
            <a:gsLst>
              <a:gs pos="0">
                <a:srgbClr val="F78925"/>
              </a:gs>
              <a:gs pos="50000">
                <a:srgbClr val="D54209"/>
              </a:gs>
              <a:gs pos="100000">
                <a:srgbClr val="8D0000"/>
              </a:gs>
            </a:gsLst>
            <a:lin ang="2520000" scaled="0"/>
          </a:gradFill>
        </p:spPr>
      </p:pic>
      <p:pic>
        <p:nvPicPr>
          <p:cNvPr id="28" name="Picture 10">
            <a:extLst>
              <a:ext uri="{FF2B5EF4-FFF2-40B4-BE49-F238E27FC236}">
                <a16:creationId xmlns:a16="http://schemas.microsoft.com/office/drawing/2014/main" id="{BEF6A099-2A38-4C66-88FF-FDBCB564E5F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9" name="Rectangle 12">
            <a:extLst>
              <a:ext uri="{FF2B5EF4-FFF2-40B4-BE49-F238E27FC236}">
                <a16:creationId xmlns:a16="http://schemas.microsoft.com/office/drawing/2014/main" id="{D0D98427-7B26-46E2-93FE-CB8CD38542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14">
            <a:extLst>
              <a:ext uri="{FF2B5EF4-FFF2-40B4-BE49-F238E27FC236}">
                <a16:creationId xmlns:a16="http://schemas.microsoft.com/office/drawing/2014/main" id="{B15A4233-F980-4EF6-B2C0-D7C63E752A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4959094" cy="1368198"/>
          </a:xfrm>
          <a:prstGeom prst="rect">
            <a:avLst/>
          </a:prstGeom>
          <a:solidFill>
            <a:srgbClr val="0D0D0D"/>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66DA16F-472E-4F23-8ACE-034C0548519F}"/>
              </a:ext>
            </a:extLst>
          </p:cNvPr>
          <p:cNvSpPr>
            <a:spLocks noGrp="1"/>
          </p:cNvSpPr>
          <p:nvPr>
            <p:ph type="title"/>
          </p:nvPr>
        </p:nvSpPr>
        <p:spPr>
          <a:xfrm>
            <a:off x="680321" y="753228"/>
            <a:ext cx="4136123" cy="1080938"/>
          </a:xfrm>
        </p:spPr>
        <p:txBody>
          <a:bodyPr>
            <a:normAutofit/>
          </a:bodyPr>
          <a:lstStyle/>
          <a:p>
            <a:pPr algn="ctr"/>
            <a:r>
              <a:rPr lang="en-GB" sz="2400" dirty="0">
                <a:solidFill>
                  <a:srgbClr val="FFFFFF"/>
                </a:solidFill>
              </a:rPr>
              <a:t>TODAY’s FOCUS:</a:t>
            </a:r>
          </a:p>
        </p:txBody>
      </p:sp>
      <p:pic>
        <p:nvPicPr>
          <p:cNvPr id="31" name="Picture 16">
            <a:extLst>
              <a:ext uri="{FF2B5EF4-FFF2-40B4-BE49-F238E27FC236}">
                <a16:creationId xmlns:a16="http://schemas.microsoft.com/office/drawing/2014/main" id="{3B7E3E62-AACE-4D18-93B3-B4C452E287C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70241"/>
            <a:ext cx="4956048" cy="199787"/>
          </a:xfrm>
          <a:prstGeom prst="rect">
            <a:avLst/>
          </a:prstGeom>
        </p:spPr>
      </p:pic>
      <p:sp>
        <p:nvSpPr>
          <p:cNvPr id="3" name="Content Placeholder 2">
            <a:extLst>
              <a:ext uri="{FF2B5EF4-FFF2-40B4-BE49-F238E27FC236}">
                <a16:creationId xmlns:a16="http://schemas.microsoft.com/office/drawing/2014/main" id="{A8A07790-E606-42BD-A343-86444E634CAD}"/>
              </a:ext>
            </a:extLst>
          </p:cNvPr>
          <p:cNvSpPr>
            <a:spLocks noGrp="1"/>
          </p:cNvSpPr>
          <p:nvPr>
            <p:ph idx="1"/>
          </p:nvPr>
        </p:nvSpPr>
        <p:spPr>
          <a:xfrm>
            <a:off x="680321" y="2336873"/>
            <a:ext cx="3656289" cy="3599316"/>
          </a:xfrm>
        </p:spPr>
        <p:txBody>
          <a:bodyPr>
            <a:normAutofit/>
          </a:bodyPr>
          <a:lstStyle/>
          <a:p>
            <a:pPr algn="ctr"/>
            <a:r>
              <a:rPr lang="en-GB" sz="4400" dirty="0">
                <a:solidFill>
                  <a:srgbClr val="FFFFFF"/>
                </a:solidFill>
              </a:rPr>
              <a:t>Business Culture Continuation………</a:t>
            </a:r>
          </a:p>
        </p:txBody>
      </p:sp>
      <p:sp useBgFill="1">
        <p:nvSpPr>
          <p:cNvPr id="32" name="Rectangle 18">
            <a:extLst>
              <a:ext uri="{FF2B5EF4-FFF2-40B4-BE49-F238E27FC236}">
                <a16:creationId xmlns:a16="http://schemas.microsoft.com/office/drawing/2014/main" id="{421B5709-714B-4EA8-8C75-C105D9B4D5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76090" y="642795"/>
            <a:ext cx="6272654" cy="5575126"/>
          </a:xfrm>
          <a:prstGeom prst="rect">
            <a:avLst/>
          </a:prstGeom>
          <a:ln>
            <a:noFill/>
          </a:ln>
          <a:effectLst>
            <a:outerShdw blurRad="76200" dist="63500" dir="5040000" algn="t" rotWithShape="0">
              <a:prstClr val="black">
                <a:alpha val="41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9DEC104F-AC97-4F30-9CFC-21F4D2F1D81E}"/>
              </a:ext>
            </a:extLst>
          </p:cNvPr>
          <p:cNvPicPr>
            <a:picLocks noChangeAspect="1"/>
          </p:cNvPicPr>
          <p:nvPr/>
        </p:nvPicPr>
        <p:blipFill>
          <a:blip r:embed="rId4"/>
          <a:stretch>
            <a:fillRect/>
          </a:stretch>
        </p:blipFill>
        <p:spPr>
          <a:xfrm>
            <a:off x="5593084" y="837520"/>
            <a:ext cx="5629268" cy="5182960"/>
          </a:xfrm>
          <a:prstGeom prst="rect">
            <a:avLst/>
          </a:prstGeom>
          <a:ln>
            <a:noFill/>
          </a:ln>
          <a:effectLst/>
        </p:spPr>
      </p:pic>
    </p:spTree>
    <p:extLst>
      <p:ext uri="{BB962C8B-B14F-4D97-AF65-F5344CB8AC3E}">
        <p14:creationId xmlns:p14="http://schemas.microsoft.com/office/powerpoint/2010/main" val="1787590168"/>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D52464-DDA3-4E5C-8194-DAB2D0684C89}"/>
              </a:ext>
            </a:extLst>
          </p:cNvPr>
          <p:cNvSpPr>
            <a:spLocks noGrp="1"/>
          </p:cNvSpPr>
          <p:nvPr>
            <p:ph type="title"/>
          </p:nvPr>
        </p:nvSpPr>
        <p:spPr/>
        <p:txBody>
          <a:bodyPr/>
          <a:lstStyle/>
          <a:p>
            <a:r>
              <a:rPr lang="en-GB" dirty="0"/>
              <a:t>Culture is KEY in Business</a:t>
            </a:r>
          </a:p>
        </p:txBody>
      </p:sp>
      <p:sp>
        <p:nvSpPr>
          <p:cNvPr id="3" name="Content Placeholder 2">
            <a:extLst>
              <a:ext uri="{FF2B5EF4-FFF2-40B4-BE49-F238E27FC236}">
                <a16:creationId xmlns:a16="http://schemas.microsoft.com/office/drawing/2014/main" id="{3733CB43-1999-470D-BD6E-25C05CE54C7D}"/>
              </a:ext>
            </a:extLst>
          </p:cNvPr>
          <p:cNvSpPr>
            <a:spLocks noGrp="1"/>
          </p:cNvSpPr>
          <p:nvPr>
            <p:ph idx="1"/>
          </p:nvPr>
        </p:nvSpPr>
        <p:spPr>
          <a:xfrm>
            <a:off x="680321" y="2336873"/>
            <a:ext cx="11100862" cy="3599316"/>
          </a:xfrm>
        </p:spPr>
        <p:txBody>
          <a:bodyPr/>
          <a:lstStyle/>
          <a:p>
            <a:pPr algn="just"/>
            <a:r>
              <a:rPr lang="en-GB" b="1" dirty="0">
                <a:solidFill>
                  <a:schemeClr val="bg1"/>
                </a:solidFill>
              </a:rPr>
              <a:t>“Without exception, the dominance and coherence of culture proved to be an essential quality of the excellent companies”</a:t>
            </a:r>
          </a:p>
          <a:p>
            <a:pPr marL="0" indent="0" algn="just">
              <a:buNone/>
            </a:pPr>
            <a:r>
              <a:rPr lang="en-GB" dirty="0"/>
              <a:t>  (Peters and Waterman)</a:t>
            </a:r>
          </a:p>
          <a:p>
            <a:pPr marL="0" indent="0" algn="just">
              <a:buNone/>
            </a:pPr>
            <a:endParaRPr lang="en-GB" dirty="0"/>
          </a:p>
          <a:p>
            <a:pPr algn="just"/>
            <a:r>
              <a:rPr lang="en-GB" b="1" dirty="0">
                <a:solidFill>
                  <a:schemeClr val="bg1"/>
                </a:solidFill>
              </a:rPr>
              <a:t>“There is </a:t>
            </a:r>
            <a:r>
              <a:rPr lang="en-GB" b="1" dirty="0" err="1">
                <a:solidFill>
                  <a:schemeClr val="bg1"/>
                </a:solidFill>
              </a:rPr>
              <a:t>is</a:t>
            </a:r>
            <a:r>
              <a:rPr lang="en-GB" b="1" dirty="0">
                <a:solidFill>
                  <a:schemeClr val="bg1"/>
                </a:solidFill>
              </a:rPr>
              <a:t> nothing accidental about cultural strengths….there is  a relationship between an organisation’s culture and its performance”</a:t>
            </a:r>
          </a:p>
          <a:p>
            <a:pPr marL="0" indent="0" algn="just">
              <a:buNone/>
            </a:pPr>
            <a:r>
              <a:rPr lang="en-GB" dirty="0"/>
              <a:t>   (Heller)</a:t>
            </a:r>
          </a:p>
        </p:txBody>
      </p:sp>
    </p:spTree>
    <p:extLst>
      <p:ext uri="{BB962C8B-B14F-4D97-AF65-F5344CB8AC3E}">
        <p14:creationId xmlns:p14="http://schemas.microsoft.com/office/powerpoint/2010/main" val="8517576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D08A02-A060-4249-B491-6FB4A2B6093F}"/>
              </a:ext>
            </a:extLst>
          </p:cNvPr>
          <p:cNvSpPr>
            <a:spLocks noGrp="1"/>
          </p:cNvSpPr>
          <p:nvPr>
            <p:ph type="title"/>
          </p:nvPr>
        </p:nvSpPr>
        <p:spPr/>
        <p:txBody>
          <a:bodyPr/>
          <a:lstStyle/>
          <a:p>
            <a:r>
              <a:rPr lang="en-GB" dirty="0"/>
              <a:t>Culture is KEY in Business</a:t>
            </a:r>
          </a:p>
        </p:txBody>
      </p:sp>
      <p:sp>
        <p:nvSpPr>
          <p:cNvPr id="3" name="Content Placeholder 2">
            <a:extLst>
              <a:ext uri="{FF2B5EF4-FFF2-40B4-BE49-F238E27FC236}">
                <a16:creationId xmlns:a16="http://schemas.microsoft.com/office/drawing/2014/main" id="{BAF07880-2B06-494C-8E27-14EF1A4A56CD}"/>
              </a:ext>
            </a:extLst>
          </p:cNvPr>
          <p:cNvSpPr>
            <a:spLocks noGrp="1"/>
          </p:cNvSpPr>
          <p:nvPr>
            <p:ph idx="1"/>
          </p:nvPr>
        </p:nvSpPr>
        <p:spPr/>
        <p:txBody>
          <a:bodyPr/>
          <a:lstStyle/>
          <a:p>
            <a:r>
              <a:rPr lang="en-GB" dirty="0"/>
              <a:t>FUNCTIONS OF CULTURE:</a:t>
            </a:r>
          </a:p>
          <a:p>
            <a:endParaRPr lang="en-GB" dirty="0"/>
          </a:p>
          <a:p>
            <a:r>
              <a:rPr lang="en-GB" dirty="0"/>
              <a:t>1) Defines / Creates BOUNDARIES </a:t>
            </a:r>
          </a:p>
          <a:p>
            <a:r>
              <a:rPr lang="en-GB" dirty="0"/>
              <a:t>2) Develops a BUSINESS IDENTITY</a:t>
            </a:r>
          </a:p>
          <a:p>
            <a:r>
              <a:rPr lang="en-GB" dirty="0"/>
              <a:t>3) Generates COMMITMENT</a:t>
            </a:r>
          </a:p>
          <a:p>
            <a:r>
              <a:rPr lang="en-GB" dirty="0"/>
              <a:t>4) Enhances SOCIAL STABILTY</a:t>
            </a:r>
          </a:p>
          <a:p>
            <a:r>
              <a:rPr lang="en-GB" dirty="0"/>
              <a:t>5) Creates a sense of CONTROL</a:t>
            </a:r>
          </a:p>
        </p:txBody>
      </p:sp>
      <p:pic>
        <p:nvPicPr>
          <p:cNvPr id="4" name="Picture 3">
            <a:extLst>
              <a:ext uri="{FF2B5EF4-FFF2-40B4-BE49-F238E27FC236}">
                <a16:creationId xmlns:a16="http://schemas.microsoft.com/office/drawing/2014/main" id="{D1C981FB-9488-4CA8-A393-6C26EF244404}"/>
              </a:ext>
            </a:extLst>
          </p:cNvPr>
          <p:cNvPicPr>
            <a:picLocks noChangeAspect="1"/>
          </p:cNvPicPr>
          <p:nvPr/>
        </p:nvPicPr>
        <p:blipFill>
          <a:blip r:embed="rId2"/>
          <a:stretch>
            <a:fillRect/>
          </a:stretch>
        </p:blipFill>
        <p:spPr>
          <a:xfrm>
            <a:off x="6991643" y="2336873"/>
            <a:ext cx="4635349" cy="3945988"/>
          </a:xfrm>
          <a:prstGeom prst="rect">
            <a:avLst/>
          </a:prstGeom>
        </p:spPr>
      </p:pic>
    </p:spTree>
    <p:extLst>
      <p:ext uri="{BB962C8B-B14F-4D97-AF65-F5344CB8AC3E}">
        <p14:creationId xmlns:p14="http://schemas.microsoft.com/office/powerpoint/2010/main" val="36856919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3788DE-C788-475E-BFEE-B21C40649567}"/>
              </a:ext>
            </a:extLst>
          </p:cNvPr>
          <p:cNvSpPr>
            <a:spLocks noGrp="1"/>
          </p:cNvSpPr>
          <p:nvPr>
            <p:ph type="title"/>
          </p:nvPr>
        </p:nvSpPr>
        <p:spPr/>
        <p:txBody>
          <a:bodyPr/>
          <a:lstStyle/>
          <a:p>
            <a:r>
              <a:rPr lang="en-GB" dirty="0"/>
              <a:t>Organisational Culture is Important !</a:t>
            </a:r>
          </a:p>
        </p:txBody>
      </p:sp>
      <p:sp>
        <p:nvSpPr>
          <p:cNvPr id="3" name="Content Placeholder 2">
            <a:extLst>
              <a:ext uri="{FF2B5EF4-FFF2-40B4-BE49-F238E27FC236}">
                <a16:creationId xmlns:a16="http://schemas.microsoft.com/office/drawing/2014/main" id="{CB3C2903-BD7B-461B-8EDF-9C860B290546}"/>
              </a:ext>
            </a:extLst>
          </p:cNvPr>
          <p:cNvSpPr>
            <a:spLocks noGrp="1"/>
          </p:cNvSpPr>
          <p:nvPr>
            <p:ph idx="1"/>
          </p:nvPr>
        </p:nvSpPr>
        <p:spPr/>
        <p:txBody>
          <a:bodyPr/>
          <a:lstStyle/>
          <a:p>
            <a:r>
              <a:rPr lang="en-GB" dirty="0"/>
              <a:t>Culture Shapes Behaviour (Teamworking)</a:t>
            </a:r>
          </a:p>
          <a:p>
            <a:endParaRPr lang="en-GB" dirty="0"/>
          </a:p>
          <a:p>
            <a:r>
              <a:rPr lang="en-GB" dirty="0"/>
              <a:t>Friendly  / Aggressive</a:t>
            </a:r>
          </a:p>
          <a:p>
            <a:r>
              <a:rPr lang="en-GB" dirty="0"/>
              <a:t>Proactive  / Passive</a:t>
            </a:r>
          </a:p>
          <a:p>
            <a:r>
              <a:rPr lang="en-GB" dirty="0"/>
              <a:t>Concerned  / Disinterested </a:t>
            </a:r>
          </a:p>
          <a:p>
            <a:r>
              <a:rPr lang="en-GB" dirty="0" err="1"/>
              <a:t>Teamworker</a:t>
            </a:r>
            <a:r>
              <a:rPr lang="en-GB" dirty="0"/>
              <a:t> / Independent Worker</a:t>
            </a:r>
          </a:p>
          <a:p>
            <a:r>
              <a:rPr lang="en-GB" dirty="0"/>
              <a:t>……………………………</a:t>
            </a:r>
          </a:p>
          <a:p>
            <a:endParaRPr lang="en-GB" dirty="0"/>
          </a:p>
        </p:txBody>
      </p:sp>
      <p:pic>
        <p:nvPicPr>
          <p:cNvPr id="4" name="Picture 3">
            <a:extLst>
              <a:ext uri="{FF2B5EF4-FFF2-40B4-BE49-F238E27FC236}">
                <a16:creationId xmlns:a16="http://schemas.microsoft.com/office/drawing/2014/main" id="{7092A5E7-5D06-4C76-8E3A-8303EC181B70}"/>
              </a:ext>
            </a:extLst>
          </p:cNvPr>
          <p:cNvPicPr>
            <a:picLocks noChangeAspect="1"/>
          </p:cNvPicPr>
          <p:nvPr/>
        </p:nvPicPr>
        <p:blipFill>
          <a:blip r:embed="rId2"/>
          <a:stretch>
            <a:fillRect/>
          </a:stretch>
        </p:blipFill>
        <p:spPr>
          <a:xfrm>
            <a:off x="6996829" y="3213504"/>
            <a:ext cx="4514850" cy="2705100"/>
          </a:xfrm>
          <a:prstGeom prst="rect">
            <a:avLst/>
          </a:prstGeom>
        </p:spPr>
      </p:pic>
    </p:spTree>
    <p:extLst>
      <p:ext uri="{BB962C8B-B14F-4D97-AF65-F5344CB8AC3E}">
        <p14:creationId xmlns:p14="http://schemas.microsoft.com/office/powerpoint/2010/main" val="26997464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749E09-F3D6-45C9-9F4B-BB642C769185}"/>
              </a:ext>
            </a:extLst>
          </p:cNvPr>
          <p:cNvSpPr>
            <a:spLocks noGrp="1"/>
          </p:cNvSpPr>
          <p:nvPr>
            <p:ph type="title"/>
          </p:nvPr>
        </p:nvSpPr>
        <p:spPr/>
        <p:txBody>
          <a:bodyPr/>
          <a:lstStyle/>
          <a:p>
            <a:r>
              <a:rPr lang="en-GB" dirty="0"/>
              <a:t>Organisational Culture is Important !</a:t>
            </a:r>
          </a:p>
        </p:txBody>
      </p:sp>
      <p:sp>
        <p:nvSpPr>
          <p:cNvPr id="3" name="Content Placeholder 2">
            <a:extLst>
              <a:ext uri="{FF2B5EF4-FFF2-40B4-BE49-F238E27FC236}">
                <a16:creationId xmlns:a16="http://schemas.microsoft.com/office/drawing/2014/main" id="{E8EC3C40-5B01-4F47-8957-0C9066A33F60}"/>
              </a:ext>
            </a:extLst>
          </p:cNvPr>
          <p:cNvSpPr>
            <a:spLocks noGrp="1"/>
          </p:cNvSpPr>
          <p:nvPr>
            <p:ph idx="1"/>
          </p:nvPr>
        </p:nvSpPr>
        <p:spPr>
          <a:xfrm>
            <a:off x="0" y="2080590"/>
            <a:ext cx="12099235" cy="4625009"/>
          </a:xfrm>
        </p:spPr>
        <p:txBody>
          <a:bodyPr>
            <a:normAutofit fontScale="92500" lnSpcReduction="10000"/>
          </a:bodyPr>
          <a:lstStyle/>
          <a:p>
            <a:pPr marL="0" indent="0">
              <a:buNone/>
            </a:pPr>
            <a:r>
              <a:rPr lang="en-GB" dirty="0"/>
              <a:t>When Culture is accepted (appreciated and adopted) by employees, it increases the authority of management, which in turn influences productivity / competitive edge. </a:t>
            </a:r>
          </a:p>
          <a:p>
            <a:pPr marL="0" indent="0">
              <a:buNone/>
            </a:pPr>
            <a:endParaRPr lang="en-GB" dirty="0"/>
          </a:p>
          <a:p>
            <a:pPr marL="0" indent="0">
              <a:buNone/>
            </a:pPr>
            <a:r>
              <a:rPr lang="en-GB" dirty="0"/>
              <a:t>WHY? </a:t>
            </a:r>
          </a:p>
          <a:p>
            <a:pPr marL="0" indent="0">
              <a:buNone/>
            </a:pPr>
            <a:endParaRPr lang="en-GB" dirty="0"/>
          </a:p>
          <a:p>
            <a:pPr>
              <a:buFontTx/>
              <a:buChar char="-"/>
            </a:pPr>
            <a:r>
              <a:rPr lang="en-GB" dirty="0"/>
              <a:t>Employees Identify with the Organisation (Understanding).</a:t>
            </a:r>
          </a:p>
          <a:p>
            <a:pPr>
              <a:buFontTx/>
              <a:buChar char="-"/>
            </a:pPr>
            <a:r>
              <a:rPr lang="en-GB" dirty="0"/>
              <a:t>Employees internalise the organisation’s values (Sense of belonging + Appreciation)</a:t>
            </a:r>
          </a:p>
          <a:p>
            <a:pPr>
              <a:buFontTx/>
              <a:buChar char="-"/>
            </a:pPr>
            <a:r>
              <a:rPr lang="en-GB" dirty="0"/>
              <a:t>Employees are motivated to achieve the organisation’s goals (Knowledgeable on Company Objectives / Direction.</a:t>
            </a:r>
          </a:p>
          <a:p>
            <a:pPr>
              <a:buFontTx/>
              <a:buChar char="-"/>
            </a:pPr>
            <a:endParaRPr lang="en-GB" dirty="0"/>
          </a:p>
          <a:p>
            <a:pPr marL="0" indent="0">
              <a:buNone/>
            </a:pPr>
            <a:r>
              <a:rPr lang="en-GB" b="1" cap="all" dirty="0">
                <a:solidFill>
                  <a:schemeClr val="bg1"/>
                </a:solidFill>
              </a:rPr>
              <a:t>Without strong or appropriate cultures, managers may find it difficult to agree among themselves or gain support from others within the organisation. </a:t>
            </a:r>
          </a:p>
        </p:txBody>
      </p:sp>
    </p:spTree>
    <p:extLst>
      <p:ext uri="{BB962C8B-B14F-4D97-AF65-F5344CB8AC3E}">
        <p14:creationId xmlns:p14="http://schemas.microsoft.com/office/powerpoint/2010/main" val="34849335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FE5F8-C076-49DC-85AA-A33A9C2D488A}"/>
              </a:ext>
            </a:extLst>
          </p:cNvPr>
          <p:cNvSpPr>
            <a:spLocks noGrp="1"/>
          </p:cNvSpPr>
          <p:nvPr>
            <p:ph type="title"/>
          </p:nvPr>
        </p:nvSpPr>
        <p:spPr>
          <a:xfrm>
            <a:off x="0" y="753228"/>
            <a:ext cx="11251096" cy="1080938"/>
          </a:xfrm>
        </p:spPr>
        <p:txBody>
          <a:bodyPr/>
          <a:lstStyle/>
          <a:p>
            <a:r>
              <a:rPr lang="en-GB" dirty="0"/>
              <a:t>NB: Organisational Culture can have its NEGATIVES</a:t>
            </a:r>
          </a:p>
        </p:txBody>
      </p:sp>
      <p:sp>
        <p:nvSpPr>
          <p:cNvPr id="3" name="Content Placeholder 2">
            <a:extLst>
              <a:ext uri="{FF2B5EF4-FFF2-40B4-BE49-F238E27FC236}">
                <a16:creationId xmlns:a16="http://schemas.microsoft.com/office/drawing/2014/main" id="{774CD2B7-028B-4086-862A-A4719C739DE9}"/>
              </a:ext>
            </a:extLst>
          </p:cNvPr>
          <p:cNvSpPr>
            <a:spLocks noGrp="1"/>
          </p:cNvSpPr>
          <p:nvPr>
            <p:ph idx="1"/>
          </p:nvPr>
        </p:nvSpPr>
        <p:spPr>
          <a:xfrm>
            <a:off x="0" y="2403133"/>
            <a:ext cx="11661913" cy="3599316"/>
          </a:xfrm>
        </p:spPr>
        <p:txBody>
          <a:bodyPr>
            <a:normAutofit lnSpcReduction="10000"/>
          </a:bodyPr>
          <a:lstStyle/>
          <a:p>
            <a:r>
              <a:rPr lang="en-GB" dirty="0"/>
              <a:t>CAN YOU THINK OF ANY??????</a:t>
            </a:r>
          </a:p>
          <a:p>
            <a:endParaRPr lang="en-GB" dirty="0"/>
          </a:p>
          <a:p>
            <a:endParaRPr lang="en-GB" dirty="0"/>
          </a:p>
          <a:p>
            <a:r>
              <a:rPr lang="en-GB" dirty="0"/>
              <a:t>1) Can be a BARRIER to CHANGE</a:t>
            </a:r>
          </a:p>
          <a:p>
            <a:endParaRPr lang="en-GB" dirty="0"/>
          </a:p>
          <a:p>
            <a:r>
              <a:rPr lang="en-GB" dirty="0"/>
              <a:t>2) Can be a BARRIER to DIVERSITY</a:t>
            </a:r>
          </a:p>
          <a:p>
            <a:endParaRPr lang="en-GB" dirty="0"/>
          </a:p>
          <a:p>
            <a:r>
              <a:rPr lang="en-GB" dirty="0"/>
              <a:t>3) Can be a BARRIER to COMPANY PROGRESSION </a:t>
            </a:r>
            <a:r>
              <a:rPr lang="en-GB" dirty="0" err="1"/>
              <a:t>eg</a:t>
            </a:r>
            <a:r>
              <a:rPr lang="en-GB" dirty="0"/>
              <a:t>; MERGERS</a:t>
            </a:r>
          </a:p>
        </p:txBody>
      </p:sp>
      <p:sp>
        <p:nvSpPr>
          <p:cNvPr id="5" name="Rectangle: Rounded Corners 4">
            <a:extLst>
              <a:ext uri="{FF2B5EF4-FFF2-40B4-BE49-F238E27FC236}">
                <a16:creationId xmlns:a16="http://schemas.microsoft.com/office/drawing/2014/main" id="{872D8B4C-5B65-4F6A-AF14-2F251D690000}"/>
              </a:ext>
            </a:extLst>
          </p:cNvPr>
          <p:cNvSpPr/>
          <p:nvPr/>
        </p:nvSpPr>
        <p:spPr>
          <a:xfrm>
            <a:off x="0" y="3364390"/>
            <a:ext cx="12192000" cy="320702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Smiley Face 6">
            <a:extLst>
              <a:ext uri="{FF2B5EF4-FFF2-40B4-BE49-F238E27FC236}">
                <a16:creationId xmlns:a16="http://schemas.microsoft.com/office/drawing/2014/main" id="{37F957FB-877D-403B-B87E-BC1D629E7066}"/>
              </a:ext>
            </a:extLst>
          </p:cNvPr>
          <p:cNvSpPr/>
          <p:nvPr/>
        </p:nvSpPr>
        <p:spPr>
          <a:xfrm>
            <a:off x="4625008" y="2197616"/>
            <a:ext cx="1205948" cy="675861"/>
          </a:xfrm>
          <a:prstGeom prst="smileyFac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1755165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grpId="0" nodeType="clickEffect">
                                  <p:stCondLst>
                                    <p:cond delay="0"/>
                                  </p:stCondLst>
                                  <p:childTnLst>
                                    <p:anim calcmode="lin" valueType="num">
                                      <p:cBhvr additive="base">
                                        <p:cTn id="6" dur="500"/>
                                        <p:tgtEl>
                                          <p:spTgt spid="5"/>
                                        </p:tgtEl>
                                        <p:attrNameLst>
                                          <p:attrName>ppt_x</p:attrName>
                                        </p:attrNameLst>
                                      </p:cBhvr>
                                      <p:tavLst>
                                        <p:tav tm="0">
                                          <p:val>
                                            <p:strVal val="ppt_x"/>
                                          </p:val>
                                        </p:tav>
                                        <p:tav tm="100000">
                                          <p:val>
                                            <p:strVal val="ppt_x"/>
                                          </p:val>
                                        </p:tav>
                                      </p:tavLst>
                                    </p:anim>
                                    <p:anim calcmode="lin" valueType="num">
                                      <p:cBhvr additive="base">
                                        <p:cTn id="7" dur="500"/>
                                        <p:tgtEl>
                                          <p:spTgt spid="5"/>
                                        </p:tgtEl>
                                        <p:attrNameLst>
                                          <p:attrName>ppt_y</p:attrName>
                                        </p:attrNameLst>
                                      </p:cBhvr>
                                      <p:tavLst>
                                        <p:tav tm="0">
                                          <p:val>
                                            <p:strVal val="ppt_y"/>
                                          </p:val>
                                        </p:tav>
                                        <p:tav tm="100000">
                                          <p:val>
                                            <p:strVal val="1+ppt_h/2"/>
                                          </p:val>
                                        </p:tav>
                                      </p:tavLst>
                                    </p:anim>
                                    <p:set>
                                      <p:cBhvr>
                                        <p:cTn id="8" dur="1" fill="hold">
                                          <p:stCondLst>
                                            <p:cond delay="499"/>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266299-4322-4594-972A-21E92D31A66F}"/>
              </a:ext>
            </a:extLst>
          </p:cNvPr>
          <p:cNvSpPr>
            <a:spLocks noGrp="1"/>
          </p:cNvSpPr>
          <p:nvPr>
            <p:ph type="title"/>
          </p:nvPr>
        </p:nvSpPr>
        <p:spPr>
          <a:xfrm>
            <a:off x="1" y="742122"/>
            <a:ext cx="11608904" cy="1092044"/>
          </a:xfrm>
        </p:spPr>
        <p:txBody>
          <a:bodyPr/>
          <a:lstStyle/>
          <a:p>
            <a:r>
              <a:rPr lang="en-GB" dirty="0"/>
              <a:t>Factors that influence ORGANISATIONAL CULTURE</a:t>
            </a:r>
          </a:p>
        </p:txBody>
      </p:sp>
      <p:sp>
        <p:nvSpPr>
          <p:cNvPr id="3" name="Content Placeholder 2">
            <a:extLst>
              <a:ext uri="{FF2B5EF4-FFF2-40B4-BE49-F238E27FC236}">
                <a16:creationId xmlns:a16="http://schemas.microsoft.com/office/drawing/2014/main" id="{6F71A119-734C-4727-8FBB-55483B9DCD5C}"/>
              </a:ext>
            </a:extLst>
          </p:cNvPr>
          <p:cNvSpPr>
            <a:spLocks noGrp="1"/>
          </p:cNvSpPr>
          <p:nvPr>
            <p:ph idx="1"/>
          </p:nvPr>
        </p:nvSpPr>
        <p:spPr/>
        <p:txBody>
          <a:bodyPr/>
          <a:lstStyle/>
          <a:p>
            <a:pPr marL="0" indent="0">
              <a:buNone/>
            </a:pPr>
            <a:endParaRPr lang="en-GB" dirty="0"/>
          </a:p>
          <a:p>
            <a:r>
              <a:rPr lang="en-GB" dirty="0"/>
              <a:t>There are many diverse factors within businesses / companies  / organisations which can greatly influence + shape ‘CULTURE’</a:t>
            </a:r>
          </a:p>
          <a:p>
            <a:endParaRPr lang="en-GB" dirty="0"/>
          </a:p>
          <a:p>
            <a:r>
              <a:rPr lang="en-GB" dirty="0"/>
              <a:t> CAN YOU THINK OF ANY? </a:t>
            </a:r>
          </a:p>
        </p:txBody>
      </p:sp>
      <p:pic>
        <p:nvPicPr>
          <p:cNvPr id="4" name="Picture 3">
            <a:extLst>
              <a:ext uri="{FF2B5EF4-FFF2-40B4-BE49-F238E27FC236}">
                <a16:creationId xmlns:a16="http://schemas.microsoft.com/office/drawing/2014/main" id="{3286720D-FA26-4B84-85A3-B0CC18B9724A}"/>
              </a:ext>
            </a:extLst>
          </p:cNvPr>
          <p:cNvPicPr>
            <a:picLocks noChangeAspect="1"/>
          </p:cNvPicPr>
          <p:nvPr/>
        </p:nvPicPr>
        <p:blipFill>
          <a:blip r:embed="rId2"/>
          <a:stretch>
            <a:fillRect/>
          </a:stretch>
        </p:blipFill>
        <p:spPr>
          <a:xfrm>
            <a:off x="6373515" y="3640015"/>
            <a:ext cx="4849112" cy="2686878"/>
          </a:xfrm>
          <a:prstGeom prst="rect">
            <a:avLst/>
          </a:prstGeom>
        </p:spPr>
      </p:pic>
    </p:spTree>
    <p:extLst>
      <p:ext uri="{BB962C8B-B14F-4D97-AF65-F5344CB8AC3E}">
        <p14:creationId xmlns:p14="http://schemas.microsoft.com/office/powerpoint/2010/main" val="20650921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7DCCB3-491E-40E4-B380-EEC492856BD7}"/>
              </a:ext>
            </a:extLst>
          </p:cNvPr>
          <p:cNvSpPr>
            <a:spLocks noGrp="1"/>
          </p:cNvSpPr>
          <p:nvPr>
            <p:ph type="title"/>
          </p:nvPr>
        </p:nvSpPr>
        <p:spPr/>
        <p:txBody>
          <a:bodyPr/>
          <a:lstStyle/>
          <a:p>
            <a:r>
              <a:rPr lang="en-GB" dirty="0"/>
              <a:t>Influences on the Development of a BUSINESS CULTURE </a:t>
            </a:r>
          </a:p>
        </p:txBody>
      </p:sp>
      <p:sp>
        <p:nvSpPr>
          <p:cNvPr id="3" name="Content Placeholder 2">
            <a:extLst>
              <a:ext uri="{FF2B5EF4-FFF2-40B4-BE49-F238E27FC236}">
                <a16:creationId xmlns:a16="http://schemas.microsoft.com/office/drawing/2014/main" id="{E03B820A-8792-4781-AF88-68FA95B886EE}"/>
              </a:ext>
            </a:extLst>
          </p:cNvPr>
          <p:cNvSpPr>
            <a:spLocks noGrp="1"/>
          </p:cNvSpPr>
          <p:nvPr>
            <p:ph idx="1"/>
          </p:nvPr>
        </p:nvSpPr>
        <p:spPr>
          <a:xfrm>
            <a:off x="680321" y="2336873"/>
            <a:ext cx="9613861" cy="4143440"/>
          </a:xfrm>
        </p:spPr>
        <p:txBody>
          <a:bodyPr>
            <a:normAutofit/>
          </a:bodyPr>
          <a:lstStyle/>
          <a:p>
            <a:pPr marL="0" indent="0">
              <a:buNone/>
            </a:pPr>
            <a:endParaRPr lang="en-GB" dirty="0"/>
          </a:p>
          <a:p>
            <a:r>
              <a:rPr lang="en-GB" dirty="0"/>
              <a:t>1) History </a:t>
            </a:r>
          </a:p>
          <a:p>
            <a:r>
              <a:rPr lang="en-GB" dirty="0"/>
              <a:t>2) Primary Functions </a:t>
            </a:r>
            <a:endParaRPr lang="en-GB" b="1" dirty="0">
              <a:solidFill>
                <a:schemeClr val="bg1"/>
              </a:solidFill>
            </a:endParaRPr>
          </a:p>
          <a:p>
            <a:r>
              <a:rPr lang="en-GB" dirty="0"/>
              <a:t>3) Size and Scale</a:t>
            </a:r>
          </a:p>
          <a:p>
            <a:r>
              <a:rPr lang="en-GB" dirty="0"/>
              <a:t>4) Location </a:t>
            </a:r>
          </a:p>
          <a:p>
            <a:r>
              <a:rPr lang="en-GB" dirty="0"/>
              <a:t>5) Business Environment</a:t>
            </a:r>
          </a:p>
          <a:p>
            <a:r>
              <a:rPr lang="en-GB" dirty="0"/>
              <a:t>6) </a:t>
            </a:r>
            <a:r>
              <a:rPr lang="en-GB" b="1" dirty="0">
                <a:solidFill>
                  <a:schemeClr val="bg1"/>
                </a:solidFill>
              </a:rPr>
              <a:t>Sector Type </a:t>
            </a:r>
          </a:p>
          <a:p>
            <a:r>
              <a:rPr lang="en-GB" dirty="0"/>
              <a:t>7) </a:t>
            </a:r>
            <a:r>
              <a:rPr lang="en-GB" b="1" dirty="0">
                <a:solidFill>
                  <a:schemeClr val="bg1"/>
                </a:solidFill>
              </a:rPr>
              <a:t>MGT Focus and Strategy		</a:t>
            </a:r>
            <a:r>
              <a:rPr lang="en-GB" b="1" i="1" dirty="0">
                <a:solidFill>
                  <a:schemeClr val="bg1"/>
                </a:solidFill>
              </a:rPr>
              <a:t>TO FOCUS ON: </a:t>
            </a:r>
            <a:endParaRPr lang="en-GB" i="1" dirty="0"/>
          </a:p>
          <a:p>
            <a:r>
              <a:rPr lang="en-GB" dirty="0"/>
              <a:t>8) </a:t>
            </a:r>
            <a:r>
              <a:rPr lang="en-GB" b="1" dirty="0">
                <a:solidFill>
                  <a:schemeClr val="bg1"/>
                </a:solidFill>
              </a:rPr>
              <a:t>People (Staff)</a:t>
            </a:r>
          </a:p>
        </p:txBody>
      </p:sp>
      <p:sp>
        <p:nvSpPr>
          <p:cNvPr id="4" name="Right Brace 3">
            <a:extLst>
              <a:ext uri="{FF2B5EF4-FFF2-40B4-BE49-F238E27FC236}">
                <a16:creationId xmlns:a16="http://schemas.microsoft.com/office/drawing/2014/main" id="{7D072BEE-9272-469F-9F28-4EBC58BD74D4}"/>
              </a:ext>
            </a:extLst>
          </p:cNvPr>
          <p:cNvSpPr/>
          <p:nvPr/>
        </p:nvSpPr>
        <p:spPr>
          <a:xfrm>
            <a:off x="5062330" y="4903304"/>
            <a:ext cx="463827" cy="1431235"/>
          </a:xfrm>
          <a:prstGeom prst="righ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21428619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5823D0-7100-4A62-A86B-3043B69FC3D8}"/>
              </a:ext>
            </a:extLst>
          </p:cNvPr>
          <p:cNvSpPr>
            <a:spLocks noGrp="1"/>
          </p:cNvSpPr>
          <p:nvPr>
            <p:ph type="title"/>
          </p:nvPr>
        </p:nvSpPr>
        <p:spPr/>
        <p:txBody>
          <a:bodyPr>
            <a:normAutofit/>
          </a:bodyPr>
          <a:lstStyle/>
          <a:p>
            <a:br>
              <a:rPr lang="en-GB" dirty="0"/>
            </a:br>
            <a:r>
              <a:rPr lang="en-GB" dirty="0"/>
              <a:t>Sector Type &amp; Influences on Business Culture </a:t>
            </a:r>
          </a:p>
        </p:txBody>
      </p:sp>
      <p:sp>
        <p:nvSpPr>
          <p:cNvPr id="5" name="Content Placeholder 4">
            <a:extLst>
              <a:ext uri="{FF2B5EF4-FFF2-40B4-BE49-F238E27FC236}">
                <a16:creationId xmlns:a16="http://schemas.microsoft.com/office/drawing/2014/main" id="{94968107-B0F6-4C81-AE8D-4CDCB5683B1F}"/>
              </a:ext>
            </a:extLst>
          </p:cNvPr>
          <p:cNvSpPr>
            <a:spLocks noGrp="1"/>
          </p:cNvSpPr>
          <p:nvPr>
            <p:ph idx="1"/>
          </p:nvPr>
        </p:nvSpPr>
        <p:spPr>
          <a:xfrm>
            <a:off x="680321" y="2336872"/>
            <a:ext cx="11193627" cy="4521127"/>
          </a:xfrm>
        </p:spPr>
        <p:txBody>
          <a:bodyPr>
            <a:normAutofit lnSpcReduction="10000"/>
          </a:bodyPr>
          <a:lstStyle/>
          <a:p>
            <a:pPr algn="l"/>
            <a:r>
              <a:rPr lang="en-GB" dirty="0"/>
              <a:t>Public = </a:t>
            </a:r>
            <a:r>
              <a:rPr lang="en-GB" b="1" dirty="0">
                <a:solidFill>
                  <a:srgbClr val="231F20"/>
                </a:solidFill>
                <a:latin typeface="ReithSans"/>
              </a:rPr>
              <a:t>O</a:t>
            </a:r>
            <a:r>
              <a:rPr lang="en-GB" b="1" i="0" dirty="0">
                <a:solidFill>
                  <a:srgbClr val="231F20"/>
                </a:solidFill>
                <a:effectLst/>
                <a:latin typeface="ReithSans"/>
              </a:rPr>
              <a:t>rganisations are owned by the government. They provide goods and services for the benefit of the community. Run by the government. </a:t>
            </a:r>
            <a:r>
              <a:rPr lang="en-GB" b="1" dirty="0">
                <a:solidFill>
                  <a:srgbClr val="231F20"/>
                </a:solidFill>
                <a:latin typeface="ReithSans"/>
              </a:rPr>
              <a:t>O</a:t>
            </a:r>
            <a:r>
              <a:rPr lang="en-GB" b="1" i="0" dirty="0">
                <a:solidFill>
                  <a:srgbClr val="231F20"/>
                </a:solidFill>
                <a:effectLst/>
                <a:latin typeface="ReithSans"/>
              </a:rPr>
              <a:t>perate with money raised from taxes.</a:t>
            </a:r>
          </a:p>
          <a:p>
            <a:endParaRPr lang="en-GB" dirty="0"/>
          </a:p>
          <a:p>
            <a:pPr algn="l"/>
            <a:r>
              <a:rPr lang="en-GB" dirty="0"/>
              <a:t>Private = </a:t>
            </a:r>
            <a:r>
              <a:rPr lang="en-GB" b="1" dirty="0">
                <a:solidFill>
                  <a:srgbClr val="231F20"/>
                </a:solidFill>
                <a:latin typeface="ReithSans"/>
              </a:rPr>
              <a:t>O</a:t>
            </a:r>
            <a:r>
              <a:rPr lang="en-GB" b="1" i="0" dirty="0">
                <a:solidFill>
                  <a:srgbClr val="231F20"/>
                </a:solidFill>
                <a:effectLst/>
                <a:latin typeface="ReithSans"/>
              </a:rPr>
              <a:t>rganisations are owned by individuals. These businesses are driven by profit. The profit benefits the owners, shareholders and investors. They are financed by  private money from shareholders and by bank loans.</a:t>
            </a:r>
          </a:p>
          <a:p>
            <a:pPr algn="l"/>
            <a:endParaRPr lang="en-GB" dirty="0"/>
          </a:p>
          <a:p>
            <a:pPr algn="l"/>
            <a:r>
              <a:rPr lang="en-GB" dirty="0"/>
              <a:t>Voluntary  = </a:t>
            </a:r>
            <a:r>
              <a:rPr lang="en-GB" b="1" dirty="0">
                <a:solidFill>
                  <a:srgbClr val="231F20"/>
                </a:solidFill>
                <a:latin typeface="ReithSans"/>
              </a:rPr>
              <a:t>Often referred to as the Third Sector . O</a:t>
            </a:r>
            <a:r>
              <a:rPr lang="en-GB" b="1" i="0" dirty="0">
                <a:solidFill>
                  <a:srgbClr val="231F20"/>
                </a:solidFill>
                <a:effectLst/>
                <a:latin typeface="ReithSans"/>
              </a:rPr>
              <a:t>rganisations are owned and run voluntarily by trustees. Not run by the need to make profit but by the need to help the community. </a:t>
            </a:r>
            <a:r>
              <a:rPr lang="en-GB" b="1" dirty="0">
                <a:solidFill>
                  <a:srgbClr val="231F20"/>
                </a:solidFill>
                <a:latin typeface="ReithSans"/>
              </a:rPr>
              <a:t>O</a:t>
            </a:r>
            <a:r>
              <a:rPr lang="en-GB" b="1" i="0" dirty="0">
                <a:solidFill>
                  <a:srgbClr val="231F20"/>
                </a:solidFill>
                <a:effectLst/>
                <a:latin typeface="ReithSans"/>
              </a:rPr>
              <a:t>perate with money from donations and gifts. Any profits are reinvested in the organisation. Third sector organisations can be run as a social enterprise.</a:t>
            </a:r>
          </a:p>
          <a:p>
            <a:endParaRPr lang="en-GB" dirty="0"/>
          </a:p>
        </p:txBody>
      </p:sp>
      <p:sp>
        <p:nvSpPr>
          <p:cNvPr id="8" name="Rectangle 7">
            <a:extLst>
              <a:ext uri="{FF2B5EF4-FFF2-40B4-BE49-F238E27FC236}">
                <a16:creationId xmlns:a16="http://schemas.microsoft.com/office/drawing/2014/main" id="{B119850A-DEFB-4920-B9F2-D00312F87754}"/>
              </a:ext>
            </a:extLst>
          </p:cNvPr>
          <p:cNvSpPr/>
          <p:nvPr/>
        </p:nvSpPr>
        <p:spPr>
          <a:xfrm>
            <a:off x="470452" y="2368309"/>
            <a:ext cx="11555896" cy="108093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FF8E1BDF-FBD5-4971-B7AD-13375FD213C9}"/>
              </a:ext>
            </a:extLst>
          </p:cNvPr>
          <p:cNvSpPr/>
          <p:nvPr/>
        </p:nvSpPr>
        <p:spPr>
          <a:xfrm>
            <a:off x="470452" y="3702923"/>
            <a:ext cx="11555896" cy="108093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5A42D808-9405-4939-8547-9ADB425393C7}"/>
              </a:ext>
            </a:extLst>
          </p:cNvPr>
          <p:cNvSpPr/>
          <p:nvPr/>
        </p:nvSpPr>
        <p:spPr>
          <a:xfrm>
            <a:off x="470452" y="5115348"/>
            <a:ext cx="11555896" cy="160350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989602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grpId="0" nodeType="clickEffect">
                                  <p:stCondLst>
                                    <p:cond delay="0"/>
                                  </p:stCondLst>
                                  <p:childTnLst>
                                    <p:anim calcmode="lin" valueType="num">
                                      <p:cBhvr additive="base">
                                        <p:cTn id="6" dur="500"/>
                                        <p:tgtEl>
                                          <p:spTgt spid="8"/>
                                        </p:tgtEl>
                                        <p:attrNameLst>
                                          <p:attrName>ppt_x</p:attrName>
                                        </p:attrNameLst>
                                      </p:cBhvr>
                                      <p:tavLst>
                                        <p:tav tm="0">
                                          <p:val>
                                            <p:strVal val="ppt_x"/>
                                          </p:val>
                                        </p:tav>
                                        <p:tav tm="100000">
                                          <p:val>
                                            <p:strVal val="ppt_x"/>
                                          </p:val>
                                        </p:tav>
                                      </p:tavLst>
                                    </p:anim>
                                    <p:anim calcmode="lin" valueType="num">
                                      <p:cBhvr additive="base">
                                        <p:cTn id="7" dur="500"/>
                                        <p:tgtEl>
                                          <p:spTgt spid="8"/>
                                        </p:tgtEl>
                                        <p:attrNameLst>
                                          <p:attrName>ppt_y</p:attrName>
                                        </p:attrNameLst>
                                      </p:cBhvr>
                                      <p:tavLst>
                                        <p:tav tm="0">
                                          <p:val>
                                            <p:strVal val="ppt_y"/>
                                          </p:val>
                                        </p:tav>
                                        <p:tav tm="100000">
                                          <p:val>
                                            <p:strVal val="1+ppt_h/2"/>
                                          </p:val>
                                        </p:tav>
                                      </p:tavLst>
                                    </p:anim>
                                    <p:set>
                                      <p:cBhvr>
                                        <p:cTn id="8" dur="1" fill="hold">
                                          <p:stCondLst>
                                            <p:cond delay="499"/>
                                          </p:stCondLst>
                                        </p:cTn>
                                        <p:tgtEl>
                                          <p:spTgt spid="8"/>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2" presetClass="exit" presetSubtype="4" fill="hold" grpId="0" nodeType="clickEffect">
                                  <p:stCondLst>
                                    <p:cond delay="0"/>
                                  </p:stCondLst>
                                  <p:childTnLst>
                                    <p:anim calcmode="lin" valueType="num">
                                      <p:cBhvr additive="base">
                                        <p:cTn id="12" dur="500"/>
                                        <p:tgtEl>
                                          <p:spTgt spid="10"/>
                                        </p:tgtEl>
                                        <p:attrNameLst>
                                          <p:attrName>ppt_x</p:attrName>
                                        </p:attrNameLst>
                                      </p:cBhvr>
                                      <p:tavLst>
                                        <p:tav tm="0">
                                          <p:val>
                                            <p:strVal val="ppt_x"/>
                                          </p:val>
                                        </p:tav>
                                        <p:tav tm="100000">
                                          <p:val>
                                            <p:strVal val="ppt_x"/>
                                          </p:val>
                                        </p:tav>
                                      </p:tavLst>
                                    </p:anim>
                                    <p:anim calcmode="lin" valueType="num">
                                      <p:cBhvr additive="base">
                                        <p:cTn id="13" dur="500"/>
                                        <p:tgtEl>
                                          <p:spTgt spid="10"/>
                                        </p:tgtEl>
                                        <p:attrNameLst>
                                          <p:attrName>ppt_y</p:attrName>
                                        </p:attrNameLst>
                                      </p:cBhvr>
                                      <p:tavLst>
                                        <p:tav tm="0">
                                          <p:val>
                                            <p:strVal val="ppt_y"/>
                                          </p:val>
                                        </p:tav>
                                        <p:tav tm="100000">
                                          <p:val>
                                            <p:strVal val="1+ppt_h/2"/>
                                          </p:val>
                                        </p:tav>
                                      </p:tavLst>
                                    </p:anim>
                                    <p:set>
                                      <p:cBhvr>
                                        <p:cTn id="14" dur="1" fill="hold">
                                          <p:stCondLst>
                                            <p:cond delay="499"/>
                                          </p:stCondLst>
                                        </p:cTn>
                                        <p:tgtEl>
                                          <p:spTgt spid="10"/>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2" presetClass="exit" presetSubtype="4" fill="hold" grpId="0" nodeType="clickEffect">
                                  <p:stCondLst>
                                    <p:cond delay="0"/>
                                  </p:stCondLst>
                                  <p:childTnLst>
                                    <p:anim calcmode="lin" valueType="num">
                                      <p:cBhvr additive="base">
                                        <p:cTn id="18" dur="500"/>
                                        <p:tgtEl>
                                          <p:spTgt spid="12"/>
                                        </p:tgtEl>
                                        <p:attrNameLst>
                                          <p:attrName>ppt_x</p:attrName>
                                        </p:attrNameLst>
                                      </p:cBhvr>
                                      <p:tavLst>
                                        <p:tav tm="0">
                                          <p:val>
                                            <p:strVal val="ppt_x"/>
                                          </p:val>
                                        </p:tav>
                                        <p:tav tm="100000">
                                          <p:val>
                                            <p:strVal val="ppt_x"/>
                                          </p:val>
                                        </p:tav>
                                      </p:tavLst>
                                    </p:anim>
                                    <p:anim calcmode="lin" valueType="num">
                                      <p:cBhvr additive="base">
                                        <p:cTn id="19" dur="500"/>
                                        <p:tgtEl>
                                          <p:spTgt spid="12"/>
                                        </p:tgtEl>
                                        <p:attrNameLst>
                                          <p:attrName>ppt_y</p:attrName>
                                        </p:attrNameLst>
                                      </p:cBhvr>
                                      <p:tavLst>
                                        <p:tav tm="0">
                                          <p:val>
                                            <p:strVal val="ppt_y"/>
                                          </p:val>
                                        </p:tav>
                                        <p:tav tm="100000">
                                          <p:val>
                                            <p:strVal val="1+ppt_h/2"/>
                                          </p:val>
                                        </p:tav>
                                      </p:tavLst>
                                    </p:anim>
                                    <p:set>
                                      <p:cBhvr>
                                        <p:cTn id="20" dur="1" fill="hold">
                                          <p:stCondLst>
                                            <p:cond delay="499"/>
                                          </p:stCondLst>
                                        </p:cTn>
                                        <p:tgtEl>
                                          <p:spTgt spid="1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0" grpId="0" animBg="1"/>
      <p:bldP spid="12"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B36755-3871-4392-A9E3-34CA50DEB990}"/>
              </a:ext>
            </a:extLst>
          </p:cNvPr>
          <p:cNvSpPr>
            <a:spLocks noGrp="1"/>
          </p:cNvSpPr>
          <p:nvPr>
            <p:ph type="title"/>
          </p:nvPr>
        </p:nvSpPr>
        <p:spPr>
          <a:xfrm>
            <a:off x="667069" y="642032"/>
            <a:ext cx="9613861" cy="875203"/>
          </a:xfrm>
        </p:spPr>
        <p:txBody>
          <a:bodyPr>
            <a:normAutofit fontScale="90000"/>
          </a:bodyPr>
          <a:lstStyle/>
          <a:p>
            <a:br>
              <a:rPr lang="en-GB" dirty="0"/>
            </a:br>
            <a:r>
              <a:rPr lang="en-GB" dirty="0"/>
              <a:t>Style of </a:t>
            </a:r>
            <a:r>
              <a:rPr lang="en-GB" dirty="0" err="1"/>
              <a:t>Mgt</a:t>
            </a:r>
            <a:r>
              <a:rPr lang="en-GB" dirty="0"/>
              <a:t> and Leadership &amp; Influences on Business Culture </a:t>
            </a:r>
          </a:p>
        </p:txBody>
      </p:sp>
      <p:pic>
        <p:nvPicPr>
          <p:cNvPr id="4" name="Content Placeholder 3">
            <a:extLst>
              <a:ext uri="{FF2B5EF4-FFF2-40B4-BE49-F238E27FC236}">
                <a16:creationId xmlns:a16="http://schemas.microsoft.com/office/drawing/2014/main" id="{87F3DD36-3A19-48E5-AE7E-98825BC12428}"/>
              </a:ext>
            </a:extLst>
          </p:cNvPr>
          <p:cNvPicPr>
            <a:picLocks noGrp="1" noChangeAspect="1"/>
          </p:cNvPicPr>
          <p:nvPr>
            <p:ph idx="1"/>
          </p:nvPr>
        </p:nvPicPr>
        <p:blipFill>
          <a:blip r:embed="rId2"/>
          <a:stretch>
            <a:fillRect/>
          </a:stretch>
        </p:blipFill>
        <p:spPr>
          <a:xfrm>
            <a:off x="942535" y="2053884"/>
            <a:ext cx="9819250" cy="4670474"/>
          </a:xfrm>
          <a:prstGeom prst="rect">
            <a:avLst/>
          </a:prstGeom>
        </p:spPr>
      </p:pic>
      <p:sp>
        <p:nvSpPr>
          <p:cNvPr id="5" name="Rectangle: Rounded Corners 4">
            <a:extLst>
              <a:ext uri="{FF2B5EF4-FFF2-40B4-BE49-F238E27FC236}">
                <a16:creationId xmlns:a16="http://schemas.microsoft.com/office/drawing/2014/main" id="{E83F9F68-B53A-4662-9E9F-2B5466EFF103}"/>
              </a:ext>
            </a:extLst>
          </p:cNvPr>
          <p:cNvSpPr/>
          <p:nvPr/>
        </p:nvSpPr>
        <p:spPr>
          <a:xfrm>
            <a:off x="4931643" y="3123027"/>
            <a:ext cx="5572030" cy="754290"/>
          </a:xfrm>
          <a:prstGeom prst="round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Rounded Corners 6">
            <a:extLst>
              <a:ext uri="{FF2B5EF4-FFF2-40B4-BE49-F238E27FC236}">
                <a16:creationId xmlns:a16="http://schemas.microsoft.com/office/drawing/2014/main" id="{46F0B7C5-E571-45D9-931E-1389182B5366}"/>
              </a:ext>
            </a:extLst>
          </p:cNvPr>
          <p:cNvSpPr/>
          <p:nvPr/>
        </p:nvSpPr>
        <p:spPr>
          <a:xfrm>
            <a:off x="4923692" y="3999087"/>
            <a:ext cx="5572030" cy="754290"/>
          </a:xfrm>
          <a:prstGeom prst="round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Rounded Corners 9">
            <a:extLst>
              <a:ext uri="{FF2B5EF4-FFF2-40B4-BE49-F238E27FC236}">
                <a16:creationId xmlns:a16="http://schemas.microsoft.com/office/drawing/2014/main" id="{43725A49-F496-4C54-9C18-DAE8080B4D66}"/>
              </a:ext>
            </a:extLst>
          </p:cNvPr>
          <p:cNvSpPr/>
          <p:nvPr/>
        </p:nvSpPr>
        <p:spPr>
          <a:xfrm>
            <a:off x="4931643" y="4875147"/>
            <a:ext cx="5572030" cy="754290"/>
          </a:xfrm>
          <a:prstGeom prst="round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Rounded Corners 11">
            <a:extLst>
              <a:ext uri="{FF2B5EF4-FFF2-40B4-BE49-F238E27FC236}">
                <a16:creationId xmlns:a16="http://schemas.microsoft.com/office/drawing/2014/main" id="{0EBE726E-908F-439D-8E4D-E5DF9AF24EB6}"/>
              </a:ext>
            </a:extLst>
          </p:cNvPr>
          <p:cNvSpPr/>
          <p:nvPr/>
        </p:nvSpPr>
        <p:spPr>
          <a:xfrm>
            <a:off x="4923692" y="5727627"/>
            <a:ext cx="5572030" cy="754290"/>
          </a:xfrm>
          <a:prstGeom prst="round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9212334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xit" presetSubtype="0" fill="hold" grpId="0" nodeType="clickEffect">
                                  <p:stCondLst>
                                    <p:cond delay="0"/>
                                  </p:stCondLst>
                                  <p:childTnLst>
                                    <p:animEffect transition="out" filter="fade">
                                      <p:cBhvr>
                                        <p:cTn id="6" dur="1000"/>
                                        <p:tgtEl>
                                          <p:spTgt spid="5"/>
                                        </p:tgtEl>
                                      </p:cBhvr>
                                    </p:animEffect>
                                    <p:anim calcmode="lin" valueType="num">
                                      <p:cBhvr>
                                        <p:cTn id="7" dur="1000"/>
                                        <p:tgtEl>
                                          <p:spTgt spid="5"/>
                                        </p:tgtEl>
                                        <p:attrNameLst>
                                          <p:attrName>ppt_x</p:attrName>
                                        </p:attrNameLst>
                                      </p:cBhvr>
                                      <p:tavLst>
                                        <p:tav tm="0">
                                          <p:val>
                                            <p:strVal val="ppt_x"/>
                                          </p:val>
                                        </p:tav>
                                        <p:tav tm="100000">
                                          <p:val>
                                            <p:strVal val="ppt_x"/>
                                          </p:val>
                                        </p:tav>
                                      </p:tavLst>
                                    </p:anim>
                                    <p:anim calcmode="lin" valueType="num">
                                      <p:cBhvr>
                                        <p:cTn id="8" dur="1000"/>
                                        <p:tgtEl>
                                          <p:spTgt spid="5"/>
                                        </p:tgtEl>
                                        <p:attrNameLst>
                                          <p:attrName>ppt_y</p:attrName>
                                        </p:attrNameLst>
                                      </p:cBhvr>
                                      <p:tavLst>
                                        <p:tav tm="0">
                                          <p:val>
                                            <p:strVal val="ppt_y"/>
                                          </p:val>
                                        </p:tav>
                                        <p:tav tm="100000">
                                          <p:val>
                                            <p:strVal val="ppt_y+.1"/>
                                          </p:val>
                                        </p:tav>
                                      </p:tavLst>
                                    </p:anim>
                                    <p:set>
                                      <p:cBhvr>
                                        <p:cTn id="9" dur="1" fill="hold">
                                          <p:stCondLst>
                                            <p:cond delay="999"/>
                                          </p:stCondLst>
                                        </p:cTn>
                                        <p:tgtEl>
                                          <p:spTgt spid="5"/>
                                        </p:tgtEl>
                                        <p:attrNameLst>
                                          <p:attrName>style.visibility</p:attrName>
                                        </p:attrNameLst>
                                      </p:cBhvr>
                                      <p:to>
                                        <p:strVal val="hidden"/>
                                      </p:to>
                                    </p:set>
                                  </p:childTnLst>
                                </p:cTn>
                              </p:par>
                            </p:childTnLst>
                          </p:cTn>
                        </p:par>
                      </p:childTnLst>
                    </p:cTn>
                  </p:par>
                  <p:par>
                    <p:cTn id="10" fill="hold">
                      <p:stCondLst>
                        <p:cond delay="indefinite"/>
                      </p:stCondLst>
                      <p:childTnLst>
                        <p:par>
                          <p:cTn id="11" fill="hold">
                            <p:stCondLst>
                              <p:cond delay="0"/>
                            </p:stCondLst>
                            <p:childTnLst>
                              <p:par>
                                <p:cTn id="12" presetID="42" presetClass="exit" presetSubtype="0" fill="hold" grpId="0" nodeType="clickEffect">
                                  <p:stCondLst>
                                    <p:cond delay="0"/>
                                  </p:stCondLst>
                                  <p:childTnLst>
                                    <p:animEffect transition="out" filter="fade">
                                      <p:cBhvr>
                                        <p:cTn id="13" dur="1000"/>
                                        <p:tgtEl>
                                          <p:spTgt spid="7"/>
                                        </p:tgtEl>
                                      </p:cBhvr>
                                    </p:animEffect>
                                    <p:anim calcmode="lin" valueType="num">
                                      <p:cBhvr>
                                        <p:cTn id="14" dur="1000"/>
                                        <p:tgtEl>
                                          <p:spTgt spid="7"/>
                                        </p:tgtEl>
                                        <p:attrNameLst>
                                          <p:attrName>ppt_x</p:attrName>
                                        </p:attrNameLst>
                                      </p:cBhvr>
                                      <p:tavLst>
                                        <p:tav tm="0">
                                          <p:val>
                                            <p:strVal val="ppt_x"/>
                                          </p:val>
                                        </p:tav>
                                        <p:tav tm="100000">
                                          <p:val>
                                            <p:strVal val="ppt_x"/>
                                          </p:val>
                                        </p:tav>
                                      </p:tavLst>
                                    </p:anim>
                                    <p:anim calcmode="lin" valueType="num">
                                      <p:cBhvr>
                                        <p:cTn id="15" dur="1000"/>
                                        <p:tgtEl>
                                          <p:spTgt spid="7"/>
                                        </p:tgtEl>
                                        <p:attrNameLst>
                                          <p:attrName>ppt_y</p:attrName>
                                        </p:attrNameLst>
                                      </p:cBhvr>
                                      <p:tavLst>
                                        <p:tav tm="0">
                                          <p:val>
                                            <p:strVal val="ppt_y"/>
                                          </p:val>
                                        </p:tav>
                                        <p:tav tm="100000">
                                          <p:val>
                                            <p:strVal val="ppt_y+.1"/>
                                          </p:val>
                                        </p:tav>
                                      </p:tavLst>
                                    </p:anim>
                                    <p:set>
                                      <p:cBhvr>
                                        <p:cTn id="16" dur="1" fill="hold">
                                          <p:stCondLst>
                                            <p:cond delay="999"/>
                                          </p:stCondLst>
                                        </p:cTn>
                                        <p:tgtEl>
                                          <p:spTgt spid="7"/>
                                        </p:tgtEl>
                                        <p:attrNameLst>
                                          <p:attrName>style.visibility</p:attrName>
                                        </p:attrNameLst>
                                      </p:cBhvr>
                                      <p:to>
                                        <p:strVal val="hidden"/>
                                      </p:to>
                                    </p:set>
                                  </p:childTnLst>
                                </p:cTn>
                              </p:par>
                            </p:childTnLst>
                          </p:cTn>
                        </p:par>
                      </p:childTnLst>
                    </p:cTn>
                  </p:par>
                  <p:par>
                    <p:cTn id="17" fill="hold">
                      <p:stCondLst>
                        <p:cond delay="indefinite"/>
                      </p:stCondLst>
                      <p:childTnLst>
                        <p:par>
                          <p:cTn id="18" fill="hold">
                            <p:stCondLst>
                              <p:cond delay="0"/>
                            </p:stCondLst>
                            <p:childTnLst>
                              <p:par>
                                <p:cTn id="19" presetID="42" presetClass="exit" presetSubtype="0" fill="hold" grpId="0" nodeType="clickEffect">
                                  <p:stCondLst>
                                    <p:cond delay="0"/>
                                  </p:stCondLst>
                                  <p:childTnLst>
                                    <p:animEffect transition="out" filter="fade">
                                      <p:cBhvr>
                                        <p:cTn id="20" dur="1000"/>
                                        <p:tgtEl>
                                          <p:spTgt spid="10"/>
                                        </p:tgtEl>
                                      </p:cBhvr>
                                    </p:animEffect>
                                    <p:anim calcmode="lin" valueType="num">
                                      <p:cBhvr>
                                        <p:cTn id="21" dur="1000"/>
                                        <p:tgtEl>
                                          <p:spTgt spid="10"/>
                                        </p:tgtEl>
                                        <p:attrNameLst>
                                          <p:attrName>ppt_x</p:attrName>
                                        </p:attrNameLst>
                                      </p:cBhvr>
                                      <p:tavLst>
                                        <p:tav tm="0">
                                          <p:val>
                                            <p:strVal val="ppt_x"/>
                                          </p:val>
                                        </p:tav>
                                        <p:tav tm="100000">
                                          <p:val>
                                            <p:strVal val="ppt_x"/>
                                          </p:val>
                                        </p:tav>
                                      </p:tavLst>
                                    </p:anim>
                                    <p:anim calcmode="lin" valueType="num">
                                      <p:cBhvr>
                                        <p:cTn id="22" dur="1000"/>
                                        <p:tgtEl>
                                          <p:spTgt spid="10"/>
                                        </p:tgtEl>
                                        <p:attrNameLst>
                                          <p:attrName>ppt_y</p:attrName>
                                        </p:attrNameLst>
                                      </p:cBhvr>
                                      <p:tavLst>
                                        <p:tav tm="0">
                                          <p:val>
                                            <p:strVal val="ppt_y"/>
                                          </p:val>
                                        </p:tav>
                                        <p:tav tm="100000">
                                          <p:val>
                                            <p:strVal val="ppt_y+.1"/>
                                          </p:val>
                                        </p:tav>
                                      </p:tavLst>
                                    </p:anim>
                                    <p:set>
                                      <p:cBhvr>
                                        <p:cTn id="23" dur="1" fill="hold">
                                          <p:stCondLst>
                                            <p:cond delay="999"/>
                                          </p:stCondLst>
                                        </p:cTn>
                                        <p:tgtEl>
                                          <p:spTgt spid="10"/>
                                        </p:tgtEl>
                                        <p:attrNameLst>
                                          <p:attrName>style.visibility</p:attrName>
                                        </p:attrNameLst>
                                      </p:cBhvr>
                                      <p:to>
                                        <p:strVal val="hidden"/>
                                      </p:to>
                                    </p:set>
                                  </p:childTnLst>
                                </p:cTn>
                              </p:par>
                            </p:childTnLst>
                          </p:cTn>
                        </p:par>
                      </p:childTnLst>
                    </p:cTn>
                  </p:par>
                  <p:par>
                    <p:cTn id="24" fill="hold">
                      <p:stCondLst>
                        <p:cond delay="indefinite"/>
                      </p:stCondLst>
                      <p:childTnLst>
                        <p:par>
                          <p:cTn id="25" fill="hold">
                            <p:stCondLst>
                              <p:cond delay="0"/>
                            </p:stCondLst>
                            <p:childTnLst>
                              <p:par>
                                <p:cTn id="26" presetID="42" presetClass="exit" presetSubtype="0" fill="hold" grpId="0" nodeType="clickEffect">
                                  <p:stCondLst>
                                    <p:cond delay="0"/>
                                  </p:stCondLst>
                                  <p:childTnLst>
                                    <p:animEffect transition="out" filter="fade">
                                      <p:cBhvr>
                                        <p:cTn id="27" dur="1000"/>
                                        <p:tgtEl>
                                          <p:spTgt spid="12"/>
                                        </p:tgtEl>
                                      </p:cBhvr>
                                    </p:animEffect>
                                    <p:anim calcmode="lin" valueType="num">
                                      <p:cBhvr>
                                        <p:cTn id="28" dur="1000"/>
                                        <p:tgtEl>
                                          <p:spTgt spid="12"/>
                                        </p:tgtEl>
                                        <p:attrNameLst>
                                          <p:attrName>ppt_x</p:attrName>
                                        </p:attrNameLst>
                                      </p:cBhvr>
                                      <p:tavLst>
                                        <p:tav tm="0">
                                          <p:val>
                                            <p:strVal val="ppt_x"/>
                                          </p:val>
                                        </p:tav>
                                        <p:tav tm="100000">
                                          <p:val>
                                            <p:strVal val="ppt_x"/>
                                          </p:val>
                                        </p:tav>
                                      </p:tavLst>
                                    </p:anim>
                                    <p:anim calcmode="lin" valueType="num">
                                      <p:cBhvr>
                                        <p:cTn id="29" dur="1000"/>
                                        <p:tgtEl>
                                          <p:spTgt spid="12"/>
                                        </p:tgtEl>
                                        <p:attrNameLst>
                                          <p:attrName>ppt_y</p:attrName>
                                        </p:attrNameLst>
                                      </p:cBhvr>
                                      <p:tavLst>
                                        <p:tav tm="0">
                                          <p:val>
                                            <p:strVal val="ppt_y"/>
                                          </p:val>
                                        </p:tav>
                                        <p:tav tm="100000">
                                          <p:val>
                                            <p:strVal val="ppt_y+.1"/>
                                          </p:val>
                                        </p:tav>
                                      </p:tavLst>
                                    </p:anim>
                                    <p:set>
                                      <p:cBhvr>
                                        <p:cTn id="30" dur="1" fill="hold">
                                          <p:stCondLst>
                                            <p:cond delay="999"/>
                                          </p:stCondLst>
                                        </p:cTn>
                                        <p:tgtEl>
                                          <p:spTgt spid="1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animBg="1"/>
      <p:bldP spid="10" grpId="0" animBg="1"/>
      <p:bldP spid="12"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BB4906DE-85B1-4964-A272-7281DB1600C0}"/>
              </a:ext>
            </a:extLst>
          </p:cNvPr>
          <p:cNvPicPr>
            <a:picLocks noGrp="1" noChangeAspect="1"/>
          </p:cNvPicPr>
          <p:nvPr>
            <p:ph idx="4294967295"/>
          </p:nvPr>
        </p:nvPicPr>
        <p:blipFill>
          <a:blip r:embed="rId2"/>
          <a:stretch>
            <a:fillRect/>
          </a:stretch>
        </p:blipFill>
        <p:spPr>
          <a:xfrm>
            <a:off x="604910" y="816707"/>
            <a:ext cx="9805988" cy="5724770"/>
          </a:xfrm>
          <a:prstGeom prst="rect">
            <a:avLst/>
          </a:prstGeom>
        </p:spPr>
      </p:pic>
    </p:spTree>
    <p:extLst>
      <p:ext uri="{BB962C8B-B14F-4D97-AF65-F5344CB8AC3E}">
        <p14:creationId xmlns:p14="http://schemas.microsoft.com/office/powerpoint/2010/main" val="237180260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8BAE98-AE58-43AD-A21D-88F04A1D7F52}"/>
              </a:ext>
            </a:extLst>
          </p:cNvPr>
          <p:cNvSpPr>
            <a:spLocks noGrp="1"/>
          </p:cNvSpPr>
          <p:nvPr>
            <p:ph type="title"/>
          </p:nvPr>
        </p:nvSpPr>
        <p:spPr/>
        <p:txBody>
          <a:bodyPr/>
          <a:lstStyle/>
          <a:p>
            <a:r>
              <a:rPr lang="en-GB" dirty="0"/>
              <a:t>LEWIN (1939)</a:t>
            </a:r>
          </a:p>
        </p:txBody>
      </p:sp>
      <p:sp>
        <p:nvSpPr>
          <p:cNvPr id="3" name="Content Placeholder 2">
            <a:extLst>
              <a:ext uri="{FF2B5EF4-FFF2-40B4-BE49-F238E27FC236}">
                <a16:creationId xmlns:a16="http://schemas.microsoft.com/office/drawing/2014/main" id="{FD578BBE-3A55-4D74-990D-81A768883CD4}"/>
              </a:ext>
            </a:extLst>
          </p:cNvPr>
          <p:cNvSpPr>
            <a:spLocks noGrp="1"/>
          </p:cNvSpPr>
          <p:nvPr>
            <p:ph idx="1"/>
          </p:nvPr>
        </p:nvSpPr>
        <p:spPr>
          <a:xfrm>
            <a:off x="680321" y="2336873"/>
            <a:ext cx="9613861" cy="4315718"/>
          </a:xfrm>
        </p:spPr>
        <p:txBody>
          <a:bodyPr>
            <a:noAutofit/>
          </a:bodyPr>
          <a:lstStyle/>
          <a:p>
            <a:r>
              <a:rPr lang="en-GB" sz="3200" dirty="0"/>
              <a:t>Lewin’s 3 Style Model of Leadership.</a:t>
            </a:r>
          </a:p>
          <a:p>
            <a:endParaRPr lang="en-GB" sz="3200" dirty="0"/>
          </a:p>
          <a:p>
            <a:r>
              <a:rPr lang="en-GB" sz="3200" dirty="0"/>
              <a:t>CAN RELATE TO THE PREVIOUS SLIDE IDEAS! </a:t>
            </a:r>
          </a:p>
          <a:p>
            <a:pPr marL="0" indent="0">
              <a:buNone/>
            </a:pPr>
            <a:r>
              <a:rPr lang="en-GB" sz="3200" dirty="0"/>
              <a:t>  [Autocratic / Demographic / Laissez Faire]</a:t>
            </a:r>
          </a:p>
          <a:p>
            <a:endParaRPr lang="en-GB" sz="3200" dirty="0"/>
          </a:p>
          <a:p>
            <a:pPr marL="457200" indent="-457200">
              <a:buAutoNum type="arabicParenR"/>
            </a:pPr>
            <a:r>
              <a:rPr lang="en-GB" sz="3200" dirty="0"/>
              <a:t>AUTHORITARIAN LEADERSHIP</a:t>
            </a:r>
          </a:p>
          <a:p>
            <a:pPr marL="457200" indent="-457200">
              <a:buAutoNum type="arabicParenR"/>
            </a:pPr>
            <a:r>
              <a:rPr lang="en-GB" sz="3200" dirty="0"/>
              <a:t>PARTICIPATIVE LEADERSHIP</a:t>
            </a:r>
          </a:p>
          <a:p>
            <a:pPr marL="457200" indent="-457200">
              <a:buAutoNum type="arabicParenR"/>
            </a:pPr>
            <a:r>
              <a:rPr lang="en-GB" sz="3200" dirty="0"/>
              <a:t>DELEGATIVE LEADERSHIP</a:t>
            </a:r>
          </a:p>
        </p:txBody>
      </p:sp>
      <p:sp>
        <p:nvSpPr>
          <p:cNvPr id="4" name="Rectangle 3">
            <a:extLst>
              <a:ext uri="{FF2B5EF4-FFF2-40B4-BE49-F238E27FC236}">
                <a16:creationId xmlns:a16="http://schemas.microsoft.com/office/drawing/2014/main" id="{E7378640-186D-4930-A5D1-49BAC0121FA1}"/>
              </a:ext>
            </a:extLst>
          </p:cNvPr>
          <p:cNvSpPr/>
          <p:nvPr/>
        </p:nvSpPr>
        <p:spPr>
          <a:xfrm>
            <a:off x="1" y="4996070"/>
            <a:ext cx="12192000" cy="186193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0025754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grpId="0" nodeType="clickEffect">
                                  <p:stCondLst>
                                    <p:cond delay="0"/>
                                  </p:stCondLst>
                                  <p:childTnLst>
                                    <p:anim calcmode="lin" valueType="num">
                                      <p:cBhvr additive="base">
                                        <p:cTn id="6" dur="500"/>
                                        <p:tgtEl>
                                          <p:spTgt spid="4"/>
                                        </p:tgtEl>
                                        <p:attrNameLst>
                                          <p:attrName>ppt_x</p:attrName>
                                        </p:attrNameLst>
                                      </p:cBhvr>
                                      <p:tavLst>
                                        <p:tav tm="0">
                                          <p:val>
                                            <p:strVal val="ppt_x"/>
                                          </p:val>
                                        </p:tav>
                                        <p:tav tm="100000">
                                          <p:val>
                                            <p:strVal val="ppt_x"/>
                                          </p:val>
                                        </p:tav>
                                      </p:tavLst>
                                    </p:anim>
                                    <p:anim calcmode="lin" valueType="num">
                                      <p:cBhvr additive="base">
                                        <p:cTn id="7" dur="500"/>
                                        <p:tgtEl>
                                          <p:spTgt spid="4"/>
                                        </p:tgtEl>
                                        <p:attrNameLst>
                                          <p:attrName>ppt_y</p:attrName>
                                        </p:attrNameLst>
                                      </p:cBhvr>
                                      <p:tavLst>
                                        <p:tav tm="0">
                                          <p:val>
                                            <p:strVal val="ppt_y"/>
                                          </p:val>
                                        </p:tav>
                                        <p:tav tm="100000">
                                          <p:val>
                                            <p:strVal val="1+ppt_h/2"/>
                                          </p:val>
                                        </p:tav>
                                      </p:tavLst>
                                    </p:anim>
                                    <p:set>
                                      <p:cBhvr>
                                        <p:cTn id="8" dur="1" fill="hold">
                                          <p:stCondLst>
                                            <p:cond delay="499"/>
                                          </p:stCondLst>
                                        </p:cTn>
                                        <p:tgtEl>
                                          <p:spTgt spid="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6FBA99-77FD-426C-B758-B3C79E319F20}"/>
              </a:ext>
            </a:extLst>
          </p:cNvPr>
          <p:cNvSpPr>
            <a:spLocks noGrp="1"/>
          </p:cNvSpPr>
          <p:nvPr>
            <p:ph type="title"/>
          </p:nvPr>
        </p:nvSpPr>
        <p:spPr/>
        <p:txBody>
          <a:bodyPr/>
          <a:lstStyle/>
          <a:p>
            <a:r>
              <a:rPr lang="en-GB" dirty="0"/>
              <a:t>‘Staffing’ &amp; Influences on Business Culture </a:t>
            </a:r>
          </a:p>
        </p:txBody>
      </p:sp>
      <p:sp>
        <p:nvSpPr>
          <p:cNvPr id="3" name="Content Placeholder 2">
            <a:extLst>
              <a:ext uri="{FF2B5EF4-FFF2-40B4-BE49-F238E27FC236}">
                <a16:creationId xmlns:a16="http://schemas.microsoft.com/office/drawing/2014/main" id="{27DEFB04-F829-4ED7-ACFF-87387B36024B}"/>
              </a:ext>
            </a:extLst>
          </p:cNvPr>
          <p:cNvSpPr>
            <a:spLocks noGrp="1"/>
          </p:cNvSpPr>
          <p:nvPr>
            <p:ph idx="1"/>
          </p:nvPr>
        </p:nvSpPr>
        <p:spPr>
          <a:xfrm>
            <a:off x="680321" y="2336872"/>
            <a:ext cx="9613861" cy="4342223"/>
          </a:xfrm>
        </p:spPr>
        <p:txBody>
          <a:bodyPr>
            <a:normAutofit lnSpcReduction="10000"/>
          </a:bodyPr>
          <a:lstStyle/>
          <a:p>
            <a:r>
              <a:rPr lang="en-GB" dirty="0"/>
              <a:t>Staffing Personality Types  / Work Ethics</a:t>
            </a:r>
          </a:p>
          <a:p>
            <a:endParaRPr lang="en-GB" dirty="0"/>
          </a:p>
          <a:p>
            <a:r>
              <a:rPr lang="en-GB" dirty="0"/>
              <a:t>Demographics (Age / Gender / Ability…….</a:t>
            </a:r>
          </a:p>
          <a:p>
            <a:endParaRPr lang="en-GB" dirty="0"/>
          </a:p>
          <a:p>
            <a:r>
              <a:rPr lang="en-GB" dirty="0"/>
              <a:t>Characteristics (Personality Type…..)</a:t>
            </a:r>
          </a:p>
          <a:p>
            <a:endParaRPr lang="en-GB" dirty="0"/>
          </a:p>
          <a:p>
            <a:r>
              <a:rPr lang="en-GB" dirty="0"/>
              <a:t>Extrovert  / Introvert ( Levels of Confidence)</a:t>
            </a:r>
          </a:p>
          <a:p>
            <a:endParaRPr lang="en-GB" dirty="0"/>
          </a:p>
          <a:p>
            <a:r>
              <a:rPr lang="en-GB" dirty="0"/>
              <a:t>Motivated / De-Motivated (McGregor’s Theory X &amp; Y / </a:t>
            </a:r>
            <a:r>
              <a:rPr lang="en-GB" dirty="0" err="1"/>
              <a:t>Ouchi’s</a:t>
            </a:r>
            <a:r>
              <a:rPr lang="en-GB" dirty="0"/>
              <a:t> Theory Z/ Maslow’s Hierarchy of Needs….. </a:t>
            </a:r>
          </a:p>
          <a:p>
            <a:endParaRPr lang="en-GB" dirty="0"/>
          </a:p>
          <a:p>
            <a:endParaRPr lang="en-GB" dirty="0"/>
          </a:p>
        </p:txBody>
      </p:sp>
      <p:sp>
        <p:nvSpPr>
          <p:cNvPr id="4" name="Rectangle 3">
            <a:extLst>
              <a:ext uri="{FF2B5EF4-FFF2-40B4-BE49-F238E27FC236}">
                <a16:creationId xmlns:a16="http://schemas.microsoft.com/office/drawing/2014/main" id="{75BF2053-762F-4614-B5FE-A8D3A1876E98}"/>
              </a:ext>
            </a:extLst>
          </p:cNvPr>
          <p:cNvSpPr/>
          <p:nvPr/>
        </p:nvSpPr>
        <p:spPr>
          <a:xfrm>
            <a:off x="680321" y="2298296"/>
            <a:ext cx="8834739" cy="71342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78F22225-F9AC-4AC4-BCDC-0B1EC4AC9829}"/>
              </a:ext>
            </a:extLst>
          </p:cNvPr>
          <p:cNvSpPr/>
          <p:nvPr/>
        </p:nvSpPr>
        <p:spPr>
          <a:xfrm>
            <a:off x="680321" y="3097443"/>
            <a:ext cx="8834740" cy="7169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441A199E-BE9B-4CD6-B28B-C0553A11A504}"/>
              </a:ext>
            </a:extLst>
          </p:cNvPr>
          <p:cNvSpPr/>
          <p:nvPr/>
        </p:nvSpPr>
        <p:spPr>
          <a:xfrm>
            <a:off x="680321" y="3900160"/>
            <a:ext cx="8834740" cy="67551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CC69D780-6FC1-48DF-91F9-1E54E2F59311}"/>
              </a:ext>
            </a:extLst>
          </p:cNvPr>
          <p:cNvSpPr/>
          <p:nvPr/>
        </p:nvSpPr>
        <p:spPr>
          <a:xfrm>
            <a:off x="680320" y="4701016"/>
            <a:ext cx="8834741" cy="71342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1F42BD00-C655-41EC-9D79-20DA12E79CBC}"/>
              </a:ext>
            </a:extLst>
          </p:cNvPr>
          <p:cNvSpPr/>
          <p:nvPr/>
        </p:nvSpPr>
        <p:spPr>
          <a:xfrm>
            <a:off x="680320" y="5586404"/>
            <a:ext cx="8834741" cy="86740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93A0E2D0-2887-4E91-A372-42471AB122A8}"/>
              </a:ext>
            </a:extLst>
          </p:cNvPr>
          <p:cNvSpPr txBox="1"/>
          <p:nvPr/>
        </p:nvSpPr>
        <p:spPr>
          <a:xfrm>
            <a:off x="10098156" y="2937272"/>
            <a:ext cx="2093844" cy="1754326"/>
          </a:xfrm>
          <a:prstGeom prst="rect">
            <a:avLst/>
          </a:prstGeom>
          <a:noFill/>
        </p:spPr>
        <p:txBody>
          <a:bodyPr wrap="square" rtlCol="0">
            <a:spAutoFit/>
          </a:bodyPr>
          <a:lstStyle/>
          <a:p>
            <a:r>
              <a:rPr lang="en-GB" dirty="0"/>
              <a:t>WHAT ARE YOUR THOUGHTS?</a:t>
            </a:r>
          </a:p>
          <a:p>
            <a:endParaRPr lang="en-GB" dirty="0"/>
          </a:p>
          <a:p>
            <a:r>
              <a:rPr lang="en-GB" dirty="0"/>
              <a:t>How can staff influence Business Culture???</a:t>
            </a:r>
          </a:p>
        </p:txBody>
      </p:sp>
    </p:spTree>
    <p:extLst>
      <p:ext uri="{BB962C8B-B14F-4D97-AF65-F5344CB8AC3E}">
        <p14:creationId xmlns:p14="http://schemas.microsoft.com/office/powerpoint/2010/main" val="22953837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grpId="0" nodeType="clickEffect">
                                  <p:stCondLst>
                                    <p:cond delay="0"/>
                                  </p:stCondLst>
                                  <p:childTnLst>
                                    <p:anim calcmode="lin" valueType="num">
                                      <p:cBhvr additive="base">
                                        <p:cTn id="6" dur="500"/>
                                        <p:tgtEl>
                                          <p:spTgt spid="4"/>
                                        </p:tgtEl>
                                        <p:attrNameLst>
                                          <p:attrName>ppt_x</p:attrName>
                                        </p:attrNameLst>
                                      </p:cBhvr>
                                      <p:tavLst>
                                        <p:tav tm="0">
                                          <p:val>
                                            <p:strVal val="ppt_x"/>
                                          </p:val>
                                        </p:tav>
                                        <p:tav tm="100000">
                                          <p:val>
                                            <p:strVal val="ppt_x"/>
                                          </p:val>
                                        </p:tav>
                                      </p:tavLst>
                                    </p:anim>
                                    <p:anim calcmode="lin" valueType="num">
                                      <p:cBhvr additive="base">
                                        <p:cTn id="7" dur="500"/>
                                        <p:tgtEl>
                                          <p:spTgt spid="4"/>
                                        </p:tgtEl>
                                        <p:attrNameLst>
                                          <p:attrName>ppt_y</p:attrName>
                                        </p:attrNameLst>
                                      </p:cBhvr>
                                      <p:tavLst>
                                        <p:tav tm="0">
                                          <p:val>
                                            <p:strVal val="ppt_y"/>
                                          </p:val>
                                        </p:tav>
                                        <p:tav tm="100000">
                                          <p:val>
                                            <p:strVal val="1+ppt_h/2"/>
                                          </p:val>
                                        </p:tav>
                                      </p:tavLst>
                                    </p:anim>
                                    <p:set>
                                      <p:cBhvr>
                                        <p:cTn id="8" dur="1" fill="hold">
                                          <p:stCondLst>
                                            <p:cond delay="499"/>
                                          </p:stCondLst>
                                        </p:cTn>
                                        <p:tgtEl>
                                          <p:spTgt spid="4"/>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2" presetClass="exit" presetSubtype="4" fill="hold" grpId="0" nodeType="clickEffect">
                                  <p:stCondLst>
                                    <p:cond delay="0"/>
                                  </p:stCondLst>
                                  <p:childTnLst>
                                    <p:anim calcmode="lin" valueType="num">
                                      <p:cBhvr additive="base">
                                        <p:cTn id="12" dur="500"/>
                                        <p:tgtEl>
                                          <p:spTgt spid="6"/>
                                        </p:tgtEl>
                                        <p:attrNameLst>
                                          <p:attrName>ppt_x</p:attrName>
                                        </p:attrNameLst>
                                      </p:cBhvr>
                                      <p:tavLst>
                                        <p:tav tm="0">
                                          <p:val>
                                            <p:strVal val="ppt_x"/>
                                          </p:val>
                                        </p:tav>
                                        <p:tav tm="100000">
                                          <p:val>
                                            <p:strVal val="ppt_x"/>
                                          </p:val>
                                        </p:tav>
                                      </p:tavLst>
                                    </p:anim>
                                    <p:anim calcmode="lin" valueType="num">
                                      <p:cBhvr additive="base">
                                        <p:cTn id="13" dur="500"/>
                                        <p:tgtEl>
                                          <p:spTgt spid="6"/>
                                        </p:tgtEl>
                                        <p:attrNameLst>
                                          <p:attrName>ppt_y</p:attrName>
                                        </p:attrNameLst>
                                      </p:cBhvr>
                                      <p:tavLst>
                                        <p:tav tm="0">
                                          <p:val>
                                            <p:strVal val="ppt_y"/>
                                          </p:val>
                                        </p:tav>
                                        <p:tav tm="100000">
                                          <p:val>
                                            <p:strVal val="1+ppt_h/2"/>
                                          </p:val>
                                        </p:tav>
                                      </p:tavLst>
                                    </p:anim>
                                    <p:set>
                                      <p:cBhvr>
                                        <p:cTn id="14" dur="1" fill="hold">
                                          <p:stCondLst>
                                            <p:cond delay="499"/>
                                          </p:stCondLst>
                                        </p:cTn>
                                        <p:tgtEl>
                                          <p:spTgt spid="6"/>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2" presetClass="exit" presetSubtype="4" fill="hold" grpId="0" nodeType="clickEffect">
                                  <p:stCondLst>
                                    <p:cond delay="0"/>
                                  </p:stCondLst>
                                  <p:childTnLst>
                                    <p:anim calcmode="lin" valueType="num">
                                      <p:cBhvr additive="base">
                                        <p:cTn id="18" dur="500"/>
                                        <p:tgtEl>
                                          <p:spTgt spid="8"/>
                                        </p:tgtEl>
                                        <p:attrNameLst>
                                          <p:attrName>ppt_x</p:attrName>
                                        </p:attrNameLst>
                                      </p:cBhvr>
                                      <p:tavLst>
                                        <p:tav tm="0">
                                          <p:val>
                                            <p:strVal val="ppt_x"/>
                                          </p:val>
                                        </p:tav>
                                        <p:tav tm="100000">
                                          <p:val>
                                            <p:strVal val="ppt_x"/>
                                          </p:val>
                                        </p:tav>
                                      </p:tavLst>
                                    </p:anim>
                                    <p:anim calcmode="lin" valueType="num">
                                      <p:cBhvr additive="base">
                                        <p:cTn id="19" dur="500"/>
                                        <p:tgtEl>
                                          <p:spTgt spid="8"/>
                                        </p:tgtEl>
                                        <p:attrNameLst>
                                          <p:attrName>ppt_y</p:attrName>
                                        </p:attrNameLst>
                                      </p:cBhvr>
                                      <p:tavLst>
                                        <p:tav tm="0">
                                          <p:val>
                                            <p:strVal val="ppt_y"/>
                                          </p:val>
                                        </p:tav>
                                        <p:tav tm="100000">
                                          <p:val>
                                            <p:strVal val="1+ppt_h/2"/>
                                          </p:val>
                                        </p:tav>
                                      </p:tavLst>
                                    </p:anim>
                                    <p:set>
                                      <p:cBhvr>
                                        <p:cTn id="20" dur="1" fill="hold">
                                          <p:stCondLst>
                                            <p:cond delay="499"/>
                                          </p:stCondLst>
                                        </p:cTn>
                                        <p:tgtEl>
                                          <p:spTgt spid="8"/>
                                        </p:tgtEl>
                                        <p:attrNameLst>
                                          <p:attrName>style.visibility</p:attrName>
                                        </p:attrNameLst>
                                      </p:cBhvr>
                                      <p:to>
                                        <p:strVal val="hidden"/>
                                      </p:to>
                                    </p:set>
                                  </p:childTnLst>
                                </p:cTn>
                              </p:par>
                            </p:childTnLst>
                          </p:cTn>
                        </p:par>
                      </p:childTnLst>
                    </p:cTn>
                  </p:par>
                  <p:par>
                    <p:cTn id="21" fill="hold">
                      <p:stCondLst>
                        <p:cond delay="indefinite"/>
                      </p:stCondLst>
                      <p:childTnLst>
                        <p:par>
                          <p:cTn id="22" fill="hold">
                            <p:stCondLst>
                              <p:cond delay="0"/>
                            </p:stCondLst>
                            <p:childTnLst>
                              <p:par>
                                <p:cTn id="23" presetID="2" presetClass="exit" presetSubtype="4" fill="hold" grpId="0" nodeType="clickEffect">
                                  <p:stCondLst>
                                    <p:cond delay="0"/>
                                  </p:stCondLst>
                                  <p:childTnLst>
                                    <p:anim calcmode="lin" valueType="num">
                                      <p:cBhvr additive="base">
                                        <p:cTn id="24" dur="500"/>
                                        <p:tgtEl>
                                          <p:spTgt spid="10"/>
                                        </p:tgtEl>
                                        <p:attrNameLst>
                                          <p:attrName>ppt_x</p:attrName>
                                        </p:attrNameLst>
                                      </p:cBhvr>
                                      <p:tavLst>
                                        <p:tav tm="0">
                                          <p:val>
                                            <p:strVal val="ppt_x"/>
                                          </p:val>
                                        </p:tav>
                                        <p:tav tm="100000">
                                          <p:val>
                                            <p:strVal val="ppt_x"/>
                                          </p:val>
                                        </p:tav>
                                      </p:tavLst>
                                    </p:anim>
                                    <p:anim calcmode="lin" valueType="num">
                                      <p:cBhvr additive="base">
                                        <p:cTn id="25" dur="500"/>
                                        <p:tgtEl>
                                          <p:spTgt spid="10"/>
                                        </p:tgtEl>
                                        <p:attrNameLst>
                                          <p:attrName>ppt_y</p:attrName>
                                        </p:attrNameLst>
                                      </p:cBhvr>
                                      <p:tavLst>
                                        <p:tav tm="0">
                                          <p:val>
                                            <p:strVal val="ppt_y"/>
                                          </p:val>
                                        </p:tav>
                                        <p:tav tm="100000">
                                          <p:val>
                                            <p:strVal val="1+ppt_h/2"/>
                                          </p:val>
                                        </p:tav>
                                      </p:tavLst>
                                    </p:anim>
                                    <p:set>
                                      <p:cBhvr>
                                        <p:cTn id="26" dur="1" fill="hold">
                                          <p:stCondLst>
                                            <p:cond delay="499"/>
                                          </p:stCondLst>
                                        </p:cTn>
                                        <p:tgtEl>
                                          <p:spTgt spid="10"/>
                                        </p:tgtEl>
                                        <p:attrNameLst>
                                          <p:attrName>style.visibility</p:attrName>
                                        </p:attrNameLst>
                                      </p:cBhvr>
                                      <p:to>
                                        <p:strVal val="hidden"/>
                                      </p:to>
                                    </p:set>
                                  </p:childTnLst>
                                </p:cTn>
                              </p:par>
                            </p:childTnLst>
                          </p:cTn>
                        </p:par>
                      </p:childTnLst>
                    </p:cTn>
                  </p:par>
                  <p:par>
                    <p:cTn id="27" fill="hold">
                      <p:stCondLst>
                        <p:cond delay="indefinite"/>
                      </p:stCondLst>
                      <p:childTnLst>
                        <p:par>
                          <p:cTn id="28" fill="hold">
                            <p:stCondLst>
                              <p:cond delay="0"/>
                            </p:stCondLst>
                            <p:childTnLst>
                              <p:par>
                                <p:cTn id="29" presetID="2" presetClass="exit" presetSubtype="4" fill="hold" grpId="0" nodeType="clickEffect">
                                  <p:stCondLst>
                                    <p:cond delay="0"/>
                                  </p:stCondLst>
                                  <p:childTnLst>
                                    <p:anim calcmode="lin" valueType="num">
                                      <p:cBhvr additive="base">
                                        <p:cTn id="30" dur="500"/>
                                        <p:tgtEl>
                                          <p:spTgt spid="12"/>
                                        </p:tgtEl>
                                        <p:attrNameLst>
                                          <p:attrName>ppt_x</p:attrName>
                                        </p:attrNameLst>
                                      </p:cBhvr>
                                      <p:tavLst>
                                        <p:tav tm="0">
                                          <p:val>
                                            <p:strVal val="ppt_x"/>
                                          </p:val>
                                        </p:tav>
                                        <p:tav tm="100000">
                                          <p:val>
                                            <p:strVal val="ppt_x"/>
                                          </p:val>
                                        </p:tav>
                                      </p:tavLst>
                                    </p:anim>
                                    <p:anim calcmode="lin" valueType="num">
                                      <p:cBhvr additive="base">
                                        <p:cTn id="31" dur="500"/>
                                        <p:tgtEl>
                                          <p:spTgt spid="12"/>
                                        </p:tgtEl>
                                        <p:attrNameLst>
                                          <p:attrName>ppt_y</p:attrName>
                                        </p:attrNameLst>
                                      </p:cBhvr>
                                      <p:tavLst>
                                        <p:tav tm="0">
                                          <p:val>
                                            <p:strVal val="ppt_y"/>
                                          </p:val>
                                        </p:tav>
                                        <p:tav tm="100000">
                                          <p:val>
                                            <p:strVal val="1+ppt_h/2"/>
                                          </p:val>
                                        </p:tav>
                                      </p:tavLst>
                                    </p:anim>
                                    <p:set>
                                      <p:cBhvr>
                                        <p:cTn id="32" dur="1" fill="hold">
                                          <p:stCondLst>
                                            <p:cond delay="499"/>
                                          </p:stCondLst>
                                        </p:cTn>
                                        <p:tgtEl>
                                          <p:spTgt spid="1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animBg="1"/>
      <p:bldP spid="8" grpId="0" animBg="1"/>
      <p:bldP spid="10" grpId="0" animBg="1"/>
      <p:bldP spid="12"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88D8EC-6328-49AF-AD6C-BE97AB8CE606}"/>
              </a:ext>
            </a:extLst>
          </p:cNvPr>
          <p:cNvSpPr>
            <a:spLocks noGrp="1"/>
          </p:cNvSpPr>
          <p:nvPr>
            <p:ph type="title"/>
          </p:nvPr>
        </p:nvSpPr>
        <p:spPr/>
        <p:txBody>
          <a:bodyPr/>
          <a:lstStyle/>
          <a:p>
            <a:r>
              <a:rPr lang="en-GB" dirty="0"/>
              <a:t>IMPORTANT POINTS TO NOTE  - </a:t>
            </a:r>
            <a:br>
              <a:rPr lang="en-GB" dirty="0"/>
            </a:br>
            <a:r>
              <a:rPr lang="en-GB" dirty="0"/>
              <a:t>Organisational Culture </a:t>
            </a:r>
          </a:p>
        </p:txBody>
      </p:sp>
      <p:sp>
        <p:nvSpPr>
          <p:cNvPr id="3" name="Content Placeholder 2">
            <a:extLst>
              <a:ext uri="{FF2B5EF4-FFF2-40B4-BE49-F238E27FC236}">
                <a16:creationId xmlns:a16="http://schemas.microsoft.com/office/drawing/2014/main" id="{4AA38007-101B-47EF-93A4-EE64C0E86D9B}"/>
              </a:ext>
            </a:extLst>
          </p:cNvPr>
          <p:cNvSpPr>
            <a:spLocks noGrp="1"/>
          </p:cNvSpPr>
          <p:nvPr>
            <p:ph idx="1"/>
          </p:nvPr>
        </p:nvSpPr>
        <p:spPr>
          <a:xfrm>
            <a:off x="680321" y="2336873"/>
            <a:ext cx="11511679" cy="3599316"/>
          </a:xfrm>
        </p:spPr>
        <p:txBody>
          <a:bodyPr>
            <a:normAutofit fontScale="92500" lnSpcReduction="20000"/>
          </a:bodyPr>
          <a:lstStyle/>
          <a:p>
            <a:r>
              <a:rPr lang="en-GB" dirty="0"/>
              <a:t>Assignment Focused</a:t>
            </a:r>
          </a:p>
          <a:p>
            <a:endParaRPr lang="en-GB" dirty="0"/>
          </a:p>
          <a:p>
            <a:r>
              <a:rPr lang="en-GB" dirty="0"/>
              <a:t>Consider: </a:t>
            </a:r>
          </a:p>
          <a:p>
            <a:endParaRPr lang="en-GB" dirty="0"/>
          </a:p>
          <a:p>
            <a:r>
              <a:rPr lang="en-GB" dirty="0"/>
              <a:t>1) Nature of the Organisation = Product  or Services Focused</a:t>
            </a:r>
          </a:p>
          <a:p>
            <a:r>
              <a:rPr lang="en-GB" dirty="0"/>
              <a:t>2) Type of Sector that the Organisation is in = Public / Private / Voluntary</a:t>
            </a:r>
          </a:p>
          <a:p>
            <a:r>
              <a:rPr lang="en-GB" dirty="0"/>
              <a:t>3) Style of Management  = Authoritarian  / Delegative….</a:t>
            </a:r>
          </a:p>
          <a:p>
            <a:r>
              <a:rPr lang="en-GB" dirty="0"/>
              <a:t>4) Staff Base = Personality Types / Work Ethics.</a:t>
            </a:r>
          </a:p>
          <a:p>
            <a:r>
              <a:rPr lang="en-GB" dirty="0"/>
              <a:t>5) Structure within the organisation = Formal / Informal / Functional  / Mechanistic / Organic……Structures and systems.</a:t>
            </a:r>
          </a:p>
        </p:txBody>
      </p:sp>
    </p:spTree>
    <p:extLst>
      <p:ext uri="{BB962C8B-B14F-4D97-AF65-F5344CB8AC3E}">
        <p14:creationId xmlns:p14="http://schemas.microsoft.com/office/powerpoint/2010/main" val="138544561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207095-BE38-42F8-BE20-341064A555CD}"/>
              </a:ext>
            </a:extLst>
          </p:cNvPr>
          <p:cNvSpPr>
            <a:spLocks noGrp="1"/>
          </p:cNvSpPr>
          <p:nvPr>
            <p:ph type="title"/>
          </p:nvPr>
        </p:nvSpPr>
        <p:spPr>
          <a:xfrm>
            <a:off x="680321" y="609600"/>
            <a:ext cx="9613861" cy="1224566"/>
          </a:xfrm>
        </p:spPr>
        <p:txBody>
          <a:bodyPr>
            <a:normAutofit fontScale="90000"/>
          </a:bodyPr>
          <a:lstStyle/>
          <a:p>
            <a:r>
              <a:rPr lang="en-GB" dirty="0"/>
              <a:t>Assignment Focused  - - </a:t>
            </a:r>
            <a:br>
              <a:rPr lang="en-GB" dirty="0"/>
            </a:br>
            <a:r>
              <a:rPr lang="en-GB" dirty="0"/>
              <a:t>TUTORIAL QUESTIONS TO CONSIDER FOR NEXT LESSON ….</a:t>
            </a:r>
          </a:p>
        </p:txBody>
      </p:sp>
      <p:sp>
        <p:nvSpPr>
          <p:cNvPr id="3" name="Content Placeholder 2">
            <a:extLst>
              <a:ext uri="{FF2B5EF4-FFF2-40B4-BE49-F238E27FC236}">
                <a16:creationId xmlns:a16="http://schemas.microsoft.com/office/drawing/2014/main" id="{A6F5302C-9CED-4712-9155-3C6149603B01}"/>
              </a:ext>
            </a:extLst>
          </p:cNvPr>
          <p:cNvSpPr>
            <a:spLocks noGrp="1"/>
          </p:cNvSpPr>
          <p:nvPr>
            <p:ph idx="1"/>
          </p:nvPr>
        </p:nvSpPr>
        <p:spPr/>
        <p:txBody>
          <a:bodyPr>
            <a:normAutofit fontScale="85000" lnSpcReduction="20000"/>
          </a:bodyPr>
          <a:lstStyle/>
          <a:p>
            <a:r>
              <a:rPr lang="en-GB" dirty="0"/>
              <a:t>In considering the above theories / points</a:t>
            </a:r>
          </a:p>
          <a:p>
            <a:endParaRPr lang="en-GB" dirty="0">
              <a:solidFill>
                <a:schemeClr val="bg1"/>
              </a:solidFill>
            </a:endParaRPr>
          </a:p>
          <a:p>
            <a:r>
              <a:rPr lang="en-GB" dirty="0">
                <a:solidFill>
                  <a:schemeClr val="bg1"/>
                </a:solidFill>
              </a:rPr>
              <a:t>1) Is the concept of Management (Business Cultures / Functions) outdated?</a:t>
            </a:r>
          </a:p>
          <a:p>
            <a:endParaRPr lang="en-GB" dirty="0">
              <a:solidFill>
                <a:schemeClr val="bg1"/>
              </a:solidFill>
            </a:endParaRPr>
          </a:p>
          <a:p>
            <a:r>
              <a:rPr lang="en-GB" dirty="0">
                <a:solidFill>
                  <a:schemeClr val="bg1"/>
                </a:solidFill>
              </a:rPr>
              <a:t>2) Do we need elaborate ideas  / structures orientated around Business Culture  / </a:t>
            </a:r>
            <a:r>
              <a:rPr lang="en-GB" dirty="0" err="1">
                <a:solidFill>
                  <a:schemeClr val="bg1"/>
                </a:solidFill>
              </a:rPr>
              <a:t>Mgt</a:t>
            </a:r>
            <a:r>
              <a:rPr lang="en-GB" dirty="0">
                <a:solidFill>
                  <a:schemeClr val="bg1"/>
                </a:solidFill>
              </a:rPr>
              <a:t>?</a:t>
            </a:r>
          </a:p>
          <a:p>
            <a:endParaRPr lang="en-GB" dirty="0">
              <a:solidFill>
                <a:schemeClr val="bg1"/>
              </a:solidFill>
            </a:endParaRPr>
          </a:p>
          <a:p>
            <a:r>
              <a:rPr lang="en-GB" dirty="0">
                <a:solidFill>
                  <a:schemeClr val="bg1"/>
                </a:solidFill>
              </a:rPr>
              <a:t>3) What do you think the future of working will be like? </a:t>
            </a:r>
          </a:p>
          <a:p>
            <a:pPr marL="0" indent="0">
              <a:buNone/>
            </a:pPr>
            <a:endParaRPr lang="en-GB" dirty="0">
              <a:solidFill>
                <a:schemeClr val="bg1"/>
              </a:solidFill>
            </a:endParaRPr>
          </a:p>
          <a:p>
            <a:pPr marL="0" indent="0">
              <a:buNone/>
            </a:pPr>
            <a:r>
              <a:rPr lang="en-GB" dirty="0">
                <a:solidFill>
                  <a:schemeClr val="bg1"/>
                </a:solidFill>
              </a:rPr>
              <a:t>       </a:t>
            </a:r>
            <a:r>
              <a:rPr lang="en-GB" i="1" dirty="0">
                <a:solidFill>
                  <a:schemeClr val="bg1"/>
                </a:solidFill>
              </a:rPr>
              <a:t>Specifically consider this in the context of the current issues surrounding the </a:t>
            </a:r>
          </a:p>
          <a:p>
            <a:pPr marL="0" indent="0">
              <a:buNone/>
            </a:pPr>
            <a:r>
              <a:rPr lang="en-GB" i="1" dirty="0">
                <a:solidFill>
                  <a:schemeClr val="bg1"/>
                </a:solidFill>
              </a:rPr>
              <a:t>       PANDEMIC (Link to Assignment !) </a:t>
            </a:r>
          </a:p>
          <a:p>
            <a:endParaRPr lang="en-GB" i="1" dirty="0"/>
          </a:p>
          <a:p>
            <a:pPr marL="0" indent="0">
              <a:buNone/>
            </a:pPr>
            <a:endParaRPr lang="en-GB" dirty="0"/>
          </a:p>
        </p:txBody>
      </p:sp>
      <p:sp>
        <p:nvSpPr>
          <p:cNvPr id="4" name="Arrow: Down 3">
            <a:extLst>
              <a:ext uri="{FF2B5EF4-FFF2-40B4-BE49-F238E27FC236}">
                <a16:creationId xmlns:a16="http://schemas.microsoft.com/office/drawing/2014/main" id="{04530A80-F122-43D8-895A-6DF4664A89D1}"/>
              </a:ext>
            </a:extLst>
          </p:cNvPr>
          <p:cNvSpPr/>
          <p:nvPr/>
        </p:nvSpPr>
        <p:spPr>
          <a:xfrm>
            <a:off x="7739270" y="4810539"/>
            <a:ext cx="636104" cy="39756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1057504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6A1B04-A5E6-4DC4-8AE3-C3725422AAFF}"/>
              </a:ext>
            </a:extLst>
          </p:cNvPr>
          <p:cNvSpPr>
            <a:spLocks noGrp="1"/>
          </p:cNvSpPr>
          <p:nvPr>
            <p:ph type="title"/>
          </p:nvPr>
        </p:nvSpPr>
        <p:spPr/>
        <p:txBody>
          <a:bodyPr/>
          <a:lstStyle/>
          <a:p>
            <a:r>
              <a:rPr lang="en-GB" dirty="0"/>
              <a:t>OVERVIEW OF THE SESSION: </a:t>
            </a:r>
          </a:p>
        </p:txBody>
      </p:sp>
      <p:sp>
        <p:nvSpPr>
          <p:cNvPr id="3" name="Content Placeholder 2">
            <a:extLst>
              <a:ext uri="{FF2B5EF4-FFF2-40B4-BE49-F238E27FC236}">
                <a16:creationId xmlns:a16="http://schemas.microsoft.com/office/drawing/2014/main" id="{0D84ED56-D8AA-4491-9ABE-770DBC868EAB}"/>
              </a:ext>
            </a:extLst>
          </p:cNvPr>
          <p:cNvSpPr>
            <a:spLocks noGrp="1"/>
          </p:cNvSpPr>
          <p:nvPr>
            <p:ph idx="1"/>
          </p:nvPr>
        </p:nvSpPr>
        <p:spPr/>
        <p:txBody>
          <a:bodyPr/>
          <a:lstStyle/>
          <a:p>
            <a:r>
              <a:rPr lang="en-GB" dirty="0"/>
              <a:t>1) Reviewed Previous week’s notes on Business Culture - Theorists.</a:t>
            </a:r>
          </a:p>
          <a:p>
            <a:endParaRPr lang="en-GB" dirty="0"/>
          </a:p>
          <a:p>
            <a:r>
              <a:rPr lang="en-GB" dirty="0"/>
              <a:t>2) Additional ‘Organisational Culture Theories’ identified.</a:t>
            </a:r>
          </a:p>
          <a:p>
            <a:endParaRPr lang="en-GB" dirty="0"/>
          </a:p>
          <a:p>
            <a:r>
              <a:rPr lang="en-GB" dirty="0"/>
              <a:t>3)  Discussed the importance and value of ‘Organisational Culture’</a:t>
            </a:r>
          </a:p>
          <a:p>
            <a:endParaRPr lang="en-GB" dirty="0"/>
          </a:p>
          <a:p>
            <a:r>
              <a:rPr lang="en-GB" dirty="0"/>
              <a:t>4) Considered topic in the Context of Assignment 1</a:t>
            </a:r>
          </a:p>
          <a:p>
            <a:endParaRPr lang="en-GB" dirty="0"/>
          </a:p>
        </p:txBody>
      </p:sp>
    </p:spTree>
    <p:extLst>
      <p:ext uri="{BB962C8B-B14F-4D97-AF65-F5344CB8AC3E}">
        <p14:creationId xmlns:p14="http://schemas.microsoft.com/office/powerpoint/2010/main" val="426318802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DDAAE-E7F1-4174-A78A-35A8A231424D}"/>
              </a:ext>
            </a:extLst>
          </p:cNvPr>
          <p:cNvSpPr>
            <a:spLocks noGrp="1"/>
          </p:cNvSpPr>
          <p:nvPr>
            <p:ph type="title"/>
          </p:nvPr>
        </p:nvSpPr>
        <p:spPr/>
        <p:txBody>
          <a:bodyPr/>
          <a:lstStyle/>
          <a:p>
            <a:r>
              <a:rPr lang="en-GB" dirty="0"/>
              <a:t>NEXT WEEK’s LESSON FOCUS: </a:t>
            </a:r>
          </a:p>
        </p:txBody>
      </p:sp>
      <p:sp>
        <p:nvSpPr>
          <p:cNvPr id="3" name="Content Placeholder 2">
            <a:extLst>
              <a:ext uri="{FF2B5EF4-FFF2-40B4-BE49-F238E27FC236}">
                <a16:creationId xmlns:a16="http://schemas.microsoft.com/office/drawing/2014/main" id="{1D9727BB-508F-49DD-B7C0-1CB9F8B45FC3}"/>
              </a:ext>
            </a:extLst>
          </p:cNvPr>
          <p:cNvSpPr>
            <a:spLocks noGrp="1"/>
          </p:cNvSpPr>
          <p:nvPr>
            <p:ph idx="1"/>
          </p:nvPr>
        </p:nvSpPr>
        <p:spPr/>
        <p:txBody>
          <a:bodyPr/>
          <a:lstStyle/>
          <a:p>
            <a:r>
              <a:rPr lang="en-GB" dirty="0">
                <a:latin typeface="Goudy Stout" panose="0202090407030B020401" pitchFamily="18" charset="0"/>
              </a:rPr>
              <a:t>STAKEHOLDERS in BUSINESS</a:t>
            </a:r>
          </a:p>
          <a:p>
            <a:endParaRPr lang="en-GB" dirty="0">
              <a:latin typeface="Goudy Stout" panose="0202090407030B020401" pitchFamily="18" charset="0"/>
            </a:endParaRPr>
          </a:p>
          <a:p>
            <a:r>
              <a:rPr lang="en-GB" dirty="0">
                <a:latin typeface="Goudy Stout" panose="0202090407030B020401" pitchFamily="18" charset="0"/>
              </a:rPr>
              <a:t>STAKEHOLDER ANALYSIS.</a:t>
            </a:r>
          </a:p>
          <a:p>
            <a:endParaRPr lang="en-GB" dirty="0">
              <a:latin typeface="Goudy Stout" panose="0202090407030B020401" pitchFamily="18" charset="0"/>
            </a:endParaRPr>
          </a:p>
          <a:p>
            <a:endParaRPr lang="en-GB" dirty="0">
              <a:latin typeface="Goudy Stout" panose="0202090407030B020401" pitchFamily="18" charset="0"/>
            </a:endParaRPr>
          </a:p>
          <a:p>
            <a:r>
              <a:rPr lang="en-GB" i="1" dirty="0"/>
              <a:t>Please do some general reading online  (Electronic Library Resources – Mullins and  / or  via Internet), for discussions next session. </a:t>
            </a:r>
          </a:p>
        </p:txBody>
      </p:sp>
      <p:sp>
        <p:nvSpPr>
          <p:cNvPr id="4" name="Arrow: Down 3">
            <a:extLst>
              <a:ext uri="{FF2B5EF4-FFF2-40B4-BE49-F238E27FC236}">
                <a16:creationId xmlns:a16="http://schemas.microsoft.com/office/drawing/2014/main" id="{7A01B886-3FC2-4CD9-B70F-CEE7229E035E}"/>
              </a:ext>
            </a:extLst>
          </p:cNvPr>
          <p:cNvSpPr/>
          <p:nvPr/>
        </p:nvSpPr>
        <p:spPr>
          <a:xfrm>
            <a:off x="2213113" y="3909391"/>
            <a:ext cx="1007165" cy="64935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84436334"/>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docProps/app.xml><?xml version="1.0" encoding="utf-8"?>
<Properties xmlns="http://schemas.openxmlformats.org/officeDocument/2006/extended-properties" xmlns:vt="http://schemas.openxmlformats.org/officeDocument/2006/docPropsVTypes">
  <TotalTime>84</TotalTime>
  <Words>1163</Words>
  <Application>Microsoft Office PowerPoint</Application>
  <PresentationFormat>Widescreen</PresentationFormat>
  <Paragraphs>180</Paragraphs>
  <Slides>25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25</vt:i4>
      </vt:variant>
    </vt:vector>
  </HeadingPairs>
  <TitlesOfParts>
    <vt:vector size="31" baseType="lpstr">
      <vt:lpstr>Arial</vt:lpstr>
      <vt:lpstr>Goudy Stout</vt:lpstr>
      <vt:lpstr>ProximaNova-n4</vt:lpstr>
      <vt:lpstr>ReithSans</vt:lpstr>
      <vt:lpstr>Trebuchet MS</vt:lpstr>
      <vt:lpstr>Berlin</vt:lpstr>
      <vt:lpstr>People and Organisations</vt:lpstr>
      <vt:lpstr>Session Objectives: </vt:lpstr>
      <vt:lpstr>RECAP: Davina’s Session Last Week….</vt:lpstr>
      <vt:lpstr>HANDY</vt:lpstr>
      <vt:lpstr>HANDY  (Culture influenced by : Person / Power / Role / Task)</vt:lpstr>
      <vt:lpstr>JOHNSON AND SCHOLES</vt:lpstr>
      <vt:lpstr>SCHEIN </vt:lpstr>
      <vt:lpstr>DEAL AND KENNEDY</vt:lpstr>
      <vt:lpstr>TODAY’s FOCUS:</vt:lpstr>
      <vt:lpstr>Culture is KEY in Business</vt:lpstr>
      <vt:lpstr>Culture is KEY in Business</vt:lpstr>
      <vt:lpstr>Organisational Culture is Important !</vt:lpstr>
      <vt:lpstr>Organisational Culture is Important !</vt:lpstr>
      <vt:lpstr>NB: Organisational Culture can have its NEGATIVES</vt:lpstr>
      <vt:lpstr>Factors that influence ORGANISATIONAL CULTURE</vt:lpstr>
      <vt:lpstr>Influences on the Development of a BUSINESS CULTURE </vt:lpstr>
      <vt:lpstr> Sector Type &amp; Influences on Business Culture </vt:lpstr>
      <vt:lpstr> Style of Mgt and Leadership &amp; Influences on Business Culture </vt:lpstr>
      <vt:lpstr>PowerPoint Presentation</vt:lpstr>
      <vt:lpstr>LEWIN (1939)</vt:lpstr>
      <vt:lpstr>‘Staffing’ &amp; Influences on Business Culture </vt:lpstr>
      <vt:lpstr>IMPORTANT POINTS TO NOTE  -  Organisational Culture </vt:lpstr>
      <vt:lpstr>Assignment Focused  - -  TUTORIAL QUESTIONS TO CONSIDER FOR NEXT LESSON ….</vt:lpstr>
      <vt:lpstr>OVERVIEW OF THE SESSION: </vt:lpstr>
      <vt:lpstr>NEXT WEEK’s LESSON FOCUS: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People and Organisations</dc:title>
  <dc:creator>Kathryn PC</dc:creator>
  <cp:lastModifiedBy>Kathryn PC</cp:lastModifiedBy>
  <cp:revision>5</cp:revision>
  <dcterms:created xsi:type="dcterms:W3CDTF">2020-10-25T01:25:11Z</dcterms:created>
  <dcterms:modified xsi:type="dcterms:W3CDTF">2020-10-26T13:31:45Z</dcterms:modified>
</cp:coreProperties>
</file>