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8"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5520" autoAdjust="0"/>
  </p:normalViewPr>
  <p:slideViewPr>
    <p:cSldViewPr snapToGrid="0" snapToObjects="1">
      <p:cViewPr varScale="1">
        <p:scale>
          <a:sx n="87" d="100"/>
          <a:sy n="87" d="100"/>
        </p:scale>
        <p:origin x="-1330"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2913063" y="0"/>
            <a:ext cx="2228850" cy="457200"/>
          </a:xfrm>
          <a:prstGeom prst="rect">
            <a:avLst/>
          </a:prstGeom>
        </p:spPr>
        <p:txBody>
          <a:bodyPr vert="horz" lIns="91440" tIns="45720" rIns="91440" bIns="45720" rtlCol="0"/>
          <a:lstStyle>
            <a:lvl1pPr algn="r">
              <a:defRPr sz="1200"/>
            </a:lvl1pPr>
          </a:lstStyle>
          <a:p>
            <a:fld id="{5A2B9D1E-DAEC-4BF3-B27B-C05DBC02F136}" type="datetimeFigureOut">
              <a:rPr lang="en-GB" smtClean="0"/>
              <a:t>06/10/2026</a:t>
            </a:fld>
            <a:endParaRPr lang="en-GB"/>
          </a:p>
        </p:txBody>
      </p:sp>
      <p:sp>
        <p:nvSpPr>
          <p:cNvPr id="4" name="Slide Image Placeholder 3"/>
          <p:cNvSpPr>
            <a:spLocks noGrp="1" noRot="1" noChangeAspect="1"/>
          </p:cNvSpPr>
          <p:nvPr>
            <p:ph type="sldImg" idx="2"/>
          </p:nvPr>
        </p:nvSpPr>
        <p:spPr>
          <a:xfrm>
            <a:off x="-47625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514350" y="4343400"/>
            <a:ext cx="41148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22885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2913063" y="8685213"/>
            <a:ext cx="2228850" cy="457200"/>
          </a:xfrm>
          <a:prstGeom prst="rect">
            <a:avLst/>
          </a:prstGeom>
        </p:spPr>
        <p:txBody>
          <a:bodyPr vert="horz" lIns="91440" tIns="45720" rIns="91440" bIns="45720" rtlCol="0" anchor="b"/>
          <a:lstStyle>
            <a:lvl1pPr algn="r">
              <a:defRPr sz="1200"/>
            </a:lvl1pPr>
          </a:lstStyle>
          <a:p>
            <a:fld id="{EEFE15A9-040C-432E-9A7D-7090DC33ABC7}" type="slidenum">
              <a:rPr lang="en-GB" smtClean="0"/>
              <a:t>‹#›</a:t>
            </a:fld>
            <a:endParaRPr lang="en-GB"/>
          </a:p>
        </p:txBody>
      </p:sp>
    </p:spTree>
    <p:extLst>
      <p:ext uri="{BB962C8B-B14F-4D97-AF65-F5344CB8AC3E}">
        <p14:creationId xmlns:p14="http://schemas.microsoft.com/office/powerpoint/2010/main" val="225209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am a practitioner in a nursery supporting Shona, who has recently joined us. She becomes anxious when her </a:t>
            </a:r>
            <a:r>
              <a:rPr lang="en-US" dirty="0" err="1" smtClean="0"/>
              <a:t>carers</a:t>
            </a:r>
            <a:r>
              <a:rPr lang="en-US" dirty="0" smtClean="0"/>
              <a:t> leave, uses few words and finds group play hard. My role is to understand her needs and contribute to a support plan for her emotional, social, cognitive and physical wellbeing. I've selected one theory, which is </a:t>
            </a:r>
            <a:r>
              <a:rPr lang="en-US" dirty="0" err="1" smtClean="0"/>
              <a:t>Bowlby's</a:t>
            </a:r>
            <a:r>
              <a:rPr lang="en-US" dirty="0" smtClean="0"/>
              <a:t> attachment theory as it centers around separation anxiety.</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Bowlby</a:t>
            </a:r>
            <a:r>
              <a:rPr lang="en-US" dirty="0" smtClean="0"/>
              <a:t> (1982) argued that children are born needing a close bond with a caregiver for safety. A secure base allows the child to explore, and a safe haven provides comfort when feeling distressed (Spilt and </a:t>
            </a:r>
            <a:r>
              <a:rPr lang="en-US" dirty="0" err="1" smtClean="0"/>
              <a:t>Koomen</a:t>
            </a:r>
            <a:r>
              <a:rPr lang="en-US" dirty="0" smtClean="0"/>
              <a:t>, 2022). Internal working models are what a child's expectations are with regard to whether or not people will show up. In </a:t>
            </a:r>
            <a:r>
              <a:rPr lang="en-US" dirty="0" err="1" smtClean="0"/>
              <a:t>Bowlby's</a:t>
            </a:r>
            <a:r>
              <a:rPr lang="en-US" dirty="0" smtClean="0"/>
              <a:t> (1973) account, there are three stages to separation response: protest, despair, and detachment. Shona is in the protest stage, which is normal. Ainsworth and colleagues (1978) described secure, avoidant and resistant patterns. Spilt and </a:t>
            </a:r>
            <a:r>
              <a:rPr lang="en-US" dirty="0" err="1" smtClean="0"/>
              <a:t>Koomen</a:t>
            </a:r>
            <a:r>
              <a:rPr lang="en-US" dirty="0" smtClean="0"/>
              <a:t> explain that staff are ad hoc, or temporary, attachment figures: they cannot replace parents, but they can give security. The diagram represents Shona's cycle of exploring, worrying, going back to her key person, feeling safe and then exploring again.</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Shona's distress when her </a:t>
            </a:r>
            <a:r>
              <a:rPr lang="en-US" dirty="0" err="1" smtClean="0"/>
              <a:t>carers</a:t>
            </a:r>
            <a:r>
              <a:rPr lang="en-US" dirty="0" smtClean="0"/>
              <a:t> leave is what attachment theory predicts. Her </a:t>
            </a:r>
            <a:r>
              <a:rPr lang="en-US" dirty="0" err="1" smtClean="0"/>
              <a:t>carers</a:t>
            </a:r>
            <a:r>
              <a:rPr lang="en-US" dirty="0" smtClean="0"/>
              <a:t> are her secure base, and staff are not yet a safe haven. Gath et al. (2024) reported that drop-off remained challenging for approximately one month. That's an infant study, but that's typical. I must not label her insecurely attached: </a:t>
            </a:r>
            <a:r>
              <a:rPr lang="en-US" dirty="0" err="1" smtClean="0"/>
              <a:t>Deneault</a:t>
            </a:r>
            <a:r>
              <a:rPr lang="en-US" dirty="0" smtClean="0"/>
              <a:t> et al. (2023a) found that 46.5 percent of preschoolers are not classed as secure. I would be worried if there was a withdrawal, but I'm not worried about it when it's a protest. I would speak with her </a:t>
            </a:r>
            <a:r>
              <a:rPr lang="en-US" dirty="0" err="1" smtClean="0"/>
              <a:t>carers</a:t>
            </a:r>
            <a:r>
              <a:rPr lang="en-US" dirty="0" smtClean="0"/>
              <a:t> about her background as they might be partly responsible for her disruptions in caring for her children, which may contribute to her feeling insecure. The timeline shows </a:t>
            </a:r>
            <a:r>
              <a:rPr lang="en-US" dirty="0" err="1" smtClean="0"/>
              <a:t>Bowlby's</a:t>
            </a:r>
            <a:r>
              <a:rPr lang="en-US" dirty="0" smtClean="0"/>
              <a:t> three responses; Shona seems to be at protest, so I would watch for any withdrawal.</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 a child uses energy for worry, she has less energy to explore and participate (Spilt and </a:t>
            </a:r>
            <a:r>
              <a:rPr lang="en-US" dirty="0" err="1" smtClean="0"/>
              <a:t>Koomen</a:t>
            </a:r>
            <a:r>
              <a:rPr lang="en-US" dirty="0" smtClean="0"/>
              <a:t>, 2022). </a:t>
            </a:r>
            <a:r>
              <a:rPr lang="en-US" dirty="0" err="1" smtClean="0"/>
              <a:t>Deneault</a:t>
            </a:r>
            <a:r>
              <a:rPr lang="en-US" dirty="0" smtClean="0"/>
              <a:t> et al. (2023b) found secure attachment is linked to better language, but only a small effect, so anxiety is only one possible reason for Shona's few words. I would observe her and engage the speech and language professional if necessary. In group play, attachment is associated with increased </a:t>
            </a:r>
            <a:r>
              <a:rPr lang="en-US" dirty="0" err="1" smtClean="0"/>
              <a:t>prosocial</a:t>
            </a:r>
            <a:r>
              <a:rPr lang="en-US" dirty="0" smtClean="0"/>
              <a:t> </a:t>
            </a:r>
            <a:r>
              <a:rPr lang="en-US" dirty="0" err="1" smtClean="0"/>
              <a:t>behaviour</a:t>
            </a:r>
            <a:r>
              <a:rPr lang="en-US" dirty="0" smtClean="0"/>
              <a:t> (</a:t>
            </a:r>
            <a:r>
              <a:rPr lang="en-US" dirty="0" err="1" smtClean="0"/>
              <a:t>Deneault</a:t>
            </a:r>
            <a:r>
              <a:rPr lang="en-US" dirty="0" smtClean="0"/>
              <a:t>, Hammond and Madigan, 2023c). To ensure her physical wellbeing, I would observe her sleeping, eating and playing. I would plan activities with her as some practitioners think that physical development does not require adult support. (</a:t>
            </a:r>
            <a:r>
              <a:rPr lang="en-US" dirty="0" err="1" smtClean="0"/>
              <a:t>Ofsted</a:t>
            </a:r>
            <a:r>
              <a:rPr lang="en-US" dirty="0" smtClean="0"/>
              <a:t>, 2025)</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My first strategies are establishing a safe base. A statutory role in England is a key person, thus giving Shona one trusted adult. Key person names are not a replacement for continuity, as </a:t>
            </a:r>
            <a:r>
              <a:rPr lang="en-US" dirty="0" err="1" smtClean="0"/>
              <a:t>rotas</a:t>
            </a:r>
            <a:r>
              <a:rPr lang="en-US" dirty="0" smtClean="0"/>
              <a:t> and part-time attendance can cause a lack of it, as shown by </a:t>
            </a:r>
            <a:r>
              <a:rPr lang="en-US" dirty="0" err="1" smtClean="0"/>
              <a:t>Hohmann</a:t>
            </a:r>
            <a:r>
              <a:rPr lang="en-US" dirty="0" smtClean="0"/>
              <a:t> (2024). </a:t>
            </a:r>
            <a:r>
              <a:rPr lang="en-US" dirty="0" err="1" smtClean="0"/>
              <a:t>Ofsted</a:t>
            </a:r>
            <a:r>
              <a:rPr lang="en-US" dirty="0" smtClean="0"/>
              <a:t> (2025) found the key person role is vital and a strength in many nurseries. Second, gradual settling in with additional support in the first month (Gath et al, 2024). Thirdly, predictable goodbyes and routines, as </a:t>
            </a:r>
            <a:r>
              <a:rPr lang="en-US" dirty="0" err="1" smtClean="0"/>
              <a:t>Ofsted</a:t>
            </a:r>
            <a:r>
              <a:rPr lang="en-US" dirty="0" smtClean="0"/>
              <a:t> (2025) point out, routines are a source of security. Fourth, Banking Time, child led play with an adult. In one trial, stress hormones dropped, but there were mixed effects reported by Spilt and </a:t>
            </a:r>
            <a:r>
              <a:rPr lang="en-US" dirty="0" err="1" smtClean="0"/>
              <a:t>Koomen</a:t>
            </a:r>
            <a:r>
              <a:rPr lang="en-US" dirty="0" smtClean="0"/>
              <a:t> (2022). The key person is supported by the room leader, SENCO and manager.</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My second group of strategies targets Shona's speech and play. I would narrate during play and routines and name her feelings, for example you look worried, I am here, pausing so she can respond. This is regarded as effective practice by </a:t>
            </a:r>
            <a:r>
              <a:rPr lang="en-US" dirty="0" err="1" smtClean="0"/>
              <a:t>Ofsted</a:t>
            </a:r>
            <a:r>
              <a:rPr lang="en-US" dirty="0" smtClean="0"/>
              <a:t> (2025) and secure attachment is also related to language (</a:t>
            </a:r>
            <a:r>
              <a:rPr lang="en-US" dirty="0" err="1" smtClean="0"/>
              <a:t>Deneault</a:t>
            </a:r>
            <a:r>
              <a:rPr lang="en-US" dirty="0" smtClean="0"/>
              <a:t> et al., 2023b) so building her security also helps her with her speech. If playing with peers, I would begin with one friendly peer and </a:t>
            </a:r>
            <a:r>
              <a:rPr lang="en-US" dirty="0" err="1" smtClean="0"/>
              <a:t>favourite</a:t>
            </a:r>
            <a:r>
              <a:rPr lang="en-US" dirty="0" smtClean="0"/>
              <a:t> activity. I would share information with her </a:t>
            </a:r>
            <a:r>
              <a:rPr lang="en-US" dirty="0" err="1" smtClean="0"/>
              <a:t>carers</a:t>
            </a:r>
            <a:r>
              <a:rPr lang="en-US" dirty="0" smtClean="0"/>
              <a:t> each day (</a:t>
            </a:r>
            <a:r>
              <a:rPr lang="en-US" dirty="0" err="1" smtClean="0"/>
              <a:t>Ofsted</a:t>
            </a:r>
            <a:r>
              <a:rPr lang="en-US" dirty="0" smtClean="0"/>
              <a:t>, 2025) to allow for </a:t>
            </a:r>
            <a:r>
              <a:rPr lang="en-US" dirty="0" err="1" smtClean="0"/>
              <a:t>customisation</a:t>
            </a:r>
            <a:r>
              <a:rPr lang="en-US" dirty="0" smtClean="0"/>
              <a:t> of care. She makes contact with the family following safeguarding procedures to access a speech and language therapist, health visitor or the SENCO if concerns remain. The diagram represents people whom Shona is surrounded by.</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Both nature and nurture shape Shona. On the nature side, Shah et al. (2022) review how temperament and the interplay of genes and environment feed into attachment. On the nurture side, parenting and practices of care-giving, disrupted nursery care and nursery matter. </a:t>
            </a:r>
            <a:r>
              <a:rPr lang="en-US" dirty="0" err="1" smtClean="0"/>
              <a:t>Macagno</a:t>
            </a:r>
            <a:r>
              <a:rPr lang="en-US" dirty="0" smtClean="0"/>
              <a:t> and Molina (2024) observed 148 children with a mean age of approximately 18 months, and insecure </a:t>
            </a:r>
            <a:r>
              <a:rPr lang="en-US" dirty="0" err="1" smtClean="0"/>
              <a:t>behaviours</a:t>
            </a:r>
            <a:r>
              <a:rPr lang="en-US" dirty="0" smtClean="0"/>
              <a:t> decreased while exploring increased during the first 2 months of daycare. </a:t>
            </a:r>
            <a:r>
              <a:rPr lang="en-US" dirty="0" err="1" smtClean="0"/>
              <a:t>Ofsted</a:t>
            </a:r>
            <a:r>
              <a:rPr lang="en-US" dirty="0" smtClean="0"/>
              <a:t> (2025) noted that children formed good relationships with their key person where staff were good at helping them with their emotions. I can't tell you how much importance each holds for Shona. However, nurture is where the nursery can act and therefore I can't change her nature, but I can improve her environment.</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Strengths: the theory fits into the distress of Shona and it offers clear actions. Spilt and </a:t>
            </a:r>
            <a:r>
              <a:rPr lang="en-US" dirty="0" err="1" smtClean="0"/>
              <a:t>Koomen</a:t>
            </a:r>
            <a:r>
              <a:rPr lang="en-US" dirty="0" smtClean="0"/>
              <a:t> (2022) conclude research supports the secure base and safe haven in early education, </a:t>
            </a:r>
            <a:r>
              <a:rPr lang="en-US" dirty="0" err="1" smtClean="0"/>
              <a:t>Ofsted</a:t>
            </a:r>
            <a:r>
              <a:rPr lang="en-US" dirty="0" smtClean="0"/>
              <a:t> (2025) found the key person role is seen as vital, and the meta-analyses link secure attachment with language and </a:t>
            </a:r>
            <a:r>
              <a:rPr lang="en-US" dirty="0" err="1" smtClean="0"/>
              <a:t>prosocial</a:t>
            </a:r>
            <a:r>
              <a:rPr lang="en-US" dirty="0" smtClean="0"/>
              <a:t> </a:t>
            </a:r>
            <a:r>
              <a:rPr lang="en-US" dirty="0" err="1" smtClean="0"/>
              <a:t>behaviour</a:t>
            </a:r>
            <a:r>
              <a:rPr lang="en-US" dirty="0" smtClean="0"/>
              <a:t>. </a:t>
            </a:r>
          </a:p>
          <a:p>
            <a:r>
              <a:rPr lang="en-US" dirty="0" smtClean="0"/>
              <a:t>Limitations: </a:t>
            </a:r>
            <a:r>
              <a:rPr lang="en-US" dirty="0" err="1" smtClean="0"/>
              <a:t>Hohmann</a:t>
            </a:r>
            <a:r>
              <a:rPr lang="en-US" dirty="0" smtClean="0"/>
              <a:t> (2024) notes criticism of the focus on the mother-child bond and of samples that are mostly White and middle class, and </a:t>
            </a:r>
            <a:r>
              <a:rPr lang="en-US" dirty="0" err="1" smtClean="0"/>
              <a:t>Deneault</a:t>
            </a:r>
            <a:r>
              <a:rPr lang="en-US" dirty="0" smtClean="0"/>
              <a:t> et al. (2023a) found 89 percent of samples were North American or European. Spilt and </a:t>
            </a:r>
            <a:r>
              <a:rPr lang="en-US" dirty="0" err="1" smtClean="0"/>
              <a:t>Koomen</a:t>
            </a:r>
            <a:r>
              <a:rPr lang="en-US" dirty="0" smtClean="0"/>
              <a:t> found views of dependency differ across cultures. </a:t>
            </a:r>
            <a:r>
              <a:rPr lang="en-US" dirty="0" err="1" smtClean="0"/>
              <a:t>Hohmann</a:t>
            </a:r>
            <a:r>
              <a:rPr lang="en-US" dirty="0" smtClean="0"/>
              <a:t> also demonstrates that continuity can be broken by </a:t>
            </a:r>
            <a:r>
              <a:rPr lang="en-US" dirty="0" err="1" smtClean="0"/>
              <a:t>rota</a:t>
            </a:r>
            <a:r>
              <a:rPr lang="en-US" dirty="0" smtClean="0"/>
              <a:t> and/or part-time attendance. The links are small and correlational, and a lot of the evidence is infant or school based, and I use with care for a 3-year-old.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 alternative theory is Erikson's psychosocial theory (1963). Trust </a:t>
            </a:r>
            <a:r>
              <a:rPr lang="en-US" dirty="0" err="1" smtClean="0"/>
              <a:t>vs</a:t>
            </a:r>
            <a:r>
              <a:rPr lang="en-US" dirty="0" smtClean="0"/>
              <a:t> mistrust correlates with attachment, independence and initiative is correlated with seeing her group play as growth. It spans the entire life span, but offers less specific direction for staff responses to separation distress. I have made my own assessment. In early education, attachment theory has evidence to support the secure base and safe haven, which is more useful in regards to Shona's primary need. For her language and play, </a:t>
            </a:r>
            <a:r>
              <a:rPr lang="en-US" dirty="0" err="1" smtClean="0"/>
              <a:t>Vygotsky's</a:t>
            </a:r>
            <a:r>
              <a:rPr lang="en-US" dirty="0" smtClean="0"/>
              <a:t> scaffolding (1978) could add to it, so combining theories is best.</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conclude, attachment theory is very useful for Shona. It accounts for her worry about being separated and brings forward some ideas for practice: a key person, a gradual settling and language rich play and working with her </a:t>
            </a:r>
            <a:r>
              <a:rPr lang="en-US" dirty="0" err="1" smtClean="0"/>
              <a:t>carers</a:t>
            </a:r>
            <a:r>
              <a:rPr lang="en-US" dirty="0" smtClean="0"/>
              <a:t>. It has boundaries: it is based primarily on western samples, nursery </a:t>
            </a:r>
            <a:r>
              <a:rPr lang="en-US" dirty="0" err="1" smtClean="0"/>
              <a:t>rotas</a:t>
            </a:r>
            <a:r>
              <a:rPr lang="en-US" dirty="0" smtClean="0"/>
              <a:t> can break key person continuity and there is a lot of evidence from younger children. My learning is that psychology assists us in understanding </a:t>
            </a:r>
            <a:r>
              <a:rPr lang="en-US" dirty="0" err="1" smtClean="0"/>
              <a:t>behaviour</a:t>
            </a:r>
            <a:r>
              <a:rPr lang="en-US" dirty="0" smtClean="0"/>
              <a:t> rather than </a:t>
            </a:r>
            <a:r>
              <a:rPr lang="en-US" dirty="0" err="1" smtClean="0"/>
              <a:t>labelling</a:t>
            </a:r>
            <a:r>
              <a:rPr lang="en-US" dirty="0" smtClean="0"/>
              <a:t> children and planning for support with evidence. Thank you. I am happy to take questions.</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 presents the reference list used</a:t>
            </a:r>
            <a:r>
              <a:rPr lang="en-US" baseline="0" dirty="0" smtClean="0"/>
              <a:t> for this assignment.</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72731" y="407773"/>
            <a:ext cx="2619375" cy="1165860"/>
          </a:xfrm>
          <a:prstGeom prst="rect">
            <a:avLst/>
          </a:prstGeom>
          <a:noFill/>
        </p:spPr>
      </p:pic>
      <p:sp>
        <p:nvSpPr>
          <p:cNvPr id="3" name="Rectangle 2"/>
          <p:cNvSpPr/>
          <p:nvPr/>
        </p:nvSpPr>
        <p:spPr>
          <a:xfrm>
            <a:off x="2286000" y="1694587"/>
            <a:ext cx="4572000" cy="1754326"/>
          </a:xfrm>
          <a:prstGeom prst="rect">
            <a:avLst/>
          </a:prstGeom>
        </p:spPr>
        <p:txBody>
          <a:bodyPr>
            <a:spAutoFit/>
          </a:bodyPr>
          <a:lstStyle/>
          <a:p>
            <a:r>
              <a:rPr lang="en-US" dirty="0"/>
              <a:t>Name: ABDA PARVEEN</a:t>
            </a:r>
          </a:p>
          <a:p>
            <a:r>
              <a:rPr lang="en-US" dirty="0"/>
              <a:t>Student ID: 2530580</a:t>
            </a:r>
          </a:p>
          <a:p>
            <a:r>
              <a:rPr lang="en-US" dirty="0"/>
              <a:t>Module Code: LCHS4010</a:t>
            </a:r>
          </a:p>
          <a:p>
            <a:r>
              <a:rPr lang="en-US" dirty="0"/>
              <a:t>Module: :Psychology in Health and Social Care</a:t>
            </a:r>
          </a:p>
          <a:p>
            <a:r>
              <a:rPr lang="en-US" dirty="0" smtClean="0"/>
              <a:t>Assessment</a:t>
            </a:r>
            <a:r>
              <a:rPr lang="en-US" dirty="0"/>
              <a:t>: </a:t>
            </a:r>
            <a:r>
              <a:rPr lang="en-US" dirty="0" smtClean="0"/>
              <a:t>Presentation</a:t>
            </a:r>
            <a:endParaRPr lang="en-US" dirty="0"/>
          </a:p>
          <a:p>
            <a:r>
              <a:rPr lang="en-US" dirty="0"/>
              <a:t>Submitted on:  20/07/2026</a:t>
            </a:r>
          </a:p>
        </p:txBody>
      </p:sp>
    </p:spTree>
    <p:extLst>
      <p:ext uri="{BB962C8B-B14F-4D97-AF65-F5344CB8AC3E}">
        <p14:creationId xmlns:p14="http://schemas.microsoft.com/office/powerpoint/2010/main" val="1706525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Introduction</a:t>
            </a:r>
            <a:endParaRPr lang="en-US" sz="2600" dirty="0"/>
          </a:p>
        </p:txBody>
      </p:sp>
      <p:sp>
        <p:nvSpPr>
          <p:cNvPr id="5" name="Text 2"/>
          <p:cNvSpPr txBox="1"/>
          <p:nvPr/>
        </p:nvSpPr>
        <p:spPr>
          <a:xfrm>
            <a:off x="457200" y="1051560"/>
            <a:ext cx="8229600" cy="3566160"/>
          </a:xfrm>
          <a:prstGeom prst="rect">
            <a:avLst/>
          </a:prstGeom>
          <a:noFill/>
          <a:ln/>
        </p:spPr>
        <p:txBody>
          <a:bodyPr wrap="square" rtlCol="0" anchor="t"/>
          <a:lstStyle/>
          <a:p>
            <a:pPr marL="342900" indent="-342900">
              <a:spcAft>
                <a:spcPts val="800"/>
              </a:spcAft>
              <a:buSzPct val="100000"/>
              <a:buChar char="•"/>
            </a:pPr>
            <a:r>
              <a:rPr lang="en-US" sz="1700" dirty="0" smtClean="0">
                <a:solidFill>
                  <a:srgbClr val="222222"/>
                </a:solidFill>
                <a:latin typeface="Calibri" pitchFamily="34" charset="0"/>
                <a:ea typeface="Calibri" pitchFamily="34" charset="-122"/>
                <a:cs typeface="Calibri" pitchFamily="34" charset="-120"/>
              </a:rPr>
              <a:t>This </a:t>
            </a:r>
            <a:r>
              <a:rPr lang="en-US" sz="1700" dirty="0">
                <a:solidFill>
                  <a:srgbClr val="222222"/>
                </a:solidFill>
                <a:latin typeface="Calibri" pitchFamily="34" charset="0"/>
                <a:ea typeface="Calibri" pitchFamily="34" charset="-122"/>
                <a:cs typeface="Calibri" pitchFamily="34" charset="-120"/>
              </a:rPr>
              <a:t>presentation will: explain ONE theory, apply it to Shona, suggest nursery strategies, and evaluate how useful it is</a:t>
            </a:r>
          </a:p>
          <a:p>
            <a:pPr marL="342900" indent="-342900">
              <a:spcAft>
                <a:spcPts val="800"/>
              </a:spcAft>
              <a:buSzPct val="100000"/>
              <a:buChar char="•"/>
            </a:pPr>
            <a:r>
              <a:rPr lang="en-US" sz="1700" dirty="0">
                <a:solidFill>
                  <a:srgbClr val="222222"/>
                </a:solidFill>
                <a:latin typeface="Calibri" pitchFamily="34" charset="0"/>
                <a:ea typeface="Calibri" pitchFamily="34" charset="-122"/>
                <a:cs typeface="Calibri" pitchFamily="34" charset="-120"/>
              </a:rPr>
              <a:t>Selected theory: </a:t>
            </a:r>
            <a:r>
              <a:rPr lang="en-US" sz="1700" dirty="0" err="1">
                <a:solidFill>
                  <a:srgbClr val="222222"/>
                </a:solidFill>
                <a:latin typeface="Calibri" pitchFamily="34" charset="0"/>
                <a:ea typeface="Calibri" pitchFamily="34" charset="-122"/>
                <a:cs typeface="Calibri" pitchFamily="34" charset="-120"/>
              </a:rPr>
              <a:t>Bowlby's</a:t>
            </a:r>
            <a:r>
              <a:rPr lang="en-US" sz="1700" dirty="0">
                <a:solidFill>
                  <a:srgbClr val="222222"/>
                </a:solidFill>
                <a:latin typeface="Calibri" pitchFamily="34" charset="0"/>
                <a:ea typeface="Calibri" pitchFamily="34" charset="-122"/>
                <a:cs typeface="Calibri" pitchFamily="34" charset="-120"/>
              </a:rPr>
              <a:t> attachment theory</a:t>
            </a:r>
          </a:p>
          <a:p>
            <a:pPr marL="342900" indent="-342900">
              <a:spcAft>
                <a:spcPts val="800"/>
              </a:spcAft>
              <a:buSzPct val="100000"/>
              <a:buChar char="•"/>
            </a:pPr>
            <a:r>
              <a:rPr lang="en-US" sz="1700" dirty="0">
                <a:solidFill>
                  <a:srgbClr val="222222"/>
                </a:solidFill>
                <a:latin typeface="Calibri" pitchFamily="34" charset="0"/>
                <a:ea typeface="Calibri" pitchFamily="34" charset="-122"/>
                <a:cs typeface="Calibri" pitchFamily="34" charset="-120"/>
              </a:rPr>
              <a:t>Case study: Shona, aged 3, newly joined nursery </a:t>
            </a:r>
            <a:r>
              <a:rPr lang="en-US" sz="1700" dirty="0" smtClean="0">
                <a:solidFill>
                  <a:srgbClr val="222222"/>
                </a:solidFill>
                <a:latin typeface="Calibri" pitchFamily="34" charset="0"/>
                <a:ea typeface="Calibri" pitchFamily="34" charset="-122"/>
                <a:cs typeface="Calibri" pitchFamily="34" charset="-120"/>
              </a:rPr>
              <a:t>who is anxious </a:t>
            </a:r>
            <a:r>
              <a:rPr lang="en-US" sz="1700" dirty="0">
                <a:solidFill>
                  <a:srgbClr val="222222"/>
                </a:solidFill>
                <a:latin typeface="Calibri" pitchFamily="34" charset="0"/>
                <a:ea typeface="Calibri" pitchFamily="34" charset="-122"/>
                <a:cs typeface="Calibri" pitchFamily="34" charset="-120"/>
              </a:rPr>
              <a:t>when </a:t>
            </a:r>
            <a:r>
              <a:rPr lang="en-US" sz="1700" dirty="0" err="1">
                <a:solidFill>
                  <a:srgbClr val="222222"/>
                </a:solidFill>
                <a:latin typeface="Calibri" pitchFamily="34" charset="0"/>
                <a:ea typeface="Calibri" pitchFamily="34" charset="-122"/>
                <a:cs typeface="Calibri" pitchFamily="34" charset="-120"/>
              </a:rPr>
              <a:t>carers</a:t>
            </a:r>
            <a:r>
              <a:rPr lang="en-US" sz="1700" dirty="0">
                <a:solidFill>
                  <a:srgbClr val="222222"/>
                </a:solidFill>
                <a:latin typeface="Calibri" pitchFamily="34" charset="0"/>
                <a:ea typeface="Calibri" pitchFamily="34" charset="-122"/>
                <a:cs typeface="Calibri" pitchFamily="34" charset="-120"/>
              </a:rPr>
              <a:t> leave, limited speech, struggles with group play</a:t>
            </a:r>
          </a:p>
          <a:p>
            <a:pPr marL="342900" indent="-342900">
              <a:spcAft>
                <a:spcPts val="800"/>
              </a:spcAft>
              <a:buSzPct val="100000"/>
              <a:buChar char="•"/>
            </a:pPr>
            <a:r>
              <a:rPr lang="en-US" sz="1700" dirty="0">
                <a:solidFill>
                  <a:srgbClr val="222222"/>
                </a:solidFill>
                <a:latin typeface="Calibri" pitchFamily="34" charset="0"/>
                <a:ea typeface="Calibri" pitchFamily="34" charset="-122"/>
                <a:cs typeface="Calibri" pitchFamily="34" charset="-120"/>
              </a:rPr>
              <a:t>Aim: a support plan for her emotional, social, cognitive and physical wellbeing.</a:t>
            </a:r>
            <a:endParaRPr lang="en-US" sz="1700" dirty="0">
              <a:solidFill>
                <a:srgbClr val="222222"/>
              </a:solidFill>
              <a:latin typeface="Calibri" pitchFamily="34" charset="0"/>
              <a:ea typeface="Calibri" pitchFamily="34" charset="-122"/>
              <a:cs typeface="Calibri" pitchFamily="34" charset="-12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Overview of Bowlby’s attachment theory</a:t>
            </a:r>
            <a:endParaRPr lang="en-US" sz="2600" dirty="0"/>
          </a:p>
        </p:txBody>
      </p:sp>
      <p:sp>
        <p:nvSpPr>
          <p:cNvPr id="5" name="Text 2"/>
          <p:cNvSpPr txBox="1"/>
          <p:nvPr/>
        </p:nvSpPr>
        <p:spPr>
          <a:xfrm>
            <a:off x="457200" y="1051560"/>
            <a:ext cx="4754880" cy="3566160"/>
          </a:xfrm>
          <a:prstGeom prst="rect">
            <a:avLst/>
          </a:prstGeom>
          <a:noFill/>
          <a:ln/>
        </p:spPr>
        <p:txBody>
          <a:bodyPr wrap="square" rtlCol="0" anchor="t"/>
          <a:lstStyle/>
          <a:p>
            <a:pPr marL="342900" indent="-342900">
              <a:spcAft>
                <a:spcPts val="800"/>
              </a:spcAft>
              <a:buSzPct val="100000"/>
              <a:buChar char="•"/>
            </a:pPr>
            <a:r>
              <a:rPr lang="en-US" sz="1400" dirty="0">
                <a:solidFill>
                  <a:srgbClr val="222222"/>
                </a:solidFill>
                <a:latin typeface="Calibri" pitchFamily="34" charset="0"/>
                <a:ea typeface="Calibri" pitchFamily="34" charset="-122"/>
                <a:cs typeface="Calibri" pitchFamily="34" charset="-120"/>
              </a:rPr>
              <a:t>Children have an inborn drive to bond with a caregiver for safety (</a:t>
            </a:r>
            <a:r>
              <a:rPr lang="en-US" sz="1400" dirty="0" err="1">
                <a:solidFill>
                  <a:srgbClr val="222222"/>
                </a:solidFill>
                <a:latin typeface="Calibri" pitchFamily="34" charset="0"/>
                <a:ea typeface="Calibri" pitchFamily="34" charset="-122"/>
                <a:cs typeface="Calibri" pitchFamily="34" charset="-120"/>
              </a:rPr>
              <a:t>Bowlby</a:t>
            </a:r>
            <a:r>
              <a:rPr lang="en-US" sz="1400" dirty="0">
                <a:solidFill>
                  <a:srgbClr val="222222"/>
                </a:solidFill>
                <a:latin typeface="Calibri" pitchFamily="34" charset="0"/>
                <a:ea typeface="Calibri" pitchFamily="34" charset="-122"/>
                <a:cs typeface="Calibri" pitchFamily="34" charset="-120"/>
              </a:rPr>
              <a:t>, 1982)</a:t>
            </a:r>
          </a:p>
          <a:p>
            <a:pPr marL="342900" indent="-342900">
              <a:spcAft>
                <a:spcPts val="800"/>
              </a:spcAft>
              <a:buSzPct val="100000"/>
              <a:buChar char="•"/>
            </a:pPr>
            <a:r>
              <a:rPr lang="en-US" sz="1400" dirty="0">
                <a:solidFill>
                  <a:srgbClr val="222222"/>
                </a:solidFill>
                <a:latin typeface="Calibri" pitchFamily="34" charset="0"/>
                <a:ea typeface="Calibri" pitchFamily="34" charset="-122"/>
                <a:cs typeface="Calibri" pitchFamily="34" charset="-120"/>
              </a:rPr>
              <a:t>Secure base: safe to explore. Safe haven: comfort when upset (Spilt and </a:t>
            </a:r>
            <a:r>
              <a:rPr lang="en-US" sz="1400" dirty="0" err="1">
                <a:solidFill>
                  <a:srgbClr val="222222"/>
                </a:solidFill>
                <a:latin typeface="Calibri" pitchFamily="34" charset="0"/>
                <a:ea typeface="Calibri" pitchFamily="34" charset="-122"/>
                <a:cs typeface="Calibri" pitchFamily="34" charset="-120"/>
              </a:rPr>
              <a:t>Koomen</a:t>
            </a:r>
            <a:r>
              <a:rPr lang="en-US" sz="1400" dirty="0">
                <a:solidFill>
                  <a:srgbClr val="222222"/>
                </a:solidFill>
                <a:latin typeface="Calibri" pitchFamily="34" charset="0"/>
                <a:ea typeface="Calibri" pitchFamily="34" charset="-122"/>
                <a:cs typeface="Calibri" pitchFamily="34" charset="-120"/>
              </a:rPr>
              <a:t>, 2022)</a:t>
            </a:r>
          </a:p>
          <a:p>
            <a:pPr marL="342900" indent="-342900">
              <a:spcAft>
                <a:spcPts val="800"/>
              </a:spcAft>
              <a:buSzPct val="100000"/>
              <a:buChar char="•"/>
            </a:pPr>
            <a:r>
              <a:rPr lang="en-US" sz="1400" dirty="0">
                <a:solidFill>
                  <a:srgbClr val="222222"/>
                </a:solidFill>
                <a:latin typeface="Calibri" pitchFamily="34" charset="0"/>
                <a:ea typeface="Calibri" pitchFamily="34" charset="-122"/>
                <a:cs typeface="Calibri" pitchFamily="34" charset="-120"/>
              </a:rPr>
              <a:t>Internal working models: early experiences influence expectations of others.</a:t>
            </a:r>
          </a:p>
          <a:p>
            <a:pPr marL="342900" indent="-342900">
              <a:spcAft>
                <a:spcPts val="800"/>
              </a:spcAft>
              <a:buSzPct val="100000"/>
              <a:buChar char="•"/>
            </a:pPr>
            <a:r>
              <a:rPr lang="en-US" sz="1400" dirty="0">
                <a:solidFill>
                  <a:srgbClr val="222222"/>
                </a:solidFill>
                <a:latin typeface="Calibri" pitchFamily="34" charset="0"/>
                <a:ea typeface="Calibri" pitchFamily="34" charset="-122"/>
                <a:cs typeface="Calibri" pitchFamily="34" charset="-120"/>
              </a:rPr>
              <a:t>Separation response: protest, despair, detachment (</a:t>
            </a:r>
            <a:r>
              <a:rPr lang="en-US" sz="1400" dirty="0" err="1">
                <a:solidFill>
                  <a:srgbClr val="222222"/>
                </a:solidFill>
                <a:latin typeface="Calibri" pitchFamily="34" charset="0"/>
                <a:ea typeface="Calibri" pitchFamily="34" charset="-122"/>
                <a:cs typeface="Calibri" pitchFamily="34" charset="-120"/>
              </a:rPr>
              <a:t>Bowlby</a:t>
            </a:r>
            <a:r>
              <a:rPr lang="en-US" sz="1400" dirty="0">
                <a:solidFill>
                  <a:srgbClr val="222222"/>
                </a:solidFill>
                <a:latin typeface="Calibri" pitchFamily="34" charset="0"/>
                <a:ea typeface="Calibri" pitchFamily="34" charset="-122"/>
                <a:cs typeface="Calibri" pitchFamily="34" charset="-120"/>
              </a:rPr>
              <a:t>, 1973)</a:t>
            </a:r>
          </a:p>
          <a:p>
            <a:pPr marL="342900" indent="-342900">
              <a:spcAft>
                <a:spcPts val="800"/>
              </a:spcAft>
              <a:buSzPct val="100000"/>
              <a:buChar char="•"/>
            </a:pPr>
            <a:r>
              <a:rPr lang="en-US" sz="1400" dirty="0">
                <a:solidFill>
                  <a:srgbClr val="222222"/>
                </a:solidFill>
                <a:latin typeface="Calibri" pitchFamily="34" charset="0"/>
                <a:ea typeface="Calibri" pitchFamily="34" charset="-122"/>
                <a:cs typeface="Calibri" pitchFamily="34" charset="-120"/>
              </a:rPr>
              <a:t>Patterns: secure, avoidant and resistant (Ainsworth et al., 1978)</a:t>
            </a:r>
          </a:p>
          <a:p>
            <a:pPr marL="342900" indent="-342900">
              <a:spcAft>
                <a:spcPts val="800"/>
              </a:spcAft>
              <a:buSzPct val="100000"/>
              <a:buChar char="•"/>
            </a:pPr>
            <a:r>
              <a:rPr lang="en-US" sz="1400" dirty="0">
                <a:solidFill>
                  <a:srgbClr val="222222"/>
                </a:solidFill>
                <a:latin typeface="Calibri" pitchFamily="34" charset="0"/>
                <a:ea typeface="Calibri" pitchFamily="34" charset="-122"/>
                <a:cs typeface="Calibri" pitchFamily="34" charset="-120"/>
              </a:rPr>
              <a:t>Nursery staff can be temporary (ad hoc) attachment figures, not parent replacements (Spilt and </a:t>
            </a:r>
            <a:r>
              <a:rPr lang="en-US" sz="1400" dirty="0" err="1">
                <a:solidFill>
                  <a:srgbClr val="222222"/>
                </a:solidFill>
                <a:latin typeface="Calibri" pitchFamily="34" charset="0"/>
                <a:ea typeface="Calibri" pitchFamily="34" charset="-122"/>
                <a:cs typeface="Calibri" pitchFamily="34" charset="-120"/>
              </a:rPr>
              <a:t>Koomen</a:t>
            </a:r>
            <a:r>
              <a:rPr lang="en-US" sz="1400" dirty="0">
                <a:solidFill>
                  <a:srgbClr val="222222"/>
                </a:solidFill>
                <a:latin typeface="Calibri" pitchFamily="34" charset="0"/>
                <a:ea typeface="Calibri" pitchFamily="34" charset="-122"/>
                <a:cs typeface="Calibri" pitchFamily="34" charset="-120"/>
              </a:rPr>
              <a:t>, 2022).</a:t>
            </a:r>
            <a:endParaRPr lang="en-US" sz="1400" dirty="0">
              <a:solidFill>
                <a:srgbClr val="222222"/>
              </a:solidFill>
              <a:latin typeface="Calibri" pitchFamily="34" charset="0"/>
              <a:ea typeface="Calibri" pitchFamily="34" charset="-122"/>
              <a:cs typeface="Calibri" pitchFamily="34" charset="-120"/>
            </a:endParaRPr>
          </a:p>
        </p:txBody>
      </p:sp>
      <p:sp>
        <p:nvSpPr>
          <p:cNvPr id="7" name="TextBox 6"/>
          <p:cNvSpPr txBox="1"/>
          <p:nvPr/>
        </p:nvSpPr>
        <p:spPr>
          <a:xfrm>
            <a:off x="5440680" y="960120"/>
            <a:ext cx="3291840" cy="274320"/>
          </a:xfrm>
          <a:prstGeom prst="rect">
            <a:avLst/>
          </a:prstGeom>
          <a:noFill/>
        </p:spPr>
        <p:txBody>
          <a:bodyPr wrap="square" lIns="0" tIns="0" rIns="0" bIns="0">
            <a:spAutoFit/>
          </a:bodyPr>
          <a:lstStyle/>
          <a:p>
            <a:pPr algn="ctr"/>
            <a:r>
              <a:rPr sz="1400" b="1" i="0">
                <a:solidFill>
                  <a:srgbClr val="1F3A5F"/>
                </a:solidFill>
                <a:latin typeface="Calibri"/>
              </a:rPr>
              <a:t>The secure base cycle</a:t>
            </a:r>
          </a:p>
        </p:txBody>
      </p:sp>
      <p:sp>
        <p:nvSpPr>
          <p:cNvPr id="8" name="Rounded Rectangle 7"/>
          <p:cNvSpPr/>
          <p:nvPr/>
        </p:nvSpPr>
        <p:spPr>
          <a:xfrm>
            <a:off x="5440680" y="1417320"/>
            <a:ext cx="1325880" cy="1005840"/>
          </a:xfrm>
          <a:prstGeom prst="roundRect">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200" b="1">
                <a:solidFill>
                  <a:srgbClr val="22303C"/>
                </a:solidFill>
                <a:latin typeface="Calibri"/>
              </a:rPr>
              <a:t>1</a:t>
            </a:r>
          </a:p>
          <a:p>
            <a:pPr algn="ctr"/>
            <a:r>
              <a:rPr sz="1200" b="0">
                <a:solidFill>
                  <a:srgbClr val="22303C"/>
                </a:solidFill>
                <a:latin typeface="Calibri"/>
              </a:rPr>
              <a:t>Explores and plays</a:t>
            </a:r>
          </a:p>
        </p:txBody>
      </p:sp>
      <p:sp>
        <p:nvSpPr>
          <p:cNvPr id="9" name="Rounded Rectangle 8"/>
          <p:cNvSpPr/>
          <p:nvPr/>
        </p:nvSpPr>
        <p:spPr>
          <a:xfrm>
            <a:off x="7452360" y="1417320"/>
            <a:ext cx="1325880" cy="1005840"/>
          </a:xfrm>
          <a:prstGeom prst="roundRect">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200" b="1">
                <a:solidFill>
                  <a:srgbClr val="22303C"/>
                </a:solidFill>
                <a:latin typeface="Calibri"/>
              </a:rPr>
              <a:t>2</a:t>
            </a:r>
          </a:p>
          <a:p>
            <a:pPr algn="ctr"/>
            <a:r>
              <a:rPr sz="1200" b="0">
                <a:solidFill>
                  <a:srgbClr val="22303C"/>
                </a:solidFill>
                <a:latin typeface="Calibri"/>
              </a:rPr>
              <a:t>Feels worried or upset</a:t>
            </a:r>
          </a:p>
        </p:txBody>
      </p:sp>
      <p:sp>
        <p:nvSpPr>
          <p:cNvPr id="10" name="Rounded Rectangle 9"/>
          <p:cNvSpPr/>
          <p:nvPr/>
        </p:nvSpPr>
        <p:spPr>
          <a:xfrm>
            <a:off x="7452360" y="3154680"/>
            <a:ext cx="1325880" cy="1005840"/>
          </a:xfrm>
          <a:prstGeom prst="roundRect">
            <a:avLst/>
          </a:prstGeom>
          <a:solidFill>
            <a:srgbClr val="2A9D8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200" b="1">
                <a:solidFill>
                  <a:srgbClr val="FFFFFF"/>
                </a:solidFill>
                <a:latin typeface="Calibri"/>
              </a:rPr>
              <a:t>3</a:t>
            </a:r>
          </a:p>
          <a:p>
            <a:pPr algn="ctr"/>
            <a:r>
              <a:rPr sz="1200" b="0">
                <a:solidFill>
                  <a:srgbClr val="FFFFFF"/>
                </a:solidFill>
                <a:latin typeface="Calibri"/>
              </a:rPr>
              <a:t>Returns to key person (safe haven)</a:t>
            </a:r>
          </a:p>
        </p:txBody>
      </p:sp>
      <p:sp>
        <p:nvSpPr>
          <p:cNvPr id="11" name="Rounded Rectangle 10"/>
          <p:cNvSpPr/>
          <p:nvPr/>
        </p:nvSpPr>
        <p:spPr>
          <a:xfrm>
            <a:off x="5440680" y="3154680"/>
            <a:ext cx="1325880" cy="1005840"/>
          </a:xfrm>
          <a:prstGeom prst="roundRect">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200" b="1">
                <a:solidFill>
                  <a:srgbClr val="22303C"/>
                </a:solidFill>
                <a:latin typeface="Calibri"/>
              </a:rPr>
              <a:t>4</a:t>
            </a:r>
          </a:p>
          <a:p>
            <a:pPr algn="ctr"/>
            <a:r>
              <a:rPr sz="1200" b="0">
                <a:solidFill>
                  <a:srgbClr val="22303C"/>
                </a:solidFill>
                <a:latin typeface="Calibri"/>
              </a:rPr>
              <a:t>Feels safe again</a:t>
            </a:r>
          </a:p>
        </p:txBody>
      </p:sp>
      <p:sp>
        <p:nvSpPr>
          <p:cNvPr id="12" name="Right Arrow 11"/>
          <p:cNvSpPr/>
          <p:nvPr/>
        </p:nvSpPr>
        <p:spPr>
          <a:xfrm>
            <a:off x="6812280" y="1783080"/>
            <a:ext cx="594360" cy="274320"/>
          </a:xfrm>
          <a:prstGeom prst="rightArrow">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Down Arrow 12"/>
          <p:cNvSpPr/>
          <p:nvPr/>
        </p:nvSpPr>
        <p:spPr>
          <a:xfrm>
            <a:off x="7909560" y="2468880"/>
            <a:ext cx="274320" cy="640080"/>
          </a:xfrm>
          <a:prstGeom prst="downArrow">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Left Arrow 13"/>
          <p:cNvSpPr/>
          <p:nvPr/>
        </p:nvSpPr>
        <p:spPr>
          <a:xfrm>
            <a:off x="6812280" y="3520440"/>
            <a:ext cx="594360" cy="274320"/>
          </a:xfrm>
          <a:prstGeom prst="leftArrow">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Up Arrow 14"/>
          <p:cNvSpPr/>
          <p:nvPr/>
        </p:nvSpPr>
        <p:spPr>
          <a:xfrm>
            <a:off x="5897880" y="2468880"/>
            <a:ext cx="274320" cy="640080"/>
          </a:xfrm>
          <a:prstGeom prst="upArrow">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440680" y="4297680"/>
            <a:ext cx="3337560" cy="274320"/>
          </a:xfrm>
          <a:prstGeom prst="rect">
            <a:avLst/>
          </a:prstGeom>
          <a:noFill/>
        </p:spPr>
        <p:txBody>
          <a:bodyPr wrap="square" lIns="0" tIns="0" rIns="0" bIns="0">
            <a:spAutoFit/>
          </a:bodyPr>
          <a:lstStyle/>
          <a:p>
            <a:pPr algn="ctr"/>
            <a:r>
              <a:rPr sz="1000" b="0" i="1" dirty="0">
                <a:solidFill>
                  <a:srgbClr val="5B6770"/>
                </a:solidFill>
                <a:latin typeface="Calibri"/>
              </a:rPr>
              <a:t>Based on </a:t>
            </a:r>
            <a:r>
              <a:rPr sz="1000" b="0" i="1" dirty="0" err="1">
                <a:solidFill>
                  <a:srgbClr val="5B6770"/>
                </a:solidFill>
                <a:latin typeface="Calibri"/>
              </a:rPr>
              <a:t>Bowlby</a:t>
            </a:r>
            <a:r>
              <a:rPr sz="1000" b="0" i="1" dirty="0">
                <a:solidFill>
                  <a:srgbClr val="5B6770"/>
                </a:solidFill>
                <a:latin typeface="Calibri"/>
              </a:rPr>
              <a:t> (1982); Spilt and </a:t>
            </a:r>
            <a:r>
              <a:rPr sz="1000" b="0" i="1" dirty="0" err="1">
                <a:solidFill>
                  <a:srgbClr val="5B6770"/>
                </a:solidFill>
                <a:latin typeface="Calibri"/>
              </a:rPr>
              <a:t>Koomen</a:t>
            </a:r>
            <a:r>
              <a:rPr sz="1000" b="0" i="1" dirty="0">
                <a:solidFill>
                  <a:srgbClr val="5B6770"/>
                </a:solidFill>
                <a:latin typeface="Calibri"/>
              </a:rPr>
              <a:t>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Applying the theory: Shona’s anxiety</a:t>
            </a:r>
            <a:endParaRPr lang="en-US" sz="2600" dirty="0"/>
          </a:p>
        </p:txBody>
      </p:sp>
      <p:sp>
        <p:nvSpPr>
          <p:cNvPr id="5" name="Text 2"/>
          <p:cNvSpPr txBox="1"/>
          <p:nvPr/>
        </p:nvSpPr>
        <p:spPr>
          <a:xfrm>
            <a:off x="457200" y="822960"/>
            <a:ext cx="8229600" cy="2514600"/>
          </a:xfrm>
          <a:prstGeom prst="rect">
            <a:avLst/>
          </a:prstGeom>
          <a:noFill/>
          <a:ln/>
        </p:spPr>
        <p:txBody>
          <a:bodyPr wrap="square" rtlCol="0" anchor="t"/>
          <a:lstStyle/>
          <a:p>
            <a:pPr marL="342900" indent="-342900">
              <a:spcAft>
                <a:spcPts val="800"/>
              </a:spcAft>
              <a:buSzPct val="100000"/>
              <a:buChar char="•"/>
            </a:pPr>
            <a:r>
              <a:rPr lang="en-US" sz="1600" dirty="0">
                <a:solidFill>
                  <a:srgbClr val="222222"/>
                </a:solidFill>
                <a:latin typeface="Calibri" pitchFamily="34" charset="0"/>
                <a:ea typeface="Calibri" pitchFamily="34" charset="-122"/>
                <a:cs typeface="Calibri" pitchFamily="34" charset="-120"/>
              </a:rPr>
              <a:t>Distress at separation = attachment system activated; her protest is a normal first response (</a:t>
            </a:r>
            <a:r>
              <a:rPr lang="en-US" sz="1600" dirty="0" err="1">
                <a:solidFill>
                  <a:srgbClr val="222222"/>
                </a:solidFill>
                <a:latin typeface="Calibri" pitchFamily="34" charset="0"/>
                <a:ea typeface="Calibri" pitchFamily="34" charset="-122"/>
                <a:cs typeface="Calibri" pitchFamily="34" charset="-120"/>
              </a:rPr>
              <a:t>Bowlby</a:t>
            </a:r>
            <a:r>
              <a:rPr lang="en-US" sz="1600" dirty="0">
                <a:solidFill>
                  <a:srgbClr val="222222"/>
                </a:solidFill>
                <a:latin typeface="Calibri" pitchFamily="34" charset="0"/>
                <a:ea typeface="Calibri" pitchFamily="34" charset="-122"/>
                <a:cs typeface="Calibri" pitchFamily="34" charset="-120"/>
              </a:rPr>
              <a:t>, 1973)</a:t>
            </a:r>
          </a:p>
          <a:p>
            <a:pPr marL="342900" indent="-342900">
              <a:spcAft>
                <a:spcPts val="800"/>
              </a:spcAft>
              <a:buSzPct val="100000"/>
              <a:buChar char="•"/>
            </a:pPr>
            <a:r>
              <a:rPr lang="en-US" sz="1600" dirty="0">
                <a:solidFill>
                  <a:srgbClr val="222222"/>
                </a:solidFill>
                <a:latin typeface="Calibri" pitchFamily="34" charset="0"/>
                <a:ea typeface="Calibri" pitchFamily="34" charset="-122"/>
                <a:cs typeface="Calibri" pitchFamily="34" charset="-120"/>
              </a:rPr>
              <a:t>New place, new adults: staff are not yet a safe haven for her (Spilt and </a:t>
            </a:r>
            <a:r>
              <a:rPr lang="en-US" sz="1600" dirty="0" err="1">
                <a:solidFill>
                  <a:srgbClr val="222222"/>
                </a:solidFill>
                <a:latin typeface="Calibri" pitchFamily="34" charset="0"/>
                <a:ea typeface="Calibri" pitchFamily="34" charset="-122"/>
                <a:cs typeface="Calibri" pitchFamily="34" charset="-120"/>
              </a:rPr>
              <a:t>Koomen</a:t>
            </a:r>
            <a:r>
              <a:rPr lang="en-US" sz="1600" dirty="0">
                <a:solidFill>
                  <a:srgbClr val="222222"/>
                </a:solidFill>
                <a:latin typeface="Calibri" pitchFamily="34" charset="0"/>
                <a:ea typeface="Calibri" pitchFamily="34" charset="-122"/>
                <a:cs typeface="Calibri" pitchFamily="34" charset="-120"/>
              </a:rPr>
              <a:t>, 2022)</a:t>
            </a:r>
          </a:p>
          <a:p>
            <a:pPr marL="342900" indent="-342900">
              <a:spcAft>
                <a:spcPts val="800"/>
              </a:spcAft>
              <a:buSzPct val="100000"/>
              <a:buChar char="•"/>
            </a:pPr>
            <a:r>
              <a:rPr lang="en-US" sz="1600" dirty="0">
                <a:solidFill>
                  <a:srgbClr val="222222"/>
                </a:solidFill>
                <a:latin typeface="Calibri" pitchFamily="34" charset="0"/>
                <a:ea typeface="Calibri" pitchFamily="34" charset="-122"/>
                <a:cs typeface="Calibri" pitchFamily="34" charset="-120"/>
              </a:rPr>
              <a:t>First month of care is the most difficult period for drop-off, according to an infant study (Gath et al., 2024).</a:t>
            </a:r>
          </a:p>
          <a:p>
            <a:pPr marL="342900" indent="-342900">
              <a:spcAft>
                <a:spcPts val="800"/>
              </a:spcAft>
              <a:buSzPct val="100000"/>
              <a:buChar char="•"/>
            </a:pPr>
            <a:r>
              <a:rPr lang="en-US" sz="1600" dirty="0">
                <a:solidFill>
                  <a:srgbClr val="222222"/>
                </a:solidFill>
                <a:latin typeface="Calibri" pitchFamily="34" charset="0"/>
                <a:ea typeface="Calibri" pitchFamily="34" charset="-122"/>
                <a:cs typeface="Calibri" pitchFamily="34" charset="-120"/>
              </a:rPr>
              <a:t>Not a diagnosis: almost half of preschoolers (46.5%) are not classed as secure (</a:t>
            </a:r>
            <a:r>
              <a:rPr lang="en-US" sz="1600" dirty="0" err="1">
                <a:solidFill>
                  <a:srgbClr val="222222"/>
                </a:solidFill>
                <a:latin typeface="Calibri" pitchFamily="34" charset="0"/>
                <a:ea typeface="Calibri" pitchFamily="34" charset="-122"/>
                <a:cs typeface="Calibri" pitchFamily="34" charset="-120"/>
              </a:rPr>
              <a:t>Deneault</a:t>
            </a:r>
            <a:r>
              <a:rPr lang="en-US" sz="1600" dirty="0">
                <a:solidFill>
                  <a:srgbClr val="222222"/>
                </a:solidFill>
                <a:latin typeface="Calibri" pitchFamily="34" charset="0"/>
                <a:ea typeface="Calibri" pitchFamily="34" charset="-122"/>
                <a:cs typeface="Calibri" pitchFamily="34" charset="-120"/>
              </a:rPr>
              <a:t> et al., 2023a)</a:t>
            </a:r>
          </a:p>
          <a:p>
            <a:pPr marL="342900" indent="-342900">
              <a:spcAft>
                <a:spcPts val="800"/>
              </a:spcAft>
              <a:buSzPct val="100000"/>
              <a:buChar char="•"/>
            </a:pPr>
            <a:r>
              <a:rPr lang="en-US" sz="1600" dirty="0">
                <a:solidFill>
                  <a:srgbClr val="222222"/>
                </a:solidFill>
                <a:latin typeface="Calibri" pitchFamily="34" charset="0"/>
                <a:ea typeface="Calibri" pitchFamily="34" charset="-122"/>
                <a:cs typeface="Calibri" pitchFamily="34" charset="-120"/>
              </a:rPr>
              <a:t>Disrupted childcare may add to her insecurity: ask her </a:t>
            </a:r>
            <a:r>
              <a:rPr lang="en-US" sz="1600" dirty="0" err="1">
                <a:solidFill>
                  <a:srgbClr val="222222"/>
                </a:solidFill>
                <a:latin typeface="Calibri" pitchFamily="34" charset="0"/>
                <a:ea typeface="Calibri" pitchFamily="34" charset="-122"/>
                <a:cs typeface="Calibri" pitchFamily="34" charset="-120"/>
              </a:rPr>
              <a:t>carers</a:t>
            </a:r>
            <a:r>
              <a:rPr lang="en-US" sz="1600" dirty="0">
                <a:solidFill>
                  <a:srgbClr val="222222"/>
                </a:solidFill>
                <a:latin typeface="Calibri" pitchFamily="34" charset="0"/>
                <a:ea typeface="Calibri" pitchFamily="34" charset="-122"/>
                <a:cs typeface="Calibri" pitchFamily="34" charset="-120"/>
              </a:rPr>
              <a:t> about her history.</a:t>
            </a:r>
            <a:endParaRPr lang="en-US" sz="1600" dirty="0">
              <a:solidFill>
                <a:srgbClr val="222222"/>
              </a:solidFill>
              <a:latin typeface="Calibri" pitchFamily="34" charset="0"/>
              <a:ea typeface="Calibri" pitchFamily="34" charset="-122"/>
              <a:cs typeface="Calibri" pitchFamily="34" charset="-120"/>
            </a:endParaRPr>
          </a:p>
        </p:txBody>
      </p:sp>
      <p:sp>
        <p:nvSpPr>
          <p:cNvPr id="7" name="TextBox 6"/>
          <p:cNvSpPr txBox="1"/>
          <p:nvPr/>
        </p:nvSpPr>
        <p:spPr>
          <a:xfrm>
            <a:off x="457200" y="3310128"/>
            <a:ext cx="8229600" cy="274320"/>
          </a:xfrm>
          <a:prstGeom prst="rect">
            <a:avLst/>
          </a:prstGeom>
          <a:noFill/>
        </p:spPr>
        <p:txBody>
          <a:bodyPr wrap="square" lIns="0" tIns="0" rIns="0" bIns="0">
            <a:spAutoFit/>
          </a:bodyPr>
          <a:lstStyle/>
          <a:p>
            <a:pPr algn="ctr"/>
            <a:r>
              <a:rPr sz="1400" b="1" i="0">
                <a:solidFill>
                  <a:srgbClr val="1F3A5F"/>
                </a:solidFill>
                <a:latin typeface="Calibri"/>
              </a:rPr>
              <a:t>Bowlby’s separation response (Bowlby, 1973)</a:t>
            </a:r>
          </a:p>
        </p:txBody>
      </p:sp>
      <p:sp>
        <p:nvSpPr>
          <p:cNvPr id="8" name="Pentagon 7"/>
          <p:cNvSpPr/>
          <p:nvPr/>
        </p:nvSpPr>
        <p:spPr>
          <a:xfrm>
            <a:off x="457200" y="3611880"/>
            <a:ext cx="2743200" cy="777240"/>
          </a:xfrm>
          <a:prstGeom prst="homePlate">
            <a:avLst/>
          </a:prstGeom>
          <a:solidFill>
            <a:srgbClr val="2A9D8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300" b="1">
                <a:solidFill>
                  <a:srgbClr val="FFFFFF"/>
                </a:solidFill>
                <a:latin typeface="Calibri"/>
              </a:rPr>
              <a:t>Protest</a:t>
            </a:r>
          </a:p>
          <a:p>
            <a:pPr algn="ctr"/>
            <a:r>
              <a:rPr sz="1300" b="0">
                <a:solidFill>
                  <a:srgbClr val="FFFFFF"/>
                </a:solidFill>
                <a:latin typeface="Calibri"/>
              </a:rPr>
              <a:t>Cries, clings, searches</a:t>
            </a:r>
          </a:p>
        </p:txBody>
      </p:sp>
      <p:sp>
        <p:nvSpPr>
          <p:cNvPr id="9" name="TextBox 8"/>
          <p:cNvSpPr txBox="1"/>
          <p:nvPr/>
        </p:nvSpPr>
        <p:spPr>
          <a:xfrm>
            <a:off x="457200" y="4416552"/>
            <a:ext cx="2468880" cy="228600"/>
          </a:xfrm>
          <a:prstGeom prst="rect">
            <a:avLst/>
          </a:prstGeom>
          <a:noFill/>
        </p:spPr>
        <p:txBody>
          <a:bodyPr wrap="square" lIns="0" tIns="0" rIns="0" bIns="0">
            <a:spAutoFit/>
          </a:bodyPr>
          <a:lstStyle/>
          <a:p>
            <a:pPr algn="ctr"/>
            <a:r>
              <a:rPr sz="1000" b="1" i="1">
                <a:solidFill>
                  <a:srgbClr val="2A9D8F"/>
                </a:solidFill>
                <a:latin typeface="Calibri"/>
              </a:rPr>
              <a:t>Shona now (assumed)</a:t>
            </a:r>
          </a:p>
        </p:txBody>
      </p:sp>
      <p:sp>
        <p:nvSpPr>
          <p:cNvPr id="10" name="Pentagon 9"/>
          <p:cNvSpPr/>
          <p:nvPr/>
        </p:nvSpPr>
        <p:spPr>
          <a:xfrm>
            <a:off x="3246120" y="3611880"/>
            <a:ext cx="2743200" cy="777240"/>
          </a:xfrm>
          <a:prstGeom prst="homePlate">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300" b="1">
                <a:solidFill>
                  <a:srgbClr val="22303C"/>
                </a:solidFill>
                <a:latin typeface="Calibri"/>
              </a:rPr>
              <a:t>Despair</a:t>
            </a:r>
          </a:p>
          <a:p>
            <a:pPr algn="ctr"/>
            <a:r>
              <a:rPr sz="1300" b="0">
                <a:solidFill>
                  <a:srgbClr val="22303C"/>
                </a:solidFill>
                <a:latin typeface="Calibri"/>
              </a:rPr>
              <a:t>Quiet, withdrawn</a:t>
            </a:r>
          </a:p>
        </p:txBody>
      </p:sp>
      <p:sp>
        <p:nvSpPr>
          <p:cNvPr id="11" name="TextBox 10"/>
          <p:cNvSpPr txBox="1"/>
          <p:nvPr/>
        </p:nvSpPr>
        <p:spPr>
          <a:xfrm>
            <a:off x="3246120" y="4416552"/>
            <a:ext cx="2468880" cy="228600"/>
          </a:xfrm>
          <a:prstGeom prst="rect">
            <a:avLst/>
          </a:prstGeom>
          <a:noFill/>
        </p:spPr>
        <p:txBody>
          <a:bodyPr wrap="square" lIns="0" tIns="0" rIns="0" bIns="0">
            <a:spAutoFit/>
          </a:bodyPr>
          <a:lstStyle/>
          <a:p>
            <a:pPr algn="ctr"/>
            <a:r>
              <a:rPr sz="1000" b="0" i="1">
                <a:solidFill>
                  <a:srgbClr val="5B6770"/>
                </a:solidFill>
                <a:latin typeface="Calibri"/>
              </a:rPr>
              <a:t>Watch for this</a:t>
            </a:r>
          </a:p>
        </p:txBody>
      </p:sp>
      <p:sp>
        <p:nvSpPr>
          <p:cNvPr id="12" name="Pentagon 11"/>
          <p:cNvSpPr/>
          <p:nvPr/>
        </p:nvSpPr>
        <p:spPr>
          <a:xfrm>
            <a:off x="6035040" y="3611880"/>
            <a:ext cx="2743200" cy="777240"/>
          </a:xfrm>
          <a:prstGeom prst="homePlate">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300" b="1">
                <a:solidFill>
                  <a:srgbClr val="22303C"/>
                </a:solidFill>
                <a:latin typeface="Calibri"/>
              </a:rPr>
              <a:t>Detachment</a:t>
            </a:r>
          </a:p>
          <a:p>
            <a:pPr algn="ctr"/>
            <a:r>
              <a:rPr sz="1300" b="0">
                <a:solidFill>
                  <a:srgbClr val="22303C"/>
                </a:solidFill>
                <a:latin typeface="Calibri"/>
              </a:rPr>
              <a:t>Seems calm, avoids bonding</a:t>
            </a:r>
          </a:p>
        </p:txBody>
      </p:sp>
      <p:sp>
        <p:nvSpPr>
          <p:cNvPr id="13" name="TextBox 12"/>
          <p:cNvSpPr txBox="1"/>
          <p:nvPr/>
        </p:nvSpPr>
        <p:spPr>
          <a:xfrm>
            <a:off x="6035040" y="4416552"/>
            <a:ext cx="2468880" cy="228600"/>
          </a:xfrm>
          <a:prstGeom prst="rect">
            <a:avLst/>
          </a:prstGeom>
          <a:noFill/>
        </p:spPr>
        <p:txBody>
          <a:bodyPr wrap="square" lIns="0" tIns="0" rIns="0" bIns="0">
            <a:spAutoFit/>
          </a:bodyPr>
          <a:lstStyle/>
          <a:p>
            <a:pPr algn="ctr"/>
            <a:r>
              <a:rPr sz="1000" b="0" i="1">
                <a:solidFill>
                  <a:srgbClr val="5B6770"/>
                </a:solidFill>
                <a:latin typeface="Calibri"/>
              </a:rPr>
              <a:t>Seek support early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Applying the theory: speech and group play</a:t>
            </a:r>
            <a:endParaRPr lang="en-US" sz="2600" dirty="0"/>
          </a:p>
        </p:txBody>
      </p:sp>
      <p:sp>
        <p:nvSpPr>
          <p:cNvPr id="5" name="Text 2"/>
          <p:cNvSpPr txBox="1"/>
          <p:nvPr/>
        </p:nvSpPr>
        <p:spPr>
          <a:xfrm>
            <a:off x="457200" y="1051560"/>
            <a:ext cx="8229600" cy="3566160"/>
          </a:xfrm>
          <a:prstGeom prst="rect">
            <a:avLst/>
          </a:prstGeom>
          <a:noFill/>
          <a:ln/>
        </p:spPr>
        <p:txBody>
          <a:bodyPr wrap="square" rtlCol="0" anchor="t"/>
          <a:lstStyle/>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Without a secure base, children explore and join in less (Spilt and </a:t>
            </a:r>
            <a:r>
              <a:rPr lang="en-US" sz="2000" dirty="0" err="1">
                <a:solidFill>
                  <a:srgbClr val="222222"/>
                </a:solidFill>
                <a:latin typeface="Calibri" pitchFamily="34" charset="0"/>
                <a:ea typeface="Calibri" pitchFamily="34" charset="-122"/>
                <a:cs typeface="Calibri" pitchFamily="34" charset="-120"/>
              </a:rPr>
              <a:t>Koomen</a:t>
            </a:r>
            <a:r>
              <a:rPr lang="en-US" sz="2000" dirty="0">
                <a:solidFill>
                  <a:srgbClr val="222222"/>
                </a:solidFill>
                <a:latin typeface="Calibri" pitchFamily="34" charset="0"/>
                <a:ea typeface="Calibri" pitchFamily="34" charset="-122"/>
                <a:cs typeface="Calibri" pitchFamily="34" charset="-120"/>
              </a:rPr>
              <a:t>, 2022)</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Limited speech: secure attachment is linked to better language, but the link is small (</a:t>
            </a:r>
            <a:r>
              <a:rPr lang="en-US" sz="2000" dirty="0" err="1">
                <a:solidFill>
                  <a:srgbClr val="222222"/>
                </a:solidFill>
                <a:latin typeface="Calibri" pitchFamily="34" charset="0"/>
                <a:ea typeface="Calibri" pitchFamily="34" charset="-122"/>
                <a:cs typeface="Calibri" pitchFamily="34" charset="-120"/>
              </a:rPr>
              <a:t>Deneault</a:t>
            </a:r>
            <a:r>
              <a:rPr lang="en-US" sz="2000" dirty="0">
                <a:solidFill>
                  <a:srgbClr val="222222"/>
                </a:solidFill>
                <a:latin typeface="Calibri" pitchFamily="34" charset="0"/>
                <a:ea typeface="Calibri" pitchFamily="34" charset="-122"/>
                <a:cs typeface="Calibri" pitchFamily="34" charset="-120"/>
              </a:rPr>
              <a:t> et al., 2023b)</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So anxiety is only ONE possible reason: observe and check for other causes</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Group play: secure attachment is linked to more </a:t>
            </a:r>
            <a:r>
              <a:rPr lang="en-US" sz="2000" dirty="0" err="1">
                <a:solidFill>
                  <a:srgbClr val="222222"/>
                </a:solidFill>
                <a:latin typeface="Calibri" pitchFamily="34" charset="0"/>
                <a:ea typeface="Calibri" pitchFamily="34" charset="-122"/>
                <a:cs typeface="Calibri" pitchFamily="34" charset="-120"/>
              </a:rPr>
              <a:t>prosocial</a:t>
            </a:r>
            <a:r>
              <a:rPr lang="en-US" sz="2000" dirty="0">
                <a:solidFill>
                  <a:srgbClr val="222222"/>
                </a:solidFill>
                <a:latin typeface="Calibri" pitchFamily="34" charset="0"/>
                <a:ea typeface="Calibri" pitchFamily="34" charset="-122"/>
                <a:cs typeface="Calibri" pitchFamily="34" charset="-120"/>
              </a:rPr>
              <a:t> </a:t>
            </a:r>
            <a:r>
              <a:rPr lang="en-US" sz="2000" dirty="0" err="1">
                <a:solidFill>
                  <a:srgbClr val="222222"/>
                </a:solidFill>
                <a:latin typeface="Calibri" pitchFamily="34" charset="0"/>
                <a:ea typeface="Calibri" pitchFamily="34" charset="-122"/>
                <a:cs typeface="Calibri" pitchFamily="34" charset="-120"/>
              </a:rPr>
              <a:t>behaviour</a:t>
            </a:r>
            <a:r>
              <a:rPr lang="en-US" sz="2000" dirty="0">
                <a:solidFill>
                  <a:srgbClr val="222222"/>
                </a:solidFill>
                <a:latin typeface="Calibri" pitchFamily="34" charset="0"/>
                <a:ea typeface="Calibri" pitchFamily="34" charset="-122"/>
                <a:cs typeface="Calibri" pitchFamily="34" charset="-120"/>
              </a:rPr>
              <a:t> (</a:t>
            </a:r>
            <a:r>
              <a:rPr lang="en-US" sz="2000" dirty="0" err="1">
                <a:solidFill>
                  <a:srgbClr val="222222"/>
                </a:solidFill>
                <a:latin typeface="Calibri" pitchFamily="34" charset="0"/>
                <a:ea typeface="Calibri" pitchFamily="34" charset="-122"/>
                <a:cs typeface="Calibri" pitchFamily="34" charset="-120"/>
              </a:rPr>
              <a:t>Deneault</a:t>
            </a:r>
            <a:r>
              <a:rPr lang="en-US" sz="2000" dirty="0">
                <a:solidFill>
                  <a:srgbClr val="222222"/>
                </a:solidFill>
                <a:latin typeface="Calibri" pitchFamily="34" charset="0"/>
                <a:ea typeface="Calibri" pitchFamily="34" charset="-122"/>
                <a:cs typeface="Calibri" pitchFamily="34" charset="-120"/>
              </a:rPr>
              <a:t>, Hammond and Madigan, 2023c)</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Physical wellbeing: monitor sleep, feeding and active play; adults can contribute to physical development (</a:t>
            </a:r>
            <a:r>
              <a:rPr lang="en-US" sz="2000" dirty="0" err="1">
                <a:solidFill>
                  <a:srgbClr val="222222"/>
                </a:solidFill>
                <a:latin typeface="Calibri" pitchFamily="34" charset="0"/>
                <a:ea typeface="Calibri" pitchFamily="34" charset="-122"/>
                <a:cs typeface="Calibri" pitchFamily="34" charset="-120"/>
              </a:rPr>
              <a:t>Ofsted</a:t>
            </a:r>
            <a:r>
              <a:rPr lang="en-US" sz="2000" dirty="0">
                <a:solidFill>
                  <a:srgbClr val="222222"/>
                </a:solidFill>
                <a:latin typeface="Calibri" pitchFamily="34" charset="0"/>
                <a:ea typeface="Calibri" pitchFamily="34" charset="-122"/>
                <a:cs typeface="Calibri" pitchFamily="34" charset="-120"/>
              </a:rPr>
              <a:t>, 2025).</a:t>
            </a:r>
            <a:endParaRPr lang="en-US" sz="2000" dirty="0">
              <a:solidFill>
                <a:srgbClr val="222222"/>
              </a:solidFill>
              <a:latin typeface="Calibri" pitchFamily="34" charset="0"/>
              <a:ea typeface="Calibri" pitchFamily="34" charset="-122"/>
              <a:cs typeface="Calibri" pitchFamily="34" charset="-12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Practical strategies (1): building security</a:t>
            </a:r>
            <a:endParaRPr lang="en-US" sz="2600" dirty="0"/>
          </a:p>
        </p:txBody>
      </p:sp>
      <p:sp>
        <p:nvSpPr>
          <p:cNvPr id="5" name="Text 2"/>
          <p:cNvSpPr txBox="1"/>
          <p:nvPr/>
        </p:nvSpPr>
        <p:spPr>
          <a:xfrm>
            <a:off x="457200" y="1051560"/>
            <a:ext cx="8229600" cy="3566160"/>
          </a:xfrm>
          <a:prstGeom prst="rect">
            <a:avLst/>
          </a:prstGeom>
          <a:noFill/>
          <a:ln/>
        </p:spPr>
        <p:txBody>
          <a:bodyPr wrap="square" rtlCol="0" anchor="t"/>
          <a:lstStyle/>
          <a:p>
            <a:pPr marL="342900" indent="-342900">
              <a:spcAft>
                <a:spcPts val="800"/>
              </a:spcAft>
              <a:buSzPct val="100000"/>
              <a:buChar char="•"/>
            </a:pPr>
            <a:r>
              <a:rPr lang="en-US" sz="1900" dirty="0">
                <a:solidFill>
                  <a:srgbClr val="222222"/>
                </a:solidFill>
                <a:latin typeface="Calibri" pitchFamily="34" charset="0"/>
                <a:ea typeface="Calibri" pitchFamily="34" charset="-122"/>
                <a:cs typeface="Calibri" pitchFamily="34" charset="-120"/>
              </a:rPr>
              <a:t>Key person (statutory position in England) one trusted adult for one-to-one time; one named adult (</a:t>
            </a:r>
            <a:r>
              <a:rPr lang="en-US" sz="1900" dirty="0" err="1">
                <a:solidFill>
                  <a:srgbClr val="222222"/>
                </a:solidFill>
                <a:latin typeface="Calibri" pitchFamily="34" charset="0"/>
                <a:ea typeface="Calibri" pitchFamily="34" charset="-122"/>
                <a:cs typeface="Calibri" pitchFamily="34" charset="-120"/>
              </a:rPr>
              <a:t>Hohmann</a:t>
            </a:r>
            <a:r>
              <a:rPr lang="en-US" sz="1900" dirty="0">
                <a:solidFill>
                  <a:srgbClr val="222222"/>
                </a:solidFill>
                <a:latin typeface="Calibri" pitchFamily="34" charset="0"/>
                <a:ea typeface="Calibri" pitchFamily="34" charset="-122"/>
                <a:cs typeface="Calibri" pitchFamily="34" charset="-120"/>
              </a:rPr>
              <a:t>, 2024; </a:t>
            </a:r>
            <a:r>
              <a:rPr lang="en-US" sz="1900" dirty="0" err="1">
                <a:solidFill>
                  <a:srgbClr val="222222"/>
                </a:solidFill>
                <a:latin typeface="Calibri" pitchFamily="34" charset="0"/>
                <a:ea typeface="Calibri" pitchFamily="34" charset="-122"/>
                <a:cs typeface="Calibri" pitchFamily="34" charset="-120"/>
              </a:rPr>
              <a:t>Ofsted</a:t>
            </a:r>
            <a:r>
              <a:rPr lang="en-US" sz="1900" dirty="0">
                <a:solidFill>
                  <a:srgbClr val="222222"/>
                </a:solidFill>
                <a:latin typeface="Calibri" pitchFamily="34" charset="0"/>
                <a:ea typeface="Calibri" pitchFamily="34" charset="-122"/>
                <a:cs typeface="Calibri" pitchFamily="34" charset="-120"/>
              </a:rPr>
              <a:t>, 2025)</a:t>
            </a:r>
          </a:p>
          <a:p>
            <a:pPr marL="342900" indent="-342900">
              <a:spcAft>
                <a:spcPts val="800"/>
              </a:spcAft>
              <a:buSzPct val="100000"/>
              <a:buChar char="•"/>
            </a:pPr>
            <a:r>
              <a:rPr lang="en-US" sz="1900" dirty="0">
                <a:solidFill>
                  <a:srgbClr val="222222"/>
                </a:solidFill>
                <a:latin typeface="Calibri" pitchFamily="34" charset="0"/>
                <a:ea typeface="Calibri" pitchFamily="34" charset="-122"/>
                <a:cs typeface="Calibri" pitchFamily="34" charset="-120"/>
              </a:rPr>
              <a:t>Gradual settling-in: short sessions first, </a:t>
            </a:r>
            <a:r>
              <a:rPr lang="en-US" sz="1900" dirty="0" err="1">
                <a:solidFill>
                  <a:srgbClr val="222222"/>
                </a:solidFill>
                <a:latin typeface="Calibri" pitchFamily="34" charset="0"/>
                <a:ea typeface="Calibri" pitchFamily="34" charset="-122"/>
                <a:cs typeface="Calibri" pitchFamily="34" charset="-120"/>
              </a:rPr>
              <a:t>carers</a:t>
            </a:r>
            <a:r>
              <a:rPr lang="en-US" sz="1900" dirty="0">
                <a:solidFill>
                  <a:srgbClr val="222222"/>
                </a:solidFill>
                <a:latin typeface="Calibri" pitchFamily="34" charset="0"/>
                <a:ea typeface="Calibri" pitchFamily="34" charset="-122"/>
                <a:cs typeface="Calibri" pitchFamily="34" charset="-120"/>
              </a:rPr>
              <a:t> staying at first; extra support in the first month (Gath et al., 2024)</a:t>
            </a:r>
          </a:p>
          <a:p>
            <a:pPr marL="342900" indent="-342900">
              <a:spcAft>
                <a:spcPts val="800"/>
              </a:spcAft>
              <a:buSzPct val="100000"/>
              <a:buChar char="•"/>
            </a:pPr>
            <a:r>
              <a:rPr lang="en-US" sz="1900" dirty="0">
                <a:solidFill>
                  <a:srgbClr val="222222"/>
                </a:solidFill>
                <a:latin typeface="Calibri" pitchFamily="34" charset="0"/>
                <a:ea typeface="Calibri" pitchFamily="34" charset="-122"/>
                <a:cs typeface="Calibri" pitchFamily="34" charset="-120"/>
              </a:rPr>
              <a:t>Consistency creates security; predictable goodbye and daily routine (</a:t>
            </a:r>
            <a:r>
              <a:rPr lang="en-US" sz="1900" dirty="0" err="1">
                <a:solidFill>
                  <a:srgbClr val="222222"/>
                </a:solidFill>
                <a:latin typeface="Calibri" pitchFamily="34" charset="0"/>
                <a:ea typeface="Calibri" pitchFamily="34" charset="-122"/>
                <a:cs typeface="Calibri" pitchFamily="34" charset="-120"/>
              </a:rPr>
              <a:t>Ofsted</a:t>
            </a:r>
            <a:r>
              <a:rPr lang="en-US" sz="1900" dirty="0">
                <a:solidFill>
                  <a:srgbClr val="222222"/>
                </a:solidFill>
                <a:latin typeface="Calibri" pitchFamily="34" charset="0"/>
                <a:ea typeface="Calibri" pitchFamily="34" charset="-122"/>
                <a:cs typeface="Calibri" pitchFamily="34" charset="-120"/>
              </a:rPr>
              <a:t> 2025).</a:t>
            </a:r>
          </a:p>
          <a:p>
            <a:pPr marL="342900" indent="-342900">
              <a:spcAft>
                <a:spcPts val="800"/>
              </a:spcAft>
              <a:buSzPct val="100000"/>
              <a:buChar char="•"/>
            </a:pPr>
            <a:r>
              <a:rPr lang="en-US" sz="1900" dirty="0">
                <a:solidFill>
                  <a:srgbClr val="222222"/>
                </a:solidFill>
                <a:latin typeface="Calibri" pitchFamily="34" charset="0"/>
                <a:ea typeface="Calibri" pitchFamily="34" charset="-122"/>
                <a:cs typeface="Calibri" pitchFamily="34" charset="-120"/>
              </a:rPr>
              <a:t>Child-led play with key person </a:t>
            </a:r>
            <a:r>
              <a:rPr lang="en-US" sz="1900" dirty="0" smtClean="0">
                <a:solidFill>
                  <a:srgbClr val="222222"/>
                </a:solidFill>
                <a:latin typeface="Calibri" pitchFamily="34" charset="0"/>
                <a:ea typeface="Calibri" pitchFamily="34" charset="-122"/>
                <a:cs typeface="Calibri" pitchFamily="34" charset="-120"/>
              </a:rPr>
              <a:t>(Banking Time): </a:t>
            </a:r>
            <a:r>
              <a:rPr lang="en-US" sz="1900" dirty="0">
                <a:solidFill>
                  <a:srgbClr val="222222"/>
                </a:solidFill>
                <a:latin typeface="Calibri" pitchFamily="34" charset="0"/>
                <a:ea typeface="Calibri" pitchFamily="34" charset="-122"/>
                <a:cs typeface="Calibri" pitchFamily="34" charset="-120"/>
              </a:rPr>
              <a:t>mixed results; child's stress hormones decreased in one preschool trial (Spilt and </a:t>
            </a:r>
            <a:r>
              <a:rPr lang="en-US" sz="1900" dirty="0" err="1">
                <a:solidFill>
                  <a:srgbClr val="222222"/>
                </a:solidFill>
                <a:latin typeface="Calibri" pitchFamily="34" charset="0"/>
                <a:ea typeface="Calibri" pitchFamily="34" charset="-122"/>
                <a:cs typeface="Calibri" pitchFamily="34" charset="-120"/>
              </a:rPr>
              <a:t>Koomen</a:t>
            </a:r>
            <a:r>
              <a:rPr lang="en-US" sz="1900" dirty="0">
                <a:solidFill>
                  <a:srgbClr val="222222"/>
                </a:solidFill>
                <a:latin typeface="Calibri" pitchFamily="34" charset="0"/>
                <a:ea typeface="Calibri" pitchFamily="34" charset="-122"/>
                <a:cs typeface="Calibri" pitchFamily="34" charset="-120"/>
              </a:rPr>
              <a:t>, 2022)</a:t>
            </a:r>
          </a:p>
          <a:p>
            <a:pPr marL="342900" indent="-342900">
              <a:spcAft>
                <a:spcPts val="800"/>
              </a:spcAft>
              <a:buSzPct val="100000"/>
              <a:buChar char="•"/>
            </a:pPr>
            <a:r>
              <a:rPr lang="en-US" sz="1900" dirty="0">
                <a:solidFill>
                  <a:srgbClr val="222222"/>
                </a:solidFill>
                <a:latin typeface="Calibri" pitchFamily="34" charset="0"/>
                <a:ea typeface="Calibri" pitchFamily="34" charset="-122"/>
                <a:cs typeface="Calibri" pitchFamily="34" charset="-120"/>
              </a:rPr>
              <a:t>Help comes from: key person, room leader, SENCO, nursery manager</a:t>
            </a:r>
            <a:endParaRPr lang="en-US" sz="1900" dirty="0">
              <a:solidFill>
                <a:srgbClr val="222222"/>
              </a:solidFill>
              <a:latin typeface="Calibri" pitchFamily="34" charset="0"/>
              <a:ea typeface="Calibri" pitchFamily="34" charset="-122"/>
              <a:cs typeface="Calibri" pitchFamily="34" charset="-12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Practical strategies (2): language, play and partnership</a:t>
            </a:r>
            <a:endParaRPr lang="en-US" sz="2600" dirty="0"/>
          </a:p>
        </p:txBody>
      </p:sp>
      <p:sp>
        <p:nvSpPr>
          <p:cNvPr id="5" name="Text 2"/>
          <p:cNvSpPr txBox="1"/>
          <p:nvPr/>
        </p:nvSpPr>
        <p:spPr>
          <a:xfrm>
            <a:off x="457200" y="1051560"/>
            <a:ext cx="4572000" cy="3566160"/>
          </a:xfrm>
          <a:prstGeom prst="rect">
            <a:avLst/>
          </a:prstGeom>
          <a:noFill/>
          <a:ln/>
        </p:spPr>
        <p:txBody>
          <a:bodyPr wrap="square" rtlCol="0" anchor="t"/>
          <a:lstStyle/>
          <a:p>
            <a:pPr marL="342900" indent="-342900">
              <a:spcAft>
                <a:spcPts val="800"/>
              </a:spcAft>
              <a:buSzPct val="100000"/>
              <a:buChar char="•"/>
            </a:pPr>
            <a:r>
              <a:rPr lang="en-US" sz="1500" dirty="0">
                <a:solidFill>
                  <a:srgbClr val="222222"/>
                </a:solidFill>
                <a:latin typeface="Calibri" pitchFamily="34" charset="0"/>
                <a:ea typeface="Calibri" pitchFamily="34" charset="-122"/>
                <a:cs typeface="Calibri" pitchFamily="34" charset="-120"/>
              </a:rPr>
              <a:t>Language rich play: narrate and name feelings (e.g. </a:t>
            </a:r>
            <a:r>
              <a:rPr lang="en-US" sz="1500" dirty="0" smtClean="0">
                <a:solidFill>
                  <a:srgbClr val="222222"/>
                </a:solidFill>
                <a:latin typeface="Calibri" pitchFamily="34" charset="0"/>
                <a:ea typeface="Calibri" pitchFamily="34" charset="-122"/>
                <a:cs typeface="Calibri" pitchFamily="34" charset="-120"/>
              </a:rPr>
              <a:t>you </a:t>
            </a:r>
            <a:r>
              <a:rPr lang="en-US" sz="1500" dirty="0">
                <a:solidFill>
                  <a:srgbClr val="222222"/>
                </a:solidFill>
                <a:latin typeface="Calibri" pitchFamily="34" charset="0"/>
                <a:ea typeface="Calibri" pitchFamily="34" charset="-122"/>
                <a:cs typeface="Calibri" pitchFamily="34" charset="-120"/>
              </a:rPr>
              <a:t>look worried, I am </a:t>
            </a:r>
            <a:r>
              <a:rPr lang="en-US" sz="1500" dirty="0" smtClean="0">
                <a:solidFill>
                  <a:srgbClr val="222222"/>
                </a:solidFill>
                <a:latin typeface="Calibri" pitchFamily="34" charset="0"/>
                <a:ea typeface="Calibri" pitchFamily="34" charset="-122"/>
                <a:cs typeface="Calibri" pitchFamily="34" charset="-120"/>
              </a:rPr>
              <a:t>here) </a:t>
            </a:r>
            <a:r>
              <a:rPr lang="en-US" sz="1500" dirty="0">
                <a:solidFill>
                  <a:srgbClr val="222222"/>
                </a:solidFill>
                <a:latin typeface="Calibri" pitchFamily="34" charset="0"/>
                <a:ea typeface="Calibri" pitchFamily="34" charset="-122"/>
                <a:cs typeface="Calibri" pitchFamily="34" charset="-120"/>
              </a:rPr>
              <a:t>and pause to wait for her to respond (</a:t>
            </a:r>
            <a:r>
              <a:rPr lang="en-US" sz="1500" dirty="0" err="1">
                <a:solidFill>
                  <a:srgbClr val="222222"/>
                </a:solidFill>
                <a:latin typeface="Calibri" pitchFamily="34" charset="0"/>
                <a:ea typeface="Calibri" pitchFamily="34" charset="-122"/>
                <a:cs typeface="Calibri" pitchFamily="34" charset="-120"/>
              </a:rPr>
              <a:t>Ofsted</a:t>
            </a:r>
            <a:r>
              <a:rPr lang="en-US" sz="1500" dirty="0">
                <a:solidFill>
                  <a:srgbClr val="222222"/>
                </a:solidFill>
                <a:latin typeface="Calibri" pitchFamily="34" charset="0"/>
                <a:ea typeface="Calibri" pitchFamily="34" charset="-122"/>
                <a:cs typeface="Calibri" pitchFamily="34" charset="-120"/>
              </a:rPr>
              <a:t>, 2025; </a:t>
            </a:r>
            <a:r>
              <a:rPr lang="en-US" sz="1500" dirty="0" err="1">
                <a:solidFill>
                  <a:srgbClr val="222222"/>
                </a:solidFill>
                <a:latin typeface="Calibri" pitchFamily="34" charset="0"/>
                <a:ea typeface="Calibri" pitchFamily="34" charset="-122"/>
                <a:cs typeface="Calibri" pitchFamily="34" charset="-120"/>
              </a:rPr>
              <a:t>Deneault</a:t>
            </a:r>
            <a:r>
              <a:rPr lang="en-US" sz="1500" dirty="0">
                <a:solidFill>
                  <a:srgbClr val="222222"/>
                </a:solidFill>
                <a:latin typeface="Calibri" pitchFamily="34" charset="0"/>
                <a:ea typeface="Calibri" pitchFamily="34" charset="-122"/>
                <a:cs typeface="Calibri" pitchFamily="34" charset="-120"/>
              </a:rPr>
              <a:t> et al., 2023b)</a:t>
            </a:r>
          </a:p>
          <a:p>
            <a:pPr marL="342900" indent="-342900">
              <a:spcAft>
                <a:spcPts val="800"/>
              </a:spcAft>
              <a:buSzPct val="100000"/>
              <a:buChar char="•"/>
            </a:pPr>
            <a:r>
              <a:rPr lang="en-US" sz="1500" dirty="0">
                <a:solidFill>
                  <a:srgbClr val="222222"/>
                </a:solidFill>
                <a:latin typeface="Calibri" pitchFamily="34" charset="0"/>
                <a:ea typeface="Calibri" pitchFamily="34" charset="-122"/>
                <a:cs typeface="Calibri" pitchFamily="34" charset="-120"/>
              </a:rPr>
              <a:t>Small-step group play: one peer + a </a:t>
            </a:r>
            <a:r>
              <a:rPr lang="en-US" sz="1500" dirty="0" err="1">
                <a:solidFill>
                  <a:srgbClr val="222222"/>
                </a:solidFill>
                <a:latin typeface="Calibri" pitchFamily="34" charset="0"/>
                <a:ea typeface="Calibri" pitchFamily="34" charset="-122"/>
                <a:cs typeface="Calibri" pitchFamily="34" charset="-120"/>
              </a:rPr>
              <a:t>favourite</a:t>
            </a:r>
            <a:r>
              <a:rPr lang="en-US" sz="1500" dirty="0">
                <a:solidFill>
                  <a:srgbClr val="222222"/>
                </a:solidFill>
                <a:latin typeface="Calibri" pitchFamily="34" charset="0"/>
                <a:ea typeface="Calibri" pitchFamily="34" charset="-122"/>
                <a:cs typeface="Calibri" pitchFamily="34" charset="-120"/>
              </a:rPr>
              <a:t> activity, then widen (</a:t>
            </a:r>
            <a:r>
              <a:rPr lang="en-US" sz="1500" dirty="0" err="1">
                <a:solidFill>
                  <a:srgbClr val="222222"/>
                </a:solidFill>
                <a:latin typeface="Calibri" pitchFamily="34" charset="0"/>
                <a:ea typeface="Calibri" pitchFamily="34" charset="-122"/>
                <a:cs typeface="Calibri" pitchFamily="34" charset="-120"/>
              </a:rPr>
              <a:t>Deneault</a:t>
            </a:r>
            <a:r>
              <a:rPr lang="en-US" sz="1500" dirty="0">
                <a:solidFill>
                  <a:srgbClr val="222222"/>
                </a:solidFill>
                <a:latin typeface="Calibri" pitchFamily="34" charset="0"/>
                <a:ea typeface="Calibri" pitchFamily="34" charset="-122"/>
                <a:cs typeface="Calibri" pitchFamily="34" charset="-120"/>
              </a:rPr>
              <a:t>, Hammond and Madigan, 2023c)</a:t>
            </a:r>
          </a:p>
          <a:p>
            <a:pPr marL="342900" indent="-342900">
              <a:spcAft>
                <a:spcPts val="800"/>
              </a:spcAft>
              <a:buSzPct val="100000"/>
              <a:buChar char="•"/>
            </a:pPr>
            <a:r>
              <a:rPr lang="en-US" sz="1500" dirty="0">
                <a:solidFill>
                  <a:srgbClr val="222222"/>
                </a:solidFill>
                <a:latin typeface="Calibri" pitchFamily="34" charset="0"/>
                <a:ea typeface="Calibri" pitchFamily="34" charset="-122"/>
                <a:cs typeface="Calibri" pitchFamily="34" charset="-120"/>
              </a:rPr>
              <a:t>Dialogue with </a:t>
            </a:r>
            <a:r>
              <a:rPr lang="en-US" sz="1500" dirty="0" err="1">
                <a:solidFill>
                  <a:srgbClr val="222222"/>
                </a:solidFill>
                <a:latin typeface="Calibri" pitchFamily="34" charset="0"/>
                <a:ea typeface="Calibri" pitchFamily="34" charset="-122"/>
                <a:cs typeface="Calibri" pitchFamily="34" charset="-120"/>
              </a:rPr>
              <a:t>carers</a:t>
            </a:r>
            <a:r>
              <a:rPr lang="en-US" sz="1500" dirty="0">
                <a:solidFill>
                  <a:srgbClr val="222222"/>
                </a:solidFill>
                <a:latin typeface="Calibri" pitchFamily="34" charset="0"/>
                <a:ea typeface="Calibri" pitchFamily="34" charset="-122"/>
                <a:cs typeface="Calibri" pitchFamily="34" charset="-120"/>
              </a:rPr>
              <a:t>: two-way communication daily, goodbye routine with </a:t>
            </a:r>
            <a:r>
              <a:rPr lang="en-US" sz="1500" dirty="0" err="1">
                <a:solidFill>
                  <a:srgbClr val="222222"/>
                </a:solidFill>
                <a:latin typeface="Calibri" pitchFamily="34" charset="0"/>
                <a:ea typeface="Calibri" pitchFamily="34" charset="-122"/>
                <a:cs typeface="Calibri" pitchFamily="34" charset="-120"/>
              </a:rPr>
              <a:t>carers</a:t>
            </a:r>
            <a:r>
              <a:rPr lang="en-US" sz="1500" dirty="0">
                <a:solidFill>
                  <a:srgbClr val="222222"/>
                </a:solidFill>
                <a:latin typeface="Calibri" pitchFamily="34" charset="0"/>
                <a:ea typeface="Calibri" pitchFamily="34" charset="-122"/>
                <a:cs typeface="Calibri" pitchFamily="34" charset="-120"/>
              </a:rPr>
              <a:t>, home visiting where possible (</a:t>
            </a:r>
            <a:r>
              <a:rPr lang="en-US" sz="1500" dirty="0" err="1">
                <a:solidFill>
                  <a:srgbClr val="222222"/>
                </a:solidFill>
                <a:latin typeface="Calibri" pitchFamily="34" charset="0"/>
                <a:ea typeface="Calibri" pitchFamily="34" charset="-122"/>
                <a:cs typeface="Calibri" pitchFamily="34" charset="-120"/>
              </a:rPr>
              <a:t>Ofsted</a:t>
            </a:r>
            <a:r>
              <a:rPr lang="en-US" sz="1500" dirty="0">
                <a:solidFill>
                  <a:srgbClr val="222222"/>
                </a:solidFill>
                <a:latin typeface="Calibri" pitchFamily="34" charset="0"/>
                <a:ea typeface="Calibri" pitchFamily="34" charset="-122"/>
                <a:cs typeface="Calibri" pitchFamily="34" charset="-120"/>
              </a:rPr>
              <a:t>, 2025)</a:t>
            </a:r>
          </a:p>
          <a:p>
            <a:pPr marL="342900" indent="-342900">
              <a:spcAft>
                <a:spcPts val="800"/>
              </a:spcAft>
              <a:buSzPct val="100000"/>
              <a:buChar char="•"/>
            </a:pPr>
            <a:r>
              <a:rPr lang="en-US" sz="1500" dirty="0">
                <a:solidFill>
                  <a:srgbClr val="222222"/>
                </a:solidFill>
                <a:latin typeface="Calibri" pitchFamily="34" charset="0"/>
                <a:ea typeface="Calibri" pitchFamily="34" charset="-122"/>
                <a:cs typeface="Calibri" pitchFamily="34" charset="-120"/>
              </a:rPr>
              <a:t>Multi-agency: key person helps the family reach speech and language, health visitor or SENCO support (</a:t>
            </a:r>
            <a:r>
              <a:rPr lang="en-US" sz="1500" dirty="0" err="1">
                <a:solidFill>
                  <a:srgbClr val="222222"/>
                </a:solidFill>
                <a:latin typeface="Calibri" pitchFamily="34" charset="0"/>
                <a:ea typeface="Calibri" pitchFamily="34" charset="-122"/>
                <a:cs typeface="Calibri" pitchFamily="34" charset="-120"/>
              </a:rPr>
              <a:t>Ofsted</a:t>
            </a:r>
            <a:r>
              <a:rPr lang="en-US" sz="1500" dirty="0">
                <a:solidFill>
                  <a:srgbClr val="222222"/>
                </a:solidFill>
                <a:latin typeface="Calibri" pitchFamily="34" charset="0"/>
                <a:ea typeface="Calibri" pitchFamily="34" charset="-122"/>
                <a:cs typeface="Calibri" pitchFamily="34" charset="-120"/>
              </a:rPr>
              <a:t>, 2025); follow safeguarding policy.</a:t>
            </a:r>
            <a:endParaRPr lang="en-US" sz="1500" dirty="0">
              <a:solidFill>
                <a:srgbClr val="222222"/>
              </a:solidFill>
              <a:latin typeface="Calibri" pitchFamily="34" charset="0"/>
              <a:ea typeface="Calibri" pitchFamily="34" charset="-122"/>
              <a:cs typeface="Calibri" pitchFamily="34" charset="-120"/>
            </a:endParaRPr>
          </a:p>
        </p:txBody>
      </p:sp>
      <p:sp>
        <p:nvSpPr>
          <p:cNvPr id="7" name="TextBox 6"/>
          <p:cNvSpPr txBox="1"/>
          <p:nvPr/>
        </p:nvSpPr>
        <p:spPr>
          <a:xfrm>
            <a:off x="5212080" y="960120"/>
            <a:ext cx="3657600" cy="274320"/>
          </a:xfrm>
          <a:prstGeom prst="rect">
            <a:avLst/>
          </a:prstGeom>
          <a:noFill/>
        </p:spPr>
        <p:txBody>
          <a:bodyPr wrap="square" lIns="0" tIns="0" rIns="0" bIns="0">
            <a:spAutoFit/>
          </a:bodyPr>
          <a:lstStyle/>
          <a:p>
            <a:pPr algn="ctr"/>
            <a:r>
              <a:rPr sz="1400" b="1" i="0">
                <a:solidFill>
                  <a:srgbClr val="1F3A5F"/>
                </a:solidFill>
                <a:latin typeface="Calibri"/>
              </a:rPr>
              <a:t>Who supports Shona</a:t>
            </a:r>
          </a:p>
        </p:txBody>
      </p:sp>
      <p:cxnSp>
        <p:nvCxnSpPr>
          <p:cNvPr id="8" name="Connector 7"/>
          <p:cNvCxnSpPr/>
          <p:nvPr/>
        </p:nvCxnSpPr>
        <p:spPr>
          <a:xfrm>
            <a:off x="7040880" y="1828800"/>
            <a:ext cx="0" cy="502920"/>
          </a:xfrm>
          <a:prstGeom prst="line">
            <a:avLst/>
          </a:prstGeom>
          <a:ln w="25400">
            <a:solidFill>
              <a:srgbClr val="2A9D8F"/>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7040880" y="3154680"/>
            <a:ext cx="0" cy="457200"/>
          </a:xfrm>
          <a:prstGeom prst="line">
            <a:avLst/>
          </a:prstGeom>
          <a:ln w="25400">
            <a:solidFill>
              <a:srgbClr val="2A9D8F"/>
            </a:solidFill>
          </a:ln>
        </p:spPr>
        <p:style>
          <a:lnRef idx="2">
            <a:schemeClr val="accent1"/>
          </a:lnRef>
          <a:fillRef idx="0">
            <a:schemeClr val="accent1"/>
          </a:fillRef>
          <a:effectRef idx="1">
            <a:schemeClr val="accent1"/>
          </a:effectRef>
          <a:fontRef idx="minor">
            <a:schemeClr val="tx1"/>
          </a:fontRef>
        </p:style>
      </p:cxnSp>
      <p:cxnSp>
        <p:nvCxnSpPr>
          <p:cNvPr id="10" name="Connector 9"/>
          <p:cNvCxnSpPr/>
          <p:nvPr/>
        </p:nvCxnSpPr>
        <p:spPr>
          <a:xfrm>
            <a:off x="6400800" y="2743200"/>
            <a:ext cx="228600" cy="0"/>
          </a:xfrm>
          <a:prstGeom prst="line">
            <a:avLst/>
          </a:prstGeom>
          <a:ln w="25400">
            <a:solidFill>
              <a:srgbClr val="2A9D8F"/>
            </a:solidFill>
          </a:ln>
        </p:spPr>
        <p:style>
          <a:lnRef idx="2">
            <a:schemeClr val="accent1"/>
          </a:lnRef>
          <a:fillRef idx="0">
            <a:schemeClr val="accent1"/>
          </a:fillRef>
          <a:effectRef idx="1">
            <a:schemeClr val="accent1"/>
          </a:effectRef>
          <a:fontRef idx="minor">
            <a:schemeClr val="tx1"/>
          </a:fontRef>
        </p:style>
      </p:cxnSp>
      <p:cxnSp>
        <p:nvCxnSpPr>
          <p:cNvPr id="11" name="Connector 10"/>
          <p:cNvCxnSpPr/>
          <p:nvPr/>
        </p:nvCxnSpPr>
        <p:spPr>
          <a:xfrm>
            <a:off x="7452360" y="2743200"/>
            <a:ext cx="228600" cy="0"/>
          </a:xfrm>
          <a:prstGeom prst="line">
            <a:avLst/>
          </a:prstGeom>
          <a:ln w="25400">
            <a:solidFill>
              <a:srgbClr val="2A9D8F"/>
            </a:solidFill>
          </a:ln>
        </p:spPr>
        <p:style>
          <a:lnRef idx="2">
            <a:schemeClr val="accent1"/>
          </a:lnRef>
          <a:fillRef idx="0">
            <a:schemeClr val="accent1"/>
          </a:fillRef>
          <a:effectRef idx="1">
            <a:schemeClr val="accent1"/>
          </a:effectRef>
          <a:fontRef idx="minor">
            <a:schemeClr val="tx1"/>
          </a:fontRef>
        </p:style>
      </p:cxnSp>
      <p:sp>
        <p:nvSpPr>
          <p:cNvPr id="12" name="Oval 11"/>
          <p:cNvSpPr/>
          <p:nvPr/>
        </p:nvSpPr>
        <p:spPr>
          <a:xfrm>
            <a:off x="6629400" y="2331720"/>
            <a:ext cx="822960" cy="822960"/>
          </a:xfrm>
          <a:prstGeom prst="ellipse">
            <a:avLst/>
          </a:prstGeom>
          <a:solidFill>
            <a:srgbClr val="1F3A5F"/>
          </a:solidFill>
          <a:ln w="19050">
            <a:solidFill>
              <a:srgbClr val="1F3A5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300" b="1">
                <a:solidFill>
                  <a:srgbClr val="FFFFFF"/>
                </a:solidFill>
                <a:latin typeface="Calibri"/>
              </a:rPr>
              <a:t>Shona</a:t>
            </a:r>
          </a:p>
        </p:txBody>
      </p:sp>
      <p:sp>
        <p:nvSpPr>
          <p:cNvPr id="13" name="Rounded Rectangle 12"/>
          <p:cNvSpPr/>
          <p:nvPr/>
        </p:nvSpPr>
        <p:spPr>
          <a:xfrm>
            <a:off x="5669280" y="1325880"/>
            <a:ext cx="2743200" cy="502920"/>
          </a:xfrm>
          <a:prstGeom prst="roundRect">
            <a:avLst/>
          </a:prstGeom>
          <a:solidFill>
            <a:srgbClr val="2A9D8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200" b="0">
                <a:solidFill>
                  <a:srgbClr val="FFFFFF"/>
                </a:solidFill>
                <a:latin typeface="Calibri"/>
              </a:rPr>
              <a:t>Key person + buddy</a:t>
            </a:r>
          </a:p>
        </p:txBody>
      </p:sp>
      <p:sp>
        <p:nvSpPr>
          <p:cNvPr id="14" name="Rounded Rectangle 13"/>
          <p:cNvSpPr/>
          <p:nvPr/>
        </p:nvSpPr>
        <p:spPr>
          <a:xfrm>
            <a:off x="5212080" y="2377440"/>
            <a:ext cx="1188720" cy="731520"/>
          </a:xfrm>
          <a:prstGeom prst="roundRect">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100" b="1">
                <a:solidFill>
                  <a:srgbClr val="22303C"/>
                </a:solidFill>
                <a:latin typeface="Calibri"/>
              </a:rPr>
              <a:t>Carers</a:t>
            </a:r>
          </a:p>
          <a:p>
            <a:pPr algn="ctr"/>
            <a:r>
              <a:rPr sz="1100" b="0">
                <a:solidFill>
                  <a:srgbClr val="22303C"/>
                </a:solidFill>
                <a:latin typeface="Calibri"/>
              </a:rPr>
              <a:t>daily feedback</a:t>
            </a:r>
          </a:p>
        </p:txBody>
      </p:sp>
      <p:sp>
        <p:nvSpPr>
          <p:cNvPr id="15" name="Rounded Rectangle 14"/>
          <p:cNvSpPr/>
          <p:nvPr/>
        </p:nvSpPr>
        <p:spPr>
          <a:xfrm>
            <a:off x="7680960" y="2377440"/>
            <a:ext cx="1188720" cy="731520"/>
          </a:xfrm>
          <a:prstGeom prst="roundRect">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100" b="1">
                <a:solidFill>
                  <a:srgbClr val="22303C"/>
                </a:solidFill>
                <a:latin typeface="Calibri"/>
              </a:rPr>
              <a:t>SENCO</a:t>
            </a:r>
          </a:p>
          <a:p>
            <a:pPr algn="ctr"/>
            <a:r>
              <a:rPr sz="1100" b="0">
                <a:solidFill>
                  <a:srgbClr val="22303C"/>
                </a:solidFill>
                <a:latin typeface="Calibri"/>
              </a:rPr>
              <a:t>health visitor</a:t>
            </a:r>
          </a:p>
        </p:txBody>
      </p:sp>
      <p:sp>
        <p:nvSpPr>
          <p:cNvPr id="16" name="Rounded Rectangle 15"/>
          <p:cNvSpPr/>
          <p:nvPr/>
        </p:nvSpPr>
        <p:spPr>
          <a:xfrm>
            <a:off x="5669280" y="3611880"/>
            <a:ext cx="2743200" cy="594360"/>
          </a:xfrm>
          <a:prstGeom prst="roundRect">
            <a:avLst/>
          </a:prstGeom>
          <a:solidFill>
            <a:srgbClr val="FFFFFF"/>
          </a:solidFill>
          <a:ln w="19050">
            <a:solidFill>
              <a:srgbClr val="2A9D8F"/>
            </a:solidFill>
          </a:ln>
          <a:effectLst/>
        </p:spPr>
        <p:style>
          <a:lnRef idx="1">
            <a:schemeClr val="accent1"/>
          </a:lnRef>
          <a:fillRef idx="3">
            <a:schemeClr val="accent1"/>
          </a:fillRef>
          <a:effectRef idx="2">
            <a:schemeClr val="accent1"/>
          </a:effectRef>
          <a:fontRef idx="minor">
            <a:schemeClr val="lt1"/>
          </a:fontRef>
        </p:style>
        <p:txBody>
          <a:bodyPr wrap="square" lIns="45720" tIns="27432" rIns="45720" bIns="27432" rtlCol="0" anchor="ctr"/>
          <a:lstStyle/>
          <a:p>
            <a:pPr algn="ctr"/>
            <a:r>
              <a:rPr sz="1100" b="1">
                <a:solidFill>
                  <a:srgbClr val="22303C"/>
                </a:solidFill>
                <a:latin typeface="Calibri"/>
              </a:rPr>
              <a:t>Speech and language</a:t>
            </a:r>
          </a:p>
          <a:p>
            <a:pPr algn="ctr"/>
            <a:r>
              <a:rPr sz="1100" b="0">
                <a:solidFill>
                  <a:srgbClr val="22303C"/>
                </a:solidFill>
                <a:latin typeface="Calibri"/>
              </a:rPr>
              <a:t>therapy if needed</a:t>
            </a:r>
          </a:p>
        </p:txBody>
      </p:sp>
      <p:sp>
        <p:nvSpPr>
          <p:cNvPr id="17" name="TextBox 16"/>
          <p:cNvSpPr txBox="1"/>
          <p:nvPr/>
        </p:nvSpPr>
        <p:spPr>
          <a:xfrm>
            <a:off x="5212080" y="4297680"/>
            <a:ext cx="3657600" cy="274320"/>
          </a:xfrm>
          <a:prstGeom prst="rect">
            <a:avLst/>
          </a:prstGeom>
          <a:noFill/>
        </p:spPr>
        <p:txBody>
          <a:bodyPr wrap="square" lIns="0" tIns="0" rIns="0" bIns="0">
            <a:spAutoFit/>
          </a:bodyPr>
          <a:lstStyle/>
          <a:p>
            <a:pPr algn="ctr"/>
            <a:r>
              <a:rPr sz="1000" b="0" i="1">
                <a:solidFill>
                  <a:srgbClr val="5B6770"/>
                </a:solidFill>
                <a:latin typeface="Calibri"/>
              </a:rPr>
              <a:t>Based on Ofsted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Nature versus nurture</a:t>
            </a:r>
            <a:endParaRPr lang="en-US" sz="2600" dirty="0"/>
          </a:p>
        </p:txBody>
      </p:sp>
      <p:sp>
        <p:nvSpPr>
          <p:cNvPr id="5" name="Text 2"/>
          <p:cNvSpPr txBox="1"/>
          <p:nvPr/>
        </p:nvSpPr>
        <p:spPr>
          <a:xfrm>
            <a:off x="457200" y="1051560"/>
            <a:ext cx="8229600" cy="3566160"/>
          </a:xfrm>
          <a:prstGeom prst="rect">
            <a:avLst/>
          </a:prstGeom>
          <a:noFill/>
          <a:ln/>
        </p:spPr>
        <p:txBody>
          <a:bodyPr wrap="square" rtlCol="0" anchor="t"/>
          <a:lstStyle/>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NATURE: temperament and gene–environment interplay influence attachment (Shah et al., 2022)</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NURTURE: caregiving, routines, disrupted childcare, the nursery. In daycare, insecure </a:t>
            </a:r>
            <a:r>
              <a:rPr lang="en-US" sz="2000" dirty="0" err="1">
                <a:solidFill>
                  <a:srgbClr val="222222"/>
                </a:solidFill>
                <a:latin typeface="Calibri" pitchFamily="34" charset="0"/>
                <a:ea typeface="Calibri" pitchFamily="34" charset="-122"/>
                <a:cs typeface="Calibri" pitchFamily="34" charset="-120"/>
              </a:rPr>
              <a:t>behaviour</a:t>
            </a:r>
            <a:r>
              <a:rPr lang="en-US" sz="2000" dirty="0">
                <a:solidFill>
                  <a:srgbClr val="222222"/>
                </a:solidFill>
                <a:latin typeface="Calibri" pitchFamily="34" charset="0"/>
                <a:ea typeface="Calibri" pitchFamily="34" charset="-122"/>
                <a:cs typeface="Calibri" pitchFamily="34" charset="-120"/>
              </a:rPr>
              <a:t> fell and exploring rose over the first months (</a:t>
            </a:r>
            <a:r>
              <a:rPr lang="en-US" sz="2000" dirty="0" err="1">
                <a:solidFill>
                  <a:srgbClr val="222222"/>
                </a:solidFill>
                <a:latin typeface="Calibri" pitchFamily="34" charset="0"/>
                <a:ea typeface="Calibri" pitchFamily="34" charset="-122"/>
                <a:cs typeface="Calibri" pitchFamily="34" charset="-120"/>
              </a:rPr>
              <a:t>Macagno</a:t>
            </a:r>
            <a:r>
              <a:rPr lang="en-US" sz="2000" dirty="0">
                <a:solidFill>
                  <a:srgbClr val="222222"/>
                </a:solidFill>
                <a:latin typeface="Calibri" pitchFamily="34" charset="0"/>
                <a:ea typeface="Calibri" pitchFamily="34" charset="-122"/>
                <a:cs typeface="Calibri" pitchFamily="34" charset="-120"/>
              </a:rPr>
              <a:t> and Molina, 2024)</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Nurture in practice: where staff were skilled at emotional support, children had strong bonds with their key person (</a:t>
            </a:r>
            <a:r>
              <a:rPr lang="en-US" sz="2000" dirty="0" err="1">
                <a:solidFill>
                  <a:srgbClr val="222222"/>
                </a:solidFill>
                <a:latin typeface="Calibri" pitchFamily="34" charset="0"/>
                <a:ea typeface="Calibri" pitchFamily="34" charset="-122"/>
                <a:cs typeface="Calibri" pitchFamily="34" charset="-120"/>
              </a:rPr>
              <a:t>Ofsted</a:t>
            </a:r>
            <a:r>
              <a:rPr lang="en-US" sz="2000" dirty="0">
                <a:solidFill>
                  <a:srgbClr val="222222"/>
                </a:solidFill>
                <a:latin typeface="Calibri" pitchFamily="34" charset="0"/>
                <a:ea typeface="Calibri" pitchFamily="34" charset="-122"/>
                <a:cs typeface="Calibri" pitchFamily="34" charset="-120"/>
              </a:rPr>
              <a:t>, 2025)</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To what extent? Both are important, but nurture is where I can play a role: I can't change Shona's nature, but I can improve the environment.</a:t>
            </a:r>
            <a:endParaRPr lang="en-US" sz="2000" dirty="0">
              <a:solidFill>
                <a:srgbClr val="222222"/>
              </a:solidFill>
              <a:latin typeface="Calibri" pitchFamily="34" charset="0"/>
              <a:ea typeface="Calibri" pitchFamily="34" charset="-122"/>
              <a:cs typeface="Calibri" pitchFamily="34" charset="-12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txBody>
          <a:bodyPr/>
          <a:lstStyle/>
          <a:p>
            <a:endParaRPr/>
          </a:p>
        </p:txBody>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Evaluation (1): strengths and limitations</a:t>
            </a:r>
            <a:endParaRPr lang="en-US" sz="2600" dirty="0"/>
          </a:p>
        </p:txBody>
      </p:sp>
      <p:sp>
        <p:nvSpPr>
          <p:cNvPr id="5" name="Text 2"/>
          <p:cNvSpPr txBox="1"/>
          <p:nvPr/>
        </p:nvSpPr>
        <p:spPr>
          <a:xfrm>
            <a:off x="457200" y="1005840"/>
            <a:ext cx="3931920" cy="365760"/>
          </a:xfrm>
          <a:prstGeom prst="rect">
            <a:avLst/>
          </a:prstGeom>
          <a:noFill/>
          <a:ln/>
        </p:spPr>
        <p:txBody>
          <a:bodyPr wrap="square" lIns="0" tIns="0" rIns="0" bIns="0" rtlCol="0" anchor="ctr"/>
          <a:lstStyle/>
          <a:p>
            <a:pPr marL="0" indent="0">
              <a:buNone/>
            </a:pPr>
            <a:r>
              <a:rPr lang="en-US" sz="1700" b="1" dirty="0">
                <a:latin typeface="Calibri" pitchFamily="34" charset="0"/>
                <a:ea typeface="Calibri" pitchFamily="34" charset="-122"/>
                <a:cs typeface="Calibri" pitchFamily="34" charset="-120"/>
              </a:rPr>
              <a:t>Strengths</a:t>
            </a:r>
            <a:endParaRPr lang="en-US" sz="1900" dirty="0"/>
          </a:p>
        </p:txBody>
      </p:sp>
      <p:sp>
        <p:nvSpPr>
          <p:cNvPr id="6" name="Text 3"/>
          <p:cNvSpPr txBox="1"/>
          <p:nvPr/>
        </p:nvSpPr>
        <p:spPr>
          <a:xfrm>
            <a:off x="4754880" y="1005840"/>
            <a:ext cx="3931920" cy="365760"/>
          </a:xfrm>
          <a:prstGeom prst="rect">
            <a:avLst/>
          </a:prstGeom>
          <a:noFill/>
          <a:ln/>
        </p:spPr>
        <p:txBody>
          <a:bodyPr wrap="square" lIns="0" tIns="0" rIns="0" bIns="0" rtlCol="0" anchor="ctr"/>
          <a:lstStyle/>
          <a:p>
            <a:pPr marL="0" indent="0">
              <a:buNone/>
            </a:pPr>
            <a:r>
              <a:rPr lang="en-US" sz="1700" b="1" dirty="0">
                <a:latin typeface="Calibri" pitchFamily="34" charset="0"/>
                <a:ea typeface="Calibri" pitchFamily="34" charset="-122"/>
                <a:cs typeface="Calibri" pitchFamily="34" charset="-120"/>
              </a:rPr>
              <a:t>Limitations</a:t>
            </a:r>
            <a:endParaRPr lang="en-US" sz="1900" dirty="0"/>
          </a:p>
        </p:txBody>
      </p:sp>
      <p:sp>
        <p:nvSpPr>
          <p:cNvPr id="7" name="Text 4"/>
          <p:cNvSpPr txBox="1"/>
          <p:nvPr/>
        </p:nvSpPr>
        <p:spPr>
          <a:xfrm>
            <a:off x="457200" y="1417320"/>
            <a:ext cx="3931920" cy="3108960"/>
          </a:xfrm>
          <a:prstGeom prst="rect">
            <a:avLst/>
          </a:prstGeom>
          <a:noFill/>
          <a:ln/>
        </p:spPr>
        <p:txBody>
          <a:bodyPr wrap="square" rtlCol="0" anchor="t"/>
          <a:lstStyle/>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Fits Shona’s distress and gives practical actions (key person, settling-in)</a:t>
            </a:r>
          </a:p>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Research supports secure base and safe haven in early education (Spilt and </a:t>
            </a:r>
            <a:r>
              <a:rPr lang="en-US" sz="1450" dirty="0" err="1">
                <a:solidFill>
                  <a:srgbClr val="222222"/>
                </a:solidFill>
                <a:latin typeface="Calibri" pitchFamily="34" charset="0"/>
                <a:ea typeface="Calibri" pitchFamily="34" charset="-122"/>
                <a:cs typeface="Calibri" pitchFamily="34" charset="-120"/>
              </a:rPr>
              <a:t>Koomen</a:t>
            </a:r>
            <a:r>
              <a:rPr lang="en-US" sz="1450" dirty="0">
                <a:solidFill>
                  <a:srgbClr val="222222"/>
                </a:solidFill>
                <a:latin typeface="Calibri" pitchFamily="34" charset="0"/>
                <a:ea typeface="Calibri" pitchFamily="34" charset="-122"/>
                <a:cs typeface="Calibri" pitchFamily="34" charset="-120"/>
              </a:rPr>
              <a:t>, 2022)</a:t>
            </a:r>
          </a:p>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Key person role is seen as vital in nurseries (</a:t>
            </a:r>
            <a:r>
              <a:rPr lang="en-US" sz="1450" dirty="0" err="1">
                <a:solidFill>
                  <a:srgbClr val="222222"/>
                </a:solidFill>
                <a:latin typeface="Calibri" pitchFamily="34" charset="0"/>
                <a:ea typeface="Calibri" pitchFamily="34" charset="-122"/>
                <a:cs typeface="Calibri" pitchFamily="34" charset="-120"/>
              </a:rPr>
              <a:t>Ofsted</a:t>
            </a:r>
            <a:r>
              <a:rPr lang="en-US" sz="1450" dirty="0">
                <a:solidFill>
                  <a:srgbClr val="222222"/>
                </a:solidFill>
                <a:latin typeface="Calibri" pitchFamily="34" charset="0"/>
                <a:ea typeface="Calibri" pitchFamily="34" charset="-122"/>
                <a:cs typeface="Calibri" pitchFamily="34" charset="-120"/>
              </a:rPr>
              <a:t>, 2025)</a:t>
            </a:r>
          </a:p>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Secure attachment is linked to language and </a:t>
            </a:r>
            <a:r>
              <a:rPr lang="en-US" sz="1450" dirty="0" err="1">
                <a:solidFill>
                  <a:srgbClr val="222222"/>
                </a:solidFill>
                <a:latin typeface="Calibri" pitchFamily="34" charset="0"/>
                <a:ea typeface="Calibri" pitchFamily="34" charset="-122"/>
                <a:cs typeface="Calibri" pitchFamily="34" charset="-120"/>
              </a:rPr>
              <a:t>prosocial</a:t>
            </a:r>
            <a:r>
              <a:rPr lang="en-US" sz="1450" dirty="0">
                <a:solidFill>
                  <a:srgbClr val="222222"/>
                </a:solidFill>
                <a:latin typeface="Calibri" pitchFamily="34" charset="0"/>
                <a:ea typeface="Calibri" pitchFamily="34" charset="-122"/>
                <a:cs typeface="Calibri" pitchFamily="34" charset="-120"/>
              </a:rPr>
              <a:t> </a:t>
            </a:r>
            <a:r>
              <a:rPr lang="en-US" sz="1450" dirty="0" err="1">
                <a:solidFill>
                  <a:srgbClr val="222222"/>
                </a:solidFill>
                <a:latin typeface="Calibri" pitchFamily="34" charset="0"/>
                <a:ea typeface="Calibri" pitchFamily="34" charset="-122"/>
                <a:cs typeface="Calibri" pitchFamily="34" charset="-120"/>
              </a:rPr>
              <a:t>behaviour</a:t>
            </a:r>
            <a:r>
              <a:rPr lang="en-US" sz="1450" dirty="0">
                <a:solidFill>
                  <a:srgbClr val="222222"/>
                </a:solidFill>
                <a:latin typeface="Calibri" pitchFamily="34" charset="0"/>
                <a:ea typeface="Calibri" pitchFamily="34" charset="-122"/>
                <a:cs typeface="Calibri" pitchFamily="34" charset="-120"/>
              </a:rPr>
              <a:t> (</a:t>
            </a:r>
            <a:r>
              <a:rPr lang="en-US" sz="1450" dirty="0" err="1">
                <a:solidFill>
                  <a:srgbClr val="222222"/>
                </a:solidFill>
                <a:latin typeface="Calibri" pitchFamily="34" charset="0"/>
                <a:ea typeface="Calibri" pitchFamily="34" charset="-122"/>
                <a:cs typeface="Calibri" pitchFamily="34" charset="-120"/>
              </a:rPr>
              <a:t>Deneault</a:t>
            </a:r>
            <a:r>
              <a:rPr lang="en-US" sz="1450" dirty="0">
                <a:solidFill>
                  <a:srgbClr val="222222"/>
                </a:solidFill>
                <a:latin typeface="Calibri" pitchFamily="34" charset="0"/>
                <a:ea typeface="Calibri" pitchFamily="34" charset="-122"/>
                <a:cs typeface="Calibri" pitchFamily="34" charset="-120"/>
              </a:rPr>
              <a:t> et al., 2023b; </a:t>
            </a:r>
            <a:r>
              <a:rPr lang="en-US" sz="1450" dirty="0" err="1">
                <a:solidFill>
                  <a:srgbClr val="222222"/>
                </a:solidFill>
                <a:latin typeface="Calibri" pitchFamily="34" charset="0"/>
                <a:ea typeface="Calibri" pitchFamily="34" charset="-122"/>
                <a:cs typeface="Calibri" pitchFamily="34" charset="-120"/>
              </a:rPr>
              <a:t>Deneault</a:t>
            </a:r>
            <a:r>
              <a:rPr lang="en-US" sz="1450" dirty="0">
                <a:solidFill>
                  <a:srgbClr val="222222"/>
                </a:solidFill>
                <a:latin typeface="Calibri" pitchFamily="34" charset="0"/>
                <a:ea typeface="Calibri" pitchFamily="34" charset="-122"/>
                <a:cs typeface="Calibri" pitchFamily="34" charset="-120"/>
              </a:rPr>
              <a:t>, Hammond and Madigan, 2023c)</a:t>
            </a:r>
          </a:p>
          <a:p>
            <a:pPr>
              <a:spcAft>
                <a:spcPts val="600"/>
              </a:spcAft>
              <a:buSzPct val="100000"/>
            </a:pPr>
            <a:endParaRPr lang="en-US" sz="1500" dirty="0"/>
          </a:p>
        </p:txBody>
      </p:sp>
      <p:sp>
        <p:nvSpPr>
          <p:cNvPr id="8" name="Text 5"/>
          <p:cNvSpPr txBox="1"/>
          <p:nvPr/>
        </p:nvSpPr>
        <p:spPr>
          <a:xfrm>
            <a:off x="4754880" y="1417320"/>
            <a:ext cx="3931920" cy="3414172"/>
          </a:xfrm>
          <a:prstGeom prst="rect">
            <a:avLst/>
          </a:prstGeom>
          <a:noFill/>
          <a:ln/>
        </p:spPr>
        <p:txBody>
          <a:bodyPr wrap="square" rtlCol="0" anchor="t"/>
          <a:lstStyle/>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Narrow focus on the mother–child bond and Western samples (89% North American/European) (</a:t>
            </a:r>
            <a:r>
              <a:rPr lang="en-US" sz="1450" dirty="0" err="1">
                <a:solidFill>
                  <a:srgbClr val="222222"/>
                </a:solidFill>
                <a:latin typeface="Calibri" pitchFamily="34" charset="0"/>
                <a:ea typeface="Calibri" pitchFamily="34" charset="-122"/>
                <a:cs typeface="Calibri" pitchFamily="34" charset="-120"/>
              </a:rPr>
              <a:t>Hohmann</a:t>
            </a:r>
            <a:r>
              <a:rPr lang="en-US" sz="1450" dirty="0">
                <a:solidFill>
                  <a:srgbClr val="222222"/>
                </a:solidFill>
                <a:latin typeface="Calibri" pitchFamily="34" charset="0"/>
                <a:ea typeface="Calibri" pitchFamily="34" charset="-122"/>
                <a:cs typeface="Calibri" pitchFamily="34" charset="-120"/>
              </a:rPr>
              <a:t>, 2024; </a:t>
            </a:r>
            <a:r>
              <a:rPr lang="en-US" sz="1450" dirty="0" err="1">
                <a:solidFill>
                  <a:srgbClr val="222222"/>
                </a:solidFill>
                <a:latin typeface="Calibri" pitchFamily="34" charset="0"/>
                <a:ea typeface="Calibri" pitchFamily="34" charset="-122"/>
                <a:cs typeface="Calibri" pitchFamily="34" charset="-120"/>
              </a:rPr>
              <a:t>Deneault</a:t>
            </a:r>
            <a:r>
              <a:rPr lang="en-US" sz="1450" dirty="0">
                <a:solidFill>
                  <a:srgbClr val="222222"/>
                </a:solidFill>
                <a:latin typeface="Calibri" pitchFamily="34" charset="0"/>
                <a:ea typeface="Calibri" pitchFamily="34" charset="-122"/>
                <a:cs typeface="Calibri" pitchFamily="34" charset="-120"/>
              </a:rPr>
              <a:t> et al., 2023a)</a:t>
            </a:r>
          </a:p>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Dependency is viewed differently across cultures; staff are </a:t>
            </a:r>
            <a:r>
              <a:rPr lang="en-US" sz="1450" dirty="0" smtClean="0">
                <a:solidFill>
                  <a:srgbClr val="222222"/>
                </a:solidFill>
                <a:latin typeface="Calibri" pitchFamily="34" charset="0"/>
                <a:ea typeface="Calibri" pitchFamily="34" charset="-122"/>
                <a:cs typeface="Calibri" pitchFamily="34" charset="-120"/>
              </a:rPr>
              <a:t>ad hoc </a:t>
            </a:r>
            <a:r>
              <a:rPr lang="en-US" sz="1450" dirty="0">
                <a:solidFill>
                  <a:srgbClr val="222222"/>
                </a:solidFill>
                <a:latin typeface="Calibri" pitchFamily="34" charset="0"/>
                <a:ea typeface="Calibri" pitchFamily="34" charset="-122"/>
                <a:cs typeface="Calibri" pitchFamily="34" charset="-120"/>
              </a:rPr>
              <a:t>attachment figures (Spilt and </a:t>
            </a:r>
            <a:r>
              <a:rPr lang="en-US" sz="1450" dirty="0" err="1">
                <a:solidFill>
                  <a:srgbClr val="222222"/>
                </a:solidFill>
                <a:latin typeface="Calibri" pitchFamily="34" charset="0"/>
                <a:ea typeface="Calibri" pitchFamily="34" charset="-122"/>
                <a:cs typeface="Calibri" pitchFamily="34" charset="-120"/>
              </a:rPr>
              <a:t>Koomen</a:t>
            </a:r>
            <a:r>
              <a:rPr lang="en-US" sz="1450" dirty="0">
                <a:solidFill>
                  <a:srgbClr val="222222"/>
                </a:solidFill>
                <a:latin typeface="Calibri" pitchFamily="34" charset="0"/>
                <a:ea typeface="Calibri" pitchFamily="34" charset="-122"/>
                <a:cs typeface="Calibri" pitchFamily="34" charset="-120"/>
              </a:rPr>
              <a:t>, 2022)</a:t>
            </a:r>
          </a:p>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Key person continuity can be lost due to </a:t>
            </a:r>
            <a:r>
              <a:rPr lang="en-US" sz="1450" dirty="0" err="1">
                <a:solidFill>
                  <a:srgbClr val="222222"/>
                </a:solidFill>
                <a:latin typeface="Calibri" pitchFamily="34" charset="0"/>
                <a:ea typeface="Calibri" pitchFamily="34" charset="-122"/>
                <a:cs typeface="Calibri" pitchFamily="34" charset="-120"/>
              </a:rPr>
              <a:t>rota</a:t>
            </a:r>
            <a:r>
              <a:rPr lang="en-US" sz="1450" dirty="0">
                <a:solidFill>
                  <a:srgbClr val="222222"/>
                </a:solidFill>
                <a:latin typeface="Calibri" pitchFamily="34" charset="0"/>
                <a:ea typeface="Calibri" pitchFamily="34" charset="-122"/>
                <a:cs typeface="Calibri" pitchFamily="34" charset="-120"/>
              </a:rPr>
              <a:t> and part-time attendance (</a:t>
            </a:r>
            <a:r>
              <a:rPr lang="en-US" sz="1450" dirty="0" err="1">
                <a:solidFill>
                  <a:srgbClr val="222222"/>
                </a:solidFill>
                <a:latin typeface="Calibri" pitchFamily="34" charset="0"/>
                <a:ea typeface="Calibri" pitchFamily="34" charset="-122"/>
                <a:cs typeface="Calibri" pitchFamily="34" charset="-120"/>
              </a:rPr>
              <a:t>Hohmann</a:t>
            </a:r>
            <a:r>
              <a:rPr lang="en-US" sz="1450" dirty="0">
                <a:solidFill>
                  <a:srgbClr val="222222"/>
                </a:solidFill>
                <a:latin typeface="Calibri" pitchFamily="34" charset="0"/>
                <a:ea typeface="Calibri" pitchFamily="34" charset="-122"/>
                <a:cs typeface="Calibri" pitchFamily="34" charset="-120"/>
              </a:rPr>
              <a:t>, 2024).</a:t>
            </a:r>
          </a:p>
          <a:p>
            <a:pPr marL="342900" indent="-342900">
              <a:spcAft>
                <a:spcPts val="600"/>
              </a:spcAft>
              <a:buSzPct val="100000"/>
              <a:buChar char="•"/>
            </a:pPr>
            <a:r>
              <a:rPr lang="en-US" sz="1450" dirty="0">
                <a:solidFill>
                  <a:srgbClr val="222222"/>
                </a:solidFill>
                <a:latin typeface="Calibri" pitchFamily="34" charset="0"/>
                <a:ea typeface="Calibri" pitchFamily="34" charset="-122"/>
                <a:cs typeface="Calibri" pitchFamily="34" charset="-120"/>
              </a:rPr>
              <a:t>Links are small, and the evidence is largely correlational, with most supporting evidence being from infants or school settings, such as Gath et al., 2024; Spilt and </a:t>
            </a:r>
            <a:r>
              <a:rPr lang="en-US" sz="1450" dirty="0" err="1">
                <a:solidFill>
                  <a:srgbClr val="222222"/>
                </a:solidFill>
                <a:latin typeface="Calibri" pitchFamily="34" charset="0"/>
                <a:ea typeface="Calibri" pitchFamily="34" charset="-122"/>
                <a:cs typeface="Calibri" pitchFamily="34" charset="-120"/>
              </a:rPr>
              <a:t>Koomen</a:t>
            </a:r>
            <a:r>
              <a:rPr lang="en-US" sz="1450" dirty="0">
                <a:solidFill>
                  <a:srgbClr val="222222"/>
                </a:solidFill>
                <a:latin typeface="Calibri" pitchFamily="34" charset="0"/>
                <a:ea typeface="Calibri" pitchFamily="34" charset="-122"/>
                <a:cs typeface="Calibri" pitchFamily="34" charset="-120"/>
              </a:rPr>
              <a:t>, 2022).</a:t>
            </a:r>
            <a:endParaRPr lang="en-US" sz="1450" dirty="0">
              <a:solidFill>
                <a:srgbClr val="222222"/>
              </a:solidFill>
              <a:latin typeface="Calibri" pitchFamily="34" charset="0"/>
              <a:ea typeface="Calibri" pitchFamily="34" charset="-122"/>
              <a:cs typeface="Calibri" pitchFamily="34" charset="-12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Evaluation (2): an alternative theory</a:t>
            </a:r>
            <a:endParaRPr lang="en-US" sz="2600" dirty="0"/>
          </a:p>
        </p:txBody>
      </p:sp>
      <p:sp>
        <p:nvSpPr>
          <p:cNvPr id="5" name="Text 2"/>
          <p:cNvSpPr txBox="1"/>
          <p:nvPr/>
        </p:nvSpPr>
        <p:spPr>
          <a:xfrm>
            <a:off x="457200" y="1051560"/>
            <a:ext cx="8229600" cy="3566160"/>
          </a:xfrm>
          <a:prstGeom prst="rect">
            <a:avLst/>
          </a:prstGeom>
          <a:noFill/>
          <a:ln/>
        </p:spPr>
        <p:txBody>
          <a:bodyPr wrap="square" rtlCol="0" anchor="t"/>
          <a:lstStyle/>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Alternative: Erikson's psychosocial theory (Erikson, 1963): trust; then developing independence and initiative.</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Useful for: seeing Shona’s group play as part of growing independence</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Less useful for: separation distress, as it gives less specific guidance on how staff should respond (my evaluation)</a:t>
            </a:r>
          </a:p>
          <a:p>
            <a:pPr marL="342900" indent="-342900">
              <a:spcAft>
                <a:spcPts val="800"/>
              </a:spcAft>
              <a:buSzPct val="100000"/>
              <a:buChar char="•"/>
            </a:pPr>
            <a:r>
              <a:rPr lang="en-US" sz="2000" dirty="0" err="1">
                <a:solidFill>
                  <a:srgbClr val="222222"/>
                </a:solidFill>
                <a:latin typeface="Calibri" pitchFamily="34" charset="0"/>
                <a:ea typeface="Calibri" pitchFamily="34" charset="-122"/>
                <a:cs typeface="Calibri" pitchFamily="34" charset="-120"/>
              </a:rPr>
              <a:t>Judgement</a:t>
            </a:r>
            <a:r>
              <a:rPr lang="en-US" sz="2000" dirty="0">
                <a:solidFill>
                  <a:srgbClr val="222222"/>
                </a:solidFill>
                <a:latin typeface="Calibri" pitchFamily="34" charset="0"/>
                <a:ea typeface="Calibri" pitchFamily="34" charset="-122"/>
                <a:cs typeface="Calibri" pitchFamily="34" charset="-120"/>
              </a:rPr>
              <a:t>: attachment is more useful for HER main need, with evidence on secure base and safe haven (Spilt and </a:t>
            </a:r>
            <a:r>
              <a:rPr lang="en-US" sz="2000" dirty="0" err="1">
                <a:solidFill>
                  <a:srgbClr val="222222"/>
                </a:solidFill>
                <a:latin typeface="Calibri" pitchFamily="34" charset="0"/>
                <a:ea typeface="Calibri" pitchFamily="34" charset="-122"/>
                <a:cs typeface="Calibri" pitchFamily="34" charset="-120"/>
              </a:rPr>
              <a:t>Koomen</a:t>
            </a:r>
            <a:r>
              <a:rPr lang="en-US" sz="2000" dirty="0">
                <a:solidFill>
                  <a:srgbClr val="222222"/>
                </a:solidFill>
                <a:latin typeface="Calibri" pitchFamily="34" charset="0"/>
                <a:ea typeface="Calibri" pitchFamily="34" charset="-122"/>
                <a:cs typeface="Calibri" pitchFamily="34" charset="-120"/>
              </a:rPr>
              <a:t>, 2022)</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Best practice: Integrate theory, such as </a:t>
            </a:r>
            <a:r>
              <a:rPr lang="en-US" sz="2000" dirty="0" err="1">
                <a:solidFill>
                  <a:srgbClr val="222222"/>
                </a:solidFill>
                <a:latin typeface="Calibri" pitchFamily="34" charset="0"/>
                <a:ea typeface="Calibri" pitchFamily="34" charset="-122"/>
                <a:cs typeface="Calibri" pitchFamily="34" charset="-120"/>
              </a:rPr>
              <a:t>Vygotsky's</a:t>
            </a:r>
            <a:r>
              <a:rPr lang="en-US" sz="2000" dirty="0">
                <a:solidFill>
                  <a:srgbClr val="222222"/>
                </a:solidFill>
                <a:latin typeface="Calibri" pitchFamily="34" charset="0"/>
                <a:ea typeface="Calibri" pitchFamily="34" charset="-122"/>
                <a:cs typeface="Calibri" pitchFamily="34" charset="-120"/>
              </a:rPr>
              <a:t> scaffolding theory of language and play (</a:t>
            </a:r>
            <a:r>
              <a:rPr lang="en-US" sz="2000" dirty="0" err="1">
                <a:solidFill>
                  <a:srgbClr val="222222"/>
                </a:solidFill>
                <a:latin typeface="Calibri" pitchFamily="34" charset="0"/>
                <a:ea typeface="Calibri" pitchFamily="34" charset="-122"/>
                <a:cs typeface="Calibri" pitchFamily="34" charset="-120"/>
              </a:rPr>
              <a:t>Vygotsky</a:t>
            </a:r>
            <a:r>
              <a:rPr lang="en-US" sz="2000" dirty="0">
                <a:solidFill>
                  <a:srgbClr val="222222"/>
                </a:solidFill>
                <a:latin typeface="Calibri" pitchFamily="34" charset="0"/>
                <a:ea typeface="Calibri" pitchFamily="34" charset="-122"/>
                <a:cs typeface="Calibri" pitchFamily="34" charset="-120"/>
              </a:rPr>
              <a:t>, 1978)</a:t>
            </a:r>
            <a:endParaRPr lang="en-US" sz="2000" dirty="0">
              <a:solidFill>
                <a:srgbClr val="222222"/>
              </a:solidFill>
              <a:latin typeface="Calibri" pitchFamily="34" charset="0"/>
              <a:ea typeface="Calibri" pitchFamily="34" charset="-122"/>
              <a:cs typeface="Calibri" pitchFamily="34" charset="-12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64008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Conclusion</a:t>
            </a:r>
            <a:endParaRPr lang="en-US" sz="2600" dirty="0"/>
          </a:p>
        </p:txBody>
      </p:sp>
      <p:sp>
        <p:nvSpPr>
          <p:cNvPr id="5" name="Text 2"/>
          <p:cNvSpPr txBox="1"/>
          <p:nvPr/>
        </p:nvSpPr>
        <p:spPr>
          <a:xfrm>
            <a:off x="457200" y="1051560"/>
            <a:ext cx="8229600" cy="3566160"/>
          </a:xfrm>
          <a:prstGeom prst="rect">
            <a:avLst/>
          </a:prstGeom>
          <a:noFill/>
          <a:ln/>
        </p:spPr>
        <p:txBody>
          <a:bodyPr wrap="square" rtlCol="0" anchor="t"/>
          <a:lstStyle/>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Attachment theory is very useful for Shona: it explains her distress and points to clear actions</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Key actions: key person, gradual settling-in, language-rich play, partnership with </a:t>
            </a:r>
            <a:r>
              <a:rPr lang="en-US" sz="2000" dirty="0" err="1">
                <a:solidFill>
                  <a:srgbClr val="222222"/>
                </a:solidFill>
                <a:latin typeface="Calibri" pitchFamily="34" charset="0"/>
                <a:ea typeface="Calibri" pitchFamily="34" charset="-122"/>
                <a:cs typeface="Calibri" pitchFamily="34" charset="-120"/>
              </a:rPr>
              <a:t>carers</a:t>
            </a:r>
            <a:endParaRPr lang="en-US" sz="2000" dirty="0">
              <a:solidFill>
                <a:srgbClr val="222222"/>
              </a:solidFill>
              <a:latin typeface="Calibri" pitchFamily="34" charset="0"/>
              <a:ea typeface="Calibri" pitchFamily="34" charset="-122"/>
              <a:cs typeface="Calibri" pitchFamily="34" charset="-120"/>
            </a:endParaRP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Use it carefully: culture, real nursery </a:t>
            </a:r>
            <a:r>
              <a:rPr lang="en-US" sz="2000" dirty="0" err="1">
                <a:solidFill>
                  <a:srgbClr val="222222"/>
                </a:solidFill>
                <a:latin typeface="Calibri" pitchFamily="34" charset="0"/>
                <a:ea typeface="Calibri" pitchFamily="34" charset="-122"/>
                <a:cs typeface="Calibri" pitchFamily="34" charset="-120"/>
              </a:rPr>
              <a:t>rotas</a:t>
            </a:r>
            <a:r>
              <a:rPr lang="en-US" sz="2000" dirty="0">
                <a:solidFill>
                  <a:srgbClr val="222222"/>
                </a:solidFill>
                <a:latin typeface="Calibri" pitchFamily="34" charset="0"/>
                <a:ea typeface="Calibri" pitchFamily="34" charset="-122"/>
                <a:cs typeface="Calibri" pitchFamily="34" charset="-120"/>
              </a:rPr>
              <a:t>, the age of the research samples and other causes also matter</a:t>
            </a:r>
          </a:p>
          <a:p>
            <a:pPr marL="342900" indent="-342900">
              <a:spcAft>
                <a:spcPts val="800"/>
              </a:spcAft>
              <a:buSzPct val="100000"/>
              <a:buChar char="•"/>
            </a:pPr>
            <a:r>
              <a:rPr lang="en-US" sz="2000" dirty="0">
                <a:solidFill>
                  <a:srgbClr val="222222"/>
                </a:solidFill>
                <a:latin typeface="Calibri" pitchFamily="34" charset="0"/>
                <a:ea typeface="Calibri" pitchFamily="34" charset="-122"/>
                <a:cs typeface="Calibri" pitchFamily="34" charset="-120"/>
              </a:rPr>
              <a:t>TAKEAWAY: psychology does not label children, it informs practitioners of understanding </a:t>
            </a:r>
            <a:r>
              <a:rPr lang="en-US" sz="2000" dirty="0" err="1">
                <a:solidFill>
                  <a:srgbClr val="222222"/>
                </a:solidFill>
                <a:latin typeface="Calibri" pitchFamily="34" charset="0"/>
                <a:ea typeface="Calibri" pitchFamily="34" charset="-122"/>
                <a:cs typeface="Calibri" pitchFamily="34" charset="-120"/>
              </a:rPr>
              <a:t>behaviour</a:t>
            </a:r>
            <a:r>
              <a:rPr lang="en-US" sz="2000" dirty="0">
                <a:solidFill>
                  <a:srgbClr val="222222"/>
                </a:solidFill>
                <a:latin typeface="Calibri" pitchFamily="34" charset="0"/>
                <a:ea typeface="Calibri" pitchFamily="34" charset="-122"/>
                <a:cs typeface="Calibri" pitchFamily="34" charset="-120"/>
              </a:rPr>
              <a:t> so they can plan evidence-based support.</a:t>
            </a:r>
            <a:endParaRPr lang="en-US" sz="2000" dirty="0">
              <a:solidFill>
                <a:srgbClr val="222222"/>
              </a:solidFill>
              <a:latin typeface="Calibri" pitchFamily="34" charset="0"/>
              <a:ea typeface="Calibri" pitchFamily="34" charset="-122"/>
              <a:cs typeface="Calibri" pitchFamily="34" charset="-12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320040"/>
            <a:ext cx="9144000" cy="822960"/>
          </a:xfrm>
          <a:prstGeom prst="rect">
            <a:avLst/>
          </a:prstGeom>
          <a:solidFill>
            <a:srgbClr val="1F3A5F"/>
          </a:solidFill>
          <a:ln w="12700">
            <a:solidFill>
              <a:srgbClr val="1F3A5F"/>
            </a:solidFill>
            <a:prstDash val="solid"/>
          </a:ln>
        </p:spPr>
      </p:sp>
      <p:sp>
        <p:nvSpPr>
          <p:cNvPr id="3" name="Text 1"/>
          <p:cNvSpPr txBox="1"/>
          <p:nvPr/>
        </p:nvSpPr>
        <p:spPr>
          <a:xfrm>
            <a:off x="457200" y="91440"/>
            <a:ext cx="8229600" cy="524022"/>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Reference list (Harvard)</a:t>
            </a:r>
            <a:endParaRPr lang="en-US" sz="2600" dirty="0"/>
          </a:p>
        </p:txBody>
      </p:sp>
      <p:sp>
        <p:nvSpPr>
          <p:cNvPr id="5" name="Text 2"/>
          <p:cNvSpPr txBox="1"/>
          <p:nvPr/>
        </p:nvSpPr>
        <p:spPr>
          <a:xfrm>
            <a:off x="365760" y="615462"/>
            <a:ext cx="8412480" cy="7144581"/>
          </a:xfrm>
          <a:prstGeom prst="rect">
            <a:avLst/>
          </a:prstGeom>
          <a:noFill/>
          <a:ln/>
        </p:spPr>
        <p:txBody>
          <a:bodyPr wrap="square" rtlCol="0" anchor="t"/>
          <a:lstStyle/>
          <a:p>
            <a:pPr marL="457200">
              <a:spcAft>
                <a:spcPts val="1000"/>
              </a:spcAft>
            </a:pPr>
            <a:r>
              <a:rPr lang="en-GB" sz="800" dirty="0">
                <a:solidFill>
                  <a:srgbClr val="222222"/>
                </a:solidFill>
                <a:latin typeface="Arial"/>
                <a:ea typeface="Calibri"/>
                <a:cs typeface="Times New Roman"/>
              </a:rPr>
              <a:t>Ainsworth, M.D.S., </a:t>
            </a:r>
            <a:r>
              <a:rPr lang="en-GB" sz="800" dirty="0" err="1">
                <a:solidFill>
                  <a:srgbClr val="222222"/>
                </a:solidFill>
                <a:latin typeface="Arial"/>
                <a:ea typeface="Calibri"/>
                <a:cs typeface="Times New Roman"/>
              </a:rPr>
              <a:t>Blehar</a:t>
            </a:r>
            <a:r>
              <a:rPr lang="en-GB" sz="800" dirty="0">
                <a:solidFill>
                  <a:srgbClr val="222222"/>
                </a:solidFill>
                <a:latin typeface="Arial"/>
                <a:ea typeface="Calibri"/>
                <a:cs typeface="Times New Roman"/>
              </a:rPr>
              <a:t>, M.C., Waters, E. and Wall, S.N., 2015. </a:t>
            </a:r>
            <a:r>
              <a:rPr lang="en-GB" sz="800" i="1" dirty="0">
                <a:ea typeface="Calibri"/>
                <a:cs typeface="Times New Roman"/>
              </a:rPr>
              <a:t>Patterns of attachment: A psychological study of the strange situation</a:t>
            </a:r>
            <a:r>
              <a:rPr lang="en-GB" sz="800" dirty="0">
                <a:ea typeface="Calibri"/>
                <a:cs typeface="Times New Roman"/>
              </a:rPr>
              <a:t>. Psychology press.</a:t>
            </a:r>
          </a:p>
          <a:p>
            <a:pPr marL="457200">
              <a:spcAft>
                <a:spcPts val="1000"/>
              </a:spcAft>
            </a:pPr>
            <a:r>
              <a:rPr lang="en-GB" sz="800" dirty="0">
                <a:solidFill>
                  <a:srgbClr val="222222"/>
                </a:solidFill>
                <a:latin typeface="Arial"/>
                <a:ea typeface="Calibri"/>
                <a:cs typeface="Times New Roman"/>
              </a:rPr>
              <a:t>Books, B.A.S.I.C. and </a:t>
            </a:r>
            <a:r>
              <a:rPr lang="en-GB" sz="800" dirty="0" err="1">
                <a:solidFill>
                  <a:srgbClr val="222222"/>
                </a:solidFill>
                <a:latin typeface="Arial"/>
                <a:ea typeface="Calibri"/>
                <a:cs typeface="Times New Roman"/>
              </a:rPr>
              <a:t>Bowlby</a:t>
            </a:r>
            <a:r>
              <a:rPr lang="en-GB" sz="800" dirty="0">
                <a:solidFill>
                  <a:srgbClr val="222222"/>
                </a:solidFill>
                <a:latin typeface="Arial"/>
                <a:ea typeface="Calibri"/>
                <a:cs typeface="Times New Roman"/>
              </a:rPr>
              <a:t>, J., 1973. Attachment and loss. </a:t>
            </a:r>
            <a:r>
              <a:rPr lang="en-GB" sz="800" i="1" dirty="0">
                <a:ea typeface="Calibri"/>
                <a:cs typeface="Times New Roman"/>
              </a:rPr>
              <a:t>Separation: Anxiety and anger</a:t>
            </a:r>
            <a:r>
              <a:rPr lang="en-GB" sz="800" dirty="0">
                <a:ea typeface="Calibri"/>
                <a:cs typeface="Times New Roman"/>
              </a:rPr>
              <a:t>.</a:t>
            </a:r>
          </a:p>
          <a:p>
            <a:pPr marL="457200">
              <a:spcAft>
                <a:spcPts val="1000"/>
              </a:spcAft>
            </a:pPr>
            <a:r>
              <a:rPr lang="en-GB" sz="800" dirty="0" err="1">
                <a:solidFill>
                  <a:srgbClr val="222222"/>
                </a:solidFill>
                <a:latin typeface="Arial"/>
                <a:ea typeface="Calibri"/>
                <a:cs typeface="Times New Roman"/>
              </a:rPr>
              <a:t>Bowlby</a:t>
            </a:r>
            <a:r>
              <a:rPr lang="en-GB" sz="800" dirty="0">
                <a:solidFill>
                  <a:srgbClr val="222222"/>
                </a:solidFill>
                <a:latin typeface="Arial"/>
                <a:ea typeface="Calibri"/>
                <a:cs typeface="Times New Roman"/>
              </a:rPr>
              <a:t>, J., 1974. Attachment and loss. Volume I. Attachment. In </a:t>
            </a:r>
            <a:r>
              <a:rPr lang="en-GB" sz="800" i="1" dirty="0">
                <a:ea typeface="Calibri"/>
                <a:cs typeface="Times New Roman"/>
              </a:rPr>
              <a:t>Attachment and loss. volume I. Attachment</a:t>
            </a:r>
            <a:r>
              <a:rPr lang="en-GB" sz="800" dirty="0">
                <a:ea typeface="Calibri"/>
                <a:cs typeface="Times New Roman"/>
              </a:rPr>
              <a:t> (pp. 401-p).</a:t>
            </a:r>
          </a:p>
          <a:p>
            <a:pPr marL="457200">
              <a:spcAft>
                <a:spcPts val="1000"/>
              </a:spcAft>
            </a:pPr>
            <a:r>
              <a:rPr lang="en-GB" sz="800" dirty="0" err="1">
                <a:solidFill>
                  <a:srgbClr val="222222"/>
                </a:solidFill>
                <a:latin typeface="Arial"/>
                <a:ea typeface="Calibri"/>
                <a:cs typeface="Times New Roman"/>
              </a:rPr>
              <a:t>Deneault</a:t>
            </a:r>
            <a:r>
              <a:rPr lang="en-GB" sz="800" dirty="0">
                <a:solidFill>
                  <a:srgbClr val="222222"/>
                </a:solidFill>
                <a:latin typeface="Arial"/>
                <a:ea typeface="Calibri"/>
                <a:cs typeface="Times New Roman"/>
              </a:rPr>
              <a:t>, A.A., Bureau, J.F., </a:t>
            </a:r>
            <a:r>
              <a:rPr lang="en-GB" sz="800" dirty="0" err="1">
                <a:solidFill>
                  <a:srgbClr val="222222"/>
                </a:solidFill>
                <a:latin typeface="Arial"/>
                <a:ea typeface="Calibri"/>
                <a:cs typeface="Times New Roman"/>
              </a:rPr>
              <a:t>Duschinsky</a:t>
            </a:r>
            <a:r>
              <a:rPr lang="en-GB" sz="800" dirty="0">
                <a:solidFill>
                  <a:srgbClr val="222222"/>
                </a:solidFill>
                <a:latin typeface="Arial"/>
                <a:ea typeface="Calibri"/>
                <a:cs typeface="Times New Roman"/>
              </a:rPr>
              <a:t>, R., </a:t>
            </a:r>
            <a:r>
              <a:rPr lang="en-GB" sz="800" dirty="0" err="1">
                <a:solidFill>
                  <a:srgbClr val="222222"/>
                </a:solidFill>
                <a:latin typeface="Arial"/>
                <a:ea typeface="Calibri"/>
                <a:cs typeface="Times New Roman"/>
              </a:rPr>
              <a:t>Fearon</a:t>
            </a:r>
            <a:r>
              <a:rPr lang="en-GB" sz="800" dirty="0">
                <a:solidFill>
                  <a:srgbClr val="222222"/>
                </a:solidFill>
                <a:latin typeface="Arial"/>
                <a:ea typeface="Calibri"/>
                <a:cs typeface="Times New Roman"/>
              </a:rPr>
              <a:t>, P. and Madigan, S., 2023. A meta-analysis of the distribution of preschool and early childhood attachment as assessed in the strange situation procedure and its modified versions. </a:t>
            </a:r>
            <a:r>
              <a:rPr lang="en-GB" sz="800" i="1" dirty="0">
                <a:ea typeface="Calibri"/>
                <a:cs typeface="Times New Roman"/>
              </a:rPr>
              <a:t>Attachment &amp; Human Development</a:t>
            </a:r>
            <a:r>
              <a:rPr lang="en-GB" sz="800" dirty="0">
                <a:ea typeface="Calibri"/>
                <a:cs typeface="Times New Roman"/>
              </a:rPr>
              <a:t>, </a:t>
            </a:r>
            <a:r>
              <a:rPr lang="en-GB" sz="800" i="1" dirty="0">
                <a:ea typeface="Calibri"/>
                <a:cs typeface="Times New Roman"/>
              </a:rPr>
              <a:t>25</a:t>
            </a:r>
            <a:r>
              <a:rPr lang="en-GB" sz="800" dirty="0">
                <a:ea typeface="Calibri"/>
                <a:cs typeface="Times New Roman"/>
              </a:rPr>
              <a:t>(2), pp.322-351.</a:t>
            </a:r>
          </a:p>
          <a:p>
            <a:pPr marL="457200">
              <a:spcAft>
                <a:spcPts val="1000"/>
              </a:spcAft>
            </a:pPr>
            <a:r>
              <a:rPr lang="en-GB" sz="800" dirty="0" err="1">
                <a:solidFill>
                  <a:srgbClr val="222222"/>
                </a:solidFill>
                <a:latin typeface="Arial"/>
                <a:ea typeface="Calibri"/>
                <a:cs typeface="Times New Roman"/>
              </a:rPr>
              <a:t>Deneault</a:t>
            </a:r>
            <a:r>
              <a:rPr lang="en-GB" sz="800" dirty="0">
                <a:solidFill>
                  <a:srgbClr val="222222"/>
                </a:solidFill>
                <a:latin typeface="Arial"/>
                <a:ea typeface="Calibri"/>
                <a:cs typeface="Times New Roman"/>
              </a:rPr>
              <a:t>, A.A., </a:t>
            </a:r>
            <a:r>
              <a:rPr lang="en-GB" sz="800" dirty="0" err="1">
                <a:solidFill>
                  <a:srgbClr val="222222"/>
                </a:solidFill>
                <a:latin typeface="Arial"/>
                <a:ea typeface="Calibri"/>
                <a:cs typeface="Times New Roman"/>
              </a:rPr>
              <a:t>Duschinsky</a:t>
            </a:r>
            <a:r>
              <a:rPr lang="en-GB" sz="800" dirty="0">
                <a:solidFill>
                  <a:srgbClr val="222222"/>
                </a:solidFill>
                <a:latin typeface="Arial"/>
                <a:ea typeface="Calibri"/>
                <a:cs typeface="Times New Roman"/>
              </a:rPr>
              <a:t>, R., van </a:t>
            </a:r>
            <a:r>
              <a:rPr lang="en-GB" sz="800" dirty="0" err="1">
                <a:solidFill>
                  <a:srgbClr val="222222"/>
                </a:solidFill>
                <a:latin typeface="Arial"/>
                <a:ea typeface="Calibri"/>
                <a:cs typeface="Times New Roman"/>
              </a:rPr>
              <a:t>Ijzendoorn</a:t>
            </a:r>
            <a:r>
              <a:rPr lang="en-GB" sz="800" dirty="0">
                <a:solidFill>
                  <a:srgbClr val="222222"/>
                </a:solidFill>
                <a:latin typeface="Arial"/>
                <a:ea typeface="Calibri"/>
                <a:cs typeface="Times New Roman"/>
              </a:rPr>
              <a:t>, M.H., </a:t>
            </a:r>
            <a:r>
              <a:rPr lang="en-GB" sz="800" dirty="0" err="1">
                <a:solidFill>
                  <a:srgbClr val="222222"/>
                </a:solidFill>
                <a:latin typeface="Arial"/>
                <a:ea typeface="Calibri"/>
                <a:cs typeface="Times New Roman"/>
              </a:rPr>
              <a:t>Roisman</a:t>
            </a:r>
            <a:r>
              <a:rPr lang="en-GB" sz="800" dirty="0">
                <a:solidFill>
                  <a:srgbClr val="222222"/>
                </a:solidFill>
                <a:latin typeface="Arial"/>
                <a:ea typeface="Calibri"/>
                <a:cs typeface="Times New Roman"/>
              </a:rPr>
              <a:t>, G.I., Ly, A., </a:t>
            </a:r>
            <a:r>
              <a:rPr lang="en-GB" sz="800" dirty="0" err="1">
                <a:solidFill>
                  <a:srgbClr val="222222"/>
                </a:solidFill>
                <a:latin typeface="Arial"/>
                <a:ea typeface="Calibri"/>
                <a:cs typeface="Times New Roman"/>
              </a:rPr>
              <a:t>Fearon</a:t>
            </a:r>
            <a:r>
              <a:rPr lang="en-GB" sz="800" dirty="0">
                <a:solidFill>
                  <a:srgbClr val="222222"/>
                </a:solidFill>
                <a:latin typeface="Arial"/>
                <a:ea typeface="Calibri"/>
                <a:cs typeface="Times New Roman"/>
              </a:rPr>
              <a:t>, R.P. and Madigan, S., 2023. Does child-mother attachment predict and mediate language and cognitive outcomes? A series of meta-analyses. </a:t>
            </a:r>
            <a:r>
              <a:rPr lang="en-GB" sz="800" i="1" dirty="0">
                <a:ea typeface="Calibri"/>
                <a:cs typeface="Times New Roman"/>
              </a:rPr>
              <a:t>Developmental Review</a:t>
            </a:r>
            <a:r>
              <a:rPr lang="en-GB" sz="800" dirty="0">
                <a:ea typeface="Calibri"/>
                <a:cs typeface="Times New Roman"/>
              </a:rPr>
              <a:t>, </a:t>
            </a:r>
            <a:r>
              <a:rPr lang="en-GB" sz="800" i="1" dirty="0">
                <a:ea typeface="Calibri"/>
                <a:cs typeface="Times New Roman"/>
              </a:rPr>
              <a:t>70</a:t>
            </a:r>
            <a:r>
              <a:rPr lang="en-GB" sz="800" dirty="0">
                <a:ea typeface="Calibri"/>
                <a:cs typeface="Times New Roman"/>
              </a:rPr>
              <a:t>, p.101093.</a:t>
            </a:r>
          </a:p>
          <a:p>
            <a:pPr marL="457200">
              <a:spcAft>
                <a:spcPts val="1000"/>
              </a:spcAft>
            </a:pPr>
            <a:r>
              <a:rPr lang="en-GB" sz="800" dirty="0" err="1">
                <a:solidFill>
                  <a:srgbClr val="222222"/>
                </a:solidFill>
                <a:latin typeface="Arial"/>
                <a:ea typeface="Calibri"/>
                <a:cs typeface="Times New Roman"/>
              </a:rPr>
              <a:t>Deneault</a:t>
            </a:r>
            <a:r>
              <a:rPr lang="en-GB" sz="800" dirty="0">
                <a:solidFill>
                  <a:srgbClr val="222222"/>
                </a:solidFill>
                <a:latin typeface="Arial"/>
                <a:ea typeface="Calibri"/>
                <a:cs typeface="Times New Roman"/>
              </a:rPr>
              <a:t>, A.A., Hammond, S.I. and Madigan, S., 2023. A meta-analysis of child–parent attachment in early childhood and </a:t>
            </a:r>
            <a:r>
              <a:rPr lang="en-GB" sz="800" dirty="0" err="1">
                <a:solidFill>
                  <a:srgbClr val="222222"/>
                </a:solidFill>
                <a:latin typeface="Arial"/>
                <a:ea typeface="Calibri"/>
                <a:cs typeface="Times New Roman"/>
              </a:rPr>
              <a:t>prosociality</a:t>
            </a:r>
            <a:r>
              <a:rPr lang="en-GB" sz="800" dirty="0">
                <a:solidFill>
                  <a:srgbClr val="222222"/>
                </a:solidFill>
                <a:latin typeface="Arial"/>
                <a:ea typeface="Calibri"/>
                <a:cs typeface="Times New Roman"/>
              </a:rPr>
              <a:t>. </a:t>
            </a:r>
            <a:r>
              <a:rPr lang="en-GB" sz="800" i="1" dirty="0">
                <a:ea typeface="Calibri"/>
                <a:cs typeface="Times New Roman"/>
              </a:rPr>
              <a:t>Developmental Psychology</a:t>
            </a:r>
            <a:r>
              <a:rPr lang="en-GB" sz="800" dirty="0">
                <a:ea typeface="Calibri"/>
                <a:cs typeface="Times New Roman"/>
              </a:rPr>
              <a:t>, </a:t>
            </a:r>
            <a:r>
              <a:rPr lang="en-GB" sz="800" i="1" dirty="0">
                <a:ea typeface="Calibri"/>
                <a:cs typeface="Times New Roman"/>
              </a:rPr>
              <a:t>59</a:t>
            </a:r>
            <a:r>
              <a:rPr lang="en-GB" sz="800" dirty="0">
                <a:ea typeface="Calibri"/>
                <a:cs typeface="Times New Roman"/>
              </a:rPr>
              <a:t>(2), p.236.</a:t>
            </a:r>
          </a:p>
          <a:p>
            <a:pPr marL="457200">
              <a:spcAft>
                <a:spcPts val="1000"/>
              </a:spcAft>
            </a:pPr>
            <a:r>
              <a:rPr lang="en-GB" sz="800" dirty="0">
                <a:solidFill>
                  <a:srgbClr val="222222"/>
                </a:solidFill>
                <a:latin typeface="Arial"/>
                <a:ea typeface="Calibri"/>
                <a:cs typeface="Times New Roman"/>
              </a:rPr>
              <a:t>Erikson, E.H., 1963. Childhood and Society, 2nd </a:t>
            </a:r>
            <a:r>
              <a:rPr lang="en-GB" sz="800" dirty="0" err="1">
                <a:solidFill>
                  <a:srgbClr val="222222"/>
                </a:solidFill>
                <a:latin typeface="Arial"/>
                <a:ea typeface="Calibri"/>
                <a:cs typeface="Times New Roman"/>
              </a:rPr>
              <a:t>Edn</a:t>
            </a:r>
            <a:r>
              <a:rPr lang="en-GB" sz="800" dirty="0">
                <a:solidFill>
                  <a:srgbClr val="222222"/>
                </a:solidFill>
                <a:latin typeface="Arial"/>
                <a:ea typeface="Calibri"/>
                <a:cs typeface="Times New Roman"/>
              </a:rPr>
              <a:t> New York. </a:t>
            </a:r>
            <a:r>
              <a:rPr lang="en-GB" sz="800" i="1" dirty="0">
                <a:ea typeface="Calibri"/>
                <a:cs typeface="Times New Roman"/>
              </a:rPr>
              <a:t>NY: Norton.[Google Scholar]</a:t>
            </a:r>
            <a:r>
              <a:rPr lang="en-GB" sz="800" dirty="0">
                <a:ea typeface="Calibri"/>
                <a:cs typeface="Times New Roman"/>
              </a:rPr>
              <a:t>.</a:t>
            </a:r>
          </a:p>
          <a:p>
            <a:pPr marL="457200">
              <a:spcAft>
                <a:spcPts val="1000"/>
              </a:spcAft>
            </a:pPr>
            <a:r>
              <a:rPr lang="en-GB" sz="800" dirty="0">
                <a:solidFill>
                  <a:srgbClr val="222222"/>
                </a:solidFill>
                <a:latin typeface="Arial"/>
                <a:ea typeface="Calibri"/>
                <a:cs typeface="Times New Roman"/>
              </a:rPr>
              <a:t>Gath, M.E., </a:t>
            </a:r>
            <a:r>
              <a:rPr lang="en-GB" sz="800" dirty="0" err="1">
                <a:solidFill>
                  <a:srgbClr val="222222"/>
                </a:solidFill>
                <a:latin typeface="Arial"/>
                <a:ea typeface="Calibri"/>
                <a:cs typeface="Times New Roman"/>
              </a:rPr>
              <a:t>Herold</a:t>
            </a:r>
            <a:r>
              <a:rPr lang="en-GB" sz="800" dirty="0">
                <a:solidFill>
                  <a:srgbClr val="222222"/>
                </a:solidFill>
                <a:latin typeface="Arial"/>
                <a:ea typeface="Calibri"/>
                <a:cs typeface="Times New Roman"/>
              </a:rPr>
              <a:t>, L., </a:t>
            </a:r>
            <a:r>
              <a:rPr lang="en-GB" sz="800" dirty="0" err="1">
                <a:solidFill>
                  <a:srgbClr val="222222"/>
                </a:solidFill>
                <a:latin typeface="Arial"/>
                <a:ea typeface="Calibri"/>
                <a:cs typeface="Times New Roman"/>
              </a:rPr>
              <a:t>Hunkin</a:t>
            </a:r>
            <a:r>
              <a:rPr lang="en-GB" sz="800" dirty="0">
                <a:solidFill>
                  <a:srgbClr val="222222"/>
                </a:solidFill>
                <a:latin typeface="Arial"/>
                <a:ea typeface="Calibri"/>
                <a:cs typeface="Times New Roman"/>
              </a:rPr>
              <a:t>, E., McNair, L.J., Redder, B., </a:t>
            </a:r>
            <a:r>
              <a:rPr lang="en-GB" sz="800" dirty="0" err="1">
                <a:solidFill>
                  <a:srgbClr val="222222"/>
                </a:solidFill>
                <a:latin typeface="Arial"/>
                <a:ea typeface="Calibri"/>
                <a:cs typeface="Times New Roman"/>
              </a:rPr>
              <a:t>Rutanen</a:t>
            </a:r>
            <a:r>
              <a:rPr lang="en-GB" sz="800" dirty="0">
                <a:solidFill>
                  <a:srgbClr val="222222"/>
                </a:solidFill>
                <a:latin typeface="Arial"/>
                <a:ea typeface="Calibri"/>
                <a:cs typeface="Times New Roman"/>
              </a:rPr>
              <a:t>, N. and White, E.J., 2024. Infants’ emotional and social experiences during and after the transition to early childhood education and care. </a:t>
            </a:r>
            <a:r>
              <a:rPr lang="en-GB" sz="800" i="1" dirty="0">
                <a:ea typeface="Calibri"/>
                <a:cs typeface="Times New Roman"/>
              </a:rPr>
              <a:t>Journal of Early Childhood Research</a:t>
            </a:r>
            <a:r>
              <a:rPr lang="en-GB" sz="800" dirty="0">
                <a:ea typeface="Calibri"/>
                <a:cs typeface="Times New Roman"/>
              </a:rPr>
              <a:t>, </a:t>
            </a:r>
            <a:r>
              <a:rPr lang="en-GB" sz="800" i="1" dirty="0">
                <a:ea typeface="Calibri"/>
                <a:cs typeface="Times New Roman"/>
              </a:rPr>
              <a:t>22</a:t>
            </a:r>
            <a:r>
              <a:rPr lang="en-GB" sz="800" dirty="0">
                <a:ea typeface="Calibri"/>
                <a:cs typeface="Times New Roman"/>
              </a:rPr>
              <a:t>(1), pp.88-105.</a:t>
            </a:r>
          </a:p>
          <a:p>
            <a:pPr marL="457200">
              <a:spcAft>
                <a:spcPts val="1000"/>
              </a:spcAft>
            </a:pPr>
            <a:r>
              <a:rPr lang="en-GB" sz="800" dirty="0" err="1">
                <a:solidFill>
                  <a:srgbClr val="222222"/>
                </a:solidFill>
                <a:latin typeface="Arial"/>
                <a:ea typeface="Calibri"/>
                <a:cs typeface="Times New Roman"/>
              </a:rPr>
              <a:t>Hohmann</a:t>
            </a:r>
            <a:r>
              <a:rPr lang="en-GB" sz="800" dirty="0">
                <a:solidFill>
                  <a:srgbClr val="222222"/>
                </a:solidFill>
                <a:latin typeface="Arial"/>
                <a:ea typeface="Calibri"/>
                <a:cs typeface="Times New Roman"/>
              </a:rPr>
              <a:t>, U., 2024. ‘Each child must be assigned a key person’: Context and interpretation of a statutory requirement in English Early Childhood Education and Care settings. </a:t>
            </a:r>
            <a:r>
              <a:rPr lang="en-GB" sz="800" i="1" dirty="0">
                <a:ea typeface="Calibri"/>
                <a:cs typeface="Times New Roman"/>
              </a:rPr>
              <a:t>Children &amp; Society</a:t>
            </a:r>
            <a:r>
              <a:rPr lang="en-GB" sz="800" dirty="0">
                <a:ea typeface="Calibri"/>
                <a:cs typeface="Times New Roman"/>
              </a:rPr>
              <a:t>, </a:t>
            </a:r>
            <a:r>
              <a:rPr lang="en-GB" sz="800" i="1" dirty="0">
                <a:ea typeface="Calibri"/>
                <a:cs typeface="Times New Roman"/>
              </a:rPr>
              <a:t>38</a:t>
            </a:r>
            <a:r>
              <a:rPr lang="en-GB" sz="800" dirty="0">
                <a:ea typeface="Calibri"/>
                <a:cs typeface="Times New Roman"/>
              </a:rPr>
              <a:t>(6), pp.2168-2183.</a:t>
            </a:r>
          </a:p>
          <a:p>
            <a:pPr marL="457200">
              <a:spcAft>
                <a:spcPts val="1000"/>
              </a:spcAft>
            </a:pPr>
            <a:r>
              <a:rPr lang="en-GB" sz="800" dirty="0" err="1">
                <a:solidFill>
                  <a:srgbClr val="222222"/>
                </a:solidFill>
                <a:latin typeface="Arial"/>
                <a:ea typeface="Calibri"/>
                <a:cs typeface="Times New Roman"/>
              </a:rPr>
              <a:t>Macagno</a:t>
            </a:r>
            <a:r>
              <a:rPr lang="en-GB" sz="800" dirty="0">
                <a:solidFill>
                  <a:srgbClr val="222222"/>
                </a:solidFill>
                <a:latin typeface="Arial"/>
                <a:ea typeface="Calibri"/>
                <a:cs typeface="Times New Roman"/>
              </a:rPr>
              <a:t>, A. and Molina, P., 2024. Finding a secure base: Exploring children’s attachment </a:t>
            </a:r>
            <a:r>
              <a:rPr lang="en-GB" sz="800" dirty="0" err="1">
                <a:solidFill>
                  <a:srgbClr val="222222"/>
                </a:solidFill>
                <a:latin typeface="Arial"/>
                <a:ea typeface="Calibri"/>
                <a:cs typeface="Times New Roman"/>
              </a:rPr>
              <a:t>behaviors</a:t>
            </a:r>
            <a:r>
              <a:rPr lang="en-GB" sz="800" dirty="0">
                <a:solidFill>
                  <a:srgbClr val="222222"/>
                </a:solidFill>
                <a:latin typeface="Arial"/>
                <a:ea typeface="Calibri"/>
                <a:cs typeface="Times New Roman"/>
              </a:rPr>
              <a:t> with professional caregivers during the first months of </a:t>
            </a:r>
            <a:r>
              <a:rPr lang="en-GB" sz="800" dirty="0" err="1">
                <a:solidFill>
                  <a:srgbClr val="222222"/>
                </a:solidFill>
                <a:latin typeface="Arial"/>
                <a:ea typeface="Calibri"/>
                <a:cs typeface="Times New Roman"/>
              </a:rPr>
              <a:t>daycare</a:t>
            </a:r>
            <a:r>
              <a:rPr lang="en-GB" sz="800" dirty="0">
                <a:solidFill>
                  <a:srgbClr val="222222"/>
                </a:solidFill>
                <a:latin typeface="Arial"/>
                <a:ea typeface="Calibri"/>
                <a:cs typeface="Times New Roman"/>
              </a:rPr>
              <a:t>. </a:t>
            </a:r>
            <a:r>
              <a:rPr lang="en-GB" sz="800" i="1" dirty="0">
                <a:ea typeface="Calibri"/>
                <a:cs typeface="Times New Roman"/>
              </a:rPr>
              <a:t>Infant </a:t>
            </a:r>
            <a:r>
              <a:rPr lang="en-GB" sz="800" i="1" dirty="0" err="1">
                <a:ea typeface="Calibri"/>
                <a:cs typeface="Times New Roman"/>
              </a:rPr>
              <a:t>Behavior</a:t>
            </a:r>
            <a:r>
              <a:rPr lang="en-GB" sz="800" i="1" dirty="0">
                <a:ea typeface="Calibri"/>
                <a:cs typeface="Times New Roman"/>
              </a:rPr>
              <a:t> and Development</a:t>
            </a:r>
            <a:r>
              <a:rPr lang="en-GB" sz="800" dirty="0">
                <a:ea typeface="Calibri"/>
                <a:cs typeface="Times New Roman"/>
              </a:rPr>
              <a:t>, </a:t>
            </a:r>
            <a:r>
              <a:rPr lang="en-GB" sz="800" i="1" dirty="0">
                <a:ea typeface="Calibri"/>
                <a:cs typeface="Times New Roman"/>
              </a:rPr>
              <a:t>74</a:t>
            </a:r>
            <a:r>
              <a:rPr lang="en-GB" sz="800" dirty="0">
                <a:ea typeface="Calibri"/>
                <a:cs typeface="Times New Roman"/>
              </a:rPr>
              <a:t>, p.101919.</a:t>
            </a:r>
          </a:p>
          <a:p>
            <a:pPr marL="457200">
              <a:spcAft>
                <a:spcPts val="1000"/>
              </a:spcAft>
            </a:pPr>
            <a:r>
              <a:rPr lang="en-GB" sz="800" dirty="0">
                <a:solidFill>
                  <a:srgbClr val="222222"/>
                </a:solidFill>
                <a:latin typeface="Arial"/>
                <a:ea typeface="Calibri"/>
                <a:cs typeface="Times New Roman"/>
              </a:rPr>
              <a:t>Halls, K., </a:t>
            </a:r>
            <a:r>
              <a:rPr lang="en-GB" sz="800" dirty="0" err="1">
                <a:solidFill>
                  <a:srgbClr val="222222"/>
                </a:solidFill>
                <a:latin typeface="Arial"/>
                <a:ea typeface="Calibri"/>
                <a:cs typeface="Times New Roman"/>
              </a:rPr>
              <a:t>Sakr</a:t>
            </a:r>
            <a:r>
              <a:rPr lang="en-GB" sz="800" dirty="0">
                <a:solidFill>
                  <a:srgbClr val="222222"/>
                </a:solidFill>
                <a:latin typeface="Arial"/>
                <a:ea typeface="Calibri"/>
                <a:cs typeface="Times New Roman"/>
              </a:rPr>
              <a:t>, M. and </a:t>
            </a:r>
            <a:r>
              <a:rPr lang="en-GB" sz="800" dirty="0" err="1">
                <a:solidFill>
                  <a:srgbClr val="222222"/>
                </a:solidFill>
                <a:latin typeface="Arial"/>
                <a:ea typeface="Calibri"/>
                <a:cs typeface="Times New Roman"/>
              </a:rPr>
              <a:t>Bonetti</a:t>
            </a:r>
            <a:r>
              <a:rPr lang="en-GB" sz="800" dirty="0">
                <a:solidFill>
                  <a:srgbClr val="222222"/>
                </a:solidFill>
                <a:latin typeface="Arial"/>
                <a:ea typeface="Calibri"/>
                <a:cs typeface="Times New Roman"/>
              </a:rPr>
              <a:t>, S., 2026. Dialogical conceptualisations of quality provision for 0–2-year-olds: The perspectives of baby room educators and nursery leaders. </a:t>
            </a:r>
            <a:r>
              <a:rPr lang="en-GB" sz="800" i="1" dirty="0">
                <a:ea typeface="Calibri"/>
                <a:cs typeface="Times New Roman"/>
              </a:rPr>
              <a:t>Contemporary Issues in Early Childhood</a:t>
            </a:r>
            <a:r>
              <a:rPr lang="en-GB" sz="800" dirty="0">
                <a:ea typeface="Calibri"/>
                <a:cs typeface="Times New Roman"/>
              </a:rPr>
              <a:t>, p.14639491261478695.</a:t>
            </a:r>
          </a:p>
          <a:p>
            <a:pPr marL="457200">
              <a:spcAft>
                <a:spcPts val="1000"/>
              </a:spcAft>
            </a:pPr>
            <a:r>
              <a:rPr lang="en-GB" sz="800" dirty="0">
                <a:solidFill>
                  <a:srgbClr val="222222"/>
                </a:solidFill>
                <a:latin typeface="Arial"/>
                <a:ea typeface="Calibri"/>
                <a:cs typeface="Times New Roman"/>
              </a:rPr>
              <a:t>Shah, S., </a:t>
            </a:r>
            <a:r>
              <a:rPr lang="en-GB" sz="800" dirty="0" err="1">
                <a:solidFill>
                  <a:srgbClr val="222222"/>
                </a:solidFill>
                <a:latin typeface="Arial"/>
                <a:ea typeface="Calibri"/>
                <a:cs typeface="Times New Roman"/>
              </a:rPr>
              <a:t>Laplante</a:t>
            </a:r>
            <a:r>
              <a:rPr lang="en-GB" sz="800" dirty="0">
                <a:solidFill>
                  <a:srgbClr val="222222"/>
                </a:solidFill>
                <a:latin typeface="Arial"/>
                <a:ea typeface="Calibri"/>
                <a:cs typeface="Times New Roman"/>
              </a:rPr>
              <a:t>, D., Atkinson, L. and </a:t>
            </a:r>
            <a:r>
              <a:rPr lang="en-GB" sz="800" dirty="0" err="1">
                <a:solidFill>
                  <a:srgbClr val="222222"/>
                </a:solidFill>
                <a:latin typeface="Arial"/>
                <a:ea typeface="Calibri"/>
                <a:cs typeface="Times New Roman"/>
              </a:rPr>
              <a:t>Wazana</a:t>
            </a:r>
            <a:r>
              <a:rPr lang="en-GB" sz="800" dirty="0">
                <a:solidFill>
                  <a:srgbClr val="222222"/>
                </a:solidFill>
                <a:latin typeface="Arial"/>
                <a:ea typeface="Calibri"/>
                <a:cs typeface="Times New Roman"/>
              </a:rPr>
              <a:t>, A., 2022. From temperament and parenting to attachment: A review of the interplay of gene and environment factors in the developmental pathway to attachment. </a:t>
            </a:r>
            <a:r>
              <a:rPr lang="en-GB" sz="800" i="1" dirty="0">
                <a:ea typeface="Calibri"/>
                <a:cs typeface="Times New Roman"/>
              </a:rPr>
              <a:t>Current Opinion in Psychiatry</a:t>
            </a:r>
            <a:r>
              <a:rPr lang="en-GB" sz="800" dirty="0">
                <a:ea typeface="Calibri"/>
                <a:cs typeface="Times New Roman"/>
              </a:rPr>
              <a:t>, </a:t>
            </a:r>
            <a:r>
              <a:rPr lang="en-GB" sz="800" i="1" dirty="0">
                <a:ea typeface="Calibri"/>
                <a:cs typeface="Times New Roman"/>
              </a:rPr>
              <a:t>35</a:t>
            </a:r>
            <a:r>
              <a:rPr lang="en-GB" sz="800" dirty="0">
                <a:ea typeface="Calibri"/>
                <a:cs typeface="Times New Roman"/>
              </a:rPr>
              <a:t>(6), pp.401-408.</a:t>
            </a:r>
          </a:p>
          <a:p>
            <a:pPr marL="457200">
              <a:spcAft>
                <a:spcPts val="1000"/>
              </a:spcAft>
            </a:pPr>
            <a:r>
              <a:rPr lang="en-GB" sz="800" dirty="0">
                <a:solidFill>
                  <a:srgbClr val="222222"/>
                </a:solidFill>
                <a:latin typeface="Arial"/>
                <a:ea typeface="Calibri"/>
                <a:cs typeface="Times New Roman"/>
              </a:rPr>
              <a:t>Spilt, J.L. and </a:t>
            </a:r>
            <a:r>
              <a:rPr lang="en-GB" sz="800" dirty="0" err="1">
                <a:solidFill>
                  <a:srgbClr val="222222"/>
                </a:solidFill>
                <a:latin typeface="Arial"/>
                <a:ea typeface="Calibri"/>
                <a:cs typeface="Times New Roman"/>
              </a:rPr>
              <a:t>Koomen</a:t>
            </a:r>
            <a:r>
              <a:rPr lang="en-GB" sz="800" dirty="0">
                <a:solidFill>
                  <a:srgbClr val="222222"/>
                </a:solidFill>
                <a:latin typeface="Arial"/>
                <a:ea typeface="Calibri"/>
                <a:cs typeface="Times New Roman"/>
              </a:rPr>
              <a:t>, H.M., 2022, June. Three decades of research on individual teacher-child relationships: A chronological review of prominent attachment-based themes. In </a:t>
            </a:r>
            <a:r>
              <a:rPr lang="en-GB" sz="800" i="1" dirty="0">
                <a:ea typeface="Calibri"/>
                <a:cs typeface="Times New Roman"/>
              </a:rPr>
              <a:t>Frontiers in Education</a:t>
            </a:r>
            <a:r>
              <a:rPr lang="en-GB" sz="800" dirty="0">
                <a:ea typeface="Calibri"/>
                <a:cs typeface="Times New Roman"/>
              </a:rPr>
              <a:t> (Vol. 7, p. 920985). Frontiers Media </a:t>
            </a:r>
            <a:r>
              <a:rPr lang="en-GB" sz="800" dirty="0" smtClean="0">
                <a:ea typeface="Calibri"/>
                <a:cs typeface="Times New Roman"/>
              </a:rPr>
              <a:t>SA.</a:t>
            </a:r>
          </a:p>
          <a:p>
            <a:pPr marL="457200">
              <a:spcAft>
                <a:spcPts val="1000"/>
              </a:spcAft>
            </a:pPr>
            <a:r>
              <a:rPr lang="en-GB" sz="800" dirty="0" err="1" smtClean="0">
                <a:solidFill>
                  <a:srgbClr val="222222"/>
                </a:solidFill>
                <a:latin typeface="Arial"/>
                <a:ea typeface="Calibri"/>
                <a:cs typeface="Times New Roman"/>
              </a:rPr>
              <a:t>Vygotsky</a:t>
            </a:r>
            <a:r>
              <a:rPr lang="en-GB" sz="800" dirty="0">
                <a:solidFill>
                  <a:srgbClr val="222222"/>
                </a:solidFill>
                <a:latin typeface="Arial"/>
                <a:ea typeface="Calibri"/>
                <a:cs typeface="Times New Roman"/>
              </a:rPr>
              <a:t>, L.S., 1978. Mind in society: The development of higher psychological processes.</a:t>
            </a:r>
            <a:endParaRPr lang="en-GB" sz="800" dirty="0">
              <a:ea typeface="Calibri"/>
              <a:cs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131</TotalTime>
  <Words>3127</Words>
  <Application>Microsoft Office PowerPoint</Application>
  <PresentationFormat>On-screen Show (16:9)</PresentationFormat>
  <Paragraphs>136</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Component 1 - Shona case study (Bowlby)</dc:title>
  <dc:subject>PptxGenJS Presentation</dc:subject>
  <dc:creator>PptxGenJS</dc:creator>
  <cp:lastModifiedBy>Kelvin</cp:lastModifiedBy>
  <cp:revision>6</cp:revision>
  <dcterms:created xsi:type="dcterms:W3CDTF">2026-10-05T11:25:55Z</dcterms:created>
  <dcterms:modified xsi:type="dcterms:W3CDTF">2026-10-06T15:35:43Z</dcterms:modified>
</cp:coreProperties>
</file>