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2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6" r:id="rId9"/>
    <p:sldId id="262" r:id="rId10"/>
    <p:sldId id="265" r:id="rId11"/>
    <p:sldId id="267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7122370251244493E-2"/>
          <c:y val="8.0754779991201966E-2"/>
          <c:w val="0.91874824299514557"/>
          <c:h val="0.91600800489858791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explosion val="4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BE3C-47BA-8E3B-3D5E5E373B1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3-13D3-4133-BBD0-CFDC82EBFC8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5-13D3-4133-BBD0-CFDC82EBFC8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7-13D3-4133-BBD0-CFDC82EBFC88}"/>
              </c:ext>
            </c:extLst>
          </c:dPt>
          <c:dLbls>
            <c:dLbl>
              <c:idx val="0"/>
              <c:layout>
                <c:manualLayout>
                  <c:x val="-0.499245935991872"/>
                  <c:y val="-0.1279662775176368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3C-47BA-8E3B-3D5E5E373B11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3-13D3-4133-BBD0-CFDC82EBFC88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5-13D3-4133-BBD0-CFDC82EBFC88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7-13D3-4133-BBD0-CFDC82EBFC88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Very Good or good</c:v>
                </c:pt>
                <c:pt idx="1">
                  <c:v>Poor </c:v>
                </c:pt>
                <c:pt idx="2">
                  <c:v>Unknown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87</c:v>
                </c:pt>
                <c:pt idx="1">
                  <c:v>3</c:v>
                </c:pt>
                <c:pt idx="2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3C-47BA-8E3B-3D5E5E373B11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>
          <a:softEdge rad="304800"/>
        </a:effectLst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75AB52-7CBC-4958-A7E2-3B9B95B594C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7BFDD2-203E-402F-9513-4B40DB31DB0C}">
      <dgm:prSet/>
      <dgm:spPr/>
      <dgm:t>
        <a:bodyPr/>
        <a:lstStyle/>
        <a:p>
          <a:r>
            <a:rPr lang="en-GB" b="0" dirty="0"/>
            <a:t>The role of an HR professional and what values govern their duties, making reference to the current CIPD Profession Map.</a:t>
          </a:r>
          <a:endParaRPr lang="en-US" b="0" dirty="0"/>
        </a:p>
      </dgm:t>
    </dgm:pt>
    <dgm:pt modelId="{17F80E2C-3706-438A-AB85-B8022ABB6806}" type="parTrans" cxnId="{1ABEC776-EB93-4C9E-A569-7F939F75E407}">
      <dgm:prSet/>
      <dgm:spPr/>
      <dgm:t>
        <a:bodyPr/>
        <a:lstStyle/>
        <a:p>
          <a:endParaRPr lang="en-US"/>
        </a:p>
      </dgm:t>
    </dgm:pt>
    <dgm:pt modelId="{F1ED43F8-2CE1-4CF3-9BC8-4843ED24CEE5}" type="sibTrans" cxnId="{1ABEC776-EB93-4C9E-A569-7F939F75E407}">
      <dgm:prSet/>
      <dgm:spPr/>
      <dgm:t>
        <a:bodyPr/>
        <a:lstStyle/>
        <a:p>
          <a:endParaRPr lang="en-US"/>
        </a:p>
      </dgm:t>
    </dgm:pt>
    <dgm:pt modelId="{511EE000-DCE7-47B8-BA2F-3EBC7EC5DB83}">
      <dgm:prSet/>
      <dgm:spPr/>
      <dgm:t>
        <a:bodyPr/>
        <a:lstStyle/>
        <a:p>
          <a:r>
            <a:rPr lang="en-GB" dirty="0"/>
            <a:t>Describe the types of relationships that can develop between the employer and employee.  Discuss in detail, giving practical examples of what factors can be put in place to influence a positive relationship between the employer and the employee.</a:t>
          </a:r>
          <a:endParaRPr lang="en-US" dirty="0"/>
        </a:p>
      </dgm:t>
    </dgm:pt>
    <dgm:pt modelId="{F9514BE1-545E-4B64-B9AF-7EC07BA1F0F5}" type="parTrans" cxnId="{7A384512-0A90-43A0-BDF7-151BA6A8C87B}">
      <dgm:prSet/>
      <dgm:spPr/>
      <dgm:t>
        <a:bodyPr/>
        <a:lstStyle/>
        <a:p>
          <a:endParaRPr lang="en-US"/>
        </a:p>
      </dgm:t>
    </dgm:pt>
    <dgm:pt modelId="{6DF70779-7B95-4644-AE62-524033B8EFE1}" type="sibTrans" cxnId="{7A384512-0A90-43A0-BDF7-151BA6A8C87B}">
      <dgm:prSet/>
      <dgm:spPr/>
      <dgm:t>
        <a:bodyPr/>
        <a:lstStyle/>
        <a:p>
          <a:endParaRPr lang="en-US"/>
        </a:p>
      </dgm:t>
    </dgm:pt>
    <dgm:pt modelId="{5CA21348-0248-4B69-A634-AB89496D5DCA}" type="pres">
      <dgm:prSet presAssocID="{5C75AB52-7CBC-4958-A7E2-3B9B95B594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5461CF-A1F4-4CD1-99AA-E45AB1F9EF3C}" type="pres">
      <dgm:prSet presAssocID="{4D7BFDD2-203E-402F-9513-4B40DB31DB0C}" presName="hierRoot1" presStyleCnt="0"/>
      <dgm:spPr/>
    </dgm:pt>
    <dgm:pt modelId="{10C2C0B8-4142-48D6-8B40-C9D7C640F63E}" type="pres">
      <dgm:prSet presAssocID="{4D7BFDD2-203E-402F-9513-4B40DB31DB0C}" presName="composite" presStyleCnt="0"/>
      <dgm:spPr/>
    </dgm:pt>
    <dgm:pt modelId="{DE2103B2-9267-4AE6-820B-047A1E5009FA}" type="pres">
      <dgm:prSet presAssocID="{4D7BFDD2-203E-402F-9513-4B40DB31DB0C}" presName="background" presStyleLbl="node0" presStyleIdx="0" presStyleCnt="2"/>
      <dgm:spPr/>
    </dgm:pt>
    <dgm:pt modelId="{071AAB98-525F-45D1-B7B3-1599800A72CF}" type="pres">
      <dgm:prSet presAssocID="{4D7BFDD2-203E-402F-9513-4B40DB31DB0C}" presName="text" presStyleLbl="fgAcc0" presStyleIdx="0" presStyleCnt="2" custLinFactNeighborX="-1141">
        <dgm:presLayoutVars>
          <dgm:chPref val="3"/>
        </dgm:presLayoutVars>
      </dgm:prSet>
      <dgm:spPr/>
    </dgm:pt>
    <dgm:pt modelId="{B449089C-F49A-4240-871E-0E3FCAD31D9D}" type="pres">
      <dgm:prSet presAssocID="{4D7BFDD2-203E-402F-9513-4B40DB31DB0C}" presName="hierChild2" presStyleCnt="0"/>
      <dgm:spPr/>
    </dgm:pt>
    <dgm:pt modelId="{BC118E6C-8548-4CA6-B3FB-71AA4C451042}" type="pres">
      <dgm:prSet presAssocID="{511EE000-DCE7-47B8-BA2F-3EBC7EC5DB83}" presName="hierRoot1" presStyleCnt="0"/>
      <dgm:spPr/>
    </dgm:pt>
    <dgm:pt modelId="{126EDDD7-629B-470C-99E7-EE913E72FCD7}" type="pres">
      <dgm:prSet presAssocID="{511EE000-DCE7-47B8-BA2F-3EBC7EC5DB83}" presName="composite" presStyleCnt="0"/>
      <dgm:spPr/>
    </dgm:pt>
    <dgm:pt modelId="{67E335A4-57E3-4D26-9227-0FFDCAD2FBB8}" type="pres">
      <dgm:prSet presAssocID="{511EE000-DCE7-47B8-BA2F-3EBC7EC5DB83}" presName="background" presStyleLbl="node0" presStyleIdx="1" presStyleCnt="2"/>
      <dgm:spPr/>
    </dgm:pt>
    <dgm:pt modelId="{6A2DD60A-353A-4872-9FCC-A2DD131FDBB2}" type="pres">
      <dgm:prSet presAssocID="{511EE000-DCE7-47B8-BA2F-3EBC7EC5DB83}" presName="text" presStyleLbl="fgAcc0" presStyleIdx="1" presStyleCnt="2">
        <dgm:presLayoutVars>
          <dgm:chPref val="3"/>
        </dgm:presLayoutVars>
      </dgm:prSet>
      <dgm:spPr/>
    </dgm:pt>
    <dgm:pt modelId="{CE2F266D-E37C-4616-A36E-7EAB8816CCA0}" type="pres">
      <dgm:prSet presAssocID="{511EE000-DCE7-47B8-BA2F-3EBC7EC5DB83}" presName="hierChild2" presStyleCnt="0"/>
      <dgm:spPr/>
    </dgm:pt>
  </dgm:ptLst>
  <dgm:cxnLst>
    <dgm:cxn modelId="{7A384512-0A90-43A0-BDF7-151BA6A8C87B}" srcId="{5C75AB52-7CBC-4958-A7E2-3B9B95B594CC}" destId="{511EE000-DCE7-47B8-BA2F-3EBC7EC5DB83}" srcOrd="1" destOrd="0" parTransId="{F9514BE1-545E-4B64-B9AF-7EC07BA1F0F5}" sibTransId="{6DF70779-7B95-4644-AE62-524033B8EFE1}"/>
    <dgm:cxn modelId="{0D95B45E-7A0D-424F-96FE-88384342254E}" type="presOf" srcId="{5C75AB52-7CBC-4958-A7E2-3B9B95B594CC}" destId="{5CA21348-0248-4B69-A634-AB89496D5DCA}" srcOrd="0" destOrd="0" presId="urn:microsoft.com/office/officeart/2005/8/layout/hierarchy1"/>
    <dgm:cxn modelId="{1ABEC776-EB93-4C9E-A569-7F939F75E407}" srcId="{5C75AB52-7CBC-4958-A7E2-3B9B95B594CC}" destId="{4D7BFDD2-203E-402F-9513-4B40DB31DB0C}" srcOrd="0" destOrd="0" parTransId="{17F80E2C-3706-438A-AB85-B8022ABB6806}" sibTransId="{F1ED43F8-2CE1-4CF3-9BC8-4843ED24CEE5}"/>
    <dgm:cxn modelId="{8C9E3E87-6A27-4DFD-8FDE-A45CEF163BA2}" type="presOf" srcId="{511EE000-DCE7-47B8-BA2F-3EBC7EC5DB83}" destId="{6A2DD60A-353A-4872-9FCC-A2DD131FDBB2}" srcOrd="0" destOrd="0" presId="urn:microsoft.com/office/officeart/2005/8/layout/hierarchy1"/>
    <dgm:cxn modelId="{85DCBDB5-37DE-47F3-8761-6F8ADE1C3A1B}" type="presOf" srcId="{4D7BFDD2-203E-402F-9513-4B40DB31DB0C}" destId="{071AAB98-525F-45D1-B7B3-1599800A72CF}" srcOrd="0" destOrd="0" presId="urn:microsoft.com/office/officeart/2005/8/layout/hierarchy1"/>
    <dgm:cxn modelId="{BEEBDE55-BA9D-452B-934C-A9008F856CD5}" type="presParOf" srcId="{5CA21348-0248-4B69-A634-AB89496D5DCA}" destId="{4B5461CF-A1F4-4CD1-99AA-E45AB1F9EF3C}" srcOrd="0" destOrd="0" presId="urn:microsoft.com/office/officeart/2005/8/layout/hierarchy1"/>
    <dgm:cxn modelId="{CF7C2505-34EF-488C-AEED-CE2871D9EA65}" type="presParOf" srcId="{4B5461CF-A1F4-4CD1-99AA-E45AB1F9EF3C}" destId="{10C2C0B8-4142-48D6-8B40-C9D7C640F63E}" srcOrd="0" destOrd="0" presId="urn:microsoft.com/office/officeart/2005/8/layout/hierarchy1"/>
    <dgm:cxn modelId="{68E1F2F5-B94C-4B10-8657-4D8078634818}" type="presParOf" srcId="{10C2C0B8-4142-48D6-8B40-C9D7C640F63E}" destId="{DE2103B2-9267-4AE6-820B-047A1E5009FA}" srcOrd="0" destOrd="0" presId="urn:microsoft.com/office/officeart/2005/8/layout/hierarchy1"/>
    <dgm:cxn modelId="{BB30B345-60F0-46AB-9D13-B8ECD44093C6}" type="presParOf" srcId="{10C2C0B8-4142-48D6-8B40-C9D7C640F63E}" destId="{071AAB98-525F-45D1-B7B3-1599800A72CF}" srcOrd="1" destOrd="0" presId="urn:microsoft.com/office/officeart/2005/8/layout/hierarchy1"/>
    <dgm:cxn modelId="{8CF52908-8423-4366-B166-834EEAE3D0A2}" type="presParOf" srcId="{4B5461CF-A1F4-4CD1-99AA-E45AB1F9EF3C}" destId="{B449089C-F49A-4240-871E-0E3FCAD31D9D}" srcOrd="1" destOrd="0" presId="urn:microsoft.com/office/officeart/2005/8/layout/hierarchy1"/>
    <dgm:cxn modelId="{C4842EFA-8E61-425C-8240-C366B410C120}" type="presParOf" srcId="{5CA21348-0248-4B69-A634-AB89496D5DCA}" destId="{BC118E6C-8548-4CA6-B3FB-71AA4C451042}" srcOrd="1" destOrd="0" presId="urn:microsoft.com/office/officeart/2005/8/layout/hierarchy1"/>
    <dgm:cxn modelId="{DA32B3C9-6E19-4C9D-B16C-7BBA606919FB}" type="presParOf" srcId="{BC118E6C-8548-4CA6-B3FB-71AA4C451042}" destId="{126EDDD7-629B-470C-99E7-EE913E72FCD7}" srcOrd="0" destOrd="0" presId="urn:microsoft.com/office/officeart/2005/8/layout/hierarchy1"/>
    <dgm:cxn modelId="{6779E971-6E5B-494B-B059-E1BD4B36732E}" type="presParOf" srcId="{126EDDD7-629B-470C-99E7-EE913E72FCD7}" destId="{67E335A4-57E3-4D26-9227-0FFDCAD2FBB8}" srcOrd="0" destOrd="0" presId="urn:microsoft.com/office/officeart/2005/8/layout/hierarchy1"/>
    <dgm:cxn modelId="{5ADF2642-336F-4486-9CBA-E4A57D0E3813}" type="presParOf" srcId="{126EDDD7-629B-470C-99E7-EE913E72FCD7}" destId="{6A2DD60A-353A-4872-9FCC-A2DD131FDBB2}" srcOrd="1" destOrd="0" presId="urn:microsoft.com/office/officeart/2005/8/layout/hierarchy1"/>
    <dgm:cxn modelId="{FB67A516-6720-4A42-BB3E-CE2D8FC77756}" type="presParOf" srcId="{BC118E6C-8548-4CA6-B3FB-71AA4C451042}" destId="{CE2F266D-E37C-4616-A36E-7EAB8816CC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0917D0-AEC5-437D-B48C-16817BA5B94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C3621C-DBBF-4F45-BC4C-ED883451E4EB}">
      <dgm:prSet phldrT="[Text]"/>
      <dgm:spPr/>
      <dgm:t>
        <a:bodyPr/>
        <a:lstStyle/>
        <a:p>
          <a:r>
            <a:rPr lang="en-GB" dirty="0"/>
            <a:t>Principles-led</a:t>
          </a:r>
        </a:p>
      </dgm:t>
    </dgm:pt>
    <dgm:pt modelId="{B3A3E335-738A-4D41-98A5-22E970A61923}" type="parTrans" cxnId="{B1BEFC58-8D7D-457B-BAE1-F07E8C4A7ADC}">
      <dgm:prSet/>
      <dgm:spPr/>
      <dgm:t>
        <a:bodyPr/>
        <a:lstStyle/>
        <a:p>
          <a:endParaRPr lang="en-GB"/>
        </a:p>
      </dgm:t>
    </dgm:pt>
    <dgm:pt modelId="{5791EA50-4B86-43A2-A8FF-23644F0E9AA8}" type="sibTrans" cxnId="{B1BEFC58-8D7D-457B-BAE1-F07E8C4A7ADC}">
      <dgm:prSet/>
      <dgm:spPr/>
      <dgm:t>
        <a:bodyPr/>
        <a:lstStyle/>
        <a:p>
          <a:endParaRPr lang="en-GB"/>
        </a:p>
      </dgm:t>
    </dgm:pt>
    <dgm:pt modelId="{BAACED86-60B5-4A04-A5D0-3377DCC2F490}">
      <dgm:prSet phldrT="[Text]"/>
      <dgm:spPr/>
      <dgm:t>
        <a:bodyPr/>
        <a:lstStyle/>
        <a:p>
          <a:pPr>
            <a:buFontTx/>
            <a:buNone/>
          </a:pPr>
          <a:r>
            <a:rPr lang="en-GB" dirty="0"/>
            <a:t>Beyond following the rules, do what is right.</a:t>
          </a:r>
        </a:p>
      </dgm:t>
    </dgm:pt>
    <dgm:pt modelId="{9AD3BAA5-CE8D-4A11-A3CE-CFB2AFF5BE44}" type="parTrans" cxnId="{8075A813-09E8-41E3-BBFA-D2235D431E27}">
      <dgm:prSet/>
      <dgm:spPr/>
      <dgm:t>
        <a:bodyPr/>
        <a:lstStyle/>
        <a:p>
          <a:endParaRPr lang="en-GB"/>
        </a:p>
      </dgm:t>
    </dgm:pt>
    <dgm:pt modelId="{278659D2-86D9-4A7C-9B7F-C8CE1996D820}" type="sibTrans" cxnId="{8075A813-09E8-41E3-BBFA-D2235D431E27}">
      <dgm:prSet/>
      <dgm:spPr/>
      <dgm:t>
        <a:bodyPr/>
        <a:lstStyle/>
        <a:p>
          <a:endParaRPr lang="en-GB"/>
        </a:p>
      </dgm:t>
    </dgm:pt>
    <dgm:pt modelId="{B51D58D3-A042-4EC0-9F1E-8C325A763CC0}">
      <dgm:prSet phldrT="[Text]"/>
      <dgm:spPr/>
      <dgm:t>
        <a:bodyPr/>
        <a:lstStyle/>
        <a:p>
          <a:r>
            <a:rPr lang="en-GB" dirty="0"/>
            <a:t>Evidence-based</a:t>
          </a:r>
        </a:p>
      </dgm:t>
    </dgm:pt>
    <dgm:pt modelId="{8897362C-F63D-4D7B-A19B-ED21EB6771A7}" type="parTrans" cxnId="{244EEF7D-A046-4843-B2E9-50624357A670}">
      <dgm:prSet/>
      <dgm:spPr/>
      <dgm:t>
        <a:bodyPr/>
        <a:lstStyle/>
        <a:p>
          <a:endParaRPr lang="en-GB"/>
        </a:p>
      </dgm:t>
    </dgm:pt>
    <dgm:pt modelId="{81E7DD75-7374-4B6B-90D9-CE319F350818}" type="sibTrans" cxnId="{244EEF7D-A046-4843-B2E9-50624357A670}">
      <dgm:prSet/>
      <dgm:spPr/>
      <dgm:t>
        <a:bodyPr/>
        <a:lstStyle/>
        <a:p>
          <a:endParaRPr lang="en-GB"/>
        </a:p>
      </dgm:t>
    </dgm:pt>
    <dgm:pt modelId="{1372737E-7DC8-4234-A468-FDD01F6608A9}">
      <dgm:prSet phldrT="[Text]"/>
      <dgm:spPr/>
      <dgm:t>
        <a:bodyPr/>
        <a:lstStyle/>
        <a:p>
          <a:r>
            <a:rPr lang="en-GB" dirty="0"/>
            <a:t>Outcome-driven</a:t>
          </a:r>
        </a:p>
      </dgm:t>
    </dgm:pt>
    <dgm:pt modelId="{541CC413-4424-45FC-8C35-21615DB4B8CC}" type="parTrans" cxnId="{BE01BE02-2AAD-4930-9CA3-FDC122C0A28C}">
      <dgm:prSet/>
      <dgm:spPr/>
      <dgm:t>
        <a:bodyPr/>
        <a:lstStyle/>
        <a:p>
          <a:endParaRPr lang="en-GB"/>
        </a:p>
      </dgm:t>
    </dgm:pt>
    <dgm:pt modelId="{41E87C06-C378-4053-9877-5BCF07D0A809}" type="sibTrans" cxnId="{BE01BE02-2AAD-4930-9CA3-FDC122C0A28C}">
      <dgm:prSet/>
      <dgm:spPr/>
      <dgm:t>
        <a:bodyPr/>
        <a:lstStyle/>
        <a:p>
          <a:endParaRPr lang="en-GB"/>
        </a:p>
      </dgm:t>
    </dgm:pt>
    <dgm:pt modelId="{70162FBF-A461-4798-AB51-D3D91BA8E50A}">
      <dgm:prSet phldrT="[Text]"/>
      <dgm:spPr/>
      <dgm:t>
        <a:bodyPr/>
        <a:lstStyle/>
        <a:p>
          <a:pPr>
            <a:buFontTx/>
            <a:buNone/>
          </a:pPr>
          <a:r>
            <a:rPr lang="en-GB" dirty="0"/>
            <a:t>The value increases as the impact grows (CIPD, 2022).</a:t>
          </a:r>
        </a:p>
      </dgm:t>
    </dgm:pt>
    <dgm:pt modelId="{AF35EEA8-AF20-4E5A-83CB-9B260FFD2931}" type="parTrans" cxnId="{BB2014CC-421E-4153-AE35-1E61A7039485}">
      <dgm:prSet/>
      <dgm:spPr/>
      <dgm:t>
        <a:bodyPr/>
        <a:lstStyle/>
        <a:p>
          <a:endParaRPr lang="en-GB"/>
        </a:p>
      </dgm:t>
    </dgm:pt>
    <dgm:pt modelId="{A2ED8B58-F6EA-43AD-B80D-42148A9B3EAF}" type="sibTrans" cxnId="{BB2014CC-421E-4153-AE35-1E61A7039485}">
      <dgm:prSet/>
      <dgm:spPr/>
      <dgm:t>
        <a:bodyPr/>
        <a:lstStyle/>
        <a:p>
          <a:endParaRPr lang="en-GB"/>
        </a:p>
      </dgm:t>
    </dgm:pt>
    <dgm:pt modelId="{256A62C5-82C2-402D-8ED0-5061D2F4F495}">
      <dgm:prSet phldrT="[Text]"/>
      <dgm:spPr/>
      <dgm:t>
        <a:bodyPr/>
        <a:lstStyle/>
        <a:p>
          <a:endParaRPr lang="en-GB" dirty="0"/>
        </a:p>
      </dgm:t>
    </dgm:pt>
    <dgm:pt modelId="{356BDDFA-A9DE-4525-9196-153680E64A46}" type="sibTrans" cxnId="{C0DBCEB6-78A1-42FB-9B92-D8824B47BBC8}">
      <dgm:prSet/>
      <dgm:spPr/>
      <dgm:t>
        <a:bodyPr/>
        <a:lstStyle/>
        <a:p>
          <a:endParaRPr lang="en-GB"/>
        </a:p>
      </dgm:t>
    </dgm:pt>
    <dgm:pt modelId="{171BAE77-C5C1-4690-9CDE-0B9C4A01077C}" type="parTrans" cxnId="{C0DBCEB6-78A1-42FB-9B92-D8824B47BBC8}">
      <dgm:prSet/>
      <dgm:spPr/>
      <dgm:t>
        <a:bodyPr/>
        <a:lstStyle/>
        <a:p>
          <a:endParaRPr lang="en-GB"/>
        </a:p>
      </dgm:t>
    </dgm:pt>
    <dgm:pt modelId="{9BDB0F25-94EC-4284-8F0A-A7D8978C2726}">
      <dgm:prSet/>
      <dgm:spPr/>
      <dgm:t>
        <a:bodyPr/>
        <a:lstStyle/>
        <a:p>
          <a:pPr>
            <a:buFontTx/>
            <a:buNone/>
          </a:pPr>
          <a:r>
            <a:rPr lang="en-GB" dirty="0"/>
            <a:t>Inform your decision in order to make your argument.</a:t>
          </a:r>
        </a:p>
      </dgm:t>
    </dgm:pt>
    <dgm:pt modelId="{2AA29696-0323-4E70-9273-D985CB75752F}" type="parTrans" cxnId="{8B1ACBE5-2D08-476C-BA7E-607494FD2BFE}">
      <dgm:prSet/>
      <dgm:spPr/>
      <dgm:t>
        <a:bodyPr/>
        <a:lstStyle/>
        <a:p>
          <a:endParaRPr lang="en-GB"/>
        </a:p>
      </dgm:t>
    </dgm:pt>
    <dgm:pt modelId="{FC30D141-9D6D-4375-898C-D7C4136AA374}" type="sibTrans" cxnId="{8B1ACBE5-2D08-476C-BA7E-607494FD2BFE}">
      <dgm:prSet/>
      <dgm:spPr/>
      <dgm:t>
        <a:bodyPr/>
        <a:lstStyle/>
        <a:p>
          <a:endParaRPr lang="en-GB"/>
        </a:p>
      </dgm:t>
    </dgm:pt>
    <dgm:pt modelId="{8E2417EC-F9FB-44CD-9345-3097B9B33984}" type="pres">
      <dgm:prSet presAssocID="{260917D0-AEC5-437D-B48C-16817BA5B945}" presName="Name0" presStyleCnt="0">
        <dgm:presLayoutVars>
          <dgm:dir/>
          <dgm:animLvl val="lvl"/>
          <dgm:resizeHandles val="exact"/>
        </dgm:presLayoutVars>
      </dgm:prSet>
      <dgm:spPr/>
    </dgm:pt>
    <dgm:pt modelId="{782CC168-FC72-4A83-8DC2-3D0C6231F918}" type="pres">
      <dgm:prSet presAssocID="{4CC3621C-DBBF-4F45-BC4C-ED883451E4EB}" presName="linNode" presStyleCnt="0"/>
      <dgm:spPr/>
    </dgm:pt>
    <dgm:pt modelId="{DDEAEECD-0DBF-4DFF-8F21-510CF538E2D8}" type="pres">
      <dgm:prSet presAssocID="{4CC3621C-DBBF-4F45-BC4C-ED883451E4EB}" presName="parentText" presStyleLbl="node1" presStyleIdx="0" presStyleCnt="3" custLinFactNeighborX="5" custLinFactNeighborY="-8409">
        <dgm:presLayoutVars>
          <dgm:chMax val="1"/>
          <dgm:bulletEnabled val="1"/>
        </dgm:presLayoutVars>
      </dgm:prSet>
      <dgm:spPr/>
    </dgm:pt>
    <dgm:pt modelId="{82704E8A-A0A5-4F52-89B8-CD13AD7DEC7A}" type="pres">
      <dgm:prSet presAssocID="{4CC3621C-DBBF-4F45-BC4C-ED883451E4EB}" presName="descendantText" presStyleLbl="alignAccFollowNode1" presStyleIdx="0" presStyleCnt="3">
        <dgm:presLayoutVars>
          <dgm:bulletEnabled val="1"/>
        </dgm:presLayoutVars>
      </dgm:prSet>
      <dgm:spPr/>
    </dgm:pt>
    <dgm:pt modelId="{F948EB4B-CF0B-4323-9BA7-099657A48C99}" type="pres">
      <dgm:prSet presAssocID="{5791EA50-4B86-43A2-A8FF-23644F0E9AA8}" presName="sp" presStyleCnt="0"/>
      <dgm:spPr/>
    </dgm:pt>
    <dgm:pt modelId="{BEAD75C5-D8E6-431D-85D7-DE893EC1B154}" type="pres">
      <dgm:prSet presAssocID="{B51D58D3-A042-4EC0-9F1E-8C325A763CC0}" presName="linNode" presStyleCnt="0"/>
      <dgm:spPr/>
    </dgm:pt>
    <dgm:pt modelId="{BE0F054B-B740-4007-B83D-97207CF1AF8D}" type="pres">
      <dgm:prSet presAssocID="{B51D58D3-A042-4EC0-9F1E-8C325A763CC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16C815B-D574-4548-8EB9-915CD586AA97}" type="pres">
      <dgm:prSet presAssocID="{B51D58D3-A042-4EC0-9F1E-8C325A763CC0}" presName="descendantText" presStyleLbl="alignAccFollowNode1" presStyleIdx="1" presStyleCnt="3">
        <dgm:presLayoutVars>
          <dgm:bulletEnabled val="1"/>
        </dgm:presLayoutVars>
      </dgm:prSet>
      <dgm:spPr/>
    </dgm:pt>
    <dgm:pt modelId="{6512CDCE-7686-4E0B-A704-26DA03D91017}" type="pres">
      <dgm:prSet presAssocID="{81E7DD75-7374-4B6B-90D9-CE319F350818}" presName="sp" presStyleCnt="0"/>
      <dgm:spPr/>
    </dgm:pt>
    <dgm:pt modelId="{3101FAF0-E1BA-4A5B-96D3-06E086B0110F}" type="pres">
      <dgm:prSet presAssocID="{1372737E-7DC8-4234-A468-FDD01F6608A9}" presName="linNode" presStyleCnt="0"/>
      <dgm:spPr/>
    </dgm:pt>
    <dgm:pt modelId="{5A656FD9-CAE2-4A87-8CB8-D3BC5244DD2E}" type="pres">
      <dgm:prSet presAssocID="{1372737E-7DC8-4234-A468-FDD01F6608A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7B0A09A-4FED-42FF-AEB7-A9F7007CE0C8}" type="pres">
      <dgm:prSet presAssocID="{1372737E-7DC8-4234-A468-FDD01F6608A9}" presName="descendantText" presStyleLbl="alignAccFollowNode1" presStyleIdx="2" presStyleCnt="3" custLinFactNeighborY="0">
        <dgm:presLayoutVars>
          <dgm:bulletEnabled val="1"/>
        </dgm:presLayoutVars>
      </dgm:prSet>
      <dgm:spPr/>
    </dgm:pt>
  </dgm:ptLst>
  <dgm:cxnLst>
    <dgm:cxn modelId="{BE01BE02-2AAD-4930-9CA3-FDC122C0A28C}" srcId="{260917D0-AEC5-437D-B48C-16817BA5B945}" destId="{1372737E-7DC8-4234-A468-FDD01F6608A9}" srcOrd="2" destOrd="0" parTransId="{541CC413-4424-45FC-8C35-21615DB4B8CC}" sibTransId="{41E87C06-C378-4053-9877-5BCF07D0A809}"/>
    <dgm:cxn modelId="{8075A813-09E8-41E3-BBFA-D2235D431E27}" srcId="{4CC3621C-DBBF-4F45-BC4C-ED883451E4EB}" destId="{BAACED86-60B5-4A04-A5D0-3377DCC2F490}" srcOrd="0" destOrd="0" parTransId="{9AD3BAA5-CE8D-4A11-A3CE-CFB2AFF5BE44}" sibTransId="{278659D2-86D9-4A7C-9B7F-C8CE1996D820}"/>
    <dgm:cxn modelId="{FA25591A-BC3D-4049-B90A-61A589839827}" type="presOf" srcId="{260917D0-AEC5-437D-B48C-16817BA5B945}" destId="{8E2417EC-F9FB-44CD-9345-3097B9B33984}" srcOrd="0" destOrd="0" presId="urn:microsoft.com/office/officeart/2005/8/layout/vList5"/>
    <dgm:cxn modelId="{59ED1741-52EA-4FC1-B8F7-8CDAE3619096}" type="presOf" srcId="{BAACED86-60B5-4A04-A5D0-3377DCC2F490}" destId="{82704E8A-A0A5-4F52-89B8-CD13AD7DEC7A}" srcOrd="0" destOrd="0" presId="urn:microsoft.com/office/officeart/2005/8/layout/vList5"/>
    <dgm:cxn modelId="{B69D0F42-D85A-4743-A738-DE8A646DDAD3}" type="presOf" srcId="{4CC3621C-DBBF-4F45-BC4C-ED883451E4EB}" destId="{DDEAEECD-0DBF-4DFF-8F21-510CF538E2D8}" srcOrd="0" destOrd="0" presId="urn:microsoft.com/office/officeart/2005/8/layout/vList5"/>
    <dgm:cxn modelId="{B1BEFC58-8D7D-457B-BAE1-F07E8C4A7ADC}" srcId="{260917D0-AEC5-437D-B48C-16817BA5B945}" destId="{4CC3621C-DBBF-4F45-BC4C-ED883451E4EB}" srcOrd="0" destOrd="0" parTransId="{B3A3E335-738A-4D41-98A5-22E970A61923}" sibTransId="{5791EA50-4B86-43A2-A8FF-23644F0E9AA8}"/>
    <dgm:cxn modelId="{244EEF7D-A046-4843-B2E9-50624357A670}" srcId="{260917D0-AEC5-437D-B48C-16817BA5B945}" destId="{B51D58D3-A042-4EC0-9F1E-8C325A763CC0}" srcOrd="1" destOrd="0" parTransId="{8897362C-F63D-4D7B-A19B-ED21EB6771A7}" sibTransId="{81E7DD75-7374-4B6B-90D9-CE319F350818}"/>
    <dgm:cxn modelId="{CA9CE3A8-4702-461A-ACF0-E1764DDCCC8A}" type="presOf" srcId="{B51D58D3-A042-4EC0-9F1E-8C325A763CC0}" destId="{BE0F054B-B740-4007-B83D-97207CF1AF8D}" srcOrd="0" destOrd="0" presId="urn:microsoft.com/office/officeart/2005/8/layout/vList5"/>
    <dgm:cxn modelId="{F4F517B6-01F3-403D-9E8C-B15330C5370E}" type="presOf" srcId="{70162FBF-A461-4798-AB51-D3D91BA8E50A}" destId="{97B0A09A-4FED-42FF-AEB7-A9F7007CE0C8}" srcOrd="0" destOrd="0" presId="urn:microsoft.com/office/officeart/2005/8/layout/vList5"/>
    <dgm:cxn modelId="{C0DBCEB6-78A1-42FB-9B92-D8824B47BBC8}" srcId="{B51D58D3-A042-4EC0-9F1E-8C325A763CC0}" destId="{256A62C5-82C2-402D-8ED0-5061D2F4F495}" srcOrd="0" destOrd="0" parTransId="{171BAE77-C5C1-4690-9CDE-0B9C4A01077C}" sibTransId="{356BDDFA-A9DE-4525-9196-153680E64A46}"/>
    <dgm:cxn modelId="{0EC92FC2-05C8-467E-B2F3-B1715A13CED7}" type="presOf" srcId="{1372737E-7DC8-4234-A468-FDD01F6608A9}" destId="{5A656FD9-CAE2-4A87-8CB8-D3BC5244DD2E}" srcOrd="0" destOrd="0" presId="urn:microsoft.com/office/officeart/2005/8/layout/vList5"/>
    <dgm:cxn modelId="{79EE32CB-F0AB-4F4D-A10B-2B0E8B63DAF5}" type="presOf" srcId="{256A62C5-82C2-402D-8ED0-5061D2F4F495}" destId="{316C815B-D574-4548-8EB9-915CD586AA97}" srcOrd="0" destOrd="0" presId="urn:microsoft.com/office/officeart/2005/8/layout/vList5"/>
    <dgm:cxn modelId="{BB2014CC-421E-4153-AE35-1E61A7039485}" srcId="{1372737E-7DC8-4234-A468-FDD01F6608A9}" destId="{70162FBF-A461-4798-AB51-D3D91BA8E50A}" srcOrd="0" destOrd="0" parTransId="{AF35EEA8-AF20-4E5A-83CB-9B260FFD2931}" sibTransId="{A2ED8B58-F6EA-43AD-B80D-42148A9B3EAF}"/>
    <dgm:cxn modelId="{F8CE40CE-9449-4FA0-9C68-729F2439CCCC}" type="presOf" srcId="{9BDB0F25-94EC-4284-8F0A-A7D8978C2726}" destId="{316C815B-D574-4548-8EB9-915CD586AA97}" srcOrd="0" destOrd="1" presId="urn:microsoft.com/office/officeart/2005/8/layout/vList5"/>
    <dgm:cxn modelId="{8B1ACBE5-2D08-476C-BA7E-607494FD2BFE}" srcId="{B51D58D3-A042-4EC0-9F1E-8C325A763CC0}" destId="{9BDB0F25-94EC-4284-8F0A-A7D8978C2726}" srcOrd="1" destOrd="0" parTransId="{2AA29696-0323-4E70-9273-D985CB75752F}" sibTransId="{FC30D141-9D6D-4375-898C-D7C4136AA374}"/>
    <dgm:cxn modelId="{7487B265-48ED-4268-97C4-D45FBFDEB116}" type="presParOf" srcId="{8E2417EC-F9FB-44CD-9345-3097B9B33984}" destId="{782CC168-FC72-4A83-8DC2-3D0C6231F918}" srcOrd="0" destOrd="0" presId="urn:microsoft.com/office/officeart/2005/8/layout/vList5"/>
    <dgm:cxn modelId="{66967AE7-C0AC-4825-B986-54D8506EF52F}" type="presParOf" srcId="{782CC168-FC72-4A83-8DC2-3D0C6231F918}" destId="{DDEAEECD-0DBF-4DFF-8F21-510CF538E2D8}" srcOrd="0" destOrd="0" presId="urn:microsoft.com/office/officeart/2005/8/layout/vList5"/>
    <dgm:cxn modelId="{1FD8BB8B-FC43-497C-BE19-7F2A92ADAF03}" type="presParOf" srcId="{782CC168-FC72-4A83-8DC2-3D0C6231F918}" destId="{82704E8A-A0A5-4F52-89B8-CD13AD7DEC7A}" srcOrd="1" destOrd="0" presId="urn:microsoft.com/office/officeart/2005/8/layout/vList5"/>
    <dgm:cxn modelId="{665C6D79-CD8E-4A08-8261-61E5A3A87814}" type="presParOf" srcId="{8E2417EC-F9FB-44CD-9345-3097B9B33984}" destId="{F948EB4B-CF0B-4323-9BA7-099657A48C99}" srcOrd="1" destOrd="0" presId="urn:microsoft.com/office/officeart/2005/8/layout/vList5"/>
    <dgm:cxn modelId="{C4DE307D-2FFB-425C-8C66-AD4C924E3866}" type="presParOf" srcId="{8E2417EC-F9FB-44CD-9345-3097B9B33984}" destId="{BEAD75C5-D8E6-431D-85D7-DE893EC1B154}" srcOrd="2" destOrd="0" presId="urn:microsoft.com/office/officeart/2005/8/layout/vList5"/>
    <dgm:cxn modelId="{65A8C801-8D15-4C74-A457-3CAD507AB84B}" type="presParOf" srcId="{BEAD75C5-D8E6-431D-85D7-DE893EC1B154}" destId="{BE0F054B-B740-4007-B83D-97207CF1AF8D}" srcOrd="0" destOrd="0" presId="urn:microsoft.com/office/officeart/2005/8/layout/vList5"/>
    <dgm:cxn modelId="{6351846C-0AB4-4415-A6EA-8FD7CDAC8ACD}" type="presParOf" srcId="{BEAD75C5-D8E6-431D-85D7-DE893EC1B154}" destId="{316C815B-D574-4548-8EB9-915CD586AA97}" srcOrd="1" destOrd="0" presId="urn:microsoft.com/office/officeart/2005/8/layout/vList5"/>
    <dgm:cxn modelId="{BB7ACCFA-8573-4AF9-8D27-F511666D7761}" type="presParOf" srcId="{8E2417EC-F9FB-44CD-9345-3097B9B33984}" destId="{6512CDCE-7686-4E0B-A704-26DA03D91017}" srcOrd="3" destOrd="0" presId="urn:microsoft.com/office/officeart/2005/8/layout/vList5"/>
    <dgm:cxn modelId="{2EF8F30A-8E36-4A28-8D2E-22F617D572F5}" type="presParOf" srcId="{8E2417EC-F9FB-44CD-9345-3097B9B33984}" destId="{3101FAF0-E1BA-4A5B-96D3-06E086B0110F}" srcOrd="4" destOrd="0" presId="urn:microsoft.com/office/officeart/2005/8/layout/vList5"/>
    <dgm:cxn modelId="{6155FE0D-2A09-49D2-9BBA-18B2F53129BF}" type="presParOf" srcId="{3101FAF0-E1BA-4A5B-96D3-06E086B0110F}" destId="{5A656FD9-CAE2-4A87-8CB8-D3BC5244DD2E}" srcOrd="0" destOrd="0" presId="urn:microsoft.com/office/officeart/2005/8/layout/vList5"/>
    <dgm:cxn modelId="{F9F4A347-74F9-4BF5-AD57-CA29ED1E8EDC}" type="presParOf" srcId="{3101FAF0-E1BA-4A5B-96D3-06E086B0110F}" destId="{97B0A09A-4FED-42FF-AEB7-A9F7007CE0C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103B2-9267-4AE6-820B-047A1E5009FA}">
      <dsp:nvSpPr>
        <dsp:cNvPr id="0" name=""/>
        <dsp:cNvSpPr/>
      </dsp:nvSpPr>
      <dsp:spPr>
        <a:xfrm>
          <a:off x="-47945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AAB98-525F-45D1-B7B3-1599800A72CF}">
      <dsp:nvSpPr>
        <dsp:cNvPr id="0" name=""/>
        <dsp:cNvSpPr/>
      </dsp:nvSpPr>
      <dsp:spPr>
        <a:xfrm>
          <a:off x="430908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The role of an HR professional and what values govern their duties, making reference to the current CIPD Profession Map.</a:t>
          </a:r>
          <a:endParaRPr lang="en-US" sz="2100" b="0" kern="1200" dirty="0"/>
        </a:p>
      </dsp:txBody>
      <dsp:txXfrm>
        <a:off x="511062" y="832323"/>
        <a:ext cx="4149382" cy="2576345"/>
      </dsp:txXfrm>
    </dsp:sp>
    <dsp:sp modelId="{67E335A4-57E3-4D26-9227-0FFDCAD2FBB8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DD60A-353A-4872-9FCC-A2DD131FDBB2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Describe the types of relationships that can develop between the employer and employee.  Discuss in detail, giving practical examples of what factors can be put in place to influence a positive relationship between the employer and the employee.</a:t>
          </a:r>
          <a:endParaRPr lang="en-US" sz="2100" kern="1200" dirty="0"/>
        </a:p>
      </dsp:txBody>
      <dsp:txXfrm>
        <a:off x="5827635" y="832323"/>
        <a:ext cx="4149382" cy="2576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04E8A-A0A5-4F52-89B8-CD13AD7DEC7A}">
      <dsp:nvSpPr>
        <dsp:cNvPr id="0" name=""/>
        <dsp:cNvSpPr/>
      </dsp:nvSpPr>
      <dsp:spPr>
        <a:xfrm rot="5400000">
          <a:off x="6381922" y="-2590089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Beyond following the rules, do what is right.</a:t>
          </a:r>
        </a:p>
      </dsp:txBody>
      <dsp:txXfrm rot="-5400000">
        <a:off x="3657950" y="185388"/>
        <a:ext cx="6451517" cy="952067"/>
      </dsp:txXfrm>
    </dsp:sp>
    <dsp:sp modelId="{DDEAEECD-0DBF-4DFF-8F21-510CF538E2D8}">
      <dsp:nvSpPr>
        <dsp:cNvPr id="0" name=""/>
        <dsp:cNvSpPr/>
      </dsp:nvSpPr>
      <dsp:spPr>
        <a:xfrm>
          <a:off x="325" y="0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Principles-led</a:t>
          </a:r>
        </a:p>
      </dsp:txBody>
      <dsp:txXfrm>
        <a:off x="64706" y="64381"/>
        <a:ext cx="3529187" cy="1190084"/>
      </dsp:txXfrm>
    </dsp:sp>
    <dsp:sp modelId="{316C815B-D574-4548-8EB9-915CD586AA97}">
      <dsp:nvSpPr>
        <dsp:cNvPr id="0" name=""/>
        <dsp:cNvSpPr/>
      </dsp:nvSpPr>
      <dsp:spPr>
        <a:xfrm rot="5400000">
          <a:off x="6381922" y="-1205300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Inform your decision in order to make your argument.</a:t>
          </a:r>
        </a:p>
      </dsp:txBody>
      <dsp:txXfrm rot="-5400000">
        <a:off x="3657950" y="1570177"/>
        <a:ext cx="6451517" cy="952067"/>
      </dsp:txXfrm>
    </dsp:sp>
    <dsp:sp modelId="{BE0F054B-B740-4007-B83D-97207CF1AF8D}">
      <dsp:nvSpPr>
        <dsp:cNvPr id="0" name=""/>
        <dsp:cNvSpPr/>
      </dsp:nvSpPr>
      <dsp:spPr>
        <a:xfrm>
          <a:off x="0" y="1386787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Evidence-based</a:t>
          </a:r>
        </a:p>
      </dsp:txBody>
      <dsp:txXfrm>
        <a:off x="64381" y="1451168"/>
        <a:ext cx="3529187" cy="1190084"/>
      </dsp:txXfrm>
    </dsp:sp>
    <dsp:sp modelId="{97B0A09A-4FED-42FF-AEB7-A9F7007CE0C8}">
      <dsp:nvSpPr>
        <dsp:cNvPr id="0" name=""/>
        <dsp:cNvSpPr/>
      </dsp:nvSpPr>
      <dsp:spPr>
        <a:xfrm rot="5400000">
          <a:off x="6381922" y="179488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The value increases as the impact grows (CIPD, 2022).</a:t>
          </a:r>
        </a:p>
      </dsp:txBody>
      <dsp:txXfrm rot="-5400000">
        <a:off x="3657950" y="2954966"/>
        <a:ext cx="6451517" cy="952067"/>
      </dsp:txXfrm>
    </dsp:sp>
    <dsp:sp modelId="{5A656FD9-CAE2-4A87-8CB8-D3BC5244DD2E}">
      <dsp:nvSpPr>
        <dsp:cNvPr id="0" name=""/>
        <dsp:cNvSpPr/>
      </dsp:nvSpPr>
      <dsp:spPr>
        <a:xfrm>
          <a:off x="0" y="2771576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Outcome-driven</a:t>
          </a:r>
        </a:p>
      </dsp:txBody>
      <dsp:txXfrm>
        <a:off x="64381" y="2835957"/>
        <a:ext cx="3529187" cy="1190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4320D2-045B-4D1E-8B9E-C818265D9A51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67179-8635-4324-A3A7-88BD2D19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865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167179-8635-4324-A3A7-88BD2D1957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16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167179-8635-4324-A3A7-88BD2D1957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49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587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55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5924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2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48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62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637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64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06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013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80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1A55682-33B0-45B9-9C5E-A2F730F9F44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0267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3" r:id="rId1"/>
    <p:sldLayoutId id="2147484354" r:id="rId2"/>
    <p:sldLayoutId id="2147484355" r:id="rId3"/>
    <p:sldLayoutId id="2147484356" r:id="rId4"/>
    <p:sldLayoutId id="2147484357" r:id="rId5"/>
    <p:sldLayoutId id="2147484358" r:id="rId6"/>
    <p:sldLayoutId id="2147484359" r:id="rId7"/>
    <p:sldLayoutId id="2147484360" r:id="rId8"/>
    <p:sldLayoutId id="2147484361" r:id="rId9"/>
    <p:sldLayoutId id="2147484362" r:id="rId10"/>
    <p:sldLayoutId id="214748436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profession.cipd.org/profession-map" TargetMode="External"/><Relationship Id="rId2" Type="http://schemas.openxmlformats.org/officeDocument/2006/relationships/hyperlink" Target="https://peopleprofession.cipd.org/profession-map/core-purpo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2177-49F8-6E3C-2C15-A3D56230A7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0103"/>
            <a:ext cx="9144000" cy="2198021"/>
          </a:xfrm>
        </p:spPr>
        <p:txBody>
          <a:bodyPr/>
          <a:lstStyle/>
          <a:p>
            <a:r>
              <a:rPr lang="en-GB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523B6-AED8-2845-303D-D4C52588F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31534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Managing People</a:t>
            </a:r>
          </a:p>
          <a:p>
            <a:r>
              <a:rPr lang="en-GB" dirty="0"/>
              <a:t>LCBB5004 </a:t>
            </a:r>
          </a:p>
          <a:p>
            <a:r>
              <a:rPr lang="en-GB" dirty="0"/>
              <a:t>Lecturer: Samuel Ofori </a:t>
            </a:r>
          </a:p>
          <a:p>
            <a:r>
              <a:rPr lang="en-GB" dirty="0"/>
              <a:t>Rodica Cirlan (2123003)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91E5D-D56A-45A2-F313-ABA4C4052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9669" y="263320"/>
            <a:ext cx="2626421" cy="141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920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A9964-0B2F-244B-6DFB-731EE06EB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dirty="0"/>
              <a:t>This presentation will cover: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15E2E29-D647-EB5C-8CE4-42D59CF2D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08351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925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CE6A6-52DF-E229-EC65-773EEC5DB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876" y="286603"/>
            <a:ext cx="9969911" cy="986673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HR Specialist Roles According to Ulrich</a:t>
            </a:r>
            <a:br>
              <a:rPr lang="en-GB" sz="4000" dirty="0"/>
            </a:br>
            <a:r>
              <a:rPr lang="en-GB" sz="1300" dirty="0"/>
              <a:t>Source: : Hunter, Saunders, and Constance (2016)</a:t>
            </a:r>
            <a:br>
              <a:rPr lang="en-GB" sz="1300" dirty="0"/>
            </a:br>
            <a:r>
              <a:rPr lang="en-GB" sz="1300" dirty="0"/>
              <a:t>Shakil, Hassan, and Qureshi, (2019) 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BBD870B-45BA-D2F9-0B87-6FBC21242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4996944"/>
              </p:ext>
            </p:extLst>
          </p:nvPr>
        </p:nvGraphicFramePr>
        <p:xfrm>
          <a:off x="1022555" y="1425677"/>
          <a:ext cx="10215716" cy="47428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0182">
                  <a:extLst>
                    <a:ext uri="{9D8B030D-6E8A-4147-A177-3AD203B41FA5}">
                      <a16:colId xmlns:a16="http://schemas.microsoft.com/office/drawing/2014/main" val="41786397"/>
                    </a:ext>
                  </a:extLst>
                </a:gridCol>
                <a:gridCol w="2555178">
                  <a:extLst>
                    <a:ext uri="{9D8B030D-6E8A-4147-A177-3AD203B41FA5}">
                      <a16:colId xmlns:a16="http://schemas.microsoft.com/office/drawing/2014/main" val="513058914"/>
                    </a:ext>
                  </a:extLst>
                </a:gridCol>
                <a:gridCol w="2555178">
                  <a:extLst>
                    <a:ext uri="{9D8B030D-6E8A-4147-A177-3AD203B41FA5}">
                      <a16:colId xmlns:a16="http://schemas.microsoft.com/office/drawing/2014/main" val="2511837919"/>
                    </a:ext>
                  </a:extLst>
                </a:gridCol>
                <a:gridCol w="2555178">
                  <a:extLst>
                    <a:ext uri="{9D8B030D-6E8A-4147-A177-3AD203B41FA5}">
                      <a16:colId xmlns:a16="http://schemas.microsoft.com/office/drawing/2014/main" val="4267691507"/>
                    </a:ext>
                  </a:extLst>
                </a:gridCol>
              </a:tblGrid>
              <a:tr h="613862">
                <a:tc>
                  <a:txBody>
                    <a:bodyPr/>
                    <a:lstStyle/>
                    <a:p>
                      <a:r>
                        <a:rPr lang="en-GB" dirty="0"/>
                        <a:t>Metaphor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Activity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Deliverable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608803"/>
                  </a:ext>
                </a:extLst>
              </a:tr>
              <a:tr h="810963">
                <a:tc>
                  <a:txBody>
                    <a:bodyPr/>
                    <a:lstStyle/>
                    <a:p>
                      <a:r>
                        <a:rPr lang="en-GB" dirty="0"/>
                        <a:t>Strategic Partner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strategic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Adjust HR and business 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Execute the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2431445"/>
                  </a:ext>
                </a:extLst>
              </a:tr>
              <a:tr h="876946">
                <a:tc>
                  <a:txBody>
                    <a:bodyPr/>
                    <a:lstStyle/>
                    <a:p>
                      <a:r>
                        <a:rPr lang="en-GB" dirty="0"/>
                        <a:t>Administrative Expert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the infrastructure of the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Re-structure the process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 an effective infrastructure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618447"/>
                  </a:ext>
                </a:extLst>
              </a:tr>
              <a:tr h="1140030">
                <a:tc>
                  <a:txBody>
                    <a:bodyPr/>
                    <a:lstStyle/>
                    <a:p>
                      <a:r>
                        <a:rPr lang="en-GB" dirty="0"/>
                        <a:t>Employee Champion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employee contribution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Listen and respond to workers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employee commitment and capability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342438"/>
                  </a:ext>
                </a:extLst>
              </a:tr>
              <a:tr h="11400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Change Agent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the transformation and change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Manage the transformation and change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Create a refreshed infrastructure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20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1387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16E80-3B22-DAFA-07C0-47A356456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sz="4400" dirty="0"/>
              <a:t>CIPD Profession Map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93211B-91A8-A28A-4788-4CC36A3339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5750" y="1846263"/>
            <a:ext cx="7380825" cy="4022725"/>
          </a:xfrm>
        </p:spPr>
      </p:pic>
    </p:spTree>
    <p:extLst>
      <p:ext uri="{BB962C8B-B14F-4D97-AF65-F5344CB8AC3E}">
        <p14:creationId xmlns:p14="http://schemas.microsoft.com/office/powerpoint/2010/main" val="2890595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34B2-4FCA-784E-C466-D5445998F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Explore HR professionals’ values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5AEF577-0061-C5B6-6EEA-E6FE1CB11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688484"/>
              </p:ext>
            </p:extLst>
          </p:nvPr>
        </p:nvGraphicFramePr>
        <p:xfrm>
          <a:off x="1096963" y="1846263"/>
          <a:ext cx="10160972" cy="4092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6964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303D0-8F0F-C0B6-84C1-991371E05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Types of relationships between the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1DF6-2E99-8B48-2C23-B0D21C54B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Alan Fox (1966) offered two reference frameworks, unitarist and pluralist, for the employment relationship. Below are the characteristics of the first one: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This view sees the company as a cohesive, unified group with shared values and purposes.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Management has the ability to manage and make decisions.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Unitarist managers seek total control and employee commitment.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From this perspective, managers prefer to deal with workers individually rather than collectively through trade unions. 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Trade unions restrict management's authority according to this approach </a:t>
            </a:r>
            <a:r>
              <a:rPr lang="da-DK" dirty="0"/>
              <a:t>(Calveley et al., 2017).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363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86CF5-C8A3-9465-28B3-78FA7EBE7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Types of relationships between the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AD0BD-33DE-AA7D-F272-A6C133D81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Pluralists believe in collectivism, whereas unitarist believe in individuality.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Organisations with this view recognise that trade unions are legal and that union representation is a valid way to set wages.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Management should negotiate with the union to handle conflict in the pluralist framework.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Several organisations still use a pluralistic management style, with trade unions representing employees. Particularly in the UK public sector (</a:t>
            </a:r>
            <a:r>
              <a:rPr lang="da-DK" dirty="0"/>
              <a:t>Calveley et al., 2017).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396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0A493-1E52-1DEA-01B6-B9191DE78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394977"/>
            <a:ext cx="10058400" cy="1450757"/>
          </a:xfrm>
        </p:spPr>
        <p:txBody>
          <a:bodyPr>
            <a:noAutofit/>
          </a:bodyPr>
          <a:lstStyle/>
          <a:p>
            <a:r>
              <a:rPr lang="en-GB" sz="3600" dirty="0"/>
              <a:t>HR specialists can help establish a positive working relationship in the following ways: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589F-3CFF-47DC-25CE-7F3499275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Employee voice mechanisms, including employee representation, should be developed.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Develop communication channels with the union and non-union personnel at each level.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Include a method for recording, listening and evaluating the voice of the workers.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Managers should be trained to understand the company’s goals and procedures and how to increase employee voice.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Establishing an organization-wide commitment to cooperation so that managers at all levels can build confidence and productively interact with representatives (CIPD, 2022).</a:t>
            </a:r>
          </a:p>
        </p:txBody>
      </p:sp>
    </p:spTree>
    <p:extLst>
      <p:ext uri="{BB962C8B-B14F-4D97-AF65-F5344CB8AC3E}">
        <p14:creationId xmlns:p14="http://schemas.microsoft.com/office/powerpoint/2010/main" val="2299868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3369-08A6-30F8-087B-A74BE4DC4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119410"/>
          </a:xfrm>
        </p:spPr>
        <p:txBody>
          <a:bodyPr>
            <a:normAutofit/>
          </a:bodyPr>
          <a:lstStyle/>
          <a:p>
            <a:r>
              <a:rPr lang="en-GB" sz="4400" dirty="0"/>
              <a:t>CON’TD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32D56-FA2A-EC5D-F3E9-D55077ADD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During recruiting interviews, give a "realistic job preview" of pros and cons;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 induction (onboarding) programmes, explain to new employees the organization's HR policies, processes, and core values, emphasising the performance standards required in areas such as quality and customer service;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promoting maximum communication between managers, team leaders, and team members in order to develop a common understanding of expectations and facilitate two-way collaboration;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by establishing a general policy of transparency—making sure that workers know what is happening, why, and how it will affect their job, growth, and opportunities (Armstrong,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883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51689-274C-2047-89E2-31111E755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CIPD (2022) Research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E437E-E65A-0D2D-9D15-A3557E67E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058" y="1956619"/>
            <a:ext cx="10432025" cy="4188541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Employment Relations Climate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C785AFA9-5643-31CC-5AD5-FBBA8FDF03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6500404"/>
              </p:ext>
            </p:extLst>
          </p:nvPr>
        </p:nvGraphicFramePr>
        <p:xfrm>
          <a:off x="1199535" y="2038227"/>
          <a:ext cx="9448800" cy="41885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32171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77E14-1926-9DE0-6C6C-722F629C3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AB83F-8E41-954B-003E-392967F45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HR Professionals play a key role within an organisation due to the fact that it is the department responsible for absolutely every element of an employee's life within the organisation.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Employee relations is a specialist knowledge within the profession’s map. It highlights how crucial it is to manage the interactions between an organisation and its workers fairly and in line with the law.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Positive employee relations and strong employee engagement have the potential to improve both corporate performance and employee health and well-being.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858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C80F-2FAD-28FF-B8C2-C95915E3B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07A37-F15F-77BE-C567-4597AB400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729" y="1737360"/>
            <a:ext cx="10392697" cy="4417634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1. Armstrong, M. (2020) </a:t>
            </a:r>
            <a:r>
              <a:rPr lang="en-GB" i="1" dirty="0"/>
              <a:t>Armstrong’s handbook of human resource management practice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New York: </a:t>
            </a:r>
            <a:r>
              <a:rPr lang="en-GB" dirty="0" err="1"/>
              <a:t>KoganPage</a:t>
            </a:r>
            <a:r>
              <a:rPr lang="en-GB" dirty="0"/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2. </a:t>
            </a:r>
            <a:r>
              <a:rPr lang="en-GB" dirty="0" err="1"/>
              <a:t>Calveley</a:t>
            </a:r>
            <a:r>
              <a:rPr lang="en-GB" dirty="0"/>
              <a:t> M. </a:t>
            </a:r>
            <a:r>
              <a:rPr lang="en-GB" i="1" dirty="0"/>
              <a:t>et al. </a:t>
            </a:r>
            <a:r>
              <a:rPr lang="en-GB" dirty="0"/>
              <a:t>(2017) ‘Managing the Employment Relationship’, in Gary Rees, and Paul Smith, eds., </a:t>
            </a:r>
            <a:r>
              <a:rPr lang="en-GB" i="1" dirty="0"/>
              <a:t>Strategic Human Resources.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1" dirty="0"/>
              <a:t>Management: An International Perspective</a:t>
            </a:r>
            <a:r>
              <a:rPr lang="en-GB" dirty="0"/>
              <a:t>, London: SAGE Publishing.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3. CIPD (2022) </a:t>
            </a:r>
            <a:r>
              <a:rPr lang="en-GB" i="1" dirty="0"/>
              <a:t>Core Purpose. Available at: </a:t>
            </a:r>
            <a:r>
              <a:rPr lang="en-GB" dirty="0">
                <a:hlinkClick r:id="rId2"/>
              </a:rPr>
              <a:t>https://peopleprofession.cipd.org/profession-map/core-purpose</a:t>
            </a:r>
            <a:r>
              <a:rPr lang="en-GB" dirty="0"/>
              <a:t> (Accessed on 05 March 2023).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4. CIPD (2022) </a:t>
            </a:r>
            <a:r>
              <a:rPr lang="en-GB" i="1" dirty="0"/>
              <a:t>Employee relations: an introduction. </a:t>
            </a:r>
            <a:r>
              <a:rPr lang="en-GB" dirty="0"/>
              <a:t>Available at: https://www.cipd.co.uk/knowledge/fundamentals/relations/employees/factsheet#gref (Accessed 05 March 2023).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5. CIPD (2021) </a:t>
            </a:r>
            <a:r>
              <a:rPr lang="en-GB" i="1" dirty="0"/>
              <a:t>Explore the Profession Map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https://peopleprofession.cipd.org/profession-map</a:t>
            </a:r>
            <a:r>
              <a:rPr lang="en-GB" dirty="0"/>
              <a:t> (Accessed 4 March 2023).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6. Fox, A. (1966) ‘Managerial Ideology and Labour Relations’, </a:t>
            </a:r>
            <a:r>
              <a:rPr lang="en-GB" i="1" dirty="0"/>
              <a:t>British journal of industrial relations</a:t>
            </a:r>
            <a:r>
              <a:rPr lang="en-GB" dirty="0"/>
              <a:t>, 4(1-3), pp. 366–378. Available at: https://doi.org/10.1111/j.1467-8543.1966.tb00936.x.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7. Hunter, I., Saunders, J., and Constance, S. (2016) </a:t>
            </a:r>
            <a:r>
              <a:rPr lang="en-GB" i="1" dirty="0"/>
              <a:t>HR Business Partners</a:t>
            </a:r>
            <a:r>
              <a:rPr lang="en-GB" dirty="0"/>
              <a:t>. Hampshire: Routledge.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8. Shakil, R.M., Hassan, M.A. and Qureshi, M.I. (2019) ‘Understanding the Relationship Between HR Roles and HR Effectiveness: A Conceptual Review’, </a:t>
            </a:r>
            <a:r>
              <a:rPr lang="en-GB" i="1" dirty="0"/>
              <a:t>Management Research Spectrum</a:t>
            </a:r>
            <a:r>
              <a:rPr lang="en-GB" dirty="0"/>
              <a:t>, 9(1), pp.78-82.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endParaRPr lang="en-GB" dirty="0"/>
          </a:p>
          <a:p>
            <a:pPr>
              <a:lnSpc>
                <a:spcPct val="12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2970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955</TotalTime>
  <Words>1019</Words>
  <Application>Microsoft Office PowerPoint</Application>
  <PresentationFormat>Widescreen</PresentationFormat>
  <Paragraphs>88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Calibri Light</vt:lpstr>
      <vt:lpstr>Wingdings</vt:lpstr>
      <vt:lpstr>Retrospect</vt:lpstr>
      <vt:lpstr>Individual Presentation</vt:lpstr>
      <vt:lpstr>This presentation will cover:</vt:lpstr>
      <vt:lpstr>HR Specialist Roles According to Ulrich Source: : Hunter, Saunders, and Constance (2016) Shakil, Hassan, and Qureshi, (2019) </vt:lpstr>
      <vt:lpstr> CIPD Profession Map</vt:lpstr>
      <vt:lpstr>Explore HR professionals’ values</vt:lpstr>
      <vt:lpstr>Types of relationships between the employer and employee</vt:lpstr>
      <vt:lpstr>Types of relationships between the employer and employee</vt:lpstr>
      <vt:lpstr>HR specialists can help establish a positive working relationship in the following ways:</vt:lpstr>
      <vt:lpstr>CON’TD</vt:lpstr>
      <vt:lpstr>CIPD (2022) Research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</dc:title>
  <dc:creator>Rodica Cirlan (2123003)</dc:creator>
  <cp:lastModifiedBy>Rodica Cirlan (2123003)</cp:lastModifiedBy>
  <cp:revision>15</cp:revision>
  <dcterms:created xsi:type="dcterms:W3CDTF">2023-03-02T12:50:24Z</dcterms:created>
  <dcterms:modified xsi:type="dcterms:W3CDTF">2023-03-12T11:16:03Z</dcterms:modified>
</cp:coreProperties>
</file>