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4"/>
  </p:sldMasterIdLst>
  <p:notesMasterIdLst>
    <p:notesMasterId r:id="rId25"/>
  </p:notesMasterIdLst>
  <p:sldIdLst>
    <p:sldId id="310" r:id="rId5"/>
    <p:sldId id="356" r:id="rId6"/>
    <p:sldId id="324" r:id="rId7"/>
    <p:sldId id="372" r:id="rId8"/>
    <p:sldId id="373" r:id="rId9"/>
    <p:sldId id="401" r:id="rId10"/>
    <p:sldId id="391" r:id="rId11"/>
    <p:sldId id="393" r:id="rId12"/>
    <p:sldId id="395" r:id="rId13"/>
    <p:sldId id="394" r:id="rId14"/>
    <p:sldId id="396" r:id="rId15"/>
    <p:sldId id="398" r:id="rId16"/>
    <p:sldId id="399" r:id="rId17"/>
    <p:sldId id="382" r:id="rId18"/>
    <p:sldId id="397" r:id="rId19"/>
    <p:sldId id="402" r:id="rId20"/>
    <p:sldId id="361" r:id="rId21"/>
    <p:sldId id="365" r:id="rId22"/>
    <p:sldId id="385" r:id="rId23"/>
    <p:sldId id="388" r:id="rId24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3C3C51B-3B2D-832F-1B96-C4B89D3AF150}" name="Megan Rogers-Evans" initials="MRE" userId="S::m.rogers@uwtsd.ac.uk::111ad4f8-0884-42fd-b9cd-f4e625cd4716" providerId="AD"/>
  <p188:author id="{3E98D224-1FC9-E310-AA7F-2C85BB0CB205}" name="Catrin Morgan-Jones" initials="CMJ" userId="S::catrin.morgan-jones@uwtsd.ac.uk::f099b9d4-03d6-4bca-a5ad-705f3a1c64df" providerId="AD"/>
  <p188:author id="{216D5039-5FA4-949B-24DF-B667CF6B0AA0}" name="Cara Davies" initials="CD" userId="S::cara.davies@uwtsd.ac.uk::c43f7fad-58f6-4376-9c05-59209d924d9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  <a:srgbClr val="003B5C"/>
    <a:srgbClr val="013E5B"/>
    <a:srgbClr val="025680"/>
    <a:srgbClr val="08CAD4"/>
    <a:srgbClr val="FFFFFF"/>
    <a:srgbClr val="FFC000"/>
    <a:srgbClr val="FDD402"/>
    <a:srgbClr val="D29500"/>
    <a:srgbClr val="259E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49" autoAdjust="0"/>
    <p:restoredTop sz="96327" autoAdjust="0"/>
  </p:normalViewPr>
  <p:slideViewPr>
    <p:cSldViewPr snapToGrid="0">
      <p:cViewPr>
        <p:scale>
          <a:sx n="85" d="100"/>
          <a:sy n="85" d="100"/>
        </p:scale>
        <p:origin x="51" y="225"/>
      </p:cViewPr>
      <p:guideLst>
        <p:guide orient="horz" pos="2160"/>
        <p:guide pos="3840"/>
      </p:guideLst>
    </p:cSldViewPr>
  </p:slideViewPr>
  <p:outlineViewPr>
    <p:cViewPr>
      <p:scale>
        <a:sx n="100" d="100"/>
        <a:sy n="100" d="100"/>
      </p:scale>
      <p:origin x="0" y="-3678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8/10/relationships/authors" Target="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5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r">
              <a:defRPr sz="1300"/>
            </a:lvl1pPr>
          </a:lstStyle>
          <a:p>
            <a:fld id="{3ABE434F-8460-4424-BCAD-3BC088A5E4C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67" tIns="48033" rIns="96067" bIns="4803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6067" tIns="48033" rIns="96067" bIns="4803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5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r">
              <a:defRPr sz="1300"/>
            </a:lvl1pPr>
          </a:lstStyle>
          <a:p>
            <a:fld id="{EF4132BD-642C-416E-B37E-A79EF2B36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359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Picture combining new and old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89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771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704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452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5830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1842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5186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77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6552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1610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1464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4888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966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55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5045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299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7399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62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1EAD8-D423-3FAA-023C-58A553DB3D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217DA-A315-6FE9-0AC0-AF931CFC15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218E7-53B5-5F04-EC15-FAE86F03A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C0D3E-F469-08C2-664E-858DD437A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77054-4461-5DE8-1BBD-83F58D62E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13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6BCC-60BF-9439-2A9C-EDA9F2223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AF45-7788-3F54-6862-E77EE4A3A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E1567-F0EA-B699-D89D-20EA3B171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8BA28-F479-3972-C913-26550643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E5B6-9490-7DE1-6E10-3B5CBE20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23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EBAB1-FBC8-1F01-1667-3A8045CA3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6FE0D-2CD3-77ED-398E-BBBCC053E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5542C-26B4-9577-FDDA-EC7C640DF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55CE0-3CB1-6DB1-4026-B32D0A23D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6FBE7-CB35-C755-404C-A4095D2D9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738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7FDA9-C460-219C-F760-E9A943A20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DAE96-ED95-1EC2-06A3-465A45B93B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D3854-CDAE-49E6-A997-0D30E521C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E2859-4204-BCF4-848C-5FC181B45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0FDF4-6E82-01AB-1F98-96622141A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177853-A470-A5A6-00DE-C81621DD0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4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0794A-89ED-8D10-C4E8-FF36C3A98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DEE84C-902C-CA9F-4026-BDCDFACCB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9F08D-3FF4-2D5B-2C80-E0920A9C94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C5BE58-6786-58ED-966F-53EDB47406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5E51E-2066-72EC-F5C8-49AFB8BDFE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41FB80-5B1E-D0C8-A5CC-23BCF2DD2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5DF998-666E-5007-BEC4-4139335E8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EEF06-CCF2-A47C-1C10-C8163A70F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9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3C164-2114-818C-76BA-DDBFD2865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30BD6-6E86-0F79-9F12-785316F79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9C67E-622B-C130-715D-7D12832E2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99C9E7-127A-87B9-70EB-E6ABA8FF4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21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6BD1EF-BD6F-6C0B-9253-5AF409F31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B7FEF-32A3-7012-AF0F-D42950265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A91B3-7A38-E03C-ECFB-99DB191AB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7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71C69-BB99-7E87-8874-243CFA2C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EF08D-393A-4D6C-D240-303096099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A20022-3E44-E64D-8E05-4A2C7868C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B12EFC-6833-DEBB-B02F-83098CD7C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7431C-6BE7-648D-8627-81DA1A7AE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7A3A8-CC5C-A95A-704B-CB0C189E7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90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0830A-CD93-EBB1-9928-12C80C22F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21524-1CBA-70AD-E42D-66F18BB7BB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2F04F-8EB0-D69F-495C-777C1881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F07DF-F187-627E-8FB4-B50562D09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5E3E41-902B-2E19-AC7E-CBD251C0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0DBF4-21E3-9646-A3C0-259CBB56B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74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4DE1-5303-52C0-F234-067C3CDE8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3ABE3A-5FC7-2B8D-7AB7-CB9776E52F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009A8-913B-5E07-ADF0-3D19099D5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ACADE-99FA-DA73-2313-FCD0EAB27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6F716-C00A-0837-1D61-E9BA35C17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131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5B4264-A9E2-67A5-B09B-8C801573CA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1A751-5EEF-A469-E8C5-E46D87E99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DE34D-7E3B-FEC6-E70F-D09ECCEE0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3A519-E989-4404-A772-7FEB64F79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52BBC-EBA3-60E5-E0A6-7ADB79D75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2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E1C84E-673B-B7A0-F703-6E9CDB98D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35B1B-7E04-05C4-B0AA-0155E4437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5F698-9632-A0B1-262E-7A579C38C2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F5302-5799-4F7D-A76D-6489F997A2BB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2189D7-0A96-2167-D61B-9BE4BB8D4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3392C-79E9-706A-70B7-42AD40191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37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mailto:l.regan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9.jpeg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736C139-3CF6-0380-5C4B-FE3F12D64B0D}"/>
              </a:ext>
            </a:extLst>
          </p:cNvPr>
          <p:cNvSpPr/>
          <p:nvPr/>
        </p:nvSpPr>
        <p:spPr>
          <a:xfrm>
            <a:off x="38793" y="11490"/>
            <a:ext cx="6479264" cy="6859295"/>
          </a:xfrm>
          <a:prstGeom prst="rect">
            <a:avLst/>
          </a:prstGeom>
          <a:gradFill>
            <a:gsLst>
              <a:gs pos="0">
                <a:srgbClr val="013E5B"/>
              </a:gs>
              <a:gs pos="35000">
                <a:srgbClr val="013E5B"/>
              </a:gs>
              <a:gs pos="62000">
                <a:srgbClr val="024A6E"/>
              </a:gs>
              <a:gs pos="91000">
                <a:srgbClr val="02568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     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r>
              <a:rPr lang="en-GB" dirty="0"/>
              <a:t>      Expressive Arts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F114C3-F098-7C8E-3D32-A8F12D8DBF38}"/>
              </a:ext>
            </a:extLst>
          </p:cNvPr>
          <p:cNvSpPr/>
          <p:nvPr/>
        </p:nvSpPr>
        <p:spPr>
          <a:xfrm>
            <a:off x="363959" y="5258714"/>
            <a:ext cx="4094710" cy="15992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13F381-3A4C-17BC-A612-FC1CFE922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4" y="3940855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51E8694F-B599-840C-F1E0-1B5BBF9F42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59" y="405815"/>
            <a:ext cx="3406122" cy="1131564"/>
          </a:xfrm>
          <a:prstGeom prst="rect">
            <a:avLst/>
          </a:prstGeom>
        </p:spPr>
      </p:pic>
      <p:sp>
        <p:nvSpPr>
          <p:cNvPr id="9" name="Title 7">
            <a:extLst>
              <a:ext uri="{FF2B5EF4-FFF2-40B4-BE49-F238E27FC236}">
                <a16:creationId xmlns:a16="http://schemas.microsoft.com/office/drawing/2014/main" id="{AF8FE50D-3656-9965-C31D-3147A2FF3502}"/>
              </a:ext>
            </a:extLst>
          </p:cNvPr>
          <p:cNvSpPr txBox="1">
            <a:spLocks/>
          </p:cNvSpPr>
          <p:nvPr/>
        </p:nvSpPr>
        <p:spPr>
          <a:xfrm>
            <a:off x="316694" y="1705137"/>
            <a:ext cx="5625668" cy="151662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Lisa Mair Regan</a:t>
            </a:r>
          </a:p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ECAD6008</a:t>
            </a:r>
          </a:p>
        </p:txBody>
      </p:sp>
      <p:sp>
        <p:nvSpPr>
          <p:cNvPr id="10" name="Title 7">
            <a:extLst>
              <a:ext uri="{FF2B5EF4-FFF2-40B4-BE49-F238E27FC236}">
                <a16:creationId xmlns:a16="http://schemas.microsoft.com/office/drawing/2014/main" id="{445D8328-29FB-C71D-D84F-1FB2E185A202}"/>
              </a:ext>
            </a:extLst>
          </p:cNvPr>
          <p:cNvSpPr txBox="1">
            <a:spLocks/>
          </p:cNvSpPr>
          <p:nvPr/>
        </p:nvSpPr>
        <p:spPr>
          <a:xfrm>
            <a:off x="363959" y="5597372"/>
            <a:ext cx="3797075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1800" b="1" dirty="0" err="1">
                <a:solidFill>
                  <a:schemeClr val="bg1"/>
                </a:solidFill>
              </a:rPr>
              <a:t>Tachwedd</a:t>
            </a:r>
            <a:r>
              <a:rPr lang="en-US" sz="1800" b="1" dirty="0">
                <a:solidFill>
                  <a:schemeClr val="bg1"/>
                </a:solidFill>
              </a:rPr>
              <a:t> 2023 November</a:t>
            </a:r>
            <a:endParaRPr lang="en-US" sz="1800" dirty="0">
              <a:solidFill>
                <a:schemeClr val="bg1"/>
              </a:solidFill>
            </a:endParaRP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8DD9873-753E-3627-8891-95D892EA1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3" y="5258714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7">
            <a:extLst>
              <a:ext uri="{FF2B5EF4-FFF2-40B4-BE49-F238E27FC236}">
                <a16:creationId xmlns:a16="http://schemas.microsoft.com/office/drawing/2014/main" id="{A2CDFB65-47E5-3FD1-AC16-505AAC3120AC}"/>
              </a:ext>
            </a:extLst>
          </p:cNvPr>
          <p:cNvSpPr txBox="1">
            <a:spLocks/>
          </p:cNvSpPr>
          <p:nvPr/>
        </p:nvSpPr>
        <p:spPr>
          <a:xfrm>
            <a:off x="363959" y="4677846"/>
            <a:ext cx="3844340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GB" sz="3200" b="1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l.regan@uwtsd.ac.uk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B00D40-DE3D-6906-05C2-C3EE98DC87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2260" y="1754099"/>
            <a:ext cx="4524274" cy="384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737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9363" y="2630975"/>
            <a:ext cx="4015154" cy="1325563"/>
          </a:xfrm>
        </p:spPr>
        <p:txBody>
          <a:bodyPr/>
          <a:lstStyle/>
          <a:p>
            <a:pPr algn="ctr"/>
            <a:r>
              <a:rPr lang="en-GB" b="1" dirty="0" err="1"/>
              <a:t>Gêm</a:t>
            </a:r>
            <a:r>
              <a:rPr lang="en-GB" b="1" dirty="0"/>
              <a:t> </a:t>
            </a:r>
            <a:r>
              <a:rPr lang="en-GB" b="1" dirty="0" err="1"/>
              <a:t>Cynhesu</a:t>
            </a:r>
            <a:br>
              <a:rPr lang="en-GB" b="1" dirty="0"/>
            </a:br>
            <a:r>
              <a:rPr lang="en-GB" dirty="0"/>
              <a:t>Warm up Game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449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12" y="2225016"/>
            <a:ext cx="3507715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6" name="Title 51">
            <a:extLst>
              <a:ext uri="{FF2B5EF4-FFF2-40B4-BE49-F238E27FC236}">
                <a16:creationId xmlns:a16="http://schemas.microsoft.com/office/drawing/2014/main" id="{9DAF4A6B-714C-1EC2-CFE8-238A00C927DA}"/>
              </a:ext>
            </a:extLst>
          </p:cNvPr>
          <p:cNvSpPr txBox="1">
            <a:spLocks/>
          </p:cNvSpPr>
          <p:nvPr/>
        </p:nvSpPr>
        <p:spPr>
          <a:xfrm>
            <a:off x="2093972" y="-523041"/>
            <a:ext cx="5285713" cy="127727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3600" b="1" dirty="0">
              <a:latin typeface="+mn-lt"/>
              <a:ea typeface="+mn-ea"/>
              <a:cs typeface="+mn-cs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600" b="1" dirty="0">
                <a:latin typeface="+mn-lt"/>
                <a:ea typeface="+mn-ea"/>
                <a:cs typeface="+mn-cs"/>
              </a:rPr>
              <a:t> </a:t>
            </a:r>
            <a:r>
              <a:rPr lang="en-GB" sz="3600" b="1" dirty="0" err="1">
                <a:latin typeface="+mn-lt"/>
                <a:ea typeface="+mn-ea"/>
                <a:cs typeface="+mn-cs"/>
              </a:rPr>
              <a:t>Cynnwys</a:t>
            </a:r>
            <a:r>
              <a:rPr lang="en-GB" sz="3600" b="1" dirty="0">
                <a:latin typeface="+mn-lt"/>
                <a:ea typeface="+mn-ea"/>
                <a:cs typeface="+mn-cs"/>
              </a:rPr>
              <a:t> / </a:t>
            </a:r>
            <a:r>
              <a:rPr lang="en-GB" sz="3600" dirty="0">
                <a:latin typeface="+mn-lt"/>
                <a:ea typeface="+mn-ea"/>
                <a:cs typeface="+mn-cs"/>
              </a:rPr>
              <a:t>Content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55492" y="1030923"/>
            <a:ext cx="8896675" cy="637097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Presenoldeb</a:t>
            </a:r>
            <a:r>
              <a:rPr lang="en-GB" b="1" dirty="0">
                <a:latin typeface="Comic Sans MS" panose="030F0702030302020204" pitchFamily="66" charset="0"/>
              </a:rPr>
              <a:t> / </a:t>
            </a:r>
            <a:r>
              <a:rPr lang="en-GB" dirty="0">
                <a:latin typeface="Comic Sans MS" panose="030F0702030302020204" pitchFamily="66" charset="0"/>
              </a:rPr>
              <a:t>Attendance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Gêm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cynhesu</a:t>
            </a:r>
            <a:r>
              <a:rPr lang="en-GB" b="1" dirty="0">
                <a:latin typeface="Comic Sans MS" panose="030F0702030302020204" pitchFamily="66" charset="0"/>
              </a:rPr>
              <a:t> /  </a:t>
            </a:r>
            <a:r>
              <a:rPr lang="en-GB" dirty="0">
                <a:latin typeface="Comic Sans MS" panose="030F0702030302020204" pitchFamily="66" charset="0"/>
              </a:rPr>
              <a:t>Warm up game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Amcanion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modwl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/ Module Aims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>
                <a:latin typeface="Comic Sans MS" panose="030F0702030302020204" pitchFamily="66" charset="0"/>
              </a:rPr>
              <a:t>4 </a:t>
            </a:r>
            <a:r>
              <a:rPr lang="en-GB" b="1" dirty="0" err="1">
                <a:latin typeface="Comic Sans MS" panose="030F0702030302020204" pitchFamily="66" charset="0"/>
              </a:rPr>
              <a:t>Elfen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Asesu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/ 4 Elements of </a:t>
            </a:r>
            <a:r>
              <a:rPr lang="en-GB" dirty="0" err="1">
                <a:latin typeface="Comic Sans MS" panose="030F0702030302020204" pitchFamily="66" charset="0"/>
              </a:rPr>
              <a:t>AfL</a:t>
            </a:r>
            <a:endParaRPr lang="en-GB" dirty="0">
              <a:latin typeface="Comic Sans MS" panose="030F0702030302020204" pitchFamily="66" charset="0"/>
            </a:endParaRP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1 </a:t>
            </a:r>
            <a:r>
              <a:rPr lang="en-GB" dirty="0">
                <a:latin typeface="Comic Sans MS" panose="030F0702030302020204" pitchFamily="66" charset="0"/>
              </a:rPr>
              <a:t>/ Task 1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Adolygu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elfennau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o’r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Cwricwlwm</a:t>
            </a:r>
            <a:r>
              <a:rPr lang="en-GB" b="1" dirty="0">
                <a:latin typeface="Comic Sans MS" panose="030F0702030302020204" pitchFamily="66" charset="0"/>
              </a:rPr>
              <a:t> Newydd </a:t>
            </a:r>
            <a:r>
              <a:rPr lang="en-GB" b="1" dirty="0" err="1">
                <a:latin typeface="Comic Sans MS" panose="030F0702030302020204" pitchFamily="66" charset="0"/>
              </a:rPr>
              <a:t>i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Gymru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 </a:t>
            </a:r>
          </a:p>
          <a:p>
            <a:r>
              <a:rPr lang="en-GB" dirty="0">
                <a:latin typeface="Comic Sans MS" panose="030F0702030302020204" pitchFamily="66" charset="0"/>
              </a:rPr>
              <a:t>Revise elements of the New Curriculum for Wales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Buddion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heriau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ddysgu’r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Celfyddydau</a:t>
            </a:r>
            <a:r>
              <a:rPr lang="en-GB" b="1" dirty="0">
                <a:latin typeface="Comic Sans MS" panose="030F0702030302020204" pitchFamily="66" charset="0"/>
              </a:rPr>
              <a:t>?</a:t>
            </a:r>
          </a:p>
          <a:p>
            <a:r>
              <a:rPr lang="en-GB" dirty="0">
                <a:latin typeface="Comic Sans MS" panose="030F0702030302020204" pitchFamily="66" charset="0"/>
              </a:rPr>
              <a:t>Benefits and challenges of teaching the Arts?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Pwyntiau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i’w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hystyried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wrth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gynllunio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gyfer</a:t>
            </a:r>
            <a:r>
              <a:rPr lang="en-GB" b="1" dirty="0">
                <a:latin typeface="Comic Sans MS" panose="030F0702030302020204" pitchFamily="66" charset="0"/>
              </a:rPr>
              <a:t> y </a:t>
            </a:r>
            <a:r>
              <a:rPr lang="en-GB" b="1" dirty="0" err="1">
                <a:latin typeface="Comic Sans MS" panose="030F0702030302020204" pitchFamily="66" charset="0"/>
              </a:rPr>
              <a:t>Celfyddydau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Mynegiannol</a:t>
            </a:r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Points to consider when planning for the Expressive Arts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2 </a:t>
            </a:r>
            <a:r>
              <a:rPr lang="en-GB" dirty="0">
                <a:latin typeface="Comic Sans MS" panose="030F0702030302020204" pitchFamily="66" charset="0"/>
              </a:rPr>
              <a:t>/ Task 2</a:t>
            </a: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683812" y="325"/>
            <a:ext cx="3508188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39" y="4644897"/>
            <a:ext cx="3508188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0626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768545" y="1062766"/>
            <a:ext cx="109952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u="sng" dirty="0">
                <a:latin typeface="Comic Sans MS" panose="030F0702030302020204" pitchFamily="66" charset="0"/>
              </a:rPr>
              <a:t>AMCANION MODWL 4008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omic Sans MS" panose="030F0702030302020204" pitchFamily="66" charset="0"/>
            </a:endParaRPr>
          </a:p>
          <a:p>
            <a:endParaRPr lang="en-GB" sz="2800" b="1" dirty="0">
              <a:latin typeface="Comic Sans MS" panose="030F0702030302020204" pitchFamily="66" charset="0"/>
            </a:endParaRPr>
          </a:p>
          <a:p>
            <a:endParaRPr lang="en-GB" sz="20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278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768545" y="911301"/>
            <a:ext cx="109952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latin typeface="Comic Sans MS" panose="030F0702030302020204" pitchFamily="66" charset="0"/>
              </a:rPr>
              <a:t>AIMS OF THE 5008 MODULE</a:t>
            </a:r>
          </a:p>
          <a:p>
            <a:endParaRPr lang="en-GB" sz="2800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9961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3568895" y="218357"/>
            <a:ext cx="56251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err="1">
                <a:latin typeface="Comic Sans MS" panose="030F0702030302020204" pitchFamily="66" charset="0"/>
              </a:rPr>
              <a:t>Cwricwlwm</a:t>
            </a:r>
            <a:r>
              <a:rPr lang="en-GB" sz="4000" u="sng" dirty="0">
                <a:latin typeface="Comic Sans MS" panose="030F0702030302020204" pitchFamily="66" charset="0"/>
              </a:rPr>
              <a:t> </a:t>
            </a:r>
            <a:r>
              <a:rPr lang="en-GB" sz="4000" u="sng" dirty="0" err="1">
                <a:latin typeface="Comic Sans MS" panose="030F0702030302020204" pitchFamily="66" charset="0"/>
              </a:rPr>
              <a:t>i</a:t>
            </a:r>
            <a:r>
              <a:rPr lang="en-GB" sz="4000" u="sng" dirty="0">
                <a:latin typeface="Comic Sans MS" panose="030F0702030302020204" pitchFamily="66" charset="0"/>
              </a:rPr>
              <a:t> </a:t>
            </a:r>
            <a:r>
              <a:rPr lang="en-GB" sz="4000" u="sng" dirty="0" err="1">
                <a:latin typeface="Comic Sans MS" panose="030F0702030302020204" pitchFamily="66" charset="0"/>
              </a:rPr>
              <a:t>Gymru</a:t>
            </a:r>
            <a:endParaRPr lang="en-GB" sz="4000" u="sng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512DAF-444E-8A3E-E3B2-A1330E779C29}"/>
              </a:ext>
            </a:extLst>
          </p:cNvPr>
          <p:cNvSpPr txBox="1"/>
          <p:nvPr/>
        </p:nvSpPr>
        <p:spPr>
          <a:xfrm>
            <a:off x="470889" y="1499469"/>
            <a:ext cx="1005185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omic Sans MS" panose="030F0702030302020204" pitchFamily="66" charset="0"/>
              </a:rPr>
              <a:t>Y 4 </a:t>
            </a:r>
            <a:r>
              <a:rPr lang="en-GB" sz="4000" dirty="0" err="1">
                <a:latin typeface="Comic Sans MS" panose="030F0702030302020204" pitchFamily="66" charset="0"/>
              </a:rPr>
              <a:t>Diben</a:t>
            </a:r>
            <a:endParaRPr lang="en-GB" sz="4000" dirty="0">
              <a:latin typeface="Comic Sans MS" panose="030F0702030302020204" pitchFamily="66" charset="0"/>
            </a:endParaRPr>
          </a:p>
          <a:p>
            <a:endParaRPr lang="en-GB" sz="4000" dirty="0">
              <a:latin typeface="Comic Sans MS" panose="030F0702030302020204" pitchFamily="66" charset="0"/>
            </a:endParaRPr>
          </a:p>
          <a:p>
            <a:r>
              <a:rPr lang="en-GB" sz="4000" dirty="0">
                <a:latin typeface="Comic Sans MS" panose="030F0702030302020204" pitchFamily="66" charset="0"/>
              </a:rPr>
              <a:t>6 </a:t>
            </a:r>
            <a:r>
              <a:rPr lang="en-GB" sz="4000" dirty="0" err="1">
                <a:latin typeface="Comic Sans MS" panose="030F0702030302020204" pitchFamily="66" charset="0"/>
              </a:rPr>
              <a:t>Maes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Dysgu</a:t>
            </a:r>
            <a:r>
              <a:rPr lang="en-GB" sz="4000" dirty="0">
                <a:latin typeface="Comic Sans MS" panose="030F0702030302020204" pitchFamily="66" charset="0"/>
              </a:rPr>
              <a:t> a </a:t>
            </a:r>
            <a:r>
              <a:rPr lang="en-GB" sz="4000" dirty="0" err="1">
                <a:latin typeface="Comic Sans MS" panose="030F0702030302020204" pitchFamily="66" charset="0"/>
              </a:rPr>
              <a:t>Phrofiad</a:t>
            </a:r>
            <a:endParaRPr lang="en-GB" sz="4000" dirty="0">
              <a:latin typeface="Comic Sans MS" panose="030F0702030302020204" pitchFamily="66" charset="0"/>
            </a:endParaRPr>
          </a:p>
          <a:p>
            <a:endParaRPr lang="en-GB" sz="4000" dirty="0">
              <a:latin typeface="Comic Sans MS" panose="030F0702030302020204" pitchFamily="66" charset="0"/>
            </a:endParaRPr>
          </a:p>
          <a:p>
            <a:r>
              <a:rPr lang="en-GB" sz="4000" dirty="0">
                <a:latin typeface="Comic Sans MS" panose="030F0702030302020204" pitchFamily="66" charset="0"/>
              </a:rPr>
              <a:t>3 </a:t>
            </a:r>
            <a:r>
              <a:rPr lang="en-GB" sz="4000" dirty="0" err="1">
                <a:latin typeface="Comic Sans MS" panose="030F0702030302020204" pitchFamily="66" charset="0"/>
              </a:rPr>
              <a:t>Cyfrifoldeb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Trawsgwricwlaidd</a:t>
            </a:r>
            <a:endParaRPr lang="en-GB" sz="4000" dirty="0">
              <a:latin typeface="Comic Sans MS" panose="030F0702030302020204" pitchFamily="66" charset="0"/>
            </a:endParaRPr>
          </a:p>
          <a:p>
            <a:endParaRPr lang="en-GB" sz="4000" dirty="0">
              <a:latin typeface="Comic Sans MS" panose="030F0702030302020204" pitchFamily="66" charset="0"/>
            </a:endParaRPr>
          </a:p>
          <a:p>
            <a:r>
              <a:rPr lang="en-GB" sz="4000" dirty="0" err="1">
                <a:latin typeface="Comic Sans MS" panose="030F0702030302020204" pitchFamily="66" charset="0"/>
              </a:rPr>
              <a:t>Nodweddion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Dysgu</a:t>
            </a:r>
            <a:r>
              <a:rPr lang="en-GB" sz="4000" dirty="0">
                <a:latin typeface="Comic Sans MS" panose="030F0702030302020204" pitchFamily="66" charset="0"/>
              </a:rPr>
              <a:t> Sylfaen</a:t>
            </a:r>
          </a:p>
          <a:p>
            <a:endParaRPr lang="en-GB" sz="4000" dirty="0">
              <a:latin typeface="Comic Sans MS" panose="030F0702030302020204" pitchFamily="66" charset="0"/>
            </a:endParaRPr>
          </a:p>
        </p:txBody>
      </p:sp>
      <p:pic>
        <p:nvPicPr>
          <p:cNvPr id="6" name="Picture 2" descr="Ysgol Caer Elen - Cwricwlwm Newydd i Gymru">
            <a:extLst>
              <a:ext uri="{FF2B5EF4-FFF2-40B4-BE49-F238E27FC236}">
                <a16:creationId xmlns:a16="http://schemas.microsoft.com/office/drawing/2014/main" id="{8A178D18-B97F-4C06-BAC9-52BB93F230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0569" y="996043"/>
            <a:ext cx="4021431" cy="404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981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3186377" y="288868"/>
            <a:ext cx="56715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Comic Sans MS" panose="030F0702030302020204" pitchFamily="66" charset="0"/>
              </a:rPr>
              <a:t>Maes</a:t>
            </a:r>
            <a:r>
              <a:rPr lang="en-GB" sz="2800" u="sng" dirty="0">
                <a:latin typeface="Comic Sans MS" panose="030F0702030302020204" pitchFamily="66" charset="0"/>
              </a:rPr>
              <a:t> </a:t>
            </a:r>
            <a:r>
              <a:rPr lang="en-GB" sz="2800" u="sng" dirty="0" err="1">
                <a:latin typeface="Comic Sans MS" panose="030F0702030302020204" pitchFamily="66" charset="0"/>
              </a:rPr>
              <a:t>Dysgu</a:t>
            </a:r>
            <a:r>
              <a:rPr lang="en-GB" sz="2800" u="sng" dirty="0">
                <a:latin typeface="Comic Sans MS" panose="030F0702030302020204" pitchFamily="66" charset="0"/>
              </a:rPr>
              <a:t> a </a:t>
            </a:r>
            <a:r>
              <a:rPr lang="en-GB" sz="2800" u="sng" dirty="0" err="1">
                <a:latin typeface="Comic Sans MS" panose="030F0702030302020204" pitchFamily="66" charset="0"/>
              </a:rPr>
              <a:t>Phrofiad</a:t>
            </a:r>
            <a:r>
              <a:rPr lang="en-GB" sz="2800" u="sng" dirty="0">
                <a:latin typeface="Comic Sans MS" panose="030F0702030302020204" pitchFamily="66" charset="0"/>
              </a:rPr>
              <a:t> (</a:t>
            </a:r>
            <a:r>
              <a:rPr lang="en-GB" sz="2800" u="sng" dirty="0" err="1">
                <a:latin typeface="Comic Sans MS" panose="030F0702030302020204" pitchFamily="66" charset="0"/>
              </a:rPr>
              <a:t>MDaPh</a:t>
            </a:r>
            <a:r>
              <a:rPr lang="en-GB" sz="2800" u="sng" dirty="0">
                <a:latin typeface="Comic Sans MS" panose="030F0702030302020204" pitchFamily="66" charset="0"/>
              </a:rPr>
              <a:t>)</a:t>
            </a:r>
          </a:p>
          <a:p>
            <a:endParaRPr lang="en-GB" sz="2800" u="sng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AEDBDF-5EA8-1D16-F772-02FE33AADB11}"/>
              </a:ext>
            </a:extLst>
          </p:cNvPr>
          <p:cNvSpPr txBox="1"/>
          <p:nvPr/>
        </p:nvSpPr>
        <p:spPr>
          <a:xfrm>
            <a:off x="835336" y="2767369"/>
            <a:ext cx="1178622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>
                <a:latin typeface="Comic Sans MS" panose="030F0702030302020204" pitchFamily="66" charset="0"/>
              </a:rPr>
              <a:t>Celfyddydau</a:t>
            </a:r>
            <a:r>
              <a:rPr lang="en-GB" sz="7200" dirty="0">
                <a:latin typeface="Comic Sans MS" panose="030F0702030302020204" pitchFamily="66" charset="0"/>
              </a:rPr>
              <a:t> </a:t>
            </a:r>
            <a:r>
              <a:rPr lang="en-GB" sz="7200" dirty="0" err="1">
                <a:latin typeface="Comic Sans MS" panose="030F0702030302020204" pitchFamily="66" charset="0"/>
              </a:rPr>
              <a:t>Mynegiannol</a:t>
            </a:r>
            <a:endParaRPr lang="en-GB" sz="7200" dirty="0">
              <a:latin typeface="Comic Sans MS" panose="030F0702030302020204" pitchFamily="66" charset="0"/>
            </a:endParaRPr>
          </a:p>
          <a:p>
            <a:endParaRPr lang="en-GB" sz="2800" u="sng" dirty="0">
              <a:latin typeface="Comic Sans MS" panose="030F0702030302020204" pitchFamily="66" charset="0"/>
            </a:endParaRPr>
          </a:p>
          <a:p>
            <a:endParaRPr lang="en-GB" sz="2800" u="sng" dirty="0">
              <a:latin typeface="Comic Sans MS" panose="030F0702030302020204" pitchFamily="66" charset="0"/>
            </a:endParaRPr>
          </a:p>
          <a:p>
            <a:endParaRPr lang="en-GB" sz="2800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6587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3186377" y="288868"/>
            <a:ext cx="56715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Comic Sans MS" panose="030F0702030302020204" pitchFamily="66" charset="0"/>
              </a:rPr>
              <a:t>Maes</a:t>
            </a:r>
            <a:r>
              <a:rPr lang="en-GB" sz="2800" u="sng" dirty="0">
                <a:latin typeface="Comic Sans MS" panose="030F0702030302020204" pitchFamily="66" charset="0"/>
              </a:rPr>
              <a:t> </a:t>
            </a:r>
            <a:r>
              <a:rPr lang="en-GB" sz="2800" u="sng" dirty="0" err="1">
                <a:latin typeface="Comic Sans MS" panose="030F0702030302020204" pitchFamily="66" charset="0"/>
              </a:rPr>
              <a:t>Dysgu</a:t>
            </a:r>
            <a:r>
              <a:rPr lang="en-GB" sz="2800" u="sng" dirty="0">
                <a:latin typeface="Comic Sans MS" panose="030F0702030302020204" pitchFamily="66" charset="0"/>
              </a:rPr>
              <a:t> a </a:t>
            </a:r>
            <a:r>
              <a:rPr lang="en-GB" sz="2800" u="sng" dirty="0" err="1">
                <a:latin typeface="Comic Sans MS" panose="030F0702030302020204" pitchFamily="66" charset="0"/>
              </a:rPr>
              <a:t>Phrofiad</a:t>
            </a:r>
            <a:r>
              <a:rPr lang="en-GB" sz="2800" u="sng" dirty="0">
                <a:latin typeface="Comic Sans MS" panose="030F0702030302020204" pitchFamily="66" charset="0"/>
              </a:rPr>
              <a:t> (</a:t>
            </a:r>
            <a:r>
              <a:rPr lang="en-GB" sz="2800" u="sng" dirty="0" err="1">
                <a:latin typeface="Comic Sans MS" panose="030F0702030302020204" pitchFamily="66" charset="0"/>
              </a:rPr>
              <a:t>MDaPh</a:t>
            </a:r>
            <a:r>
              <a:rPr lang="en-GB" sz="2800" u="sng" dirty="0">
                <a:latin typeface="Comic Sans MS" panose="030F0702030302020204" pitchFamily="66" charset="0"/>
              </a:rPr>
              <a:t>)</a:t>
            </a:r>
          </a:p>
          <a:p>
            <a:endParaRPr lang="en-GB" sz="2800" u="sng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AEDBDF-5EA8-1D16-F772-02FE33AADB11}"/>
              </a:ext>
            </a:extLst>
          </p:cNvPr>
          <p:cNvSpPr txBox="1"/>
          <p:nvPr/>
        </p:nvSpPr>
        <p:spPr>
          <a:xfrm>
            <a:off x="364638" y="1159324"/>
            <a:ext cx="1173573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u="sng" dirty="0">
                <a:latin typeface="Comic Sans MS" panose="030F0702030302020204" pitchFamily="66" charset="0"/>
              </a:rPr>
              <a:t>5 </a:t>
            </a:r>
            <a:r>
              <a:rPr lang="en-GB" sz="5400" u="sng" dirty="0" err="1">
                <a:latin typeface="Comic Sans MS" panose="030F0702030302020204" pitchFamily="66" charset="0"/>
              </a:rPr>
              <a:t>Disgyblaeth</a:t>
            </a:r>
            <a:endParaRPr lang="en-GB" sz="5400" u="sng" dirty="0">
              <a:latin typeface="Comic Sans MS" panose="030F0702030302020204" pitchFamily="66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 err="1">
                <a:latin typeface="Comic Sans MS" panose="030F0702030302020204" pitchFamily="66" charset="0"/>
              </a:rPr>
              <a:t>Celf</a:t>
            </a:r>
            <a:endParaRPr lang="en-GB" sz="5400" dirty="0">
              <a:latin typeface="Comic Sans MS" panose="030F0702030302020204" pitchFamily="66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 err="1">
                <a:latin typeface="Comic Sans MS" panose="030F0702030302020204" pitchFamily="66" charset="0"/>
              </a:rPr>
              <a:t>Cerddoriaeth</a:t>
            </a:r>
            <a:endParaRPr lang="en-GB" sz="5400" dirty="0">
              <a:latin typeface="Comic Sans MS" panose="030F0702030302020204" pitchFamily="66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>
                <a:latin typeface="Comic Sans MS" panose="030F0702030302020204" pitchFamily="66" charset="0"/>
              </a:rPr>
              <a:t>Drama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>
                <a:latin typeface="Comic Sans MS" panose="030F0702030302020204" pitchFamily="66" charset="0"/>
              </a:rPr>
              <a:t>Dawns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 err="1">
                <a:latin typeface="Comic Sans MS" panose="030F0702030302020204" pitchFamily="66" charset="0"/>
              </a:rPr>
              <a:t>Ffilm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a’r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Cyfryngau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Digidol</a:t>
            </a:r>
            <a:endParaRPr lang="en-GB" sz="5400" dirty="0">
              <a:latin typeface="Comic Sans MS" panose="030F0702030302020204" pitchFamily="66" charset="0"/>
            </a:endParaRPr>
          </a:p>
          <a:p>
            <a:pPr algn="ctr"/>
            <a:endParaRPr lang="en-GB" sz="2800" u="sng" dirty="0">
              <a:latin typeface="Comic Sans MS" panose="030F0702030302020204" pitchFamily="66" charset="0"/>
            </a:endParaRPr>
          </a:p>
          <a:p>
            <a:pPr algn="ctr"/>
            <a:endParaRPr lang="en-GB" sz="2800" u="sng" dirty="0">
              <a:latin typeface="Comic Sans MS" panose="030F0702030302020204" pitchFamily="66" charset="0"/>
            </a:endParaRPr>
          </a:p>
          <a:p>
            <a:pPr algn="ctr"/>
            <a:endParaRPr lang="en-GB" sz="2800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585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2" y="473195"/>
            <a:ext cx="8797602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3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Datganiad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o’r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Hyn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Sy’n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Bwysig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289205" y="1390148"/>
            <a:ext cx="8797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t Matters</a:t>
            </a:r>
            <a:r>
              <a:rPr lang="en-US" sz="28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:</a:t>
            </a:r>
            <a:endParaRPr lang="en-GB" sz="2800" dirty="0"/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638E62-EFE0-F598-6588-8E5B6A651506}"/>
              </a:ext>
            </a:extLst>
          </p:cNvPr>
          <p:cNvSpPr/>
          <p:nvPr/>
        </p:nvSpPr>
        <p:spPr>
          <a:xfrm>
            <a:off x="151355" y="3063066"/>
            <a:ext cx="8676543" cy="161990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ymateb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myfyrio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fel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artist ac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fel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cynulleidfa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yn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rhan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hanfodol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o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ddysgu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y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celfyddydau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mynegiannol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fontAlgn="base"/>
            <a:r>
              <a:rPr lang="en-GB" sz="16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Responding and reflecting, both as artist and audience, is a fundamental part of learning in the expressive arts.</a:t>
            </a: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8761DE4-93F8-B27A-671F-9D837AF08BD4}"/>
              </a:ext>
            </a:extLst>
          </p:cNvPr>
          <p:cNvSpPr/>
          <p:nvPr/>
        </p:nvSpPr>
        <p:spPr>
          <a:xfrm>
            <a:off x="151354" y="1186098"/>
            <a:ext cx="8676543" cy="161990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archwilio’r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celfyddydau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mynegiannol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hanfodol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er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mwyn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dyfnhau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gwybodaeth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gelfyddydol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ac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mae’n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galluogi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dysgwyr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ddod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unigolion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chwilfrydig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chreadigol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 </a:t>
            </a:r>
          </a:p>
          <a:p>
            <a:pPr fontAlgn="base"/>
            <a:endParaRPr lang="en-GB" sz="1400" i="0" dirty="0"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  <a:p>
            <a:pPr fontAlgn="base"/>
            <a:r>
              <a:rPr lang="en-GB" sz="14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Exploring the expressive arts is essential to developing artistic skills and knowledge and it enables learners to become curious and creative individuals.</a:t>
            </a:r>
          </a:p>
          <a:p>
            <a:pPr algn="l" fontAlgn="base"/>
            <a:endParaRPr lang="en-GB" sz="1400" b="1" i="0" dirty="0">
              <a:solidFill>
                <a:srgbClr val="92D05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D8569E8-E400-CCE8-8DB6-03982FB4E9DC}"/>
              </a:ext>
            </a:extLst>
          </p:cNvPr>
          <p:cNvSpPr/>
          <p:nvPr/>
        </p:nvSpPr>
        <p:spPr>
          <a:xfrm>
            <a:off x="210502" y="4940034"/>
            <a:ext cx="8676543" cy="161990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creu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cyfuno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gwybodaeth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dynnu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synhwyrau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ysbrydoliaeth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dychymyg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fontAlgn="base"/>
            <a:r>
              <a:rPr lang="en-GB" sz="16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Creating combines skills and knowledge, drawing on the senses, inspiration and imagination.</a:t>
            </a: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1335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74D572-0C81-67D4-BBC7-B5FC94D44C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6173" y="115596"/>
            <a:ext cx="8863780" cy="6479638"/>
          </a:xfrm>
          <a:prstGeom prst="rect">
            <a:avLst/>
          </a:prstGeom>
        </p:spPr>
      </p:pic>
      <p:sp>
        <p:nvSpPr>
          <p:cNvPr id="3" name="Title 30">
            <a:extLst>
              <a:ext uri="{FF2B5EF4-FFF2-40B4-BE49-F238E27FC236}">
                <a16:creationId xmlns:a16="http://schemas.microsoft.com/office/drawing/2014/main" id="{C57FF267-821A-D5BC-ABC2-5618FCFEB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322857" y="1271512"/>
            <a:ext cx="3034686" cy="147732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Dysgu</a:t>
            </a:r>
            <a: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Da</a:t>
            </a:r>
            <a:b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</a:br>
            <a: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12 </a:t>
            </a:r>
            <a:r>
              <a:rPr kumimoji="0" lang="en-US" sz="30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Egwyddor</a:t>
            </a:r>
            <a: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b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</a:br>
            <a:r>
              <a:rPr kumimoji="0" lang="en-US" sz="30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Addysgegol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F79AEB6-3165-D0C6-17DB-26386A642854}"/>
              </a:ext>
            </a:extLst>
          </p:cNvPr>
          <p:cNvCxnSpPr/>
          <p:nvPr/>
        </p:nvCxnSpPr>
        <p:spPr>
          <a:xfrm flipV="1">
            <a:off x="359764" y="3747541"/>
            <a:ext cx="1956216" cy="959370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0BD2D66-11A3-DABA-9D1B-D8E15F1BC865}"/>
              </a:ext>
            </a:extLst>
          </p:cNvPr>
          <p:cNvCxnSpPr>
            <a:cxnSpLocks/>
          </p:cNvCxnSpPr>
          <p:nvPr/>
        </p:nvCxnSpPr>
        <p:spPr>
          <a:xfrm flipH="1">
            <a:off x="7788879" y="600631"/>
            <a:ext cx="3755558" cy="1088055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123E293-A493-E68D-C0BB-CC3A00B1687F}"/>
              </a:ext>
            </a:extLst>
          </p:cNvPr>
          <p:cNvCxnSpPr>
            <a:cxnSpLocks/>
          </p:cNvCxnSpPr>
          <p:nvPr/>
        </p:nvCxnSpPr>
        <p:spPr>
          <a:xfrm flipH="1">
            <a:off x="9748510" y="2748840"/>
            <a:ext cx="2162370" cy="1005708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9185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" name="Title 30">
            <a:extLst>
              <a:ext uri="{FF2B5EF4-FFF2-40B4-BE49-F238E27FC236}">
                <a16:creationId xmlns:a16="http://schemas.microsoft.com/office/drawing/2014/main" id="{C57FF267-821A-D5BC-ABC2-5618FCFEB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20717" y="2533827"/>
            <a:ext cx="9687802" cy="156966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Cyfleoedd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Dysgu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Effeithiol</a:t>
            </a:r>
            <a:b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</a:b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Sut?</a:t>
            </a:r>
            <a:endParaRPr kumimoji="0" lang="en-GB" sz="4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9644B2-CDC6-F007-540C-3D371B17CDD3}"/>
              </a:ext>
            </a:extLst>
          </p:cNvPr>
          <p:cNvSpPr txBox="1"/>
          <p:nvPr/>
        </p:nvSpPr>
        <p:spPr>
          <a:xfrm>
            <a:off x="4684513" y="413574"/>
            <a:ext cx="33879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</a:rPr>
              <a:t>Celfyddydau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Mynegiannol</a:t>
            </a:r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7985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" name="Title 30">
            <a:extLst>
              <a:ext uri="{FF2B5EF4-FFF2-40B4-BE49-F238E27FC236}">
                <a16:creationId xmlns:a16="http://schemas.microsoft.com/office/drawing/2014/main" id="{C57FF267-821A-D5BC-ABC2-5618FCFEB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20717" y="2533827"/>
            <a:ext cx="9687802" cy="830997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Cynllunio</a:t>
            </a:r>
            <a:r>
              <a:rPr kumimoji="0" lang="en-GB" sz="480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yn y </a:t>
            </a:r>
            <a:r>
              <a:rPr kumimoji="0" lang="en-GB" sz="480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r>
              <a:rPr kumimoji="0" lang="en-GB" sz="480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Sylfaen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FC466D-FD3B-6BCC-466F-93D53AD755E9}"/>
              </a:ext>
            </a:extLst>
          </p:cNvPr>
          <p:cNvSpPr txBox="1"/>
          <p:nvPr/>
        </p:nvSpPr>
        <p:spPr>
          <a:xfrm>
            <a:off x="4684513" y="413574"/>
            <a:ext cx="33879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</a:rPr>
              <a:t>Celfyddydau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Mynegiannol</a:t>
            </a:r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5262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" name="Title 30">
            <a:extLst>
              <a:ext uri="{FF2B5EF4-FFF2-40B4-BE49-F238E27FC236}">
                <a16:creationId xmlns:a16="http://schemas.microsoft.com/office/drawing/2014/main" id="{C57FF267-821A-D5BC-ABC2-5618FCFEB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7867" y="3023352"/>
            <a:ext cx="9687802" cy="830997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Cynllunio</a:t>
            </a:r>
            <a:r>
              <a:rPr kumimoji="0" lang="en-GB" sz="480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yn y </a:t>
            </a:r>
            <a:r>
              <a:rPr kumimoji="0" lang="en-GB" sz="480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r>
              <a:rPr kumimoji="0" lang="en-GB" sz="480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Sylfaen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FC466D-FD3B-6BCC-466F-93D53AD755E9}"/>
              </a:ext>
            </a:extLst>
          </p:cNvPr>
          <p:cNvSpPr txBox="1"/>
          <p:nvPr/>
        </p:nvSpPr>
        <p:spPr>
          <a:xfrm>
            <a:off x="4684513" y="413574"/>
            <a:ext cx="33879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</a:rPr>
              <a:t>Celfyddydau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Mynegiannol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sp>
        <p:nvSpPr>
          <p:cNvPr id="4" name="Title 30">
            <a:extLst>
              <a:ext uri="{FF2B5EF4-FFF2-40B4-BE49-F238E27FC236}">
                <a16:creationId xmlns:a16="http://schemas.microsoft.com/office/drawing/2014/main" id="{4A80D3EB-D219-A9D9-2F59-74869558F02E}"/>
              </a:ext>
            </a:extLst>
          </p:cNvPr>
          <p:cNvSpPr txBox="1">
            <a:spLocks/>
          </p:cNvSpPr>
          <p:nvPr/>
        </p:nvSpPr>
        <p:spPr>
          <a:xfrm>
            <a:off x="357187" y="1228903"/>
            <a:ext cx="300037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Amcanion</a:t>
            </a: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5" name="Title 30">
            <a:extLst>
              <a:ext uri="{FF2B5EF4-FFF2-40B4-BE49-F238E27FC236}">
                <a16:creationId xmlns:a16="http://schemas.microsoft.com/office/drawing/2014/main" id="{E7110D87-EA54-A7DE-24C2-0CEAABD5392D}"/>
              </a:ext>
            </a:extLst>
          </p:cNvPr>
          <p:cNvSpPr txBox="1">
            <a:spLocks/>
          </p:cNvSpPr>
          <p:nvPr/>
        </p:nvSpPr>
        <p:spPr>
          <a:xfrm>
            <a:off x="8834438" y="888926"/>
            <a:ext cx="3000375" cy="954107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Meini</a:t>
            </a: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Prawf</a:t>
            </a: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Llwyddiant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7" name="Title 30">
            <a:extLst>
              <a:ext uri="{FF2B5EF4-FFF2-40B4-BE49-F238E27FC236}">
                <a16:creationId xmlns:a16="http://schemas.microsoft.com/office/drawing/2014/main" id="{A6E1631A-E59C-FB8E-2DE1-0BACFAEDB3F8}"/>
              </a:ext>
            </a:extLst>
          </p:cNvPr>
          <p:cNvSpPr txBox="1">
            <a:spLocks/>
          </p:cNvSpPr>
          <p:nvPr/>
        </p:nvSpPr>
        <p:spPr>
          <a:xfrm>
            <a:off x="3221393" y="5802407"/>
            <a:ext cx="300037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Gwahaniaethu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9" name="Title 30">
            <a:extLst>
              <a:ext uri="{FF2B5EF4-FFF2-40B4-BE49-F238E27FC236}">
                <a16:creationId xmlns:a16="http://schemas.microsoft.com/office/drawing/2014/main" id="{D7438AA0-F651-095A-D513-B56808EB28A3}"/>
              </a:ext>
            </a:extLst>
          </p:cNvPr>
          <p:cNvSpPr txBox="1">
            <a:spLocks/>
          </p:cNvSpPr>
          <p:nvPr/>
        </p:nvSpPr>
        <p:spPr>
          <a:xfrm>
            <a:off x="8246269" y="4773058"/>
            <a:ext cx="300037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AagD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Title 30">
            <a:extLst>
              <a:ext uri="{FF2B5EF4-FFF2-40B4-BE49-F238E27FC236}">
                <a16:creationId xmlns:a16="http://schemas.microsoft.com/office/drawing/2014/main" id="{3D565A43-244D-6570-851C-15785275D62F}"/>
              </a:ext>
            </a:extLst>
          </p:cNvPr>
          <p:cNvSpPr txBox="1">
            <a:spLocks/>
          </p:cNvSpPr>
          <p:nvPr/>
        </p:nvSpPr>
        <p:spPr>
          <a:xfrm>
            <a:off x="4878287" y="2236471"/>
            <a:ext cx="300037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Y 4 </a:t>
            </a: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Diben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C516AD-AD8B-04C4-2CCF-2D4C97E4B243}"/>
              </a:ext>
            </a:extLst>
          </p:cNvPr>
          <p:cNvSpPr txBox="1"/>
          <p:nvPr/>
        </p:nvSpPr>
        <p:spPr>
          <a:xfrm>
            <a:off x="470890" y="4326782"/>
            <a:ext cx="44073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Rheoli’r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amgylchedd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ddysgu</a:t>
            </a:r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1128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7266" y="219960"/>
            <a:ext cx="8755488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Y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Celfyddydau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Expressive Arts </a:t>
            </a:r>
            <a:endParaRPr kumimoji="0" lang="en-GB" sz="2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451523" y="691972"/>
            <a:ext cx="8797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Cynllunio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Gwers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2B3D596-F3C7-AE40-7FDB-3721FDADDA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47" y="1149280"/>
            <a:ext cx="6641892" cy="38707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EE5E0F2-69EA-0CDE-0F27-7737781ED7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8121" y="4125927"/>
            <a:ext cx="6959232" cy="260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749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" name="Title 30">
            <a:extLst>
              <a:ext uri="{FF2B5EF4-FFF2-40B4-BE49-F238E27FC236}">
                <a16:creationId xmlns:a16="http://schemas.microsoft.com/office/drawing/2014/main" id="{C57FF267-821A-D5BC-ABC2-5618FCFEB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92217" y="2533827"/>
            <a:ext cx="9687802" cy="830997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Rôl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yr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athro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proffesiynol</a:t>
            </a:r>
            <a:endParaRPr kumimoji="0" lang="en-GB" sz="4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DFCDBF-1B49-8978-122A-78FC5C187BB3}"/>
              </a:ext>
            </a:extLst>
          </p:cNvPr>
          <p:cNvSpPr txBox="1"/>
          <p:nvPr/>
        </p:nvSpPr>
        <p:spPr>
          <a:xfrm>
            <a:off x="4684513" y="413574"/>
            <a:ext cx="33879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</a:rPr>
              <a:t>Celfyddydau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Mynegiannol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D45709-A530-B383-9A00-D2AC18AB1433}"/>
              </a:ext>
            </a:extLst>
          </p:cNvPr>
          <p:cNvSpPr txBox="1"/>
          <p:nvPr/>
        </p:nvSpPr>
        <p:spPr>
          <a:xfrm>
            <a:off x="900113" y="4305985"/>
            <a:ext cx="108585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dirty="0" err="1"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Y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marferydd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sy’n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cael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ei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arwain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gan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dystiolaeth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ac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sydd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yn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weithredwr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newid</a:t>
            </a:r>
            <a:r>
              <a:rPr lang="en-US" sz="32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.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95705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CDFCDBF-1B49-8978-122A-78FC5C187BB3}"/>
              </a:ext>
            </a:extLst>
          </p:cNvPr>
          <p:cNvSpPr txBox="1"/>
          <p:nvPr/>
        </p:nvSpPr>
        <p:spPr>
          <a:xfrm>
            <a:off x="280492" y="361164"/>
            <a:ext cx="1119763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dirty="0" err="1">
                <a:latin typeface="Comic Sans MS" panose="030F0702030302020204" pitchFamily="66" charset="0"/>
              </a:rPr>
              <a:t>MDaPh</a:t>
            </a:r>
            <a:endParaRPr lang="en-GB" sz="4400" dirty="0">
              <a:latin typeface="Comic Sans MS" panose="030F0702030302020204" pitchFamily="66" charset="0"/>
            </a:endParaRPr>
          </a:p>
          <a:p>
            <a:pPr algn="ctr"/>
            <a:r>
              <a:rPr lang="en-GB" sz="4400" dirty="0" err="1">
                <a:latin typeface="Comic Sans MS" panose="030F0702030302020204" pitchFamily="66" charset="0"/>
              </a:rPr>
              <a:t>Celfyddydau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Mynegiannol</a:t>
            </a:r>
            <a:endParaRPr lang="en-GB" sz="4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9619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555" y="4525235"/>
            <a:ext cx="10108888" cy="89945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Comic Sans MS" panose="030F0702030302020204" pitchFamily="66" charset="0"/>
              </a:rPr>
              <a:t>Beth </a:t>
            </a:r>
            <a:r>
              <a:rPr lang="en-GB" b="1" dirty="0" err="1">
                <a:latin typeface="Comic Sans MS" panose="030F0702030302020204" pitchFamily="66" charset="0"/>
              </a:rPr>
              <a:t>yw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buddion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heriau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ddysgu’r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Celfyddydau</a:t>
            </a:r>
            <a:r>
              <a:rPr lang="en-GB" b="1" dirty="0">
                <a:latin typeface="Comic Sans MS" panose="030F0702030302020204" pitchFamily="66" charset="0"/>
              </a:rPr>
              <a:t>?</a:t>
            </a:r>
            <a:br>
              <a:rPr lang="en-GB" b="1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What are the benefits and challenges of teaching the Arts?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B94531-1AD3-99C6-11E6-6895A1EE3734}"/>
              </a:ext>
            </a:extLst>
          </p:cNvPr>
          <p:cNvSpPr txBox="1"/>
          <p:nvPr/>
        </p:nvSpPr>
        <p:spPr>
          <a:xfrm>
            <a:off x="182880" y="112542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6C442-EDBF-F100-DFC5-F4BC9D5C7800}"/>
              </a:ext>
            </a:extLst>
          </p:cNvPr>
          <p:cNvSpPr txBox="1"/>
          <p:nvPr/>
        </p:nvSpPr>
        <p:spPr>
          <a:xfrm>
            <a:off x="11497994" y="53926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3EB2C1-82AF-0476-6040-E93D75FE8C53}"/>
              </a:ext>
            </a:extLst>
          </p:cNvPr>
          <p:cNvSpPr txBox="1"/>
          <p:nvPr/>
        </p:nvSpPr>
        <p:spPr>
          <a:xfrm>
            <a:off x="11497994" y="6219299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53D043-47DF-E0C2-8C3E-C65435526F1A}"/>
              </a:ext>
            </a:extLst>
          </p:cNvPr>
          <p:cNvSpPr txBox="1"/>
          <p:nvPr/>
        </p:nvSpPr>
        <p:spPr>
          <a:xfrm>
            <a:off x="103163" y="6160683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72BBCB-07AC-AF7D-8F9C-BB805CB40156}"/>
              </a:ext>
            </a:extLst>
          </p:cNvPr>
          <p:cNvSpPr txBox="1"/>
          <p:nvPr/>
        </p:nvSpPr>
        <p:spPr>
          <a:xfrm>
            <a:off x="103056" y="112542"/>
            <a:ext cx="109534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Comic Sans MS" panose="030F0702030302020204" pitchFamily="66" charset="0"/>
              </a:rPr>
              <a:t>        </a:t>
            </a:r>
            <a:r>
              <a:rPr lang="en-GB" sz="3200" b="1" dirty="0" err="1">
                <a:latin typeface="Comic Sans MS" panose="030F0702030302020204" pitchFamily="66" charset="0"/>
              </a:rPr>
              <a:t>Celfyddydau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Mynegiannol</a:t>
            </a:r>
            <a:r>
              <a:rPr lang="en-GB" sz="3200" b="1" dirty="0">
                <a:latin typeface="Comic Sans MS" panose="030F0702030302020204" pitchFamily="66" charset="0"/>
              </a:rPr>
              <a:t> / </a:t>
            </a:r>
            <a:r>
              <a:rPr lang="en-GB" sz="3200" dirty="0">
                <a:latin typeface="Comic Sans MS" panose="030F0702030302020204" pitchFamily="66" charset="0"/>
              </a:rPr>
              <a:t>Expressive Arts</a:t>
            </a:r>
          </a:p>
        </p:txBody>
      </p:sp>
    </p:spTree>
    <p:extLst>
      <p:ext uri="{BB962C8B-B14F-4D97-AF65-F5344CB8AC3E}">
        <p14:creationId xmlns:p14="http://schemas.microsoft.com/office/powerpoint/2010/main" val="822961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170018" y="2699105"/>
            <a:ext cx="11851964" cy="166199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       </a:t>
            </a:r>
            <a:r>
              <a:rPr lang="en-GB" sz="3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400" i="1" dirty="0">
                <a:latin typeface="Calibri" panose="020F0502020204030204" pitchFamily="34" charset="0"/>
                <a:cs typeface="Calibri" panose="020F0502020204030204" pitchFamily="34" charset="0"/>
              </a:rPr>
              <a:t>I would teach children music, physics and philosophy; but most importantly music, for the patterns in music and all the arts are the keys to learning.</a:t>
            </a:r>
            <a:endParaRPr lang="en-GB" sz="3400" b="0" i="1" dirty="0">
              <a:effectLst/>
              <a:cs typeface="Calibri" panose="020F0502020204030204" pitchFamily="34" charset="0"/>
            </a:endParaRPr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180049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+mn-lt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 err="1">
                <a:latin typeface="+mn-lt"/>
                <a:ea typeface="+mn-ea"/>
                <a:cs typeface="+mn-cs"/>
              </a:rPr>
              <a:t>Prifysgol</a:t>
            </a:r>
            <a:r>
              <a:rPr lang="en-GB" sz="3000" b="1" dirty="0">
                <a:latin typeface="+mn-lt"/>
                <a:ea typeface="+mn-ea"/>
                <a:cs typeface="+mn-cs"/>
              </a:rPr>
              <a:t> Cymru y </a:t>
            </a:r>
            <a:r>
              <a:rPr lang="en-GB" sz="3000" b="1" dirty="0" err="1">
                <a:latin typeface="+mn-lt"/>
                <a:ea typeface="+mn-ea"/>
                <a:cs typeface="+mn-cs"/>
              </a:rPr>
              <a:t>Drindod</a:t>
            </a:r>
            <a:r>
              <a:rPr lang="en-GB" sz="3000" b="1" dirty="0">
                <a:latin typeface="+mn-lt"/>
                <a:ea typeface="+mn-ea"/>
                <a:cs typeface="+mn-cs"/>
              </a:rPr>
              <a:t> Dewi Sant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Trawsnewid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Addysg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Trawsnewid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Bywydau</a:t>
            </a:r>
            <a:endParaRPr lang="en-GB" sz="1800" b="1" kern="0" dirty="0">
              <a:effectLst/>
              <a:latin typeface="+mn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C78941CF-364E-3803-7402-1E18C832F14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9090" y="3646216"/>
            <a:ext cx="1722903" cy="1722903"/>
          </a:xfrm>
          <a:prstGeom prst="rect">
            <a:avLst/>
          </a:prstGeom>
          <a:effectLst>
            <a:reflection endPos="0" dist="50800" dir="5400000" sy="-100000" algn="bl" rotWithShape="0"/>
          </a:effectLst>
        </p:spPr>
      </p:pic>
      <p:pic>
        <p:nvPicPr>
          <p:cNvPr id="4" name="Picture 3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66999DE7-9166-2987-44C2-49754562FD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366" y="1578633"/>
            <a:ext cx="1767056" cy="17229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66D85E-C092-80B0-87FA-E89934535382}"/>
              </a:ext>
            </a:extLst>
          </p:cNvPr>
          <p:cNvSpPr txBox="1"/>
          <p:nvPr/>
        </p:nvSpPr>
        <p:spPr>
          <a:xfrm>
            <a:off x="10417430" y="5015176"/>
            <a:ext cx="13968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Plato</a:t>
            </a:r>
          </a:p>
        </p:txBody>
      </p:sp>
    </p:spTree>
    <p:extLst>
      <p:ext uri="{BB962C8B-B14F-4D97-AF65-F5344CB8AC3E}">
        <p14:creationId xmlns:p14="http://schemas.microsoft.com/office/powerpoint/2010/main" val="26822725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olorful art piece with houses and flowers&#10;&#10;Description automatically generated with medium confidence">
            <a:extLst>
              <a:ext uri="{FF2B5EF4-FFF2-40B4-BE49-F238E27FC236}">
                <a16:creationId xmlns:a16="http://schemas.microsoft.com/office/drawing/2014/main" id="{AB7B1230-4B4B-1932-CA80-6D0989A98F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57" b="2"/>
          <a:stretch/>
        </p:blipFill>
        <p:spPr>
          <a:xfrm>
            <a:off x="20" y="10"/>
            <a:ext cx="6095980" cy="4605671"/>
          </a:xfrm>
          <a:prstGeom prst="rect">
            <a:avLst/>
          </a:prstGeom>
        </p:spPr>
      </p:pic>
      <p:pic>
        <p:nvPicPr>
          <p:cNvPr id="4" name="Picture 3" descr="A child's drawing of a flower&#10;&#10;Description automatically generated">
            <a:extLst>
              <a:ext uri="{FF2B5EF4-FFF2-40B4-BE49-F238E27FC236}">
                <a16:creationId xmlns:a16="http://schemas.microsoft.com/office/drawing/2014/main" id="{C6151972-6EEE-1867-B2EB-8452D31E2E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63" r="2302" b="2"/>
          <a:stretch/>
        </p:blipFill>
        <p:spPr>
          <a:xfrm>
            <a:off x="6095998" y="10"/>
            <a:ext cx="6096000" cy="4605671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A2A4F5A4-1409-1D21-0242-3FD06D0E8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4543999"/>
            <a:ext cx="12192000" cy="123364"/>
            <a:chOff x="1" y="6737460"/>
            <a:chExt cx="12192000" cy="123364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1B05FAC-21CF-D544-5CD5-C4FB6577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93E6EB2-0E8D-3B8D-C520-219B1D4F0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E38CD9C-B0CC-4A19-E436-30D57007A062}"/>
              </a:ext>
            </a:extLst>
          </p:cNvPr>
          <p:cNvSpPr txBox="1"/>
          <p:nvPr/>
        </p:nvSpPr>
        <p:spPr>
          <a:xfrm>
            <a:off x="310777" y="4786548"/>
            <a:ext cx="11259670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2 / </a:t>
            </a:r>
            <a:r>
              <a:rPr lang="en-GB" dirty="0">
                <a:latin typeface="Comic Sans MS" panose="030F0702030302020204" pitchFamily="66" charset="0"/>
              </a:rPr>
              <a:t>Task 2                             </a:t>
            </a:r>
            <a:r>
              <a:rPr lang="en-GB" b="1" dirty="0" err="1">
                <a:latin typeface="Comic Sans MS" panose="030F0702030302020204" pitchFamily="66" charset="0"/>
              </a:rPr>
              <a:t>Bwriad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Dysgu</a:t>
            </a:r>
            <a:r>
              <a:rPr lang="en-GB" dirty="0">
                <a:latin typeface="Comic Sans MS" panose="030F0702030302020204" pitchFamily="66" charset="0"/>
              </a:rPr>
              <a:t> / Learning Intention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Rwy’n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gallu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efelychu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technegau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artistig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cydnabyddedig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Rhiannon Roberts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wrth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greu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fy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ngwaith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fy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hun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.</a:t>
            </a:r>
            <a:endParaRPr lang="en-GB" sz="1700" b="1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I am able to emulate Rhiannon Roberts' acknowledged artistic techniques in creating my own work.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Elfen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asesu</a:t>
            </a:r>
            <a:r>
              <a:rPr lang="en-GB" b="1" dirty="0">
                <a:latin typeface="Comic Sans MS" panose="030F0702030302020204" pitchFamily="66" charset="0"/>
              </a:rPr>
              <a:t>: </a:t>
            </a:r>
            <a:r>
              <a:rPr lang="en-GB" b="1" dirty="0" err="1">
                <a:latin typeface="Comic Sans MS" panose="030F0702030302020204" pitchFamily="66" charset="0"/>
              </a:rPr>
              <a:t>Defnydd</a:t>
            </a:r>
            <a:r>
              <a:rPr lang="en-GB" b="1" dirty="0">
                <a:latin typeface="Comic Sans MS" panose="030F0702030302020204" pitchFamily="66" charset="0"/>
              </a:rPr>
              <a:t> ac </a:t>
            </a:r>
            <a:r>
              <a:rPr lang="en-GB" b="1" dirty="0" err="1">
                <a:latin typeface="Comic Sans MS" panose="030F0702030302020204" pitchFamily="66" charset="0"/>
              </a:rPr>
              <a:t>answadd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yr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adborth</a:t>
            </a:r>
            <a:r>
              <a:rPr lang="en-GB" b="1" dirty="0">
                <a:latin typeface="Comic Sans MS" panose="030F0702030302020204" pitchFamily="66" charset="0"/>
              </a:rPr>
              <a:t>. Sut?</a:t>
            </a:r>
          </a:p>
          <a:p>
            <a:r>
              <a:rPr lang="en-GB" dirty="0">
                <a:latin typeface="Comic Sans MS" panose="030F0702030302020204" pitchFamily="66" charset="0"/>
              </a:rPr>
              <a:t>Assessment element: Use and quality of feedback. How?</a:t>
            </a:r>
          </a:p>
        </p:txBody>
      </p:sp>
    </p:spTree>
    <p:extLst>
      <p:ext uri="{BB962C8B-B14F-4D97-AF65-F5344CB8AC3E}">
        <p14:creationId xmlns:p14="http://schemas.microsoft.com/office/powerpoint/2010/main" val="31386902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1191" y="534633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AE5FA4-D91C-F3C0-240A-ABD51E780250}"/>
              </a:ext>
            </a:extLst>
          </p:cNvPr>
          <p:cNvSpPr txBox="1"/>
          <p:nvPr/>
        </p:nvSpPr>
        <p:spPr>
          <a:xfrm>
            <a:off x="450175" y="1595306"/>
            <a:ext cx="815998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endParaRPr lang="en-GB" dirty="0"/>
          </a:p>
          <a:p>
            <a:pPr algn="ctr"/>
            <a:r>
              <a:rPr lang="en-GB" sz="3200" dirty="0"/>
              <a:t>“Creativity is contagious. Pass it on.”</a:t>
            </a:r>
          </a:p>
          <a:p>
            <a:pPr algn="ctr"/>
            <a:r>
              <a:rPr lang="en-GB" sz="3200" dirty="0"/>
              <a:t>			        Albert Einstein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843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F5859F85592E45843C5E4407C1D743" ma:contentTypeVersion="16" ma:contentTypeDescription="Create a new document." ma:contentTypeScope="" ma:versionID="871ebd6af2ef500e07d7b7d957b3528d">
  <xsd:schema xmlns:xsd="http://www.w3.org/2001/XMLSchema" xmlns:xs="http://www.w3.org/2001/XMLSchema" xmlns:p="http://schemas.microsoft.com/office/2006/metadata/properties" xmlns:ns2="be874d81-1f4d-4e3b-a7a2-56dc8ed46b06" xmlns:ns3="ccc31891-3512-414a-892c-9adca9c976e4" targetNamespace="http://schemas.microsoft.com/office/2006/metadata/properties" ma:root="true" ma:fieldsID="b6e566d41f68f57f7c594167210ad857" ns2:_="" ns3:_="">
    <xsd:import namespace="be874d81-1f4d-4e3b-a7a2-56dc8ed46b06"/>
    <xsd:import namespace="ccc31891-3512-414a-892c-9adca9c976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lcf76f155ced4ddcb4097134ff3c332f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874d81-1f4d-4e3b-a7a2-56dc8ed46b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c31891-3512-414a-892c-9adca9c976e4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e874d81-1f4d-4e3b-a7a2-56dc8ed46b06">
      <Terms xmlns="http://schemas.microsoft.com/office/infopath/2007/PartnerControls"/>
    </lcf76f155ced4ddcb4097134ff3c332f>
    <SharedWithUsers xmlns="ccc31891-3512-414a-892c-9adca9c976e4">
      <UserInfo>
        <DisplayName>Catrin Morgan-Jones</DisplayName>
        <AccountId>10</AccountId>
        <AccountType/>
      </UserInfo>
      <UserInfo>
        <DisplayName>Sian E Williams</DisplayName>
        <AccountId>51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63DB0D2-9E50-401F-B5D8-B106C641B9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874d81-1f4d-4e3b-a7a2-56dc8ed46b06"/>
    <ds:schemaRef ds:uri="ccc31891-3512-414a-892c-9adca9c976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67652F-D9E4-4A5B-A163-328755314E5A}">
  <ds:schemaRefs>
    <ds:schemaRef ds:uri="http://schemas.openxmlformats.org/package/2006/metadata/core-properties"/>
    <ds:schemaRef ds:uri="ccc31891-3512-414a-892c-9adca9c976e4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documentManagement/types"/>
    <ds:schemaRef ds:uri="be874d81-1f4d-4e3b-a7a2-56dc8ed46b06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FCBFA2B-08AA-4FC1-992B-332A4CD1A98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{F1063E62-7916-F14A-A834-F23FADC0DBBC}tf16401369</Template>
  <TotalTime>0</TotalTime>
  <Words>571</Words>
  <Application>Microsoft Office PowerPoint</Application>
  <PresentationFormat>Widescreen</PresentationFormat>
  <Paragraphs>132</Paragraphs>
  <Slides>20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Comic Sans MS</vt:lpstr>
      <vt:lpstr>Office Theme</vt:lpstr>
      <vt:lpstr>PowerPoint Presentation</vt:lpstr>
      <vt:lpstr>Gêm Cynhesu Warm up Game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3 Datganiad o’r Hyn Sy’n Bwysig Mynegiannol  </vt:lpstr>
      <vt:lpstr>Dysgu Da 12 Egwyddor  Addysgegol</vt:lpstr>
      <vt:lpstr>Cyfleoedd Dysgu Effeithiol Sut?</vt:lpstr>
      <vt:lpstr>Cynllunio yn y Dysgu Sylfaen</vt:lpstr>
      <vt:lpstr>Cynllunio yn y Dysgu Sylfaen</vt:lpstr>
      <vt:lpstr>Y Celfyddydau Mynegiannol / Expressive Arts </vt:lpstr>
      <vt:lpstr>Rôl yr athro proffesiynol</vt:lpstr>
      <vt:lpstr>PowerPoint Presentation</vt:lpstr>
      <vt:lpstr>Beth yw buddion a’r heriau o ddysgu’r Celfyddydau? What are the benefits and challenges of teaching the Arts?     </vt:lpstr>
      <vt:lpstr>PowerPoint Presentation</vt:lpstr>
      <vt:lpstr>PowerPoint Presentation</vt:lpstr>
      <vt:lpstr>Y Celfyddydau Mynegiannol / Expressive Arts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Cara Davies</dc:creator>
  <cp:lastModifiedBy>Lisa Regan</cp:lastModifiedBy>
  <cp:revision>329</cp:revision>
  <cp:lastPrinted>2023-03-07T13:24:20Z</cp:lastPrinted>
  <dcterms:created xsi:type="dcterms:W3CDTF">2020-12-09T14:33:44Z</dcterms:created>
  <dcterms:modified xsi:type="dcterms:W3CDTF">2023-11-15T22:52:22Z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0x0101000FF5859F85592E45843C5E4407C1D743</vt:lpwstr>
  </property>
  <property fmtid="{D5CDD505-2E9C-101B-9397-08002B2CF9AE}" pid="3" name="MediaServiceImageTags">
    <vt:lpwstr/>
  </property>
</Properties>
</file>