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71" r:id="rId6"/>
    <p:sldId id="257" r:id="rId7"/>
    <p:sldId id="259" r:id="rId8"/>
    <p:sldId id="262" r:id="rId9"/>
    <p:sldId id="263" r:id="rId10"/>
    <p:sldId id="260" r:id="rId11"/>
    <p:sldId id="261" r:id="rId12"/>
    <p:sldId id="264" r:id="rId13"/>
    <p:sldId id="266" r:id="rId14"/>
    <p:sldId id="267" r:id="rId15"/>
    <p:sldId id="268" r:id="rId16"/>
    <p:sldId id="26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3" d="100"/>
          <a:sy n="63" d="100"/>
        </p:scale>
        <p:origin x="138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Lewis" userId="7f766b35342893cf" providerId="LiveId" clId="{68F21D6A-9256-42EF-ABFB-6DE6299DEC4B}"/>
    <pc:docChg chg="custSel addSld delSld modSld">
      <pc:chgData name="Caroline Lewis" userId="7f766b35342893cf" providerId="LiveId" clId="{68F21D6A-9256-42EF-ABFB-6DE6299DEC4B}" dt="2018-01-26T16:24:07.067" v="423" actId="2696"/>
      <pc:docMkLst>
        <pc:docMk/>
      </pc:docMkLst>
      <pc:sldChg chg="modSp">
        <pc:chgData name="Caroline Lewis" userId="7f766b35342893cf" providerId="LiveId" clId="{68F21D6A-9256-42EF-ABFB-6DE6299DEC4B}" dt="2018-01-10T16:50:54.368" v="70" actId="5793"/>
        <pc:sldMkLst>
          <pc:docMk/>
          <pc:sldMk cId="1333002319" sldId="259"/>
        </pc:sldMkLst>
        <pc:spChg chg="mod">
          <ac:chgData name="Caroline Lewis" userId="7f766b35342893cf" providerId="LiveId" clId="{68F21D6A-9256-42EF-ABFB-6DE6299DEC4B}" dt="2018-01-10T16:50:54.368" v="70" actId="5793"/>
          <ac:spMkLst>
            <pc:docMk/>
            <pc:sldMk cId="1333002319" sldId="259"/>
            <ac:spMk id="3" creationId="{00000000-0000-0000-0000-000000000000}"/>
          </ac:spMkLst>
        </pc:spChg>
      </pc:sldChg>
      <pc:sldChg chg="modSp">
        <pc:chgData name="Caroline Lewis" userId="7f766b35342893cf" providerId="LiveId" clId="{68F21D6A-9256-42EF-ABFB-6DE6299DEC4B}" dt="2018-01-10T16:51:26.909" v="124" actId="20577"/>
        <pc:sldMkLst>
          <pc:docMk/>
          <pc:sldMk cId="3477402630" sldId="262"/>
        </pc:sldMkLst>
        <pc:spChg chg="mod">
          <ac:chgData name="Caroline Lewis" userId="7f766b35342893cf" providerId="LiveId" clId="{68F21D6A-9256-42EF-ABFB-6DE6299DEC4B}" dt="2018-01-10T16:51:26.909" v="124" actId="20577"/>
          <ac:spMkLst>
            <pc:docMk/>
            <pc:sldMk cId="3477402630" sldId="262"/>
            <ac:spMk id="3" creationId="{00000000-0000-0000-0000-000000000000}"/>
          </ac:spMkLst>
        </pc:spChg>
      </pc:sldChg>
      <pc:sldChg chg="modSp">
        <pc:chgData name="Caroline Lewis" userId="7f766b35342893cf" providerId="LiveId" clId="{68F21D6A-9256-42EF-ABFB-6DE6299DEC4B}" dt="2018-01-10T16:57:37.075" v="413"/>
        <pc:sldMkLst>
          <pc:docMk/>
          <pc:sldMk cId="1888963959" sldId="266"/>
        </pc:sldMkLst>
        <pc:spChg chg="mod">
          <ac:chgData name="Caroline Lewis" userId="7f766b35342893cf" providerId="LiveId" clId="{68F21D6A-9256-42EF-ABFB-6DE6299DEC4B}" dt="2018-01-10T16:57:37.075" v="413"/>
          <ac:spMkLst>
            <pc:docMk/>
            <pc:sldMk cId="1888963959" sldId="266"/>
            <ac:spMk id="3" creationId="{00000000-0000-0000-0000-000000000000}"/>
          </ac:spMkLst>
        </pc:spChg>
      </pc:sldChg>
      <pc:sldChg chg="modSp">
        <pc:chgData name="Caroline Lewis" userId="7f766b35342893cf" providerId="LiveId" clId="{68F21D6A-9256-42EF-ABFB-6DE6299DEC4B}" dt="2018-01-10T16:53:50.157" v="230" actId="20577"/>
        <pc:sldMkLst>
          <pc:docMk/>
          <pc:sldMk cId="1149096032" sldId="267"/>
        </pc:sldMkLst>
        <pc:spChg chg="mod">
          <ac:chgData name="Caroline Lewis" userId="7f766b35342893cf" providerId="LiveId" clId="{68F21D6A-9256-42EF-ABFB-6DE6299DEC4B}" dt="2018-01-10T16:53:50.157" v="230" actId="20577"/>
          <ac:spMkLst>
            <pc:docMk/>
            <pc:sldMk cId="1149096032" sldId="267"/>
            <ac:spMk id="3" creationId="{00000000-0000-0000-0000-000000000000}"/>
          </ac:spMkLst>
        </pc:spChg>
      </pc:sldChg>
      <pc:sldChg chg="modSp">
        <pc:chgData name="Caroline Lewis" userId="7f766b35342893cf" providerId="LiveId" clId="{68F21D6A-9256-42EF-ABFB-6DE6299DEC4B}" dt="2018-01-10T16:52:39.652" v="171" actId="20577"/>
        <pc:sldMkLst>
          <pc:docMk/>
          <pc:sldMk cId="4047330901" sldId="268"/>
        </pc:sldMkLst>
        <pc:spChg chg="mod">
          <ac:chgData name="Caroline Lewis" userId="7f766b35342893cf" providerId="LiveId" clId="{68F21D6A-9256-42EF-ABFB-6DE6299DEC4B}" dt="2018-01-10T16:52:39.652" v="171" actId="20577"/>
          <ac:spMkLst>
            <pc:docMk/>
            <pc:sldMk cId="4047330901" sldId="268"/>
            <ac:spMk id="2" creationId="{00000000-0000-0000-0000-000000000000}"/>
          </ac:spMkLst>
        </pc:spChg>
      </pc:sldChg>
      <pc:sldChg chg="modSp add">
        <pc:chgData name="Caroline Lewis" userId="7f766b35342893cf" providerId="LiveId" clId="{68F21D6A-9256-42EF-ABFB-6DE6299DEC4B}" dt="2018-01-10T16:53:25.258" v="175" actId="14100"/>
        <pc:sldMkLst>
          <pc:docMk/>
          <pc:sldMk cId="883451644" sldId="269"/>
        </pc:sldMkLst>
        <pc:spChg chg="mod">
          <ac:chgData name="Caroline Lewis" userId="7f766b35342893cf" providerId="LiveId" clId="{68F21D6A-9256-42EF-ABFB-6DE6299DEC4B}" dt="2018-01-10T16:52:32.274" v="150" actId="20577"/>
          <ac:spMkLst>
            <pc:docMk/>
            <pc:sldMk cId="883451644" sldId="269"/>
            <ac:spMk id="2" creationId="{522EBBC9-8B92-45A0-8B89-19A8D8B08D8A}"/>
          </ac:spMkLst>
        </pc:spChg>
        <pc:spChg chg="mod">
          <ac:chgData name="Caroline Lewis" userId="7f766b35342893cf" providerId="LiveId" clId="{68F21D6A-9256-42EF-ABFB-6DE6299DEC4B}" dt="2018-01-10T16:53:25.258" v="175" actId="14100"/>
          <ac:spMkLst>
            <pc:docMk/>
            <pc:sldMk cId="883451644" sldId="269"/>
            <ac:spMk id="3" creationId="{9E347253-A950-4153-82F9-E344DF2A47E5}"/>
          </ac:spMkLst>
        </pc:spChg>
      </pc:sldChg>
      <pc:sldChg chg="add del">
        <pc:chgData name="Caroline Lewis" userId="7f766b35342893cf" providerId="LiveId" clId="{68F21D6A-9256-42EF-ABFB-6DE6299DEC4B}" dt="2018-01-26T16:24:07.067" v="423" actId="2696"/>
        <pc:sldMkLst>
          <pc:docMk/>
          <pc:sldMk cId="3617691836" sldId="270"/>
        </pc:sldMkLst>
      </pc:sldChg>
      <pc:sldChg chg="modSp add">
        <pc:chgData name="Caroline Lewis" userId="7f766b35342893cf" providerId="LiveId" clId="{68F21D6A-9256-42EF-ABFB-6DE6299DEC4B}" dt="2018-01-26T16:24:03.801" v="422" actId="27636"/>
        <pc:sldMkLst>
          <pc:docMk/>
          <pc:sldMk cId="1247203349" sldId="271"/>
        </pc:sldMkLst>
        <pc:spChg chg="mod">
          <ac:chgData name="Caroline Lewis" userId="7f766b35342893cf" providerId="LiveId" clId="{68F21D6A-9256-42EF-ABFB-6DE6299DEC4B}" dt="2018-01-26T16:24:01.169" v="420" actId="14100"/>
          <ac:spMkLst>
            <pc:docMk/>
            <pc:sldMk cId="1247203349" sldId="271"/>
            <ac:spMk id="4" creationId="{C66E9551-D18C-4B9D-A59F-84D4FDD05105}"/>
          </ac:spMkLst>
        </pc:spChg>
        <pc:spChg chg="mod">
          <ac:chgData name="Caroline Lewis" userId="7f766b35342893cf" providerId="LiveId" clId="{68F21D6A-9256-42EF-ABFB-6DE6299DEC4B}" dt="2018-01-26T16:24:03.801" v="422" actId="27636"/>
          <ac:spMkLst>
            <pc:docMk/>
            <pc:sldMk cId="1247203349" sldId="271"/>
            <ac:spMk id="5" creationId="{8B254839-B018-44ED-A941-D4CC039A97C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6E19B0-7965-4C47-9D25-173CC9289C26}" type="datetimeFigureOut">
              <a:rPr lang="en-GB" smtClean="0"/>
              <a:t>26/01/2018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0CA6D1-0977-4DF1-B506-225EBAF2EBFD}" type="slidenum">
              <a:rPr lang="en-GB" smtClean="0"/>
              <a:t>‹#›</a:t>
            </a:fld>
            <a:endParaRPr lang="en-GB"/>
          </a:p>
        </p:txBody>
      </p:sp>
    </p:spTree>
    <p:extLst>
      <p:ext uri="{BB962C8B-B14F-4D97-AF65-F5344CB8AC3E}">
        <p14:creationId xmlns:p14="http://schemas.microsoft.com/office/powerpoint/2010/main" val="1244004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Notion of community creates</a:t>
            </a:r>
            <a:r>
              <a:rPr lang="en-GB" baseline="0" dirty="0"/>
              <a:t> effectively a public space in which people can air grievances. </a:t>
            </a:r>
            <a:endParaRPr lang="en-GB" dirty="0"/>
          </a:p>
        </p:txBody>
      </p:sp>
      <p:sp>
        <p:nvSpPr>
          <p:cNvPr id="4" name="Slide Number Placeholder 3"/>
          <p:cNvSpPr>
            <a:spLocks noGrp="1"/>
          </p:cNvSpPr>
          <p:nvPr>
            <p:ph type="sldNum" sz="quarter" idx="10"/>
          </p:nvPr>
        </p:nvSpPr>
        <p:spPr/>
        <p:txBody>
          <a:bodyPr/>
          <a:lstStyle/>
          <a:p>
            <a:fld id="{6D7C4C71-8D33-4E53-BBE0-E0AA66953E7F}" type="slidenum">
              <a:rPr lang="en-GB" smtClean="0"/>
              <a:pPr/>
              <a:t>10</a:t>
            </a:fld>
            <a:endParaRPr lang="en-GB"/>
          </a:p>
        </p:txBody>
      </p:sp>
    </p:spTree>
    <p:extLst>
      <p:ext uri="{BB962C8B-B14F-4D97-AF65-F5344CB8AC3E}">
        <p14:creationId xmlns:p14="http://schemas.microsoft.com/office/powerpoint/2010/main" val="40597136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marxists.org/reference/archice/althusser/1970/ideology.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dirty="0">
                <a:solidFill>
                  <a:schemeClr val="bg1"/>
                </a:solidFill>
              </a:rPr>
              <a:t>WBFG Act</a:t>
            </a:r>
            <a:br>
              <a:rPr lang="en-GB" dirty="0">
                <a:solidFill>
                  <a:schemeClr val="bg1"/>
                </a:solidFill>
              </a:rPr>
            </a:br>
            <a:br>
              <a:rPr lang="en-GB" dirty="0">
                <a:solidFill>
                  <a:schemeClr val="bg1"/>
                </a:solidFill>
              </a:rPr>
            </a:br>
            <a:r>
              <a:rPr lang="en-GB" dirty="0">
                <a:solidFill>
                  <a:schemeClr val="bg1"/>
                </a:solidFill>
              </a:rPr>
              <a:t>A Wales of Cohesive Communities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6E9551-D18C-4B9D-A59F-84D4FDD05105}"/>
              </a:ext>
            </a:extLst>
          </p:cNvPr>
          <p:cNvSpPr>
            <a:spLocks noGrp="1"/>
          </p:cNvSpPr>
          <p:nvPr>
            <p:ph type="title"/>
          </p:nvPr>
        </p:nvSpPr>
        <p:spPr>
          <a:xfrm>
            <a:off x="628650" y="332656"/>
            <a:ext cx="7886700" cy="864096"/>
          </a:xfrm>
        </p:spPr>
        <p:txBody>
          <a:bodyPr>
            <a:normAutofit/>
          </a:bodyPr>
          <a:lstStyle/>
          <a:p>
            <a:r>
              <a:rPr lang="en-GB" dirty="0"/>
              <a:t>Guidelines for this presentation</a:t>
            </a:r>
          </a:p>
        </p:txBody>
      </p:sp>
      <p:sp>
        <p:nvSpPr>
          <p:cNvPr id="5" name="Content Placeholder 4">
            <a:extLst>
              <a:ext uri="{FF2B5EF4-FFF2-40B4-BE49-F238E27FC236}">
                <a16:creationId xmlns:a16="http://schemas.microsoft.com/office/drawing/2014/main" id="{8B254839-B018-44ED-A941-D4CC039A97CE}"/>
              </a:ext>
            </a:extLst>
          </p:cNvPr>
          <p:cNvSpPr>
            <a:spLocks noGrp="1"/>
          </p:cNvSpPr>
          <p:nvPr>
            <p:ph idx="1"/>
          </p:nvPr>
        </p:nvSpPr>
        <p:spPr>
          <a:xfrm>
            <a:off x="628650" y="1484784"/>
            <a:ext cx="7886700" cy="4005189"/>
          </a:xfrm>
        </p:spPr>
        <p:txBody>
          <a:bodyPr>
            <a:normAutofit fontScale="55000" lnSpcReduction="20000"/>
          </a:bodyPr>
          <a:lstStyle/>
          <a:p>
            <a:r>
              <a:rPr lang="en-GB" dirty="0"/>
              <a:t>The purpose of this presentation is for you to reflect upon the various communities that you belong to and the factors that impact upon your links to those communities.</a:t>
            </a:r>
          </a:p>
          <a:p>
            <a:endParaRPr lang="en-GB" dirty="0"/>
          </a:p>
          <a:p>
            <a:r>
              <a:rPr lang="en-GB" dirty="0"/>
              <a:t>Throughout the slides there are blue speech bubbles with points for you to consider relating to your own lives and how you interact with the communities you belong to. There is also a final slide with further questions for you to answer. </a:t>
            </a:r>
          </a:p>
          <a:p>
            <a:endParaRPr lang="en-GB" dirty="0"/>
          </a:p>
          <a:p>
            <a:r>
              <a:rPr lang="en-GB" dirty="0"/>
              <a:t>Take time to read through the slides and familiarise yourself with the concepts and prepare answers to the questions and discussion points noted as this will form the basis for further discussion in the forum.</a:t>
            </a:r>
          </a:p>
          <a:p>
            <a:endParaRPr lang="en-GB" dirty="0"/>
          </a:p>
          <a:p>
            <a:r>
              <a:rPr lang="en-GB" dirty="0"/>
              <a:t>Try to think about why you belong to the communities that you have in your lives. Consider why you are connected to them and how can you and others help to improve those connections.</a:t>
            </a:r>
          </a:p>
        </p:txBody>
      </p:sp>
    </p:spTree>
    <p:extLst>
      <p:ext uri="{BB962C8B-B14F-4D97-AF65-F5344CB8AC3E}">
        <p14:creationId xmlns:p14="http://schemas.microsoft.com/office/powerpoint/2010/main" val="1247203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endParaRPr lang="en-GB" dirty="0"/>
          </a:p>
        </p:txBody>
      </p:sp>
      <p:sp>
        <p:nvSpPr>
          <p:cNvPr id="3" name="Content Placeholder 2"/>
          <p:cNvSpPr>
            <a:spLocks noGrp="1"/>
          </p:cNvSpPr>
          <p:nvPr>
            <p:ph idx="1"/>
          </p:nvPr>
        </p:nvSpPr>
        <p:spPr>
          <a:xfrm>
            <a:off x="755576" y="1843155"/>
            <a:ext cx="7550496" cy="1756791"/>
          </a:xfrm>
        </p:spPr>
        <p:txBody>
          <a:bodyPr>
            <a:normAutofit fontScale="92500" lnSpcReduction="10000"/>
          </a:bodyPr>
          <a:lstStyle/>
          <a:p>
            <a:pPr marL="0" indent="0">
              <a:buNone/>
            </a:pPr>
            <a:r>
              <a:rPr lang="en-GB" dirty="0"/>
              <a:t>A primary directive of the Well Being of Future Generations Act is the creation and promotion of attractive, viable, safe and well-connected communities. </a:t>
            </a:r>
          </a:p>
        </p:txBody>
      </p:sp>
      <p:sp>
        <p:nvSpPr>
          <p:cNvPr id="4" name="Cloud Callout 3"/>
          <p:cNvSpPr/>
          <p:nvPr/>
        </p:nvSpPr>
        <p:spPr>
          <a:xfrm>
            <a:off x="6012160" y="3344725"/>
            <a:ext cx="2880320" cy="1944216"/>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526560" y="3855168"/>
            <a:ext cx="2160240" cy="923330"/>
          </a:xfrm>
          <a:prstGeom prst="rect">
            <a:avLst/>
          </a:prstGeom>
          <a:noFill/>
        </p:spPr>
        <p:txBody>
          <a:bodyPr wrap="square" rtlCol="0">
            <a:spAutoFit/>
          </a:bodyPr>
          <a:lstStyle/>
          <a:p>
            <a:r>
              <a:rPr lang="en-GB" dirty="0"/>
              <a:t>What does the term community mean to me?</a:t>
            </a:r>
          </a:p>
        </p:txBody>
      </p:sp>
      <p:sp>
        <p:nvSpPr>
          <p:cNvPr id="6" name="Cloud Callout 5"/>
          <p:cNvSpPr/>
          <p:nvPr/>
        </p:nvSpPr>
        <p:spPr>
          <a:xfrm>
            <a:off x="796752" y="3745631"/>
            <a:ext cx="2335088" cy="1627585"/>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025135" y="4110389"/>
            <a:ext cx="2160240" cy="923330"/>
          </a:xfrm>
          <a:prstGeom prst="rect">
            <a:avLst/>
          </a:prstGeom>
          <a:noFill/>
        </p:spPr>
        <p:txBody>
          <a:bodyPr wrap="square" rtlCol="0">
            <a:spAutoFit/>
          </a:bodyPr>
          <a:lstStyle/>
          <a:p>
            <a:r>
              <a:rPr lang="en-GB" dirty="0"/>
              <a:t>Who is part of my community and why?</a:t>
            </a:r>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do you identify yourself within your community or even communities</a:t>
            </a:r>
          </a:p>
        </p:txBody>
      </p:sp>
      <p:sp>
        <p:nvSpPr>
          <p:cNvPr id="3" name="Content Placeholder 2"/>
          <p:cNvSpPr>
            <a:spLocks noGrp="1"/>
          </p:cNvSpPr>
          <p:nvPr>
            <p:ph idx="1"/>
          </p:nvPr>
        </p:nvSpPr>
        <p:spPr>
          <a:xfrm>
            <a:off x="457200" y="2276871"/>
            <a:ext cx="8229600" cy="3240361"/>
          </a:xfrm>
        </p:spPr>
        <p:txBody>
          <a:bodyPr>
            <a:normAutofit fontScale="62500" lnSpcReduction="20000"/>
          </a:bodyPr>
          <a:lstStyle/>
          <a:p>
            <a:r>
              <a:rPr lang="en-GB" dirty="0"/>
              <a:t>Communities of place?</a:t>
            </a:r>
          </a:p>
          <a:p>
            <a:endParaRPr lang="en-GB" dirty="0"/>
          </a:p>
          <a:p>
            <a:r>
              <a:rPr lang="en-GB" dirty="0"/>
              <a:t>Communities of interest?</a:t>
            </a:r>
          </a:p>
          <a:p>
            <a:endParaRPr lang="en-GB" dirty="0"/>
          </a:p>
          <a:p>
            <a:r>
              <a:rPr lang="en-GB" dirty="0"/>
              <a:t>Communities of identity?</a:t>
            </a:r>
          </a:p>
          <a:p>
            <a:endParaRPr lang="en-GB" dirty="0"/>
          </a:p>
          <a:p>
            <a:r>
              <a:rPr lang="en-GB" dirty="0"/>
              <a:t>However it is constructed there needs to be a strong connection between the individuals to consider it a community</a:t>
            </a:r>
          </a:p>
          <a:p>
            <a:endParaRPr lang="en-GB" dirty="0"/>
          </a:p>
          <a:p>
            <a:r>
              <a:rPr lang="en-GB" dirty="0"/>
              <a:t>Key elements – experiences &amp; resources </a:t>
            </a:r>
          </a:p>
          <a:p>
            <a:endParaRPr lang="en-GB" dirty="0"/>
          </a:p>
          <a:p>
            <a:pPr marL="0" indent="0">
              <a:buNone/>
            </a:pPr>
            <a:endParaRPr lang="en-GB" dirty="0"/>
          </a:p>
          <a:p>
            <a:endParaRPr lang="en-GB" dirty="0"/>
          </a:p>
          <a:p>
            <a:endParaRPr lang="en-GB" dirty="0"/>
          </a:p>
          <a:p>
            <a:endParaRPr lang="en-GB" dirty="0"/>
          </a:p>
        </p:txBody>
      </p:sp>
      <p:sp>
        <p:nvSpPr>
          <p:cNvPr id="4" name="Cloud Callout 3"/>
          <p:cNvSpPr/>
          <p:nvPr/>
        </p:nvSpPr>
        <p:spPr>
          <a:xfrm>
            <a:off x="5842478" y="1484784"/>
            <a:ext cx="2880320" cy="1944216"/>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300192" y="2000089"/>
            <a:ext cx="2160240" cy="923330"/>
          </a:xfrm>
          <a:prstGeom prst="rect">
            <a:avLst/>
          </a:prstGeom>
          <a:noFill/>
        </p:spPr>
        <p:txBody>
          <a:bodyPr wrap="square" rtlCol="0">
            <a:spAutoFit/>
          </a:bodyPr>
          <a:lstStyle/>
          <a:p>
            <a:r>
              <a:rPr lang="en-GB" dirty="0"/>
              <a:t>How do I know that I belong to this community?</a:t>
            </a:r>
          </a:p>
        </p:txBody>
      </p:sp>
    </p:spTree>
    <p:extLst>
      <p:ext uri="{BB962C8B-B14F-4D97-AF65-F5344CB8AC3E}">
        <p14:creationId xmlns:p14="http://schemas.microsoft.com/office/powerpoint/2010/main" val="1333002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Connectedness as the core meaning of community – has purpose and is meaningful to the individuals involved</a:t>
            </a:r>
          </a:p>
          <a:p>
            <a:endParaRPr lang="en-GB" dirty="0"/>
          </a:p>
          <a:p>
            <a:r>
              <a:rPr lang="en-GB" dirty="0"/>
              <a:t>Therefore the concept of needs to be considered within its historical and social context.</a:t>
            </a:r>
          </a:p>
          <a:p>
            <a:endParaRPr lang="en-GB" dirty="0"/>
          </a:p>
        </p:txBody>
      </p:sp>
    </p:spTree>
    <p:extLst>
      <p:ext uri="{BB962C8B-B14F-4D97-AF65-F5344CB8AC3E}">
        <p14:creationId xmlns:p14="http://schemas.microsoft.com/office/powerpoint/2010/main" val="3477402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lstStyle/>
          <a:p>
            <a:r>
              <a:rPr lang="en-GB" dirty="0"/>
              <a:t>We do know that defining community is difficult and it can be expressed in a variety of ways e.g. recognition and cooperation, a product of communicative action or through recognition systems.</a:t>
            </a:r>
          </a:p>
          <a:p>
            <a:endParaRPr lang="en-GB" dirty="0"/>
          </a:p>
        </p:txBody>
      </p:sp>
    </p:spTree>
    <p:extLst>
      <p:ext uri="{BB962C8B-B14F-4D97-AF65-F5344CB8AC3E}">
        <p14:creationId xmlns:p14="http://schemas.microsoft.com/office/powerpoint/2010/main" val="39008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Key features for a cohesive community</a:t>
            </a:r>
          </a:p>
        </p:txBody>
      </p:sp>
      <p:sp>
        <p:nvSpPr>
          <p:cNvPr id="3" name="Content Placeholder 2"/>
          <p:cNvSpPr>
            <a:spLocks noGrp="1"/>
          </p:cNvSpPr>
          <p:nvPr>
            <p:ph idx="1"/>
          </p:nvPr>
        </p:nvSpPr>
        <p:spPr/>
        <p:txBody>
          <a:bodyPr/>
          <a:lstStyle/>
          <a:p>
            <a:pPr marL="514350" indent="-514350">
              <a:buAutoNum type="arabicPeriod"/>
            </a:pPr>
            <a:r>
              <a:rPr lang="en-GB" dirty="0"/>
              <a:t>People from different backgrounds having similar life opportunities</a:t>
            </a:r>
          </a:p>
          <a:p>
            <a:pPr marL="514350" indent="-514350">
              <a:buAutoNum type="arabicPeriod"/>
            </a:pPr>
            <a:r>
              <a:rPr lang="en-GB" dirty="0"/>
              <a:t>People knowing their rights and responsibilities</a:t>
            </a:r>
          </a:p>
          <a:p>
            <a:pPr marL="514350" indent="-514350">
              <a:buAutoNum type="arabicPeriod"/>
            </a:pPr>
            <a:r>
              <a:rPr lang="en-GB" dirty="0"/>
              <a:t>People trusting one another and trusting local institutions to act fairly</a:t>
            </a:r>
          </a:p>
        </p:txBody>
      </p:sp>
    </p:spTree>
    <p:extLst>
      <p:ext uri="{BB962C8B-B14F-4D97-AF65-F5344CB8AC3E}">
        <p14:creationId xmlns:p14="http://schemas.microsoft.com/office/powerpoint/2010/main" val="1015426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Communities need to build</a:t>
            </a:r>
          </a:p>
        </p:txBody>
      </p:sp>
      <p:sp>
        <p:nvSpPr>
          <p:cNvPr id="3" name="Content Placeholder 2"/>
          <p:cNvSpPr>
            <a:spLocks noGrp="1"/>
          </p:cNvSpPr>
          <p:nvPr>
            <p:ph idx="1"/>
          </p:nvPr>
        </p:nvSpPr>
        <p:spPr/>
        <p:txBody>
          <a:bodyPr/>
          <a:lstStyle/>
          <a:p>
            <a:pPr marL="514350" indent="-514350">
              <a:buAutoNum type="arabicPeriod"/>
            </a:pPr>
            <a:r>
              <a:rPr lang="en-GB" dirty="0"/>
              <a:t>A shared future vision and sense of belonging</a:t>
            </a:r>
          </a:p>
          <a:p>
            <a:pPr marL="514350" indent="-514350">
              <a:buAutoNum type="arabicPeriod"/>
            </a:pPr>
            <a:r>
              <a:rPr lang="en-GB" dirty="0"/>
              <a:t>A focus on what new and existing communities have in common, alongside a recognition of the value of diversity</a:t>
            </a:r>
          </a:p>
          <a:p>
            <a:pPr marL="514350" indent="-514350">
              <a:buAutoNum type="arabicPeriod"/>
            </a:pPr>
            <a:r>
              <a:rPr lang="en-GB" dirty="0"/>
              <a:t>Strong and positive relationships between people from different backgrounds</a:t>
            </a:r>
          </a:p>
          <a:p>
            <a:endParaRPr lang="en-GB" dirty="0"/>
          </a:p>
        </p:txBody>
      </p:sp>
    </p:spTree>
    <p:extLst>
      <p:ext uri="{BB962C8B-B14F-4D97-AF65-F5344CB8AC3E}">
        <p14:creationId xmlns:p14="http://schemas.microsoft.com/office/powerpoint/2010/main" val="1466825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Supportive, cohesive communities matter</a:t>
            </a:r>
          </a:p>
        </p:txBody>
      </p:sp>
      <p:sp>
        <p:nvSpPr>
          <p:cNvPr id="3" name="Content Placeholder 2"/>
          <p:cNvSpPr>
            <a:spLocks noGrp="1"/>
          </p:cNvSpPr>
          <p:nvPr>
            <p:ph idx="1"/>
          </p:nvPr>
        </p:nvSpPr>
        <p:spPr/>
        <p:txBody>
          <a:bodyPr>
            <a:normAutofit fontScale="92500"/>
          </a:bodyPr>
          <a:lstStyle/>
          <a:p>
            <a:pPr>
              <a:buNone/>
            </a:pPr>
            <a:r>
              <a:rPr lang="en-GB" dirty="0"/>
              <a:t>Members of communities regard each other as</a:t>
            </a:r>
          </a:p>
          <a:p>
            <a:pPr>
              <a:buNone/>
            </a:pPr>
            <a:r>
              <a:rPr lang="en-GB" dirty="0"/>
              <a:t>‘whole’ persons who are of intrinsic significance</a:t>
            </a:r>
          </a:p>
          <a:p>
            <a:pPr>
              <a:buNone/>
            </a:pPr>
            <a:r>
              <a:rPr lang="en-GB" dirty="0"/>
              <a:t>and worth.</a:t>
            </a:r>
          </a:p>
          <a:p>
            <a:pPr>
              <a:buNone/>
            </a:pPr>
            <a:r>
              <a:rPr lang="en-GB" dirty="0"/>
              <a:t>Members of mass society regards each other</a:t>
            </a:r>
          </a:p>
          <a:p>
            <a:pPr>
              <a:buNone/>
            </a:pPr>
            <a:r>
              <a:rPr lang="en-GB" dirty="0"/>
              <a:t>as means to ends and assign no intrinsic worth</a:t>
            </a:r>
          </a:p>
          <a:p>
            <a:pPr>
              <a:buNone/>
            </a:pPr>
            <a:r>
              <a:rPr lang="en-GB" dirty="0"/>
              <a:t>and significance to the individual.</a:t>
            </a:r>
          </a:p>
          <a:p>
            <a:endParaRPr lang="en-GB" dirty="0"/>
          </a:p>
        </p:txBody>
      </p:sp>
      <p:sp>
        <p:nvSpPr>
          <p:cNvPr id="4" name="Rounded Rectangular Callout 3"/>
          <p:cNvSpPr/>
          <p:nvPr/>
        </p:nvSpPr>
        <p:spPr>
          <a:xfrm>
            <a:off x="2339752" y="4869160"/>
            <a:ext cx="2448272" cy="1008112"/>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Is this still true today?</a:t>
            </a:r>
          </a:p>
        </p:txBody>
      </p:sp>
      <p:sp>
        <p:nvSpPr>
          <p:cNvPr id="5" name="Rounded Rectangular Callout 4"/>
          <p:cNvSpPr/>
          <p:nvPr/>
        </p:nvSpPr>
        <p:spPr>
          <a:xfrm>
            <a:off x="6516216" y="4653136"/>
            <a:ext cx="2411760" cy="1224136"/>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so, what can we do about it?</a:t>
            </a:r>
          </a:p>
        </p:txBody>
      </p:sp>
    </p:spTree>
    <p:extLst>
      <p:ext uri="{BB962C8B-B14F-4D97-AF65-F5344CB8AC3E}">
        <p14:creationId xmlns:p14="http://schemas.microsoft.com/office/powerpoint/2010/main" val="3084543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Yeo</a:t>
            </a:r>
            <a:r>
              <a:rPr lang="en-GB" dirty="0"/>
              <a:t> and </a:t>
            </a:r>
            <a:r>
              <a:rPr lang="en-GB" dirty="0" err="1"/>
              <a:t>Yeo</a:t>
            </a:r>
            <a:r>
              <a:rPr lang="en-GB" dirty="0"/>
              <a:t> (1988)</a:t>
            </a:r>
          </a:p>
        </p:txBody>
      </p:sp>
      <p:sp>
        <p:nvSpPr>
          <p:cNvPr id="3" name="Content Placeholder 2"/>
          <p:cNvSpPr>
            <a:spLocks noGrp="1"/>
          </p:cNvSpPr>
          <p:nvPr>
            <p:ph idx="1"/>
          </p:nvPr>
        </p:nvSpPr>
        <p:spPr/>
        <p:txBody>
          <a:bodyPr>
            <a:normAutofit fontScale="85000" lnSpcReduction="10000"/>
          </a:bodyPr>
          <a:lstStyle/>
          <a:p>
            <a:pPr>
              <a:buNone/>
            </a:pPr>
            <a:r>
              <a:rPr lang="en-GB" dirty="0"/>
              <a:t>Community has the capacity to forge a union</a:t>
            </a:r>
          </a:p>
          <a:p>
            <a:pPr>
              <a:buNone/>
            </a:pPr>
            <a:r>
              <a:rPr lang="en-GB" dirty="0"/>
              <a:t>between the community as supplied from above with</a:t>
            </a:r>
          </a:p>
          <a:p>
            <a:pPr>
              <a:buNone/>
            </a:pPr>
            <a:r>
              <a:rPr lang="en-GB" dirty="0"/>
              <a:t>its basically unequal social structures and community</a:t>
            </a:r>
          </a:p>
          <a:p>
            <a:pPr>
              <a:buNone/>
            </a:pPr>
            <a:r>
              <a:rPr lang="en-GB" dirty="0"/>
              <a:t>created from inside with its supportive and more</a:t>
            </a:r>
          </a:p>
          <a:p>
            <a:pPr>
              <a:buNone/>
            </a:pPr>
            <a:r>
              <a:rPr lang="en-GB"/>
              <a:t>ethical human </a:t>
            </a:r>
            <a:r>
              <a:rPr lang="en-GB" dirty="0"/>
              <a:t>relations.</a:t>
            </a:r>
          </a:p>
          <a:p>
            <a:pPr>
              <a:buNone/>
            </a:pPr>
            <a:endParaRPr lang="en-GB" dirty="0"/>
          </a:p>
          <a:p>
            <a:pPr>
              <a:buNone/>
            </a:pPr>
            <a:r>
              <a:rPr lang="en-GB" dirty="0"/>
              <a:t>Therefore a strong and developed community can</a:t>
            </a:r>
          </a:p>
          <a:p>
            <a:pPr>
              <a:buNone/>
            </a:pPr>
            <a:r>
              <a:rPr lang="en-GB" dirty="0"/>
              <a:t>help support equality within a society</a:t>
            </a:r>
          </a:p>
        </p:txBody>
      </p:sp>
    </p:spTree>
    <p:extLst>
      <p:ext uri="{BB962C8B-B14F-4D97-AF65-F5344CB8AC3E}">
        <p14:creationId xmlns:p14="http://schemas.microsoft.com/office/powerpoint/2010/main" val="1888963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social capital?</a:t>
            </a:r>
          </a:p>
        </p:txBody>
      </p:sp>
      <p:sp>
        <p:nvSpPr>
          <p:cNvPr id="3" name="Content Placeholder 2"/>
          <p:cNvSpPr>
            <a:spLocks noGrp="1"/>
          </p:cNvSpPr>
          <p:nvPr>
            <p:ph idx="1"/>
          </p:nvPr>
        </p:nvSpPr>
        <p:spPr/>
        <p:txBody>
          <a:bodyPr>
            <a:normAutofit fontScale="85000" lnSpcReduction="20000"/>
          </a:bodyPr>
          <a:lstStyle/>
          <a:p>
            <a:r>
              <a:rPr lang="en-GB" dirty="0"/>
              <a:t>Community as meaningful interconnectedness represents a resource that can be used to increase value (Somerville 2011)</a:t>
            </a:r>
          </a:p>
          <a:p>
            <a:endParaRPr lang="en-GB" dirty="0"/>
          </a:p>
          <a:p>
            <a:r>
              <a:rPr lang="en-GB" dirty="0"/>
              <a:t>Therefore it can function as capital and therefore it can be utilised to develop value.</a:t>
            </a:r>
          </a:p>
          <a:p>
            <a:endParaRPr lang="en-GB" dirty="0"/>
          </a:p>
          <a:p>
            <a:r>
              <a:rPr lang="en-GB" dirty="0"/>
              <a:t>Which leads to the question – how can we mobilise such capital and thereby create a ‘developed’ community</a:t>
            </a:r>
          </a:p>
          <a:p>
            <a:endParaRPr lang="en-GB" dirty="0"/>
          </a:p>
        </p:txBody>
      </p:sp>
    </p:spTree>
    <p:extLst>
      <p:ext uri="{BB962C8B-B14F-4D97-AF65-F5344CB8AC3E}">
        <p14:creationId xmlns:p14="http://schemas.microsoft.com/office/powerpoint/2010/main" val="1149096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 to consider</a:t>
            </a:r>
          </a:p>
        </p:txBody>
      </p:sp>
      <p:sp>
        <p:nvSpPr>
          <p:cNvPr id="3" name="Content Placeholder 2"/>
          <p:cNvSpPr>
            <a:spLocks noGrp="1"/>
          </p:cNvSpPr>
          <p:nvPr>
            <p:ph idx="1"/>
          </p:nvPr>
        </p:nvSpPr>
        <p:spPr/>
        <p:txBody>
          <a:bodyPr/>
          <a:lstStyle/>
          <a:p>
            <a:r>
              <a:rPr lang="en-GB" dirty="0"/>
              <a:t>How can we build our social capital in Wales and support our communities to develop?</a:t>
            </a:r>
          </a:p>
          <a:p>
            <a:endParaRPr lang="en-GB" dirty="0"/>
          </a:p>
          <a:p>
            <a:r>
              <a:rPr lang="en-GB" dirty="0"/>
              <a:t>What are the challenges?</a:t>
            </a:r>
          </a:p>
          <a:p>
            <a:endParaRPr lang="en-GB" dirty="0"/>
          </a:p>
          <a:p>
            <a:r>
              <a:rPr lang="en-GB" dirty="0"/>
              <a:t>How might we try to overcome these?</a:t>
            </a:r>
          </a:p>
        </p:txBody>
      </p:sp>
    </p:spTree>
    <p:extLst>
      <p:ext uri="{BB962C8B-B14F-4D97-AF65-F5344CB8AC3E}">
        <p14:creationId xmlns:p14="http://schemas.microsoft.com/office/powerpoint/2010/main" val="40473309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EBBC9-8B92-45A0-8B89-19A8D8B08D8A}"/>
              </a:ext>
            </a:extLst>
          </p:cNvPr>
          <p:cNvSpPr>
            <a:spLocks noGrp="1"/>
          </p:cNvSpPr>
          <p:nvPr>
            <p:ph type="title"/>
          </p:nvPr>
        </p:nvSpPr>
        <p:spPr/>
        <p:txBody>
          <a:bodyPr/>
          <a:lstStyle/>
          <a:p>
            <a:r>
              <a:rPr lang="en-GB" dirty="0"/>
              <a:t>References/Further Reading</a:t>
            </a:r>
          </a:p>
        </p:txBody>
      </p:sp>
      <p:sp>
        <p:nvSpPr>
          <p:cNvPr id="3" name="Content Placeholder 2">
            <a:extLst>
              <a:ext uri="{FF2B5EF4-FFF2-40B4-BE49-F238E27FC236}">
                <a16:creationId xmlns:a16="http://schemas.microsoft.com/office/drawing/2014/main" id="{9E347253-A950-4153-82F9-E344DF2A47E5}"/>
              </a:ext>
            </a:extLst>
          </p:cNvPr>
          <p:cNvSpPr>
            <a:spLocks noGrp="1"/>
          </p:cNvSpPr>
          <p:nvPr>
            <p:ph idx="1"/>
          </p:nvPr>
        </p:nvSpPr>
        <p:spPr>
          <a:xfrm>
            <a:off x="457200" y="1417638"/>
            <a:ext cx="8229600" cy="4099595"/>
          </a:xfrm>
        </p:spPr>
        <p:txBody>
          <a:bodyPr>
            <a:normAutofit fontScale="32500" lnSpcReduction="20000"/>
          </a:bodyPr>
          <a:lstStyle/>
          <a:p>
            <a:r>
              <a:rPr lang="en-GB" dirty="0"/>
              <a:t>Day, G (2006) Community and everyday life. Abingdon: Routledge. </a:t>
            </a:r>
          </a:p>
          <a:p>
            <a:endParaRPr lang="en-GB" dirty="0"/>
          </a:p>
          <a:p>
            <a:r>
              <a:rPr lang="en-GB" dirty="0" err="1"/>
              <a:t>Misztral</a:t>
            </a:r>
            <a:r>
              <a:rPr lang="en-GB" dirty="0"/>
              <a:t>, B. (2000) Informality: Social theory and contemporary practice. London: Routledge. </a:t>
            </a:r>
          </a:p>
          <a:p>
            <a:endParaRPr lang="en-GB" dirty="0"/>
          </a:p>
          <a:p>
            <a:r>
              <a:rPr lang="en-GB" dirty="0"/>
              <a:t>Butcher, H. (1993) Community and Public Policy. London: Pluto Press</a:t>
            </a:r>
          </a:p>
          <a:p>
            <a:endParaRPr lang="en-GB" dirty="0"/>
          </a:p>
          <a:p>
            <a:r>
              <a:rPr lang="en-GB" dirty="0"/>
              <a:t>CLG (2008a) The government’s response to the Commission on Integration and Cohesion. London: CLG</a:t>
            </a:r>
          </a:p>
          <a:p>
            <a:endParaRPr lang="en-GB" dirty="0"/>
          </a:p>
          <a:p>
            <a:r>
              <a:rPr lang="en-GB" dirty="0"/>
              <a:t>Anderson, B.  (1983) The code of the street: Decency, violence and the moral life of the street. New York: Norton.</a:t>
            </a:r>
          </a:p>
          <a:p>
            <a:endParaRPr lang="en-GB" dirty="0"/>
          </a:p>
          <a:p>
            <a:r>
              <a:rPr lang="en-GB" dirty="0" err="1"/>
              <a:t>Althuser</a:t>
            </a:r>
            <a:r>
              <a:rPr lang="en-GB" dirty="0"/>
              <a:t>, L. (1970) Ideology and Ideological State Apparatuses’, in Lenin and Philosophy and other essays, </a:t>
            </a:r>
            <a:r>
              <a:rPr lang="en-GB" dirty="0" err="1"/>
              <a:t>trs</a:t>
            </a:r>
            <a:r>
              <a:rPr lang="en-GB" dirty="0"/>
              <a:t> B. Brewster, Monthly Review Press.  Available online at </a:t>
            </a:r>
            <a:r>
              <a:rPr lang="en-GB" dirty="0">
                <a:hlinkClick r:id="rId2"/>
              </a:rPr>
              <a:t>www.marxists.org/reference/archice/althusser/1970/ideology.htm</a:t>
            </a:r>
            <a:r>
              <a:rPr lang="en-GB" dirty="0"/>
              <a:t> </a:t>
            </a:r>
          </a:p>
          <a:p>
            <a:endParaRPr lang="en-GB" dirty="0"/>
          </a:p>
          <a:p>
            <a:r>
              <a:rPr lang="en-GB" dirty="0"/>
              <a:t>Bourdieu , P. (1990) The logic of practice. Cambridge: Polity Press.</a:t>
            </a:r>
          </a:p>
          <a:p>
            <a:endParaRPr lang="en-GB" dirty="0"/>
          </a:p>
          <a:p>
            <a:r>
              <a:rPr lang="en-GB" dirty="0"/>
              <a:t>Somerville, P. (2011) Understanding Community. Bristol: Policy Press.</a:t>
            </a:r>
          </a:p>
          <a:p>
            <a:endParaRPr lang="en-GB" dirty="0"/>
          </a:p>
          <a:p>
            <a:r>
              <a:rPr lang="en-GB" dirty="0"/>
              <a:t>Watt, P. (2006) Respectability, roughness and race: neighbourhood place images and the making of working-class social distinctions in London’. International Journal of Urban and Regional Research, </a:t>
            </a:r>
            <a:r>
              <a:rPr lang="en-GB" dirty="0" err="1"/>
              <a:t>vol</a:t>
            </a:r>
            <a:r>
              <a:rPr lang="en-GB" dirty="0"/>
              <a:t> 30, no 4, pp776-97.</a:t>
            </a:r>
          </a:p>
          <a:p>
            <a:pPr marL="0" indent="0">
              <a:buNone/>
            </a:pPr>
            <a:endParaRPr lang="en-GB" dirty="0"/>
          </a:p>
        </p:txBody>
      </p:sp>
    </p:spTree>
    <p:extLst>
      <p:ext uri="{BB962C8B-B14F-4D97-AF65-F5344CB8AC3E}">
        <p14:creationId xmlns:p14="http://schemas.microsoft.com/office/powerpoint/2010/main" val="8834516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 ds:uri="303dbf9b-b85b-46a0-94f1-894078c07ecd"/>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92</TotalTime>
  <Words>843</Words>
  <Application>Microsoft Office PowerPoint</Application>
  <PresentationFormat>On-screen Show (4:3)</PresentationFormat>
  <Paragraphs>88</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20140311PresentationUWTSDTemplate</vt:lpstr>
      <vt:lpstr>WBFG Act  A Wales of Cohesive Communities </vt:lpstr>
      <vt:lpstr>Guidelines for this presentation</vt:lpstr>
      <vt:lpstr>PowerPoint Presentation</vt:lpstr>
      <vt:lpstr>How do you identify yourself within your community or even communities</vt:lpstr>
      <vt:lpstr>PowerPoint Presentation</vt:lpstr>
      <vt:lpstr>PowerPoint Presentation</vt:lpstr>
      <vt:lpstr>Key features for a cohesive community</vt:lpstr>
      <vt:lpstr>Communities need to build</vt:lpstr>
      <vt:lpstr>Supportive, cohesive communities matter</vt:lpstr>
      <vt:lpstr>Yeo and Yeo (1988)</vt:lpstr>
      <vt:lpstr>What is social capital?</vt:lpstr>
      <vt:lpstr>Questions to consider</vt:lpstr>
      <vt:lpstr>References/Further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Caroline Lewis</cp:lastModifiedBy>
  <cp:revision>5</cp:revision>
  <dcterms:created xsi:type="dcterms:W3CDTF">2015-04-14T15:21:28Z</dcterms:created>
  <dcterms:modified xsi:type="dcterms:W3CDTF">2018-01-26T16:24:11Z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