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Lst>
  <p:notesMasterIdLst>
    <p:notesMasterId r:id="rId26"/>
  </p:notesMasterIdLst>
  <p:sldIdLst>
    <p:sldId id="294" r:id="rId8"/>
    <p:sldId id="518" r:id="rId9"/>
    <p:sldId id="587" r:id="rId10"/>
    <p:sldId id="517" r:id="rId11"/>
    <p:sldId id="570" r:id="rId12"/>
    <p:sldId id="409" r:id="rId13"/>
    <p:sldId id="586" r:id="rId14"/>
    <p:sldId id="571" r:id="rId15"/>
    <p:sldId id="572" r:id="rId16"/>
    <p:sldId id="573" r:id="rId17"/>
    <p:sldId id="580" r:id="rId18"/>
    <p:sldId id="574" r:id="rId19"/>
    <p:sldId id="581" r:id="rId20"/>
    <p:sldId id="582" r:id="rId21"/>
    <p:sldId id="583" r:id="rId22"/>
    <p:sldId id="584" r:id="rId23"/>
    <p:sldId id="585" r:id="rId24"/>
    <p:sldId id="40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74148" autoAdjust="0"/>
  </p:normalViewPr>
  <p:slideViewPr>
    <p:cSldViewPr snapToGrid="0">
      <p:cViewPr varScale="1">
        <p:scale>
          <a:sx n="83" d="100"/>
          <a:sy n="83" d="100"/>
        </p:scale>
        <p:origin x="1500" y="60"/>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4.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viewProps" Target="viewProps.xml"/><Relationship Id="rId10" Type="http://schemas.openxmlformats.org/officeDocument/2006/relationships/slide" Target="slides/slide3.xml"/><Relationship Id="rId19" Type="http://schemas.openxmlformats.org/officeDocument/2006/relationships/slide" Target="slides/slide12.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B659742E-297B-448F-8740-7620180901BC}"/>
    <pc:docChg chg="modSld">
      <pc:chgData name="Nitheesh Kaliyamurthy" userId="2821ebda-f4ac-4963-9a4e-a836dfc45829" providerId="ADAL" clId="{B659742E-297B-448F-8740-7620180901BC}" dt="2022-03-05T15:18:20.795" v="8" actId="6549"/>
      <pc:docMkLst>
        <pc:docMk/>
      </pc:docMkLst>
      <pc:sldChg chg="modNotesTx">
        <pc:chgData name="Nitheesh Kaliyamurthy" userId="2821ebda-f4ac-4963-9a4e-a836dfc45829" providerId="ADAL" clId="{B659742E-297B-448F-8740-7620180901BC}" dt="2022-03-05T15:17:35.038" v="0" actId="6549"/>
        <pc:sldMkLst>
          <pc:docMk/>
          <pc:sldMk cId="4182268838" sldId="439"/>
        </pc:sldMkLst>
      </pc:sldChg>
      <pc:sldChg chg="modNotesTx">
        <pc:chgData name="Nitheesh Kaliyamurthy" userId="2821ebda-f4ac-4963-9a4e-a836dfc45829" providerId="ADAL" clId="{B659742E-297B-448F-8740-7620180901BC}" dt="2022-03-05T15:18:20.795" v="8" actId="6549"/>
        <pc:sldMkLst>
          <pc:docMk/>
          <pc:sldMk cId="2902312421" sldId="571"/>
        </pc:sldMkLst>
      </pc:sldChg>
      <pc:sldChg chg="modNotesTx">
        <pc:chgData name="Nitheesh Kaliyamurthy" userId="2821ebda-f4ac-4963-9a4e-a836dfc45829" providerId="ADAL" clId="{B659742E-297B-448F-8740-7620180901BC}" dt="2022-03-05T15:18:05.460" v="7" actId="6549"/>
        <pc:sldMkLst>
          <pc:docMk/>
          <pc:sldMk cId="239935176" sldId="572"/>
        </pc:sldMkLst>
      </pc:sldChg>
      <pc:sldChg chg="modNotesTx">
        <pc:chgData name="Nitheesh Kaliyamurthy" userId="2821ebda-f4ac-4963-9a4e-a836dfc45829" providerId="ADAL" clId="{B659742E-297B-448F-8740-7620180901BC}" dt="2022-03-05T15:18:00.738" v="6" actId="6549"/>
        <pc:sldMkLst>
          <pc:docMk/>
          <pc:sldMk cId="1683983035" sldId="573"/>
        </pc:sldMkLst>
      </pc:sldChg>
      <pc:sldChg chg="modNotesTx">
        <pc:chgData name="Nitheesh Kaliyamurthy" userId="2821ebda-f4ac-4963-9a4e-a836dfc45829" providerId="ADAL" clId="{B659742E-297B-448F-8740-7620180901BC}" dt="2022-03-05T15:17:54.614" v="4" actId="6549"/>
        <pc:sldMkLst>
          <pc:docMk/>
          <pc:sldMk cId="3605482706" sldId="574"/>
        </pc:sldMkLst>
      </pc:sldChg>
      <pc:sldChg chg="modNotesTx">
        <pc:chgData name="Nitheesh Kaliyamurthy" userId="2821ebda-f4ac-4963-9a4e-a836dfc45829" providerId="ADAL" clId="{B659742E-297B-448F-8740-7620180901BC}" dt="2022-03-05T15:17:58.034" v="5" actId="6549"/>
        <pc:sldMkLst>
          <pc:docMk/>
          <pc:sldMk cId="1497889026" sldId="580"/>
        </pc:sldMkLst>
      </pc:sldChg>
      <pc:sldChg chg="modNotesTx">
        <pc:chgData name="Nitheesh Kaliyamurthy" userId="2821ebda-f4ac-4963-9a4e-a836dfc45829" providerId="ADAL" clId="{B659742E-297B-448F-8740-7620180901BC}" dt="2022-03-05T15:17:51.146" v="3" actId="6549"/>
        <pc:sldMkLst>
          <pc:docMk/>
          <pc:sldMk cId="753718529" sldId="581"/>
        </pc:sldMkLst>
      </pc:sldChg>
      <pc:sldChg chg="modNotesTx">
        <pc:chgData name="Nitheesh Kaliyamurthy" userId="2821ebda-f4ac-4963-9a4e-a836dfc45829" providerId="ADAL" clId="{B659742E-297B-448F-8740-7620180901BC}" dt="2022-03-05T15:17:47.669" v="2" actId="6549"/>
        <pc:sldMkLst>
          <pc:docMk/>
          <pc:sldMk cId="2936921209" sldId="582"/>
        </pc:sldMkLst>
      </pc:sldChg>
      <pc:sldChg chg="modNotesTx">
        <pc:chgData name="Nitheesh Kaliyamurthy" userId="2821ebda-f4ac-4963-9a4e-a836dfc45829" providerId="ADAL" clId="{B659742E-297B-448F-8740-7620180901BC}" dt="2022-03-05T15:17:39.136" v="1" actId="6549"/>
        <pc:sldMkLst>
          <pc:docMk/>
          <pc:sldMk cId="4285637809" sldId="58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E4FD4C-36A2-4AED-BE7C-CAF95D4A4ADE}" type="doc">
      <dgm:prSet loTypeId="urn:microsoft.com/office/officeart/2008/layout/LinedList" loCatId="hierarchy" qsTypeId="urn:microsoft.com/office/officeart/2005/8/quickstyle/simple1" qsCatId="simple" csTypeId="urn:microsoft.com/office/officeart/2005/8/colors/accent1_2" csCatId="accent1" phldr="1"/>
      <dgm:spPr/>
      <dgm:t>
        <a:bodyPr/>
        <a:lstStyle/>
        <a:p>
          <a:endParaRPr lang="en-GB"/>
        </a:p>
      </dgm:t>
    </dgm:pt>
    <dgm:pt modelId="{E20FDB05-81CA-4231-B6BA-F3410DA3CD7B}">
      <dgm:prSet phldrT="[Text]"/>
      <dgm:spPr/>
      <dgm:t>
        <a:bodyPr/>
        <a:lstStyle/>
        <a:p>
          <a:r>
            <a:rPr lang="en-GB" dirty="0"/>
            <a:t>Report</a:t>
          </a:r>
        </a:p>
      </dgm:t>
    </dgm:pt>
    <dgm:pt modelId="{9E4078D9-D991-4437-A99B-B3BCA1A0493F}" type="parTrans" cxnId="{F764A8FE-6794-49C7-A0CA-B59241A9DB22}">
      <dgm:prSet/>
      <dgm:spPr/>
      <dgm:t>
        <a:bodyPr/>
        <a:lstStyle/>
        <a:p>
          <a:endParaRPr lang="en-GB"/>
        </a:p>
      </dgm:t>
    </dgm:pt>
    <dgm:pt modelId="{088CB48C-68CE-40FB-A01D-D1E7D1A609E3}" type="sibTrans" cxnId="{F764A8FE-6794-49C7-A0CA-B59241A9DB22}">
      <dgm:prSet/>
      <dgm:spPr/>
      <dgm:t>
        <a:bodyPr/>
        <a:lstStyle/>
        <a:p>
          <a:endParaRPr lang="en-GB"/>
        </a:p>
      </dgm:t>
    </dgm:pt>
    <dgm:pt modelId="{6C09A7A0-8FFB-45CF-B795-7F8898203F56}">
      <dgm:prSet phldrT="[Text]" custT="1"/>
      <dgm:spPr/>
      <dgm:t>
        <a:bodyPr/>
        <a:lstStyle/>
        <a:p>
          <a:r>
            <a:rPr lang="en-GB" sz="3200" dirty="0"/>
            <a:t>Information on Scan</a:t>
          </a:r>
        </a:p>
      </dgm:t>
    </dgm:pt>
    <dgm:pt modelId="{6C38EA05-3531-4542-8852-233E16CE9CC2}" type="parTrans" cxnId="{4EC0DCD5-10EB-4657-93F9-E4F2DFD04C23}">
      <dgm:prSet/>
      <dgm:spPr/>
      <dgm:t>
        <a:bodyPr/>
        <a:lstStyle/>
        <a:p>
          <a:endParaRPr lang="en-GB"/>
        </a:p>
      </dgm:t>
    </dgm:pt>
    <dgm:pt modelId="{F5913B73-195F-456C-BE09-38061E339755}" type="sibTrans" cxnId="{4EC0DCD5-10EB-4657-93F9-E4F2DFD04C23}">
      <dgm:prSet/>
      <dgm:spPr/>
      <dgm:t>
        <a:bodyPr/>
        <a:lstStyle/>
        <a:p>
          <a:endParaRPr lang="en-GB"/>
        </a:p>
      </dgm:t>
    </dgm:pt>
    <dgm:pt modelId="{D9BA7592-E65C-4D30-A694-110FA6078B61}">
      <dgm:prSet phldrT="[Text]" custT="1"/>
      <dgm:spPr/>
      <dgm:t>
        <a:bodyPr/>
        <a:lstStyle/>
        <a:p>
          <a:r>
            <a:rPr lang="en-GB" sz="3200" dirty="0"/>
            <a:t>Information on Target</a:t>
          </a:r>
        </a:p>
      </dgm:t>
    </dgm:pt>
    <dgm:pt modelId="{BEECD8C2-80BD-4D79-9182-6843B8940ADA}" type="parTrans" cxnId="{40E2CB53-EFEF-4FB5-9981-2FC03F6EED2F}">
      <dgm:prSet/>
      <dgm:spPr/>
      <dgm:t>
        <a:bodyPr/>
        <a:lstStyle/>
        <a:p>
          <a:endParaRPr lang="en-GB"/>
        </a:p>
      </dgm:t>
    </dgm:pt>
    <dgm:pt modelId="{F593B3E8-654C-4069-871C-5F875277B914}" type="sibTrans" cxnId="{40E2CB53-EFEF-4FB5-9981-2FC03F6EED2F}">
      <dgm:prSet/>
      <dgm:spPr/>
      <dgm:t>
        <a:bodyPr/>
        <a:lstStyle/>
        <a:p>
          <a:endParaRPr lang="en-GB"/>
        </a:p>
      </dgm:t>
    </dgm:pt>
    <dgm:pt modelId="{73101E15-C9F0-490D-B822-957AB3A4E92B}">
      <dgm:prSet phldrT="[Text]" custT="1"/>
      <dgm:spPr/>
      <dgm:t>
        <a:bodyPr/>
        <a:lstStyle/>
        <a:p>
          <a:r>
            <a:rPr lang="en-GB" sz="3200" dirty="0"/>
            <a:t>Results</a:t>
          </a:r>
        </a:p>
      </dgm:t>
    </dgm:pt>
    <dgm:pt modelId="{F05404D4-64DC-4A0E-9792-70665320C58F}" type="parTrans" cxnId="{CD65AD28-76E3-45DA-B257-6B2E6BDC3D6D}">
      <dgm:prSet/>
      <dgm:spPr/>
      <dgm:t>
        <a:bodyPr/>
        <a:lstStyle/>
        <a:p>
          <a:endParaRPr lang="en-GB"/>
        </a:p>
      </dgm:t>
    </dgm:pt>
    <dgm:pt modelId="{81C43A8A-ACFB-45C4-B378-9556C40BE80F}" type="sibTrans" cxnId="{CD65AD28-76E3-45DA-B257-6B2E6BDC3D6D}">
      <dgm:prSet/>
      <dgm:spPr/>
      <dgm:t>
        <a:bodyPr/>
        <a:lstStyle/>
        <a:p>
          <a:endParaRPr lang="en-GB"/>
        </a:p>
      </dgm:t>
    </dgm:pt>
    <dgm:pt modelId="{57D89ABA-D73E-4E12-9B66-07D8F1CF40C0}" type="pres">
      <dgm:prSet presAssocID="{93E4FD4C-36A2-4AED-BE7C-CAF95D4A4ADE}" presName="vert0" presStyleCnt="0">
        <dgm:presLayoutVars>
          <dgm:dir/>
          <dgm:animOne val="branch"/>
          <dgm:animLvl val="lvl"/>
        </dgm:presLayoutVars>
      </dgm:prSet>
      <dgm:spPr/>
    </dgm:pt>
    <dgm:pt modelId="{E1D61A02-5F23-4CFC-B858-FA94FAD37771}" type="pres">
      <dgm:prSet presAssocID="{E20FDB05-81CA-4231-B6BA-F3410DA3CD7B}" presName="thickLine" presStyleLbl="alignNode1" presStyleIdx="0" presStyleCnt="1"/>
      <dgm:spPr/>
    </dgm:pt>
    <dgm:pt modelId="{46F98CD9-3FE3-4B6E-B444-D15615BA5AFD}" type="pres">
      <dgm:prSet presAssocID="{E20FDB05-81CA-4231-B6BA-F3410DA3CD7B}" presName="horz1" presStyleCnt="0"/>
      <dgm:spPr/>
    </dgm:pt>
    <dgm:pt modelId="{F28E850A-D943-4AB0-A4E2-242EBADDCCEF}" type="pres">
      <dgm:prSet presAssocID="{E20FDB05-81CA-4231-B6BA-F3410DA3CD7B}" presName="tx1" presStyleLbl="revTx" presStyleIdx="0" presStyleCnt="4"/>
      <dgm:spPr/>
    </dgm:pt>
    <dgm:pt modelId="{351D2340-2778-48CE-9022-792A298993C2}" type="pres">
      <dgm:prSet presAssocID="{E20FDB05-81CA-4231-B6BA-F3410DA3CD7B}" presName="vert1" presStyleCnt="0"/>
      <dgm:spPr/>
    </dgm:pt>
    <dgm:pt modelId="{5771F3B3-64F2-4926-88E9-B23478BE6B45}" type="pres">
      <dgm:prSet presAssocID="{6C09A7A0-8FFB-45CF-B795-7F8898203F56}" presName="vertSpace2a" presStyleCnt="0"/>
      <dgm:spPr/>
    </dgm:pt>
    <dgm:pt modelId="{D43DA4B9-8802-4C76-A390-3CCC39CA46A5}" type="pres">
      <dgm:prSet presAssocID="{6C09A7A0-8FFB-45CF-B795-7F8898203F56}" presName="horz2" presStyleCnt="0"/>
      <dgm:spPr/>
    </dgm:pt>
    <dgm:pt modelId="{B77DB6E2-2F46-4D0E-ABA1-FF2680444118}" type="pres">
      <dgm:prSet presAssocID="{6C09A7A0-8FFB-45CF-B795-7F8898203F56}" presName="horzSpace2" presStyleCnt="0"/>
      <dgm:spPr/>
    </dgm:pt>
    <dgm:pt modelId="{522C04B6-5C9B-4414-9158-3460DA6314A1}" type="pres">
      <dgm:prSet presAssocID="{6C09A7A0-8FFB-45CF-B795-7F8898203F56}" presName="tx2" presStyleLbl="revTx" presStyleIdx="1" presStyleCnt="4"/>
      <dgm:spPr/>
    </dgm:pt>
    <dgm:pt modelId="{E61675E2-05BE-4C5A-A690-3541211DC9DC}" type="pres">
      <dgm:prSet presAssocID="{6C09A7A0-8FFB-45CF-B795-7F8898203F56}" presName="vert2" presStyleCnt="0"/>
      <dgm:spPr/>
    </dgm:pt>
    <dgm:pt modelId="{0F3193EF-65DD-441F-BD01-B14434F09099}" type="pres">
      <dgm:prSet presAssocID="{6C09A7A0-8FFB-45CF-B795-7F8898203F56}" presName="thinLine2b" presStyleLbl="callout" presStyleIdx="0" presStyleCnt="3"/>
      <dgm:spPr/>
    </dgm:pt>
    <dgm:pt modelId="{5886B47C-CEEE-4DF8-B006-FEC01C4E8A99}" type="pres">
      <dgm:prSet presAssocID="{6C09A7A0-8FFB-45CF-B795-7F8898203F56}" presName="vertSpace2b" presStyleCnt="0"/>
      <dgm:spPr/>
    </dgm:pt>
    <dgm:pt modelId="{18E5243E-C72A-4223-8053-C1F2993111B9}" type="pres">
      <dgm:prSet presAssocID="{D9BA7592-E65C-4D30-A694-110FA6078B61}" presName="horz2" presStyleCnt="0"/>
      <dgm:spPr/>
    </dgm:pt>
    <dgm:pt modelId="{129B3EAA-8779-4547-B77E-FD4D54AD8F07}" type="pres">
      <dgm:prSet presAssocID="{D9BA7592-E65C-4D30-A694-110FA6078B61}" presName="horzSpace2" presStyleCnt="0"/>
      <dgm:spPr/>
    </dgm:pt>
    <dgm:pt modelId="{91903D58-4FDC-4072-B575-16EC2D8BEAB0}" type="pres">
      <dgm:prSet presAssocID="{D9BA7592-E65C-4D30-A694-110FA6078B61}" presName="tx2" presStyleLbl="revTx" presStyleIdx="2" presStyleCnt="4"/>
      <dgm:spPr/>
    </dgm:pt>
    <dgm:pt modelId="{D86F99D6-1E74-48FD-B15A-BA8B554F5C74}" type="pres">
      <dgm:prSet presAssocID="{D9BA7592-E65C-4D30-A694-110FA6078B61}" presName="vert2" presStyleCnt="0"/>
      <dgm:spPr/>
    </dgm:pt>
    <dgm:pt modelId="{D6C59EE1-C689-454C-9826-D2FD5BB8CC68}" type="pres">
      <dgm:prSet presAssocID="{D9BA7592-E65C-4D30-A694-110FA6078B61}" presName="thinLine2b" presStyleLbl="callout" presStyleIdx="1" presStyleCnt="3"/>
      <dgm:spPr/>
    </dgm:pt>
    <dgm:pt modelId="{3407CD73-5911-491A-83E5-E4DF0F8BB945}" type="pres">
      <dgm:prSet presAssocID="{D9BA7592-E65C-4D30-A694-110FA6078B61}" presName="vertSpace2b" presStyleCnt="0"/>
      <dgm:spPr/>
    </dgm:pt>
    <dgm:pt modelId="{70E2DF71-12F7-4994-BC6F-A6E041A4A0B8}" type="pres">
      <dgm:prSet presAssocID="{73101E15-C9F0-490D-B822-957AB3A4E92B}" presName="horz2" presStyleCnt="0"/>
      <dgm:spPr/>
    </dgm:pt>
    <dgm:pt modelId="{2CAE9183-163D-452A-92A2-F8708F34CB11}" type="pres">
      <dgm:prSet presAssocID="{73101E15-C9F0-490D-B822-957AB3A4E92B}" presName="horzSpace2" presStyleCnt="0"/>
      <dgm:spPr/>
    </dgm:pt>
    <dgm:pt modelId="{EF585FDC-38C8-450D-86D7-109C24C1EDA9}" type="pres">
      <dgm:prSet presAssocID="{73101E15-C9F0-490D-B822-957AB3A4E92B}" presName="tx2" presStyleLbl="revTx" presStyleIdx="3" presStyleCnt="4"/>
      <dgm:spPr/>
    </dgm:pt>
    <dgm:pt modelId="{D1E5F7C0-DC5A-47A0-8D35-13D0329C58A4}" type="pres">
      <dgm:prSet presAssocID="{73101E15-C9F0-490D-B822-957AB3A4E92B}" presName="vert2" presStyleCnt="0"/>
      <dgm:spPr/>
    </dgm:pt>
    <dgm:pt modelId="{65CA295D-F3A8-4A8C-B9C4-71907BA2C7C4}" type="pres">
      <dgm:prSet presAssocID="{73101E15-C9F0-490D-B822-957AB3A4E92B}" presName="thinLine2b" presStyleLbl="callout" presStyleIdx="2" presStyleCnt="3"/>
      <dgm:spPr/>
    </dgm:pt>
    <dgm:pt modelId="{E838FEE4-1EDF-4779-A555-A9B90713A2D1}" type="pres">
      <dgm:prSet presAssocID="{73101E15-C9F0-490D-B822-957AB3A4E92B}" presName="vertSpace2b" presStyleCnt="0"/>
      <dgm:spPr/>
    </dgm:pt>
  </dgm:ptLst>
  <dgm:cxnLst>
    <dgm:cxn modelId="{CD65AD28-76E3-45DA-B257-6B2E6BDC3D6D}" srcId="{E20FDB05-81CA-4231-B6BA-F3410DA3CD7B}" destId="{73101E15-C9F0-490D-B822-957AB3A4E92B}" srcOrd="2" destOrd="0" parTransId="{F05404D4-64DC-4A0E-9792-70665320C58F}" sibTransId="{81C43A8A-ACFB-45C4-B378-9556C40BE80F}"/>
    <dgm:cxn modelId="{015D8E3E-72E2-424A-97C7-FE9E5B6C6D82}" type="presOf" srcId="{6C09A7A0-8FFB-45CF-B795-7F8898203F56}" destId="{522C04B6-5C9B-4414-9158-3460DA6314A1}" srcOrd="0" destOrd="0" presId="urn:microsoft.com/office/officeart/2008/layout/LinedList"/>
    <dgm:cxn modelId="{9E6FDE66-530E-4E10-97B3-DC40DD8E18C4}" type="presOf" srcId="{93E4FD4C-36A2-4AED-BE7C-CAF95D4A4ADE}" destId="{57D89ABA-D73E-4E12-9B66-07D8F1CF40C0}" srcOrd="0" destOrd="0" presId="urn:microsoft.com/office/officeart/2008/layout/LinedList"/>
    <dgm:cxn modelId="{40E2CB53-EFEF-4FB5-9981-2FC03F6EED2F}" srcId="{E20FDB05-81CA-4231-B6BA-F3410DA3CD7B}" destId="{D9BA7592-E65C-4D30-A694-110FA6078B61}" srcOrd="1" destOrd="0" parTransId="{BEECD8C2-80BD-4D79-9182-6843B8940ADA}" sibTransId="{F593B3E8-654C-4069-871C-5F875277B914}"/>
    <dgm:cxn modelId="{B407D954-93F2-4ECD-9CBC-4EC1A2FE412C}" type="presOf" srcId="{E20FDB05-81CA-4231-B6BA-F3410DA3CD7B}" destId="{F28E850A-D943-4AB0-A4E2-242EBADDCCEF}" srcOrd="0" destOrd="0" presId="urn:microsoft.com/office/officeart/2008/layout/LinedList"/>
    <dgm:cxn modelId="{F87510B4-0309-468B-AD87-52571AC306F7}" type="presOf" srcId="{D9BA7592-E65C-4D30-A694-110FA6078B61}" destId="{91903D58-4FDC-4072-B575-16EC2D8BEAB0}" srcOrd="0" destOrd="0" presId="urn:microsoft.com/office/officeart/2008/layout/LinedList"/>
    <dgm:cxn modelId="{4EC0DCD5-10EB-4657-93F9-E4F2DFD04C23}" srcId="{E20FDB05-81CA-4231-B6BA-F3410DA3CD7B}" destId="{6C09A7A0-8FFB-45CF-B795-7F8898203F56}" srcOrd="0" destOrd="0" parTransId="{6C38EA05-3531-4542-8852-233E16CE9CC2}" sibTransId="{F5913B73-195F-456C-BE09-38061E339755}"/>
    <dgm:cxn modelId="{515332DD-89DA-4CCD-AB87-B070FA6D15E7}" type="presOf" srcId="{73101E15-C9F0-490D-B822-957AB3A4E92B}" destId="{EF585FDC-38C8-450D-86D7-109C24C1EDA9}" srcOrd="0" destOrd="0" presId="urn:microsoft.com/office/officeart/2008/layout/LinedList"/>
    <dgm:cxn modelId="{F764A8FE-6794-49C7-A0CA-B59241A9DB22}" srcId="{93E4FD4C-36A2-4AED-BE7C-CAF95D4A4ADE}" destId="{E20FDB05-81CA-4231-B6BA-F3410DA3CD7B}" srcOrd="0" destOrd="0" parTransId="{9E4078D9-D991-4437-A99B-B3BCA1A0493F}" sibTransId="{088CB48C-68CE-40FB-A01D-D1E7D1A609E3}"/>
    <dgm:cxn modelId="{D0AE8506-0789-4FE0-A312-BB3C58AF3AE3}" type="presParOf" srcId="{57D89ABA-D73E-4E12-9B66-07D8F1CF40C0}" destId="{E1D61A02-5F23-4CFC-B858-FA94FAD37771}" srcOrd="0" destOrd="0" presId="urn:microsoft.com/office/officeart/2008/layout/LinedList"/>
    <dgm:cxn modelId="{9616D60E-6FC8-4178-B693-1A24110A72F4}" type="presParOf" srcId="{57D89ABA-D73E-4E12-9B66-07D8F1CF40C0}" destId="{46F98CD9-3FE3-4B6E-B444-D15615BA5AFD}" srcOrd="1" destOrd="0" presId="urn:microsoft.com/office/officeart/2008/layout/LinedList"/>
    <dgm:cxn modelId="{1222593F-81A2-4EA5-94BB-46A741AC21FB}" type="presParOf" srcId="{46F98CD9-3FE3-4B6E-B444-D15615BA5AFD}" destId="{F28E850A-D943-4AB0-A4E2-242EBADDCCEF}" srcOrd="0" destOrd="0" presId="urn:microsoft.com/office/officeart/2008/layout/LinedList"/>
    <dgm:cxn modelId="{0B3BB2F1-C4E7-4AEC-9E23-C0F71A2A3535}" type="presParOf" srcId="{46F98CD9-3FE3-4B6E-B444-D15615BA5AFD}" destId="{351D2340-2778-48CE-9022-792A298993C2}" srcOrd="1" destOrd="0" presId="urn:microsoft.com/office/officeart/2008/layout/LinedList"/>
    <dgm:cxn modelId="{CFEF1950-D495-4B52-B328-50387BAB3F90}" type="presParOf" srcId="{351D2340-2778-48CE-9022-792A298993C2}" destId="{5771F3B3-64F2-4926-88E9-B23478BE6B45}" srcOrd="0" destOrd="0" presId="urn:microsoft.com/office/officeart/2008/layout/LinedList"/>
    <dgm:cxn modelId="{471421B7-B3D2-4B36-954C-1A3A9ECCF92D}" type="presParOf" srcId="{351D2340-2778-48CE-9022-792A298993C2}" destId="{D43DA4B9-8802-4C76-A390-3CCC39CA46A5}" srcOrd="1" destOrd="0" presId="urn:microsoft.com/office/officeart/2008/layout/LinedList"/>
    <dgm:cxn modelId="{302B69DC-66C7-490E-8B90-4023F665B04B}" type="presParOf" srcId="{D43DA4B9-8802-4C76-A390-3CCC39CA46A5}" destId="{B77DB6E2-2F46-4D0E-ABA1-FF2680444118}" srcOrd="0" destOrd="0" presId="urn:microsoft.com/office/officeart/2008/layout/LinedList"/>
    <dgm:cxn modelId="{563C4EA1-2D74-4F9B-A40E-03B9EC307065}" type="presParOf" srcId="{D43DA4B9-8802-4C76-A390-3CCC39CA46A5}" destId="{522C04B6-5C9B-4414-9158-3460DA6314A1}" srcOrd="1" destOrd="0" presId="urn:microsoft.com/office/officeart/2008/layout/LinedList"/>
    <dgm:cxn modelId="{3A191F1F-D583-4737-8AA5-61219DE381A2}" type="presParOf" srcId="{D43DA4B9-8802-4C76-A390-3CCC39CA46A5}" destId="{E61675E2-05BE-4C5A-A690-3541211DC9DC}" srcOrd="2" destOrd="0" presId="urn:microsoft.com/office/officeart/2008/layout/LinedList"/>
    <dgm:cxn modelId="{86DBBA91-8D89-4D18-8B9F-68AA70C1B106}" type="presParOf" srcId="{351D2340-2778-48CE-9022-792A298993C2}" destId="{0F3193EF-65DD-441F-BD01-B14434F09099}" srcOrd="2" destOrd="0" presId="urn:microsoft.com/office/officeart/2008/layout/LinedList"/>
    <dgm:cxn modelId="{EEF8DAA6-FA48-485F-AC4C-1E33A4BB0A50}" type="presParOf" srcId="{351D2340-2778-48CE-9022-792A298993C2}" destId="{5886B47C-CEEE-4DF8-B006-FEC01C4E8A99}" srcOrd="3" destOrd="0" presId="urn:microsoft.com/office/officeart/2008/layout/LinedList"/>
    <dgm:cxn modelId="{8079FC34-DEA6-4D72-A59E-C7252C320C0C}" type="presParOf" srcId="{351D2340-2778-48CE-9022-792A298993C2}" destId="{18E5243E-C72A-4223-8053-C1F2993111B9}" srcOrd="4" destOrd="0" presId="urn:microsoft.com/office/officeart/2008/layout/LinedList"/>
    <dgm:cxn modelId="{5BF29A78-FE58-40F2-B3D9-B9084F5206C8}" type="presParOf" srcId="{18E5243E-C72A-4223-8053-C1F2993111B9}" destId="{129B3EAA-8779-4547-B77E-FD4D54AD8F07}" srcOrd="0" destOrd="0" presId="urn:microsoft.com/office/officeart/2008/layout/LinedList"/>
    <dgm:cxn modelId="{F7FA4BAA-F643-461B-AFBC-C1D396424305}" type="presParOf" srcId="{18E5243E-C72A-4223-8053-C1F2993111B9}" destId="{91903D58-4FDC-4072-B575-16EC2D8BEAB0}" srcOrd="1" destOrd="0" presId="urn:microsoft.com/office/officeart/2008/layout/LinedList"/>
    <dgm:cxn modelId="{13EAD38A-91C9-4006-AD89-8ABCF320FD1B}" type="presParOf" srcId="{18E5243E-C72A-4223-8053-C1F2993111B9}" destId="{D86F99D6-1E74-48FD-B15A-BA8B554F5C74}" srcOrd="2" destOrd="0" presId="urn:microsoft.com/office/officeart/2008/layout/LinedList"/>
    <dgm:cxn modelId="{00D5D3BA-A464-4A93-BC4C-B779D6142080}" type="presParOf" srcId="{351D2340-2778-48CE-9022-792A298993C2}" destId="{D6C59EE1-C689-454C-9826-D2FD5BB8CC68}" srcOrd="5" destOrd="0" presId="urn:microsoft.com/office/officeart/2008/layout/LinedList"/>
    <dgm:cxn modelId="{D196F1F4-08E1-4035-ADD3-C0B9676672C3}" type="presParOf" srcId="{351D2340-2778-48CE-9022-792A298993C2}" destId="{3407CD73-5911-491A-83E5-E4DF0F8BB945}" srcOrd="6" destOrd="0" presId="urn:microsoft.com/office/officeart/2008/layout/LinedList"/>
    <dgm:cxn modelId="{F293B359-D0AE-44FD-8011-6066AF80E90B}" type="presParOf" srcId="{351D2340-2778-48CE-9022-792A298993C2}" destId="{70E2DF71-12F7-4994-BC6F-A6E041A4A0B8}" srcOrd="7" destOrd="0" presId="urn:microsoft.com/office/officeart/2008/layout/LinedList"/>
    <dgm:cxn modelId="{D705FF3B-0223-4798-B62B-F6864F5A72B3}" type="presParOf" srcId="{70E2DF71-12F7-4994-BC6F-A6E041A4A0B8}" destId="{2CAE9183-163D-452A-92A2-F8708F34CB11}" srcOrd="0" destOrd="0" presId="urn:microsoft.com/office/officeart/2008/layout/LinedList"/>
    <dgm:cxn modelId="{D3ACE177-9E2A-4089-B54E-0909DF676B48}" type="presParOf" srcId="{70E2DF71-12F7-4994-BC6F-A6E041A4A0B8}" destId="{EF585FDC-38C8-450D-86D7-109C24C1EDA9}" srcOrd="1" destOrd="0" presId="urn:microsoft.com/office/officeart/2008/layout/LinedList"/>
    <dgm:cxn modelId="{B5A466B0-2CEB-43DA-BECF-F665C3063A5D}" type="presParOf" srcId="{70E2DF71-12F7-4994-BC6F-A6E041A4A0B8}" destId="{D1E5F7C0-DC5A-47A0-8D35-13D0329C58A4}" srcOrd="2" destOrd="0" presId="urn:microsoft.com/office/officeart/2008/layout/LinedList"/>
    <dgm:cxn modelId="{14BDE129-AE91-46BC-92EE-FB4A86B743E3}" type="presParOf" srcId="{351D2340-2778-48CE-9022-792A298993C2}" destId="{65CA295D-F3A8-4A8C-B9C4-71907BA2C7C4}" srcOrd="8" destOrd="0" presId="urn:microsoft.com/office/officeart/2008/layout/LinedList"/>
    <dgm:cxn modelId="{DB358746-D7F3-4E40-BA7B-3C9BF2062C45}" type="presParOf" srcId="{351D2340-2778-48CE-9022-792A298993C2}" destId="{E838FEE4-1EDF-4779-A555-A9B90713A2D1}" srcOrd="9"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D61A02-5F23-4CFC-B858-FA94FAD37771}">
      <dsp:nvSpPr>
        <dsp:cNvPr id="0" name=""/>
        <dsp:cNvSpPr/>
      </dsp:nvSpPr>
      <dsp:spPr>
        <a:xfrm>
          <a:off x="0" y="0"/>
          <a:ext cx="659740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8E850A-D943-4AB0-A4E2-242EBADDCCEF}">
      <dsp:nvSpPr>
        <dsp:cNvPr id="0" name=""/>
        <dsp:cNvSpPr/>
      </dsp:nvSpPr>
      <dsp:spPr>
        <a:xfrm>
          <a:off x="0" y="0"/>
          <a:ext cx="1319480" cy="4012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Report</a:t>
          </a:r>
        </a:p>
      </dsp:txBody>
      <dsp:txXfrm>
        <a:off x="0" y="0"/>
        <a:ext cx="1319480" cy="4012651"/>
      </dsp:txXfrm>
    </dsp:sp>
    <dsp:sp modelId="{522C04B6-5C9B-4414-9158-3460DA6314A1}">
      <dsp:nvSpPr>
        <dsp:cNvPr id="0" name=""/>
        <dsp:cNvSpPr/>
      </dsp:nvSpPr>
      <dsp:spPr>
        <a:xfrm>
          <a:off x="1418441" y="62697"/>
          <a:ext cx="5178961" cy="125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Information on Scan</a:t>
          </a:r>
        </a:p>
      </dsp:txBody>
      <dsp:txXfrm>
        <a:off x="1418441" y="62697"/>
        <a:ext cx="5178961" cy="1253953"/>
      </dsp:txXfrm>
    </dsp:sp>
    <dsp:sp modelId="{0F3193EF-65DD-441F-BD01-B14434F09099}">
      <dsp:nvSpPr>
        <dsp:cNvPr id="0" name=""/>
        <dsp:cNvSpPr/>
      </dsp:nvSpPr>
      <dsp:spPr>
        <a:xfrm>
          <a:off x="1319480" y="1316651"/>
          <a:ext cx="5277922"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1903D58-4FDC-4072-B575-16EC2D8BEAB0}">
      <dsp:nvSpPr>
        <dsp:cNvPr id="0" name=""/>
        <dsp:cNvSpPr/>
      </dsp:nvSpPr>
      <dsp:spPr>
        <a:xfrm>
          <a:off x="1418441" y="1379348"/>
          <a:ext cx="5178961" cy="125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Information on Target</a:t>
          </a:r>
        </a:p>
      </dsp:txBody>
      <dsp:txXfrm>
        <a:off x="1418441" y="1379348"/>
        <a:ext cx="5178961" cy="1253953"/>
      </dsp:txXfrm>
    </dsp:sp>
    <dsp:sp modelId="{D6C59EE1-C689-454C-9826-D2FD5BB8CC68}">
      <dsp:nvSpPr>
        <dsp:cNvPr id="0" name=""/>
        <dsp:cNvSpPr/>
      </dsp:nvSpPr>
      <dsp:spPr>
        <a:xfrm>
          <a:off x="1319480" y="2633302"/>
          <a:ext cx="5277922"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F585FDC-38C8-450D-86D7-109C24C1EDA9}">
      <dsp:nvSpPr>
        <dsp:cNvPr id="0" name=""/>
        <dsp:cNvSpPr/>
      </dsp:nvSpPr>
      <dsp:spPr>
        <a:xfrm>
          <a:off x="1418441" y="2695999"/>
          <a:ext cx="5178961" cy="125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Results</a:t>
          </a:r>
        </a:p>
      </dsp:txBody>
      <dsp:txXfrm>
        <a:off x="1418441" y="2695999"/>
        <a:ext cx="5178961" cy="1253953"/>
      </dsp:txXfrm>
    </dsp:sp>
    <dsp:sp modelId="{65CA295D-F3A8-4A8C-B9C4-71907BA2C7C4}">
      <dsp:nvSpPr>
        <dsp:cNvPr id="0" name=""/>
        <dsp:cNvSpPr/>
      </dsp:nvSpPr>
      <dsp:spPr>
        <a:xfrm>
          <a:off x="1319480" y="3949953"/>
          <a:ext cx="5277922"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11/12/2024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FD43D11-169C-403B-AE90-DBA81AF33F77}" type="slidenum">
              <a:rPr lang="en-GB" smtClean="0"/>
              <a:t>1</a:t>
            </a:fld>
            <a:endParaRPr lang="en-GB"/>
          </a:p>
        </p:txBody>
      </p:sp>
    </p:spTree>
    <p:extLst>
      <p:ext uri="{BB962C8B-B14F-4D97-AF65-F5344CB8AC3E}">
        <p14:creationId xmlns:p14="http://schemas.microsoft.com/office/powerpoint/2010/main" val="1391302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6545037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58DBB8-12BB-002C-724B-9C2264FB7B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3417FB-AE39-2CBF-31E5-8E94A38177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B6C2CA-A585-DB04-86AF-70989F49D82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4C1F535-3C1B-9263-EBA9-18DDB21C3726}"/>
              </a:ext>
            </a:extLst>
          </p:cNvPr>
          <p:cNvSpPr>
            <a:spLocks noGrp="1"/>
          </p:cNvSpPr>
          <p:nvPr>
            <p:ph type="sldNum" sz="quarter" idx="5"/>
          </p:nvPr>
        </p:nvSpPr>
        <p:spPr/>
        <p:txBody>
          <a:bodyPr/>
          <a:lstStyle/>
          <a:p>
            <a:fld id="{1FD43D11-169C-403B-AE90-DBA81AF33F77}" type="slidenum">
              <a:rPr lang="en-GB" smtClean="0"/>
              <a:t>7</a:t>
            </a:fld>
            <a:endParaRPr lang="en-GB"/>
          </a:p>
        </p:txBody>
      </p:sp>
    </p:spTree>
    <p:extLst>
      <p:ext uri="{BB962C8B-B14F-4D97-AF65-F5344CB8AC3E}">
        <p14:creationId xmlns:p14="http://schemas.microsoft.com/office/powerpoint/2010/main" val="35287259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8</a:t>
            </a:fld>
            <a:endParaRPr lang="en-GB"/>
          </a:p>
        </p:txBody>
      </p:sp>
    </p:spTree>
    <p:extLst>
      <p:ext uri="{BB962C8B-B14F-4D97-AF65-F5344CB8AC3E}">
        <p14:creationId xmlns:p14="http://schemas.microsoft.com/office/powerpoint/2010/main" val="7756554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9500644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34990057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1FD43D11-169C-403B-AE90-DBA81AF33F77}" type="slidenum">
              <a:rPr lang="en-GB" smtClean="0"/>
              <a:t>11</a:t>
            </a:fld>
            <a:endParaRPr lang="en-GB"/>
          </a:p>
        </p:txBody>
      </p:sp>
    </p:spTree>
    <p:extLst>
      <p:ext uri="{BB962C8B-B14F-4D97-AF65-F5344CB8AC3E}">
        <p14:creationId xmlns:p14="http://schemas.microsoft.com/office/powerpoint/2010/main" val="19283784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ü"/>
            </a:pPr>
            <a:endParaRPr lang="en-GB" b="0" dirty="0"/>
          </a:p>
        </p:txBody>
      </p:sp>
      <p:sp>
        <p:nvSpPr>
          <p:cNvPr id="4" name="Slide Number Placeholder 3"/>
          <p:cNvSpPr>
            <a:spLocks noGrp="1"/>
          </p:cNvSpPr>
          <p:nvPr>
            <p:ph type="sldNum" sz="quarter" idx="5"/>
          </p:nvPr>
        </p:nvSpPr>
        <p:spPr/>
        <p:txBody>
          <a:bodyPr/>
          <a:lstStyle/>
          <a:p>
            <a:fld id="{1FD43D11-169C-403B-AE90-DBA81AF33F77}" type="slidenum">
              <a:rPr lang="en-GB" smtClean="0"/>
              <a:t>12</a:t>
            </a:fld>
            <a:endParaRPr lang="en-GB"/>
          </a:p>
        </p:txBody>
      </p:sp>
    </p:spTree>
    <p:extLst>
      <p:ext uri="{BB962C8B-B14F-4D97-AF65-F5344CB8AC3E}">
        <p14:creationId xmlns:p14="http://schemas.microsoft.com/office/powerpoint/2010/main" val="13403448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13</a:t>
            </a:fld>
            <a:endParaRPr lang="en-GB"/>
          </a:p>
        </p:txBody>
      </p:sp>
    </p:spTree>
    <p:extLst>
      <p:ext uri="{BB962C8B-B14F-4D97-AF65-F5344CB8AC3E}">
        <p14:creationId xmlns:p14="http://schemas.microsoft.com/office/powerpoint/2010/main" val="39981306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1FD43D11-169C-403B-AE90-DBA81AF33F77}" type="slidenum">
              <a:rPr lang="en-GB" smtClean="0"/>
              <a:t>14</a:t>
            </a:fld>
            <a:endParaRPr lang="en-GB"/>
          </a:p>
        </p:txBody>
      </p:sp>
    </p:spTree>
    <p:extLst>
      <p:ext uri="{BB962C8B-B14F-4D97-AF65-F5344CB8AC3E}">
        <p14:creationId xmlns:p14="http://schemas.microsoft.com/office/powerpoint/2010/main" val="7583933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https://nvd.nist.gov/vuln/detail/CVE-2021-43619</a:t>
            </a:r>
          </a:p>
        </p:txBody>
      </p:sp>
      <p:sp>
        <p:nvSpPr>
          <p:cNvPr id="4" name="Slide Number Placeholder 3"/>
          <p:cNvSpPr>
            <a:spLocks noGrp="1"/>
          </p:cNvSpPr>
          <p:nvPr>
            <p:ph type="sldNum" sz="quarter" idx="5"/>
          </p:nvPr>
        </p:nvSpPr>
        <p:spPr/>
        <p:txBody>
          <a:bodyPr/>
          <a:lstStyle/>
          <a:p>
            <a:fld id="{1FD43D11-169C-403B-AE90-DBA81AF33F77}" type="slidenum">
              <a:rPr lang="en-GB" smtClean="0"/>
              <a:t>15</a:t>
            </a:fld>
            <a:endParaRPr lang="en-GB"/>
          </a:p>
        </p:txBody>
      </p:sp>
    </p:spTree>
    <p:extLst>
      <p:ext uri="{BB962C8B-B14F-4D97-AF65-F5344CB8AC3E}">
        <p14:creationId xmlns:p14="http://schemas.microsoft.com/office/powerpoint/2010/main" val="40521659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16</a:t>
            </a:fld>
            <a:endParaRPr lang="en-GB"/>
          </a:p>
        </p:txBody>
      </p:sp>
    </p:spTree>
    <p:extLst>
      <p:ext uri="{BB962C8B-B14F-4D97-AF65-F5344CB8AC3E}">
        <p14:creationId xmlns:p14="http://schemas.microsoft.com/office/powerpoint/2010/main" val="31428721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17</a:t>
            </a:fld>
            <a:endParaRPr lang="en-GB"/>
          </a:p>
        </p:txBody>
      </p:sp>
    </p:spTree>
    <p:extLst>
      <p:ext uri="{BB962C8B-B14F-4D97-AF65-F5344CB8AC3E}">
        <p14:creationId xmlns:p14="http://schemas.microsoft.com/office/powerpoint/2010/main" val="26418691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8.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svg"/><Relationship Id="rId9" Type="http://schemas.openxmlformats.org/officeDocument/2006/relationships/image" Target="../media/image13.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7" y="1470581"/>
            <a:ext cx="6268803" cy="3864989"/>
          </a:xfrm>
        </p:spPr>
        <p:txBody>
          <a:bodyPr/>
          <a:lstStyle/>
          <a:p>
            <a:r>
              <a:rPr lang="en-US" sz="4000" b="1" dirty="0">
                <a:solidFill>
                  <a:schemeClr val="tx1"/>
                </a:solidFill>
                <a:effectLst>
                  <a:outerShdw blurRad="38100" dist="38100" dir="2700000" algn="tl">
                    <a:srgbClr val="000000">
                      <a:alpha val="43137"/>
                    </a:srgbClr>
                  </a:outerShdw>
                </a:effectLst>
              </a:rPr>
              <a:t>Vulnerability Assessment and Security Auditing</a:t>
            </a:r>
            <a:endParaRPr lang="en-GB" dirty="0">
              <a:solidFill>
                <a:schemeClr val="tx1"/>
              </a:solidFill>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a:xfrm>
            <a:off x="7257327" y="4404526"/>
            <a:ext cx="6433606" cy="2453474"/>
          </a:xfrm>
        </p:spPr>
        <p:txBody>
          <a:bodyPr/>
          <a:lstStyle/>
          <a:p>
            <a:endParaRPr lang="en-GB" dirty="0">
              <a:solidFill>
                <a:schemeClr val="tx1"/>
              </a:solidFill>
            </a:endParaRPr>
          </a:p>
          <a:p>
            <a:r>
              <a:rPr lang="en-GB" b="1" i="1" dirty="0">
                <a:solidFill>
                  <a:schemeClr val="tx1"/>
                </a:solidFill>
              </a:rPr>
              <a:t>Advanced Cybersecurity</a:t>
            </a:r>
          </a:p>
          <a:p>
            <a:r>
              <a:rPr lang="en-GB" i="1" dirty="0">
                <a:solidFill>
                  <a:schemeClr val="tx1"/>
                </a:solidFill>
              </a:rPr>
              <a:t>(ACCB6000)</a:t>
            </a:r>
            <a:br>
              <a:rPr lang="en-GB" i="1" dirty="0">
                <a:solidFill>
                  <a:schemeClr val="tx1"/>
                </a:solidFill>
              </a:rPr>
            </a:br>
            <a:endParaRPr lang="en-GB" i="1" dirty="0">
              <a:solidFill>
                <a:schemeClr val="tx1"/>
              </a:solidFill>
            </a:endParaRPr>
          </a:p>
          <a:p>
            <a:r>
              <a:rPr lang="en-GB" dirty="0">
                <a:solidFill>
                  <a:schemeClr val="tx1"/>
                </a:solidFill>
              </a:rPr>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1053FD3-26EB-4589-B51D-2B58354A539D}"/>
              </a:ext>
            </a:extLst>
          </p:cNvPr>
          <p:cNvSpPr/>
          <p:nvPr/>
        </p:nvSpPr>
        <p:spPr>
          <a:xfrm>
            <a:off x="192754" y="1235289"/>
            <a:ext cx="9113292" cy="4031873"/>
          </a:xfrm>
          <a:prstGeom prst="rect">
            <a:avLst/>
          </a:prstGeom>
        </p:spPr>
        <p:txBody>
          <a:bodyPr wrap="square">
            <a:spAutoFit/>
          </a:bodyPr>
          <a:lstStyle/>
          <a:p>
            <a:pPr>
              <a:tabLst>
                <a:tab pos="4308475" algn="l"/>
                <a:tab pos="4391025" algn="l"/>
              </a:tabLst>
            </a:pPr>
            <a:r>
              <a:rPr lang="en-GB" sz="2400" b="1" i="1" dirty="0"/>
              <a:t>Previous sessions…</a:t>
            </a:r>
          </a:p>
          <a:p>
            <a:pPr>
              <a:tabLst>
                <a:tab pos="4308475" algn="l"/>
                <a:tab pos="4391025" algn="l"/>
              </a:tabLst>
            </a:pPr>
            <a:endParaRPr lang="en-GB" sz="2400" b="1" i="1" dirty="0"/>
          </a:p>
          <a:p>
            <a:pPr marL="457200" indent="-457200">
              <a:buFont typeface="Wingdings" panose="05000000000000000000" pitchFamily="2" charset="2"/>
              <a:buChar char="Ø"/>
              <a:tabLst>
                <a:tab pos="4308475" algn="l"/>
                <a:tab pos="4391025" algn="l"/>
              </a:tabLst>
            </a:pPr>
            <a:r>
              <a:rPr lang="en-GB" sz="2400" b="1" i="1" dirty="0"/>
              <a:t>Understanding Information Security, Risks involved, assessing, managing and monitoring Risks, Cyber risk resilience</a:t>
            </a:r>
          </a:p>
          <a:p>
            <a:pPr marL="457200" indent="-457200">
              <a:buFont typeface="Wingdings" panose="05000000000000000000" pitchFamily="2" charset="2"/>
              <a:buChar char="Ø"/>
              <a:tabLst>
                <a:tab pos="4308475" algn="l"/>
                <a:tab pos="4391025" algn="l"/>
              </a:tabLst>
            </a:pPr>
            <a:r>
              <a:rPr lang="en-GB" sz="2400" b="1" i="1" dirty="0"/>
              <a:t>Purpose and role of Hackers, Penetration Testing, Various Laws and Standards</a:t>
            </a:r>
          </a:p>
          <a:p>
            <a:pPr marL="457200" indent="-457200">
              <a:buFont typeface="Wingdings" panose="05000000000000000000" pitchFamily="2" charset="2"/>
              <a:buChar char="Ø"/>
              <a:tabLst>
                <a:tab pos="4308475" algn="l"/>
                <a:tab pos="4391025" algn="l"/>
              </a:tabLst>
            </a:pPr>
            <a:r>
              <a:rPr lang="en-GB" sz="2400" b="1" i="1" dirty="0"/>
              <a:t>Understanding Footprinting and Reconnaissance Concepts, Methodology. </a:t>
            </a:r>
          </a:p>
          <a:p>
            <a:pPr marL="457200" indent="-457200">
              <a:buFont typeface="Wingdings" panose="05000000000000000000" pitchFamily="2" charset="2"/>
              <a:buChar char="Ø"/>
              <a:tabLst>
                <a:tab pos="4308475" algn="l"/>
                <a:tab pos="4391025" algn="l"/>
              </a:tabLst>
            </a:pPr>
            <a:r>
              <a:rPr lang="en-GB" sz="2400" b="1" i="1" dirty="0"/>
              <a:t>Using various Tools, Taking Countermeasures</a:t>
            </a:r>
          </a:p>
          <a:p>
            <a:pPr marL="457200" indent="-457200">
              <a:buFont typeface="Wingdings" panose="05000000000000000000" pitchFamily="2" charset="2"/>
              <a:buChar char="Ø"/>
              <a:tabLst>
                <a:tab pos="4308475" algn="l"/>
                <a:tab pos="4391025" algn="l"/>
              </a:tabLst>
            </a:pPr>
            <a:endParaRPr lang="en-GB" sz="2000" b="1" i="1" dirty="0"/>
          </a:p>
          <a:p>
            <a:pPr marL="457200" indent="-457200">
              <a:buFont typeface="Wingdings" panose="05000000000000000000" pitchFamily="2" charset="2"/>
              <a:buChar char="Ø"/>
              <a:tabLst>
                <a:tab pos="4308475" algn="l"/>
                <a:tab pos="4391025" algn="l"/>
              </a:tabLst>
            </a:pPr>
            <a:endParaRPr lang="en-GB" sz="2000" b="1" i="1" dirty="0"/>
          </a:p>
        </p:txBody>
      </p:sp>
    </p:spTree>
    <p:extLst>
      <p:ext uri="{BB962C8B-B14F-4D97-AF65-F5344CB8AC3E}">
        <p14:creationId xmlns:p14="http://schemas.microsoft.com/office/powerpoint/2010/main" val="29876125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3B53815A-44F1-10DF-E8DE-33B757E7BF39}"/>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717631" y="1835322"/>
            <a:ext cx="10124231" cy="2862322"/>
          </a:xfrm>
          <a:prstGeom prst="rect">
            <a:avLst/>
          </a:prstGeom>
        </p:spPr>
        <p:txBody>
          <a:bodyPr wrap="square">
            <a:spAutoFit/>
          </a:bodyPr>
          <a:lstStyle/>
          <a:p>
            <a:pPr algn="just">
              <a:spcBef>
                <a:spcPts val="0"/>
              </a:spcBef>
            </a:pPr>
            <a:r>
              <a:rPr lang="en-US" i="1" dirty="0"/>
              <a:t>So far, we discussed about Information security, the threats and attack vectors. </a:t>
            </a:r>
          </a:p>
          <a:p>
            <a:pPr algn="just">
              <a:spcBef>
                <a:spcPts val="0"/>
              </a:spcBef>
            </a:pPr>
            <a:endParaRPr lang="en-US" i="1" dirty="0"/>
          </a:p>
          <a:p>
            <a:pPr algn="just">
              <a:spcBef>
                <a:spcPts val="0"/>
              </a:spcBef>
            </a:pPr>
            <a:r>
              <a:rPr lang="en-US" i="1" dirty="0"/>
              <a:t>Grasp Ethical the hacking concepts and the reasons to stay ethical. </a:t>
            </a:r>
          </a:p>
          <a:p>
            <a:pPr algn="just">
              <a:spcBef>
                <a:spcPts val="0"/>
              </a:spcBef>
            </a:pPr>
            <a:endParaRPr lang="en-US" i="1" dirty="0"/>
          </a:p>
          <a:p>
            <a:pPr algn="just">
              <a:spcBef>
                <a:spcPts val="0"/>
              </a:spcBef>
            </a:pPr>
            <a:r>
              <a:rPr lang="en-US" i="1" dirty="0"/>
              <a:t>covered various “Risk” concepts like risk factors, cyber risk resilience in the process of enhancing security.</a:t>
            </a:r>
          </a:p>
          <a:p>
            <a:pPr algn="just">
              <a:spcBef>
                <a:spcPts val="0"/>
              </a:spcBef>
            </a:pPr>
            <a:endParaRPr lang="en-US" i="1" dirty="0"/>
          </a:p>
          <a:p>
            <a:pPr algn="just">
              <a:spcBef>
                <a:spcPts val="0"/>
              </a:spcBef>
            </a:pPr>
            <a:r>
              <a:rPr lang="en-US" i="1" dirty="0"/>
              <a:t>Foot printing concepts focusing on different methodologies like Search Engines, Google Hacking Techniques etc. giving a walkthrough on Website Footprinting, Email Footprinting, Competitive Intelligence, Network Footprinting etc.</a:t>
            </a:r>
          </a:p>
          <a:p>
            <a:pPr algn="just">
              <a:spcBef>
                <a:spcPts val="0"/>
              </a:spcBef>
            </a:pPr>
            <a:endParaRPr lang="en-US" i="1" dirty="0"/>
          </a:p>
        </p:txBody>
      </p:sp>
    </p:spTree>
    <p:extLst>
      <p:ext uri="{BB962C8B-B14F-4D97-AF65-F5344CB8AC3E}">
        <p14:creationId xmlns:p14="http://schemas.microsoft.com/office/powerpoint/2010/main" val="15038359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604000" y="1166916"/>
            <a:ext cx="5152571" cy="2862322"/>
          </a:xfrm>
          <a:prstGeom prst="rect">
            <a:avLst/>
          </a:prstGeom>
        </p:spPr>
        <p:txBody>
          <a:bodyPr wrap="square">
            <a:spAutoFit/>
          </a:bodyPr>
          <a:lstStyle/>
          <a:p>
            <a:pPr algn="just">
              <a:spcBef>
                <a:spcPts val="0"/>
              </a:spcBef>
            </a:pPr>
            <a:r>
              <a:rPr lang="en-US" i="1" dirty="0"/>
              <a:t>Continuing the earlier lecturers, we discussed on Network Scanning, different tools and methodologies used like Banner Grabbing and mitigation methods etc. following that enumeration concepts, its different tools and techniques were discussed.</a:t>
            </a:r>
          </a:p>
          <a:p>
            <a:pPr algn="just">
              <a:spcBef>
                <a:spcPts val="0"/>
              </a:spcBef>
            </a:pPr>
            <a:endParaRPr lang="en-US" i="1" dirty="0"/>
          </a:p>
          <a:p>
            <a:pPr algn="just">
              <a:spcBef>
                <a:spcPts val="0"/>
              </a:spcBef>
            </a:pPr>
            <a:r>
              <a:rPr lang="en-US" b="1" i="1" dirty="0"/>
              <a:t>During the tutorials, under isolated lab environment you might have practiced </a:t>
            </a:r>
            <a:r>
              <a:rPr lang="en-US" i="1" dirty="0"/>
              <a:t>different Footprinting, scanning and enumerating methods using various tools.</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166916"/>
            <a:ext cx="5670997" cy="2862322"/>
          </a:xfrm>
          <a:prstGeom prst="rect">
            <a:avLst/>
          </a:prstGeom>
        </p:spPr>
        <p:txBody>
          <a:bodyPr wrap="square">
            <a:spAutoFit/>
          </a:bodyPr>
          <a:lstStyle/>
          <a:p>
            <a:pPr>
              <a:tabLst>
                <a:tab pos="4308475" algn="l"/>
                <a:tab pos="4391025" algn="l"/>
              </a:tabLst>
            </a:pPr>
            <a:r>
              <a:rPr lang="en-GB" sz="2000" b="1" i="1" dirty="0"/>
              <a:t>Previous sessions…</a:t>
            </a:r>
          </a:p>
          <a:p>
            <a:pPr>
              <a:tabLst>
                <a:tab pos="4308475" algn="l"/>
                <a:tab pos="4391025" algn="l"/>
              </a:tabLst>
            </a:pPr>
            <a:r>
              <a:rPr lang="en-GB" sz="2000" b="1" i="1" dirty="0"/>
              <a:t>Scanning and Enumeration</a:t>
            </a:r>
          </a:p>
          <a:p>
            <a:pPr marL="457200" indent="-457200">
              <a:buFont typeface="Wingdings" panose="05000000000000000000" pitchFamily="2" charset="2"/>
              <a:buChar char="Ø"/>
              <a:tabLst>
                <a:tab pos="4308475" algn="l"/>
                <a:tab pos="4391025" algn="l"/>
              </a:tabLst>
            </a:pPr>
            <a:r>
              <a:rPr lang="en-GB" sz="2000" b="1" i="1" dirty="0"/>
              <a:t>Network Scanning, Tools and Techniques</a:t>
            </a:r>
          </a:p>
          <a:p>
            <a:pPr marL="457200" indent="-457200">
              <a:buFont typeface="Wingdings" panose="05000000000000000000" pitchFamily="2" charset="2"/>
              <a:buChar char="Ø"/>
              <a:tabLst>
                <a:tab pos="4308475" algn="l"/>
                <a:tab pos="4391025" algn="l"/>
              </a:tabLst>
            </a:pPr>
            <a:r>
              <a:rPr lang="en-GB" sz="2000" b="1" i="1" dirty="0"/>
              <a:t>Banner Grabbing</a:t>
            </a:r>
          </a:p>
          <a:p>
            <a:pPr marL="457200" indent="-457200">
              <a:buFont typeface="Wingdings" panose="05000000000000000000" pitchFamily="2" charset="2"/>
              <a:buChar char="Ø"/>
              <a:tabLst>
                <a:tab pos="4308475" algn="l"/>
                <a:tab pos="4391025" algn="l"/>
              </a:tabLst>
            </a:pPr>
            <a:r>
              <a:rPr lang="en-GB" sz="2000" b="1" i="1" dirty="0"/>
              <a:t>Scanning – </a:t>
            </a:r>
            <a:r>
              <a:rPr lang="en-GB" sz="2000" b="1" i="1" dirty="0" err="1"/>
              <a:t>PenTesting</a:t>
            </a:r>
            <a:endParaRPr lang="en-GB" sz="2000" b="1" i="1" dirty="0"/>
          </a:p>
          <a:p>
            <a:pPr>
              <a:tabLst>
                <a:tab pos="4308475" algn="l"/>
                <a:tab pos="4391025" algn="l"/>
              </a:tabLst>
            </a:pPr>
            <a:r>
              <a:rPr lang="en-GB" sz="2000" b="1" i="1" dirty="0"/>
              <a:t>Enumeration </a:t>
            </a:r>
          </a:p>
          <a:p>
            <a:pPr marL="450850" lvl="1" indent="-450850">
              <a:buFont typeface="Wingdings" panose="05000000000000000000" pitchFamily="2" charset="2"/>
              <a:buChar char="Ø"/>
              <a:tabLst>
                <a:tab pos="4308475" algn="l"/>
                <a:tab pos="4391025" algn="l"/>
              </a:tabLst>
            </a:pPr>
            <a:r>
              <a:rPr lang="en-GB" sz="2000" b="1" i="1" dirty="0"/>
              <a:t>Concepts, Techniques</a:t>
            </a:r>
          </a:p>
          <a:p>
            <a:pPr marL="450850" lvl="1" indent="-450850">
              <a:buFont typeface="Wingdings" panose="05000000000000000000" pitchFamily="2" charset="2"/>
              <a:buChar char="Ø"/>
              <a:tabLst>
                <a:tab pos="4308475" algn="l"/>
                <a:tab pos="4391025" algn="l"/>
              </a:tabLst>
            </a:pPr>
            <a:r>
              <a:rPr lang="en-GB" sz="2000" b="1" i="1" dirty="0"/>
              <a:t>Countermeasures</a:t>
            </a:r>
          </a:p>
          <a:p>
            <a:pPr marL="450850" indent="-450850">
              <a:buFont typeface="Wingdings" panose="05000000000000000000" pitchFamily="2" charset="2"/>
              <a:buChar char="Ø"/>
              <a:tabLst>
                <a:tab pos="4308475" algn="l"/>
                <a:tab pos="4391025" algn="l"/>
              </a:tabLst>
            </a:pPr>
            <a:endParaRPr lang="en-GB" sz="2000" b="1" i="1" dirty="0"/>
          </a:p>
        </p:txBody>
      </p:sp>
      <p:sp>
        <p:nvSpPr>
          <p:cNvPr id="8" name="Rectangle 7">
            <a:extLst>
              <a:ext uri="{FF2B5EF4-FFF2-40B4-BE49-F238E27FC236}">
                <a16:creationId xmlns:a16="http://schemas.microsoft.com/office/drawing/2014/main" id="{A97F7D27-24C7-4D7C-B79F-78D707F617B4}"/>
              </a:ext>
            </a:extLst>
          </p:cNvPr>
          <p:cNvSpPr/>
          <p:nvPr/>
        </p:nvSpPr>
        <p:spPr>
          <a:xfrm>
            <a:off x="211534" y="3752239"/>
            <a:ext cx="5393371" cy="1631216"/>
          </a:xfrm>
          <a:prstGeom prst="rect">
            <a:avLst/>
          </a:prstGeom>
        </p:spPr>
        <p:txBody>
          <a:bodyPr wrap="square">
            <a:spAutoFit/>
          </a:bodyPr>
          <a:lstStyle/>
          <a:p>
            <a:pPr>
              <a:tabLst>
                <a:tab pos="4308475" algn="l"/>
                <a:tab pos="4391025" algn="l"/>
              </a:tabLst>
            </a:pPr>
            <a:r>
              <a:rPr lang="en-GB" sz="2000" b="1" i="1" dirty="0"/>
              <a:t>Lab/ Tutorials</a:t>
            </a:r>
          </a:p>
          <a:p>
            <a:pPr marL="457200" indent="-457200" algn="just">
              <a:buFont typeface="Wingdings" panose="05000000000000000000" pitchFamily="2" charset="2"/>
              <a:buChar char="Ø"/>
              <a:tabLst>
                <a:tab pos="4308475" algn="l"/>
                <a:tab pos="4391025" algn="l"/>
              </a:tabLst>
            </a:pPr>
            <a:r>
              <a:rPr lang="en-GB" sz="2000" b="1" i="1" dirty="0"/>
              <a:t>Download and Setup your Lab.</a:t>
            </a:r>
          </a:p>
          <a:p>
            <a:pPr marL="457200" indent="-457200" algn="just">
              <a:buFont typeface="Wingdings" panose="05000000000000000000" pitchFamily="2" charset="2"/>
              <a:buChar char="Ø"/>
              <a:tabLst>
                <a:tab pos="4308475" algn="l"/>
                <a:tab pos="4391025" algn="l"/>
              </a:tabLst>
            </a:pPr>
            <a:r>
              <a:rPr lang="en-GB" sz="2000" b="1" i="1" dirty="0"/>
              <a:t>Coursework Description.</a:t>
            </a:r>
          </a:p>
          <a:p>
            <a:pPr marL="457200" indent="-457200" algn="just">
              <a:buFont typeface="Wingdings" panose="05000000000000000000" pitchFamily="2" charset="2"/>
              <a:buChar char="Ø"/>
              <a:tabLst>
                <a:tab pos="4308475" algn="l"/>
                <a:tab pos="4391025" algn="l"/>
              </a:tabLst>
            </a:pPr>
            <a:r>
              <a:rPr lang="en-GB" sz="2000" b="1" i="1" dirty="0"/>
              <a:t>Activity 1, 2 (Gathering Information) </a:t>
            </a:r>
          </a:p>
          <a:p>
            <a:pPr marL="457200" indent="-457200" algn="just">
              <a:buFont typeface="Wingdings" panose="05000000000000000000" pitchFamily="2" charset="2"/>
              <a:buChar char="Ø"/>
              <a:tabLst>
                <a:tab pos="4308475" algn="l"/>
                <a:tab pos="4391025" algn="l"/>
              </a:tabLst>
            </a:pPr>
            <a:r>
              <a:rPr lang="en-GB" sz="2000" b="1" i="1" dirty="0"/>
              <a:t>Activity 3 (Scanning and Enumeration)</a:t>
            </a:r>
          </a:p>
        </p:txBody>
      </p:sp>
    </p:spTree>
    <p:extLst>
      <p:ext uri="{BB962C8B-B14F-4D97-AF65-F5344CB8AC3E}">
        <p14:creationId xmlns:p14="http://schemas.microsoft.com/office/powerpoint/2010/main" val="18060805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604000" y="1166916"/>
            <a:ext cx="5152571" cy="3139321"/>
          </a:xfrm>
          <a:prstGeom prst="rect">
            <a:avLst/>
          </a:prstGeom>
        </p:spPr>
        <p:txBody>
          <a:bodyPr wrap="square">
            <a:spAutoFit/>
          </a:bodyPr>
          <a:lstStyle/>
          <a:p>
            <a:pPr algn="just">
              <a:spcBef>
                <a:spcPts val="0"/>
              </a:spcBef>
            </a:pPr>
            <a:r>
              <a:rPr lang="en-US" i="1" dirty="0"/>
              <a:t>During this week, with applied knowledge and understanding on Footprinting, Network Scanning, and Enumeration, we shall move forward focusing on assessing vulnerabilities within a network (either it is our target to attack or defend), different tools used to assess and techniques</a:t>
            </a:r>
          </a:p>
          <a:p>
            <a:pPr algn="just">
              <a:spcBef>
                <a:spcPts val="0"/>
              </a:spcBef>
            </a:pPr>
            <a:endParaRPr lang="en-US" i="1" dirty="0"/>
          </a:p>
          <a:p>
            <a:pPr algn="just">
              <a:spcBef>
                <a:spcPts val="0"/>
              </a:spcBef>
            </a:pPr>
            <a:endParaRPr lang="en-US" i="1" dirty="0"/>
          </a:p>
          <a:p>
            <a:pPr algn="just">
              <a:spcBef>
                <a:spcPts val="0"/>
              </a:spcBef>
            </a:pPr>
            <a:r>
              <a:rPr lang="en-US" b="1" i="1" dirty="0"/>
              <a:t>During the tutorials, under isolated lab environment you will be using different tools to assess, manage and report vulnerabilities.</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429843"/>
            <a:ext cx="5670997" cy="1631216"/>
          </a:xfrm>
          <a:prstGeom prst="rect">
            <a:avLst/>
          </a:prstGeom>
        </p:spPr>
        <p:txBody>
          <a:bodyPr wrap="square">
            <a:spAutoFit/>
          </a:bodyPr>
          <a:lstStyle/>
          <a:p>
            <a:pPr>
              <a:tabLst>
                <a:tab pos="4308475" algn="l"/>
                <a:tab pos="4391025" algn="l"/>
              </a:tabLst>
            </a:pPr>
            <a:r>
              <a:rPr lang="en-GB" sz="2000" b="1" i="1" dirty="0"/>
              <a:t>Understanding and Assessing Vulnerabilities</a:t>
            </a:r>
          </a:p>
          <a:p>
            <a:pPr marL="457200" indent="-457200">
              <a:buFont typeface="Wingdings" panose="05000000000000000000" pitchFamily="2" charset="2"/>
              <a:buChar char="Ø"/>
              <a:tabLst>
                <a:tab pos="4308475" algn="l"/>
                <a:tab pos="4391025" algn="l"/>
              </a:tabLst>
            </a:pPr>
            <a:r>
              <a:rPr lang="en-GB" sz="2000" b="1" i="1" dirty="0"/>
              <a:t>What is Vulnerability? How is it classified?</a:t>
            </a:r>
          </a:p>
          <a:p>
            <a:pPr marL="457200" indent="-457200">
              <a:buFont typeface="Wingdings" panose="05000000000000000000" pitchFamily="2" charset="2"/>
              <a:buChar char="Ø"/>
              <a:tabLst>
                <a:tab pos="4308475" algn="l"/>
                <a:tab pos="4391025" algn="l"/>
              </a:tabLst>
            </a:pPr>
            <a:r>
              <a:rPr lang="en-GB" sz="2000" b="1" i="1" dirty="0"/>
              <a:t>Assessing Vulnerabilities.</a:t>
            </a:r>
          </a:p>
          <a:p>
            <a:pPr marL="457200" indent="-457200">
              <a:buFont typeface="Wingdings" panose="05000000000000000000" pitchFamily="2" charset="2"/>
              <a:buChar char="Ø"/>
              <a:tabLst>
                <a:tab pos="4308475" algn="l"/>
                <a:tab pos="4391025" algn="l"/>
              </a:tabLst>
            </a:pPr>
            <a:r>
              <a:rPr lang="en-GB" sz="2000" b="1" i="1" dirty="0"/>
              <a:t>Managing Vulnerabilities</a:t>
            </a:r>
          </a:p>
          <a:p>
            <a:pPr marL="457200" indent="-457200">
              <a:buFont typeface="Wingdings" panose="05000000000000000000" pitchFamily="2" charset="2"/>
              <a:buChar char="Ø"/>
              <a:tabLst>
                <a:tab pos="4308475" algn="l"/>
                <a:tab pos="4391025" algn="l"/>
              </a:tabLst>
            </a:pPr>
            <a:endParaRPr lang="en-GB" sz="2000" b="1" i="1" dirty="0"/>
          </a:p>
        </p:txBody>
      </p:sp>
      <p:sp>
        <p:nvSpPr>
          <p:cNvPr id="8" name="Rectangle 7">
            <a:extLst>
              <a:ext uri="{FF2B5EF4-FFF2-40B4-BE49-F238E27FC236}">
                <a16:creationId xmlns:a16="http://schemas.microsoft.com/office/drawing/2014/main" id="{A97F7D27-24C7-4D7C-B79F-78D707F617B4}"/>
              </a:ext>
            </a:extLst>
          </p:cNvPr>
          <p:cNvSpPr/>
          <p:nvPr/>
        </p:nvSpPr>
        <p:spPr>
          <a:xfrm>
            <a:off x="331568" y="4258007"/>
            <a:ext cx="5393371" cy="707886"/>
          </a:xfrm>
          <a:prstGeom prst="rect">
            <a:avLst/>
          </a:prstGeom>
        </p:spPr>
        <p:txBody>
          <a:bodyPr wrap="square">
            <a:spAutoFit/>
          </a:bodyPr>
          <a:lstStyle/>
          <a:p>
            <a:pPr>
              <a:tabLst>
                <a:tab pos="4308475" algn="l"/>
                <a:tab pos="4391025" algn="l"/>
              </a:tabLst>
            </a:pPr>
            <a:r>
              <a:rPr lang="en-GB" sz="2000" b="1" i="1" dirty="0"/>
              <a:t>Lab/ Tutorials</a:t>
            </a:r>
          </a:p>
          <a:p>
            <a:pPr marL="457200" indent="-457200" algn="just">
              <a:buFont typeface="Wingdings" panose="05000000000000000000" pitchFamily="2" charset="2"/>
              <a:buChar char="Ø"/>
              <a:tabLst>
                <a:tab pos="4308475" algn="l"/>
                <a:tab pos="4391025" algn="l"/>
              </a:tabLst>
            </a:pPr>
            <a:r>
              <a:rPr lang="en-GB" sz="2000" b="1" i="1" dirty="0"/>
              <a:t>Activity 4 – VA.</a:t>
            </a:r>
          </a:p>
        </p:txBody>
      </p:sp>
    </p:spTree>
    <p:extLst>
      <p:ext uri="{BB962C8B-B14F-4D97-AF65-F5344CB8AC3E}">
        <p14:creationId xmlns:p14="http://schemas.microsoft.com/office/powerpoint/2010/main" val="40999141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What is Meant by Vulnerability</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475661" y="2012824"/>
            <a:ext cx="11481847" cy="4845176"/>
          </a:xfrm>
        </p:spPr>
        <p:txBody>
          <a:bodyPr>
            <a:normAutofit/>
          </a:bodyPr>
          <a:lstStyle/>
          <a:p>
            <a:pPr marL="342900" indent="-228600" algn="just">
              <a:lnSpc>
                <a:spcPct val="90000"/>
              </a:lnSpc>
              <a:spcAft>
                <a:spcPts val="600"/>
              </a:spcAft>
              <a:buFont typeface="Arial" panose="020B0604020202020204" pitchFamily="34" charset="0"/>
              <a:buChar char="•"/>
            </a:pPr>
            <a:r>
              <a:rPr lang="en-US" sz="1200" dirty="0"/>
              <a:t>So far, we discussed different tools and techniques to look for information (</a:t>
            </a:r>
            <a:r>
              <a:rPr lang="en-US" sz="1200" b="1" dirty="0"/>
              <a:t>Reconnaissance &amp; </a:t>
            </a:r>
            <a:r>
              <a:rPr lang="en-US" sz="1200" b="1" dirty="0" err="1"/>
              <a:t>Footprinting</a:t>
            </a:r>
            <a:r>
              <a:rPr lang="en-US" sz="1200" b="1" dirty="0"/>
              <a:t>)</a:t>
            </a:r>
            <a:r>
              <a:rPr lang="en-US" sz="1200" dirty="0"/>
              <a:t>. </a:t>
            </a:r>
          </a:p>
          <a:p>
            <a:pPr marL="342900" indent="-228600" algn="just">
              <a:lnSpc>
                <a:spcPct val="90000"/>
              </a:lnSpc>
              <a:spcAft>
                <a:spcPts val="600"/>
              </a:spcAft>
              <a:buFont typeface="Arial" panose="020B0604020202020204" pitchFamily="34" charset="0"/>
              <a:buChar char="•"/>
            </a:pPr>
            <a:r>
              <a:rPr lang="en-US" sz="1200" dirty="0"/>
              <a:t>With the available information we tried to scan the target and identify potential attack vectors &amp; vulnerabilities. </a:t>
            </a:r>
          </a:p>
          <a:p>
            <a:pPr marL="342900" indent="-228600" algn="just">
              <a:lnSpc>
                <a:spcPct val="90000"/>
              </a:lnSpc>
              <a:spcAft>
                <a:spcPts val="600"/>
              </a:spcAft>
              <a:buFont typeface="Arial" panose="020B0604020202020204" pitchFamily="34" charset="0"/>
              <a:buChar char="•"/>
            </a:pPr>
            <a:r>
              <a:rPr lang="en-US" sz="1200" dirty="0"/>
              <a:t>To identify attack vectors and vulnerabilities, we need to first know what is in the target’s network. So, we started identifying hosts, ports and services. (</a:t>
            </a:r>
            <a:r>
              <a:rPr lang="en-US" sz="1200" b="1" dirty="0"/>
              <a:t>Network scanning)</a:t>
            </a:r>
            <a:endParaRPr lang="en-US" sz="1200" dirty="0"/>
          </a:p>
          <a:p>
            <a:pPr marL="342900" indent="-228600" algn="just">
              <a:lnSpc>
                <a:spcPct val="90000"/>
              </a:lnSpc>
              <a:spcAft>
                <a:spcPts val="600"/>
              </a:spcAft>
              <a:buFont typeface="Arial" panose="020B0604020202020204" pitchFamily="34" charset="0"/>
              <a:buChar char="•"/>
            </a:pPr>
            <a:r>
              <a:rPr lang="en-US" sz="1200" dirty="0"/>
              <a:t>Using the identified hosts, ports and services, we tried to connect to the system to deliberately confirm more details. (</a:t>
            </a:r>
            <a:r>
              <a:rPr lang="en-US" sz="1200" b="1" dirty="0"/>
              <a:t>Enumeration)</a:t>
            </a:r>
          </a:p>
          <a:p>
            <a:pPr marL="342900" indent="-228600" algn="just">
              <a:lnSpc>
                <a:spcPct val="90000"/>
              </a:lnSpc>
              <a:spcAft>
                <a:spcPts val="600"/>
              </a:spcAft>
              <a:buFont typeface="Arial" panose="020B0604020202020204" pitchFamily="34" charset="0"/>
              <a:buChar char="•"/>
            </a:pPr>
            <a:r>
              <a:rPr lang="en-US" sz="1200" b="1" dirty="0"/>
              <a:t>Now What? By deliberately confirming details, we now have the privilege to find out/ identify the vulnerabilities. </a:t>
            </a:r>
            <a:r>
              <a:rPr lang="en-US" sz="1200" b="1" dirty="0" err="1"/>
              <a:t>i.e</a:t>
            </a:r>
            <a:r>
              <a:rPr lang="en-US" sz="1200" b="1" dirty="0"/>
              <a:t>: Look for any flaws in the design, configurations etc., in the Operating Systems, Installed Applications etc.,  that could help us to attack.</a:t>
            </a:r>
            <a:endParaRPr lang="en-US" sz="1200" dirty="0"/>
          </a:p>
          <a:p>
            <a:pPr algn="just">
              <a:buFont typeface="Courier New" panose="02070309020205020404" pitchFamily="49" charset="0"/>
              <a:buChar char="o"/>
            </a:pPr>
            <a:endParaRPr lang="en-US" sz="1800" b="1" i="1" u="sng" dirty="0">
              <a:solidFill>
                <a:srgbClr val="333333"/>
              </a:solidFill>
              <a:latin typeface="Calibri"/>
              <a:ea typeface="Source Sans Pro" panose="020B0604020202020204" pitchFamily="34" charset="0"/>
              <a:cs typeface="Calibri" panose="020F0502020204030204" pitchFamily="34" charset="0"/>
            </a:endParaRPr>
          </a:p>
        </p:txBody>
      </p:sp>
      <p:sp>
        <p:nvSpPr>
          <p:cNvPr id="3" name="Title 1">
            <a:extLst>
              <a:ext uri="{FF2B5EF4-FFF2-40B4-BE49-F238E27FC236}">
                <a16:creationId xmlns:a16="http://schemas.microsoft.com/office/drawing/2014/main" id="{AC3346A1-234E-1D67-182B-3D816C7CF2FB}"/>
              </a:ext>
            </a:extLst>
          </p:cNvPr>
          <p:cNvSpPr txBox="1">
            <a:spLocks/>
          </p:cNvSpPr>
          <p:nvPr/>
        </p:nvSpPr>
        <p:spPr>
          <a:xfrm>
            <a:off x="2079751" y="14955"/>
            <a:ext cx="7164493"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solidFill>
                  <a:schemeClr val="bg1"/>
                </a:solidFill>
              </a:rPr>
              <a:t>Vulnerability </a:t>
            </a:r>
            <a:endParaRPr lang="en-US" dirty="0">
              <a:solidFill>
                <a:schemeClr val="bg1"/>
              </a:solidFill>
            </a:endParaRPr>
          </a:p>
        </p:txBody>
      </p:sp>
    </p:spTree>
    <p:extLst>
      <p:ext uri="{BB962C8B-B14F-4D97-AF65-F5344CB8AC3E}">
        <p14:creationId xmlns:p14="http://schemas.microsoft.com/office/powerpoint/2010/main" val="340132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AEC5E88D-07B6-B9D1-C6B2-7ED63ECA6D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1770D6-2E00-CE75-3CB5-AF6C8B2DB955}"/>
              </a:ext>
            </a:extLst>
          </p:cNvPr>
          <p:cNvSpPr>
            <a:spLocks noGrp="1"/>
          </p:cNvSpPr>
          <p:nvPr>
            <p:ph type="title"/>
          </p:nvPr>
        </p:nvSpPr>
        <p:spPr>
          <a:xfrm>
            <a:off x="0" y="1"/>
            <a:ext cx="7052553" cy="583660"/>
          </a:xfrm>
        </p:spPr>
        <p:txBody>
          <a:bodyPr>
            <a:normAutofit/>
          </a:bodyPr>
          <a:lstStyle/>
          <a:p>
            <a:r>
              <a:rPr lang="en-US" sz="3200" dirty="0"/>
              <a:t>Vulnerability - Classification</a:t>
            </a:r>
            <a:endParaRPr lang="en-GB" sz="3200" dirty="0"/>
          </a:p>
        </p:txBody>
      </p:sp>
      <p:sp>
        <p:nvSpPr>
          <p:cNvPr id="14" name="Content Placeholder 2">
            <a:extLst>
              <a:ext uri="{FF2B5EF4-FFF2-40B4-BE49-F238E27FC236}">
                <a16:creationId xmlns:a16="http://schemas.microsoft.com/office/drawing/2014/main" id="{09A1A10A-7B8C-77B7-498B-0438F3032339}"/>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Vulnerabilities could be classified based on their </a:t>
            </a:r>
            <a:r>
              <a:rPr lang="en-US" sz="1800" b="1" i="1" u="sng" dirty="0">
                <a:solidFill>
                  <a:srgbClr val="333333"/>
                </a:solidFill>
                <a:latin typeface="Calibri"/>
                <a:ea typeface="Source Sans Pro"/>
                <a:cs typeface="Calibri"/>
              </a:rPr>
              <a:t>SEVERITY and EXPLOIT Range.</a:t>
            </a:r>
          </a:p>
          <a:p>
            <a:pPr marL="901700" indent="-365125" algn="just">
              <a:buFont typeface="Wingdings" panose="05000000000000000000" pitchFamily="2" charset="2"/>
              <a:buChar char="ü"/>
            </a:pPr>
            <a:r>
              <a:rPr lang="en-US" sz="1800" dirty="0">
                <a:solidFill>
                  <a:srgbClr val="333333"/>
                </a:solidFill>
                <a:latin typeface="Calibri"/>
                <a:cs typeface="Calibri"/>
              </a:rPr>
              <a:t>SEVERITY (Low, Medium, High) </a:t>
            </a:r>
          </a:p>
          <a:p>
            <a:pPr marL="901700" indent="-365125" algn="just">
              <a:buFont typeface="Wingdings" panose="05000000000000000000" pitchFamily="2" charset="2"/>
              <a:buChar char="ü"/>
            </a:pPr>
            <a:r>
              <a:rPr lang="en-US" sz="1800" dirty="0">
                <a:solidFill>
                  <a:srgbClr val="333333"/>
                </a:solidFill>
                <a:latin typeface="Calibri"/>
                <a:cs typeface="Calibri"/>
              </a:rPr>
              <a:t>EXPLOIT Range (Local, Remote)</a:t>
            </a:r>
          </a:p>
          <a:p>
            <a:pPr marL="536575" indent="0" algn="just">
              <a:buNone/>
            </a:pPr>
            <a:endParaRPr lang="en-US" sz="1800" dirty="0">
              <a:solidFill>
                <a:srgbClr val="333333"/>
              </a:solidFill>
              <a:latin typeface="Calibri"/>
              <a:cs typeface="Calibri"/>
            </a:endParaRPr>
          </a:p>
          <a:p>
            <a:pPr algn="just">
              <a:buFont typeface="Courier New" panose="02070309020205020404" pitchFamily="49" charset="0"/>
              <a:buChar char="o"/>
            </a:pPr>
            <a:r>
              <a:rPr lang="en-US" sz="1800" b="1" i="1" u="sng" dirty="0">
                <a:solidFill>
                  <a:srgbClr val="333333"/>
                </a:solidFill>
                <a:latin typeface="Calibri"/>
                <a:ea typeface="Source Sans Pro" panose="020B0604020202020204" pitchFamily="34" charset="0"/>
                <a:cs typeface="Calibri"/>
              </a:rPr>
              <a:t>As a Security Professional, you need to assess vulnerability for</a:t>
            </a:r>
          </a:p>
          <a:p>
            <a:pPr marL="901700" indent="-365125" algn="just">
              <a:buFont typeface="Wingdings" panose="05000000000000000000" pitchFamily="2" charset="2"/>
              <a:buChar char="ü"/>
            </a:pPr>
            <a:r>
              <a:rPr lang="en-US" sz="1800" dirty="0">
                <a:solidFill>
                  <a:srgbClr val="333333"/>
                </a:solidFill>
                <a:latin typeface="Calibri"/>
                <a:ea typeface="Source Sans Pro" panose="020B0604020202020204" pitchFamily="34" charset="0"/>
                <a:cs typeface="Calibri"/>
              </a:rPr>
              <a:t>Identify weaknesses before an attack</a:t>
            </a:r>
          </a:p>
          <a:p>
            <a:pPr marL="901700" indent="-365125" algn="just">
              <a:buFont typeface="Wingdings" panose="05000000000000000000" pitchFamily="2" charset="2"/>
              <a:buChar char="ü"/>
            </a:pPr>
            <a:r>
              <a:rPr lang="en-US" sz="1800" dirty="0">
                <a:solidFill>
                  <a:srgbClr val="333333"/>
                </a:solidFill>
                <a:latin typeface="Calibri"/>
                <a:ea typeface="Source Sans Pro" panose="020B0604020202020204" pitchFamily="34" charset="0"/>
                <a:cs typeface="Calibri"/>
              </a:rPr>
              <a:t>Gather Information to prevent an attack</a:t>
            </a:r>
          </a:p>
          <a:p>
            <a:pPr marL="901700" indent="-365125" algn="just">
              <a:buFont typeface="Wingdings" panose="05000000000000000000" pitchFamily="2" charset="2"/>
              <a:buChar char="ü"/>
            </a:pPr>
            <a:r>
              <a:rPr lang="en-US" sz="1800" dirty="0">
                <a:solidFill>
                  <a:srgbClr val="333333"/>
                </a:solidFill>
                <a:latin typeface="Calibri"/>
                <a:ea typeface="Source Sans Pro" panose="020B0604020202020204" pitchFamily="34" charset="0"/>
                <a:cs typeface="Calibri"/>
              </a:rPr>
              <a:t>Recover from an attack</a:t>
            </a:r>
          </a:p>
          <a:p>
            <a:pPr marL="901700" indent="-365125" algn="just">
              <a:buFont typeface="Wingdings" panose="05000000000000000000" pitchFamily="2" charset="2"/>
              <a:buChar char="ü"/>
            </a:pPr>
            <a:r>
              <a:rPr lang="en-US" sz="1800" dirty="0">
                <a:solidFill>
                  <a:srgbClr val="333333"/>
                </a:solidFill>
                <a:latin typeface="Calibri"/>
                <a:ea typeface="Source Sans Pro" panose="020B0604020202020204" pitchFamily="34" charset="0"/>
                <a:cs typeface="Calibri"/>
              </a:rPr>
              <a:t>Keep updated on recent security trends, threats and attacks</a:t>
            </a:r>
          </a:p>
          <a:p>
            <a:pPr algn="just">
              <a:buFont typeface="Courier New" panose="02070309020205020404" pitchFamily="49" charset="0"/>
              <a:buChar char="o"/>
            </a:pPr>
            <a:endParaRPr lang="en-US" sz="1800" b="1" i="1" u="sng" dirty="0">
              <a:solidFill>
                <a:srgbClr val="333333"/>
              </a:solidFill>
              <a:latin typeface="Calibri"/>
              <a:ea typeface="Source Sans Pro" panose="020B0604020202020204" pitchFamily="34" charset="0"/>
              <a:cs typeface="Calibri" panose="020F0502020204030204" pitchFamily="34" charset="0"/>
            </a:endParaRPr>
          </a:p>
        </p:txBody>
      </p:sp>
      <p:pic>
        <p:nvPicPr>
          <p:cNvPr id="4" name="Graphic 3" descr="Bar graph with downward trend with solid fill">
            <a:extLst>
              <a:ext uri="{FF2B5EF4-FFF2-40B4-BE49-F238E27FC236}">
                <a16:creationId xmlns:a16="http://schemas.microsoft.com/office/drawing/2014/main" id="{F61220B9-9CFB-7BF4-222A-C8DD19B1BEF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577072" y="1619060"/>
            <a:ext cx="2651760" cy="2651760"/>
          </a:xfrm>
          <a:prstGeom prst="rect">
            <a:avLst/>
          </a:prstGeom>
        </p:spPr>
      </p:pic>
    </p:spTree>
    <p:extLst>
      <p:ext uri="{BB962C8B-B14F-4D97-AF65-F5344CB8AC3E}">
        <p14:creationId xmlns:p14="http://schemas.microsoft.com/office/powerpoint/2010/main" val="31746940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Vulnerability - Classification</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Look for </a:t>
            </a:r>
          </a:p>
        </p:txBody>
      </p:sp>
      <p:grpSp>
        <p:nvGrpSpPr>
          <p:cNvPr id="4" name="Group 3">
            <a:extLst>
              <a:ext uri="{FF2B5EF4-FFF2-40B4-BE49-F238E27FC236}">
                <a16:creationId xmlns:a16="http://schemas.microsoft.com/office/drawing/2014/main" id="{3BDAD889-1A46-4672-8C0F-82BDE05E19D5}"/>
              </a:ext>
            </a:extLst>
          </p:cNvPr>
          <p:cNvGrpSpPr/>
          <p:nvPr/>
        </p:nvGrpSpPr>
        <p:grpSpPr>
          <a:xfrm>
            <a:off x="2579101" y="551656"/>
            <a:ext cx="8746425" cy="4908911"/>
            <a:chOff x="140701" y="1134991"/>
            <a:chExt cx="8746425" cy="4908911"/>
          </a:xfrm>
        </p:grpSpPr>
        <p:grpSp>
          <p:nvGrpSpPr>
            <p:cNvPr id="5" name="Group 4">
              <a:extLst>
                <a:ext uri="{FF2B5EF4-FFF2-40B4-BE49-F238E27FC236}">
                  <a16:creationId xmlns:a16="http://schemas.microsoft.com/office/drawing/2014/main" id="{2FA4BE42-5B66-44D5-B8E5-0A475A4E97A6}"/>
                </a:ext>
              </a:extLst>
            </p:cNvPr>
            <p:cNvGrpSpPr/>
            <p:nvPr/>
          </p:nvGrpSpPr>
          <p:grpSpPr>
            <a:xfrm>
              <a:off x="3584015" y="2262414"/>
              <a:ext cx="1524000" cy="2971800"/>
              <a:chOff x="3584015" y="2262414"/>
              <a:chExt cx="1524000" cy="2971800"/>
            </a:xfrm>
          </p:grpSpPr>
          <p:sp>
            <p:nvSpPr>
              <p:cNvPr id="26" name="Rectangle: Rounded Corners 13">
                <a:extLst>
                  <a:ext uri="{FF2B5EF4-FFF2-40B4-BE49-F238E27FC236}">
                    <a16:creationId xmlns:a16="http://schemas.microsoft.com/office/drawing/2014/main" id="{DE9340F8-3002-4479-B2F2-AEE2AE9E9FD4}"/>
                  </a:ext>
                </a:extLst>
              </p:cNvPr>
              <p:cNvSpPr/>
              <p:nvPr/>
            </p:nvSpPr>
            <p:spPr>
              <a:xfrm>
                <a:off x="3584015" y="2262414"/>
                <a:ext cx="1524000" cy="2971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grpSp>
            <p:nvGrpSpPr>
              <p:cNvPr id="27" name="Group 26">
                <a:extLst>
                  <a:ext uri="{FF2B5EF4-FFF2-40B4-BE49-F238E27FC236}">
                    <a16:creationId xmlns:a16="http://schemas.microsoft.com/office/drawing/2014/main" id="{7A41FBA5-2923-4233-8676-EED464F40EF7}"/>
                  </a:ext>
                </a:extLst>
              </p:cNvPr>
              <p:cNvGrpSpPr/>
              <p:nvPr/>
            </p:nvGrpSpPr>
            <p:grpSpPr>
              <a:xfrm>
                <a:off x="3863643" y="2514600"/>
                <a:ext cx="943429" cy="2467428"/>
                <a:chOff x="3857171" y="2500086"/>
                <a:chExt cx="943429" cy="2467428"/>
              </a:xfrm>
            </p:grpSpPr>
            <p:pic>
              <p:nvPicPr>
                <p:cNvPr id="28" name="Graphic 9" descr="Layers Design">
                  <a:extLst>
                    <a:ext uri="{FF2B5EF4-FFF2-40B4-BE49-F238E27FC236}">
                      <a16:creationId xmlns:a16="http://schemas.microsoft.com/office/drawing/2014/main" id="{1D961144-F589-461D-8964-0287747BB182}"/>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886200" y="2500086"/>
                  <a:ext cx="914400" cy="914400"/>
                </a:xfrm>
                <a:prstGeom prst="rect">
                  <a:avLst/>
                </a:prstGeom>
              </p:spPr>
            </p:pic>
            <p:pic>
              <p:nvPicPr>
                <p:cNvPr id="29" name="Graphic 10" descr="Layers Design">
                  <a:extLst>
                    <a:ext uri="{FF2B5EF4-FFF2-40B4-BE49-F238E27FC236}">
                      <a16:creationId xmlns:a16="http://schemas.microsoft.com/office/drawing/2014/main" id="{30C4621F-8D32-4F9D-8C6D-CB648A7B8476}"/>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886200" y="3276600"/>
                  <a:ext cx="914400" cy="914400"/>
                </a:xfrm>
                <a:prstGeom prst="rect">
                  <a:avLst/>
                </a:prstGeom>
              </p:spPr>
            </p:pic>
            <p:pic>
              <p:nvPicPr>
                <p:cNvPr id="30" name="Graphic 11" descr="Layers Design">
                  <a:extLst>
                    <a:ext uri="{FF2B5EF4-FFF2-40B4-BE49-F238E27FC236}">
                      <a16:creationId xmlns:a16="http://schemas.microsoft.com/office/drawing/2014/main" id="{E27DD685-72E8-4881-8AE9-A2680DBDE853}"/>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857171" y="4053114"/>
                  <a:ext cx="914400" cy="914400"/>
                </a:xfrm>
                <a:prstGeom prst="rect">
                  <a:avLst/>
                </a:prstGeom>
              </p:spPr>
            </p:pic>
          </p:grpSp>
        </p:grpSp>
        <p:pic>
          <p:nvPicPr>
            <p:cNvPr id="6" name="Picture 5" descr="Angry Max The Husky">
              <a:extLst>
                <a:ext uri="{FF2B5EF4-FFF2-40B4-BE49-F238E27FC236}">
                  <a16:creationId xmlns:a16="http://schemas.microsoft.com/office/drawing/2014/main" id="{9CECC288-2140-4469-B446-4E58C667319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7165523" y="3209514"/>
              <a:ext cx="1721603" cy="1524000"/>
            </a:xfrm>
            <a:prstGeom prst="rect">
              <a:avLst/>
            </a:prstGeom>
          </p:spPr>
        </p:pic>
        <p:pic>
          <p:nvPicPr>
            <p:cNvPr id="7" name="Picture 6" descr="Sad Bee">
              <a:extLst>
                <a:ext uri="{FF2B5EF4-FFF2-40B4-BE49-F238E27FC236}">
                  <a16:creationId xmlns:a16="http://schemas.microsoft.com/office/drawing/2014/main" id="{0D8663C0-644C-4BE3-8858-44439405378E}"/>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40701" y="2637615"/>
              <a:ext cx="1310388" cy="1310388"/>
            </a:xfrm>
            <a:prstGeom prst="rect">
              <a:avLst/>
            </a:prstGeom>
          </p:spPr>
        </p:pic>
        <p:pic>
          <p:nvPicPr>
            <p:cNvPr id="8" name="Picture 7" descr="Stop Bee">
              <a:extLst>
                <a:ext uri="{FF2B5EF4-FFF2-40B4-BE49-F238E27FC236}">
                  <a16:creationId xmlns:a16="http://schemas.microsoft.com/office/drawing/2014/main" id="{782FC8F6-7288-4AD9-B103-9A47244B7F6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flipH="1">
              <a:off x="1767233" y="1196006"/>
              <a:ext cx="1523999" cy="1556100"/>
            </a:xfrm>
            <a:prstGeom prst="rect">
              <a:avLst/>
            </a:prstGeom>
          </p:spPr>
        </p:pic>
        <p:pic>
          <p:nvPicPr>
            <p:cNvPr id="9" name="Picture 8" descr="Well Bee">
              <a:extLst>
                <a:ext uri="{FF2B5EF4-FFF2-40B4-BE49-F238E27FC236}">
                  <a16:creationId xmlns:a16="http://schemas.microsoft.com/office/drawing/2014/main" id="{7EF664E1-30E3-407B-8633-F38E1BEC3E6C}"/>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191769" y="4733514"/>
              <a:ext cx="1310388" cy="1310388"/>
            </a:xfrm>
            <a:prstGeom prst="rect">
              <a:avLst/>
            </a:prstGeom>
          </p:spPr>
        </p:pic>
        <p:pic>
          <p:nvPicPr>
            <p:cNvPr id="10" name="Picture 9" descr="Eating Cat">
              <a:extLst>
                <a:ext uri="{FF2B5EF4-FFF2-40B4-BE49-F238E27FC236}">
                  <a16:creationId xmlns:a16="http://schemas.microsoft.com/office/drawing/2014/main" id="{FD49ACEF-D140-42BC-B03F-9E1C52BBBB58}"/>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520300" y="1134991"/>
              <a:ext cx="1937431" cy="1937431"/>
            </a:xfrm>
            <a:prstGeom prst="rect">
              <a:avLst/>
            </a:prstGeom>
          </p:spPr>
        </p:pic>
        <p:sp>
          <p:nvSpPr>
            <p:cNvPr id="12" name="Arrow: Notched Right 36">
              <a:extLst>
                <a:ext uri="{FF2B5EF4-FFF2-40B4-BE49-F238E27FC236}">
                  <a16:creationId xmlns:a16="http://schemas.microsoft.com/office/drawing/2014/main" id="{E2A3767F-2417-4794-8C87-D7467E29636A}"/>
                </a:ext>
              </a:extLst>
            </p:cNvPr>
            <p:cNvSpPr/>
            <p:nvPr/>
          </p:nvSpPr>
          <p:spPr>
            <a:xfrm>
              <a:off x="1454815" y="2541804"/>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13" name="Arrow: Notched Right 37">
              <a:extLst>
                <a:ext uri="{FF2B5EF4-FFF2-40B4-BE49-F238E27FC236}">
                  <a16:creationId xmlns:a16="http://schemas.microsoft.com/office/drawing/2014/main" id="{4FB291C6-8AF5-487A-90A1-DDB51CAEB041}"/>
                </a:ext>
              </a:extLst>
            </p:cNvPr>
            <p:cNvSpPr/>
            <p:nvPr/>
          </p:nvSpPr>
          <p:spPr>
            <a:xfrm>
              <a:off x="377223" y="3756495"/>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15" name="Arrow: Notched Right 39">
              <a:extLst>
                <a:ext uri="{FF2B5EF4-FFF2-40B4-BE49-F238E27FC236}">
                  <a16:creationId xmlns:a16="http://schemas.microsoft.com/office/drawing/2014/main" id="{080ED556-1DA5-4931-991F-99F25FBE1734}"/>
                </a:ext>
              </a:extLst>
            </p:cNvPr>
            <p:cNvSpPr/>
            <p:nvPr/>
          </p:nvSpPr>
          <p:spPr>
            <a:xfrm>
              <a:off x="1430619" y="4662064"/>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16" name="Arrow: Notched Right 41">
              <a:extLst>
                <a:ext uri="{FF2B5EF4-FFF2-40B4-BE49-F238E27FC236}">
                  <a16:creationId xmlns:a16="http://schemas.microsoft.com/office/drawing/2014/main" id="{AD59A802-F55E-47C2-9598-61119FD0B1ED}"/>
                </a:ext>
              </a:extLst>
            </p:cNvPr>
            <p:cNvSpPr/>
            <p:nvPr/>
          </p:nvSpPr>
          <p:spPr>
            <a:xfrm rot="10800000">
              <a:off x="6201132" y="2540349"/>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17" name="Arrow: Notched Right 42">
              <a:extLst>
                <a:ext uri="{FF2B5EF4-FFF2-40B4-BE49-F238E27FC236}">
                  <a16:creationId xmlns:a16="http://schemas.microsoft.com/office/drawing/2014/main" id="{FF964F35-B501-4710-AFC6-19501CB78DFE}"/>
                </a:ext>
              </a:extLst>
            </p:cNvPr>
            <p:cNvSpPr/>
            <p:nvPr/>
          </p:nvSpPr>
          <p:spPr>
            <a:xfrm rot="10800000">
              <a:off x="5123540" y="3755040"/>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18" name="Arrow: Notched Right 43">
              <a:extLst>
                <a:ext uri="{FF2B5EF4-FFF2-40B4-BE49-F238E27FC236}">
                  <a16:creationId xmlns:a16="http://schemas.microsoft.com/office/drawing/2014/main" id="{39625717-8BD1-48BD-A780-374314F9436F}"/>
                </a:ext>
              </a:extLst>
            </p:cNvPr>
            <p:cNvSpPr/>
            <p:nvPr/>
          </p:nvSpPr>
          <p:spPr>
            <a:xfrm rot="10800000">
              <a:off x="6176936" y="4660609"/>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19" name="TextBox 18">
              <a:extLst>
                <a:ext uri="{FF2B5EF4-FFF2-40B4-BE49-F238E27FC236}">
                  <a16:creationId xmlns:a16="http://schemas.microsoft.com/office/drawing/2014/main" id="{5648BDC0-2981-443E-80D5-B384AEACECC3}"/>
                </a:ext>
              </a:extLst>
            </p:cNvPr>
            <p:cNvSpPr txBox="1"/>
            <p:nvPr/>
          </p:nvSpPr>
          <p:spPr>
            <a:xfrm>
              <a:off x="3465893" y="4872666"/>
              <a:ext cx="1924608" cy="369332"/>
            </a:xfrm>
            <a:prstGeom prst="rect">
              <a:avLst/>
            </a:prstGeom>
            <a:noFill/>
          </p:spPr>
          <p:txBody>
            <a:bodyPr wrap="square">
              <a:spAutoFit/>
            </a:bodyPr>
            <a:lstStyle/>
            <a:p>
              <a:pPr algn="ctr"/>
              <a:r>
                <a:rPr lang="en-GB" b="1" dirty="0"/>
                <a:t>SDN Arc.</a:t>
              </a:r>
              <a:endParaRPr lang="en-BW" b="1" dirty="0"/>
            </a:p>
          </p:txBody>
        </p:sp>
        <p:sp>
          <p:nvSpPr>
            <p:cNvPr id="20" name="TextBox 19">
              <a:extLst>
                <a:ext uri="{FF2B5EF4-FFF2-40B4-BE49-F238E27FC236}">
                  <a16:creationId xmlns:a16="http://schemas.microsoft.com/office/drawing/2014/main" id="{BB4263D8-A2BB-41C5-8A75-B354E626A30D}"/>
                </a:ext>
              </a:extLst>
            </p:cNvPr>
            <p:cNvSpPr txBox="1"/>
            <p:nvPr/>
          </p:nvSpPr>
          <p:spPr>
            <a:xfrm>
              <a:off x="1383432" y="4786520"/>
              <a:ext cx="1924608" cy="369332"/>
            </a:xfrm>
            <a:prstGeom prst="rect">
              <a:avLst/>
            </a:prstGeom>
            <a:noFill/>
          </p:spPr>
          <p:txBody>
            <a:bodyPr wrap="square">
              <a:spAutoFit/>
            </a:bodyPr>
            <a:lstStyle/>
            <a:p>
              <a:pPr algn="ctr"/>
              <a:r>
                <a:rPr lang="en-GB" b="1" dirty="0"/>
                <a:t>Open Services</a:t>
              </a:r>
              <a:endParaRPr lang="en-BW" b="1" dirty="0"/>
            </a:p>
          </p:txBody>
        </p:sp>
        <p:sp>
          <p:nvSpPr>
            <p:cNvPr id="21" name="TextBox 20">
              <a:extLst>
                <a:ext uri="{FF2B5EF4-FFF2-40B4-BE49-F238E27FC236}">
                  <a16:creationId xmlns:a16="http://schemas.microsoft.com/office/drawing/2014/main" id="{412D1ED3-32CA-4EB6-93B1-3BD1A1D59B0E}"/>
                </a:ext>
              </a:extLst>
            </p:cNvPr>
            <p:cNvSpPr txBox="1"/>
            <p:nvPr/>
          </p:nvSpPr>
          <p:spPr>
            <a:xfrm>
              <a:off x="313072" y="3891793"/>
              <a:ext cx="1924608" cy="369332"/>
            </a:xfrm>
            <a:prstGeom prst="rect">
              <a:avLst/>
            </a:prstGeom>
            <a:noFill/>
          </p:spPr>
          <p:txBody>
            <a:bodyPr wrap="square">
              <a:spAutoFit/>
            </a:bodyPr>
            <a:lstStyle/>
            <a:p>
              <a:pPr algn="ctr"/>
              <a:r>
                <a:rPr lang="en-GB" b="1" dirty="0"/>
                <a:t>Flaws </a:t>
              </a:r>
              <a:endParaRPr lang="en-BW" b="1" dirty="0"/>
            </a:p>
          </p:txBody>
        </p:sp>
        <p:sp>
          <p:nvSpPr>
            <p:cNvPr id="22" name="TextBox 21">
              <a:extLst>
                <a:ext uri="{FF2B5EF4-FFF2-40B4-BE49-F238E27FC236}">
                  <a16:creationId xmlns:a16="http://schemas.microsoft.com/office/drawing/2014/main" id="{0DCBCA68-BCE9-4E5D-A41C-30382A667FED}"/>
                </a:ext>
              </a:extLst>
            </p:cNvPr>
            <p:cNvSpPr txBox="1"/>
            <p:nvPr/>
          </p:nvSpPr>
          <p:spPr>
            <a:xfrm>
              <a:off x="1504392" y="2678668"/>
              <a:ext cx="1924608" cy="369332"/>
            </a:xfrm>
            <a:prstGeom prst="rect">
              <a:avLst/>
            </a:prstGeom>
            <a:noFill/>
          </p:spPr>
          <p:txBody>
            <a:bodyPr wrap="square">
              <a:spAutoFit/>
            </a:bodyPr>
            <a:lstStyle/>
            <a:p>
              <a:pPr algn="ctr"/>
              <a:r>
                <a:rPr lang="en-GB" b="1" dirty="0"/>
                <a:t>Buffer Overflows</a:t>
              </a:r>
              <a:endParaRPr lang="en-BW" b="1" dirty="0"/>
            </a:p>
          </p:txBody>
        </p:sp>
        <p:sp>
          <p:nvSpPr>
            <p:cNvPr id="23" name="TextBox 22">
              <a:extLst>
                <a:ext uri="{FF2B5EF4-FFF2-40B4-BE49-F238E27FC236}">
                  <a16:creationId xmlns:a16="http://schemas.microsoft.com/office/drawing/2014/main" id="{96D6B5F9-19A5-48B5-AD7A-4874160CD105}"/>
                </a:ext>
              </a:extLst>
            </p:cNvPr>
            <p:cNvSpPr txBox="1"/>
            <p:nvPr/>
          </p:nvSpPr>
          <p:spPr>
            <a:xfrm>
              <a:off x="6277051" y="4811579"/>
              <a:ext cx="1924608" cy="369332"/>
            </a:xfrm>
            <a:prstGeom prst="rect">
              <a:avLst/>
            </a:prstGeom>
            <a:noFill/>
          </p:spPr>
          <p:txBody>
            <a:bodyPr wrap="square">
              <a:spAutoFit/>
            </a:bodyPr>
            <a:lstStyle/>
            <a:p>
              <a:pPr algn="ctr"/>
              <a:r>
                <a:rPr lang="en-GB" b="1" dirty="0"/>
                <a:t>Default Settings</a:t>
              </a:r>
              <a:endParaRPr lang="en-BW" b="1" dirty="0"/>
            </a:p>
          </p:txBody>
        </p:sp>
        <p:sp>
          <p:nvSpPr>
            <p:cNvPr id="24" name="TextBox 23">
              <a:extLst>
                <a:ext uri="{FF2B5EF4-FFF2-40B4-BE49-F238E27FC236}">
                  <a16:creationId xmlns:a16="http://schemas.microsoft.com/office/drawing/2014/main" id="{9A949823-C70E-4401-9696-3894BB252449}"/>
                </a:ext>
              </a:extLst>
            </p:cNvPr>
            <p:cNvSpPr txBox="1"/>
            <p:nvPr/>
          </p:nvSpPr>
          <p:spPr>
            <a:xfrm>
              <a:off x="5314392" y="3905149"/>
              <a:ext cx="1924608" cy="369332"/>
            </a:xfrm>
            <a:prstGeom prst="rect">
              <a:avLst/>
            </a:prstGeom>
            <a:noFill/>
          </p:spPr>
          <p:txBody>
            <a:bodyPr wrap="square">
              <a:spAutoFit/>
            </a:bodyPr>
            <a:lstStyle/>
            <a:p>
              <a:pPr algn="ctr"/>
              <a:r>
                <a:rPr lang="en-GB" b="1" dirty="0"/>
                <a:t>Malicious Apps</a:t>
              </a:r>
              <a:endParaRPr lang="en-BW" b="1" dirty="0"/>
            </a:p>
          </p:txBody>
        </p:sp>
        <p:sp>
          <p:nvSpPr>
            <p:cNvPr id="25" name="TextBox 24">
              <a:extLst>
                <a:ext uri="{FF2B5EF4-FFF2-40B4-BE49-F238E27FC236}">
                  <a16:creationId xmlns:a16="http://schemas.microsoft.com/office/drawing/2014/main" id="{04212A9F-EB70-4EBF-AD5F-B79DF9883789}"/>
                </a:ext>
              </a:extLst>
            </p:cNvPr>
            <p:cNvSpPr txBox="1"/>
            <p:nvPr/>
          </p:nvSpPr>
          <p:spPr>
            <a:xfrm>
              <a:off x="6172200" y="2678668"/>
              <a:ext cx="2099943" cy="369332"/>
            </a:xfrm>
            <a:prstGeom prst="rect">
              <a:avLst/>
            </a:prstGeom>
            <a:noFill/>
          </p:spPr>
          <p:txBody>
            <a:bodyPr wrap="square">
              <a:spAutoFit/>
            </a:bodyPr>
            <a:lstStyle/>
            <a:p>
              <a:pPr algn="ctr"/>
              <a:r>
                <a:rPr lang="en-GB" b="1" dirty="0"/>
                <a:t>Misconfigurations</a:t>
              </a:r>
              <a:endParaRPr lang="en-BW" b="1" dirty="0"/>
            </a:p>
          </p:txBody>
        </p:sp>
      </p:grpSp>
    </p:spTree>
    <p:extLst>
      <p:ext uri="{BB962C8B-B14F-4D97-AF65-F5344CB8AC3E}">
        <p14:creationId xmlns:p14="http://schemas.microsoft.com/office/powerpoint/2010/main" val="29023124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Vulnerability Assessment</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Assessing Infrastructure</a:t>
            </a:r>
          </a:p>
          <a:p>
            <a:pPr lvl="1" algn="just">
              <a:buFont typeface="Courier New" panose="02070309020205020404" pitchFamily="49" charset="0"/>
              <a:buChar char="o"/>
            </a:pPr>
            <a:r>
              <a:rPr lang="en-US" sz="1800" dirty="0">
                <a:solidFill>
                  <a:srgbClr val="333333"/>
                </a:solidFill>
                <a:latin typeface="Calibri"/>
                <a:ea typeface="Source Sans Pro"/>
                <a:cs typeface="Calibri"/>
              </a:rPr>
              <a:t>VA is testing the security aspects of the system/ application recognizing and classifying the weaknesses.</a:t>
            </a:r>
          </a:p>
          <a:p>
            <a:pPr lvl="2" algn="just">
              <a:buFont typeface="Courier New" panose="02070309020205020404" pitchFamily="49" charset="0"/>
              <a:buChar char="o"/>
            </a:pPr>
            <a:r>
              <a:rPr lang="en-US" sz="1800" dirty="0">
                <a:solidFill>
                  <a:srgbClr val="333333"/>
                </a:solidFill>
                <a:latin typeface="Calibri"/>
                <a:ea typeface="Source Sans Pro"/>
                <a:cs typeface="Calibri"/>
              </a:rPr>
              <a:t>Identify weaknesses that could be exploited</a:t>
            </a:r>
          </a:p>
          <a:p>
            <a:pPr lvl="2" algn="just">
              <a:buFont typeface="Courier New" panose="02070309020205020404" pitchFamily="49" charset="0"/>
              <a:buChar char="o"/>
            </a:pPr>
            <a:r>
              <a:rPr lang="en-US" sz="1800" dirty="0">
                <a:solidFill>
                  <a:srgbClr val="333333"/>
                </a:solidFill>
                <a:latin typeface="Calibri"/>
                <a:ea typeface="Source Sans Pro"/>
                <a:cs typeface="Calibri"/>
              </a:rPr>
              <a:t>Test the efficiency of the existing security implementations.  </a:t>
            </a:r>
          </a:p>
          <a:p>
            <a:pPr lvl="2" algn="just">
              <a:buFont typeface="Courier New" panose="02070309020205020404" pitchFamily="49" charset="0"/>
              <a:buChar char="o"/>
            </a:pPr>
            <a:endParaRPr lang="en-US" sz="1800" dirty="0">
              <a:solidFill>
                <a:srgbClr val="333333"/>
              </a:solidFill>
              <a:latin typeface="Calibri"/>
              <a:ea typeface="Source Sans Pro"/>
              <a:cs typeface="Calibri"/>
            </a:endParaRPr>
          </a:p>
          <a:p>
            <a:pPr lvl="1" algn="just">
              <a:buFont typeface="Courier New" panose="02070309020205020404" pitchFamily="49" charset="0"/>
              <a:buChar char="o"/>
            </a:pPr>
            <a:r>
              <a:rPr lang="en-US" sz="1800" dirty="0">
                <a:solidFill>
                  <a:srgbClr val="333333"/>
                </a:solidFill>
                <a:latin typeface="Calibri"/>
                <a:ea typeface="Source Sans Pro"/>
                <a:cs typeface="Calibri"/>
              </a:rPr>
              <a:t>VA can be done using various tools/ scanners. These scanners gather and classify information like</a:t>
            </a:r>
          </a:p>
          <a:p>
            <a:pPr lvl="2" algn="just">
              <a:buFont typeface="Courier New" panose="02070309020205020404" pitchFamily="49" charset="0"/>
              <a:buChar char="o"/>
            </a:pPr>
            <a:r>
              <a:rPr lang="en-US" sz="1800" dirty="0">
                <a:solidFill>
                  <a:srgbClr val="333333"/>
                </a:solidFill>
                <a:latin typeface="Calibri"/>
                <a:ea typeface="Source Sans Pro"/>
                <a:cs typeface="Calibri"/>
              </a:rPr>
              <a:t>Vulnerabilities within a network</a:t>
            </a:r>
          </a:p>
          <a:p>
            <a:pPr lvl="2" algn="just">
              <a:buFont typeface="Courier New" panose="02070309020205020404" pitchFamily="49" charset="0"/>
              <a:buChar char="o"/>
            </a:pPr>
            <a:r>
              <a:rPr lang="en-US" sz="1800" dirty="0">
                <a:solidFill>
                  <a:srgbClr val="333333"/>
                </a:solidFill>
                <a:latin typeface="Calibri"/>
                <a:ea typeface="Source Sans Pro"/>
                <a:cs typeface="Calibri"/>
              </a:rPr>
              <a:t>Port status (Open, Closed Ports and its associated services)</a:t>
            </a:r>
          </a:p>
          <a:p>
            <a:pPr lvl="2" algn="just">
              <a:buFont typeface="Courier New" panose="02070309020205020404" pitchFamily="49" charset="0"/>
              <a:buChar char="o"/>
            </a:pPr>
            <a:r>
              <a:rPr lang="en-US" sz="1800" dirty="0">
                <a:solidFill>
                  <a:srgbClr val="333333"/>
                </a:solidFill>
                <a:latin typeface="Calibri"/>
                <a:ea typeface="Source Sans Pro"/>
                <a:cs typeface="Calibri"/>
              </a:rPr>
              <a:t>Application Status (Its Services, vulnerabilities, configuration errors </a:t>
            </a:r>
            <a:r>
              <a:rPr lang="en-US" sz="1800" dirty="0" err="1">
                <a:solidFill>
                  <a:srgbClr val="333333"/>
                </a:solidFill>
                <a:latin typeface="Calibri"/>
                <a:ea typeface="Source Sans Pro"/>
                <a:cs typeface="Calibri"/>
              </a:rPr>
              <a:t>etc</a:t>
            </a:r>
            <a:r>
              <a:rPr lang="en-US" sz="1800" dirty="0">
                <a:solidFill>
                  <a:srgbClr val="333333"/>
                </a:solidFill>
                <a:latin typeface="Calibri"/>
                <a:ea typeface="Source Sans Pro"/>
                <a:cs typeface="Calibri"/>
              </a:rPr>
              <a:t>)</a:t>
            </a:r>
            <a:endParaRPr lang="en-US" sz="1400" dirty="0">
              <a:solidFill>
                <a:srgbClr val="333333"/>
              </a:solidFill>
              <a:latin typeface="Calibri"/>
              <a:ea typeface="Source Sans Pro"/>
              <a:cs typeface="Calibri"/>
            </a:endParaRP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a:p>
            <a:pPr lvl="1" algn="just">
              <a:buFont typeface="Courier New" panose="02070309020205020404" pitchFamily="49" charset="0"/>
              <a:buChar char="o"/>
            </a:pPr>
            <a:r>
              <a:rPr lang="en-US" sz="1800" dirty="0">
                <a:solidFill>
                  <a:srgbClr val="333333"/>
                </a:solidFill>
                <a:latin typeface="Calibri"/>
                <a:ea typeface="Source Sans Pro"/>
                <a:cs typeface="Calibri"/>
              </a:rPr>
              <a:t>Types:</a:t>
            </a:r>
          </a:p>
          <a:p>
            <a:pPr lvl="2" algn="just">
              <a:buFont typeface="Courier New" panose="02070309020205020404" pitchFamily="49" charset="0"/>
              <a:buChar char="o"/>
            </a:pPr>
            <a:r>
              <a:rPr lang="en-US" sz="1800" dirty="0">
                <a:solidFill>
                  <a:srgbClr val="333333"/>
                </a:solidFill>
                <a:latin typeface="Calibri"/>
                <a:ea typeface="Source Sans Pro"/>
                <a:cs typeface="Calibri"/>
              </a:rPr>
              <a:t>Active Assessment</a:t>
            </a:r>
          </a:p>
          <a:p>
            <a:pPr lvl="2" algn="just">
              <a:buFont typeface="Courier New" panose="02070309020205020404" pitchFamily="49" charset="0"/>
              <a:buChar char="o"/>
            </a:pPr>
            <a:r>
              <a:rPr lang="en-US" sz="1800" dirty="0">
                <a:solidFill>
                  <a:srgbClr val="333333"/>
                </a:solidFill>
                <a:latin typeface="Calibri"/>
                <a:ea typeface="Source Sans Pro"/>
                <a:cs typeface="Calibri"/>
              </a:rPr>
              <a:t>Passive Assessment</a:t>
            </a:r>
          </a:p>
          <a:p>
            <a:pPr lvl="2" algn="just">
              <a:buFont typeface="Courier New" panose="02070309020205020404" pitchFamily="49" charset="0"/>
              <a:buChar char="o"/>
            </a:pPr>
            <a:r>
              <a:rPr lang="en-US" sz="1800" dirty="0">
                <a:solidFill>
                  <a:srgbClr val="333333"/>
                </a:solidFill>
                <a:latin typeface="Calibri"/>
                <a:ea typeface="Source Sans Pro"/>
                <a:cs typeface="Calibri"/>
              </a:rPr>
              <a:t>External Assessment</a:t>
            </a:r>
          </a:p>
          <a:p>
            <a:pPr lvl="2" algn="just">
              <a:buFont typeface="Courier New" panose="02070309020205020404" pitchFamily="49" charset="0"/>
              <a:buChar char="o"/>
            </a:pPr>
            <a:r>
              <a:rPr lang="en-US" sz="1800" dirty="0">
                <a:solidFill>
                  <a:srgbClr val="333333"/>
                </a:solidFill>
                <a:latin typeface="Calibri"/>
                <a:ea typeface="Source Sans Pro"/>
                <a:cs typeface="Calibri"/>
              </a:rPr>
              <a:t>Internal Assessment</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marL="457200" lvl="1" indent="0" algn="just">
              <a:buNone/>
            </a:pPr>
            <a:endParaRPr lang="en-US" sz="1800" dirty="0">
              <a:solidFill>
                <a:srgbClr val="333333"/>
              </a:solidFill>
              <a:latin typeface="Calibri"/>
              <a:ea typeface="Source Sans Pro"/>
              <a:cs typeface="Calibri"/>
            </a:endParaRPr>
          </a:p>
        </p:txBody>
      </p:sp>
      <p:sp>
        <p:nvSpPr>
          <p:cNvPr id="11" name="TextBox 10">
            <a:extLst>
              <a:ext uri="{FF2B5EF4-FFF2-40B4-BE49-F238E27FC236}">
                <a16:creationId xmlns:a16="http://schemas.microsoft.com/office/drawing/2014/main" id="{23FCA11C-50C4-464B-9BB8-EB65B97F6475}"/>
              </a:ext>
            </a:extLst>
          </p:cNvPr>
          <p:cNvSpPr txBox="1"/>
          <p:nvPr/>
        </p:nvSpPr>
        <p:spPr>
          <a:xfrm>
            <a:off x="4184385" y="4227868"/>
            <a:ext cx="6175248" cy="1281889"/>
          </a:xfrm>
          <a:prstGeom prst="rect">
            <a:avLst/>
          </a:prstGeom>
          <a:noFill/>
        </p:spPr>
        <p:txBody>
          <a:bodyPr wrap="square">
            <a:spAutoFit/>
          </a:bodyPr>
          <a:lstStyle/>
          <a:p>
            <a:pPr marL="1143000" lvl="2" indent="-228600" algn="just">
              <a:lnSpc>
                <a:spcPct val="90000"/>
              </a:lnSpc>
              <a:spcBef>
                <a:spcPts val="500"/>
              </a:spcBef>
              <a:buFont typeface="Courier New" panose="02070309020205020404" pitchFamily="49" charset="0"/>
              <a:buChar char="o"/>
            </a:pPr>
            <a:r>
              <a:rPr lang="en-US" dirty="0">
                <a:solidFill>
                  <a:srgbClr val="333333"/>
                </a:solidFill>
                <a:latin typeface="Calibri"/>
                <a:cs typeface="Calibri"/>
              </a:rPr>
              <a:t>Host-based Assessment</a:t>
            </a:r>
          </a:p>
          <a:p>
            <a:pPr marL="1143000" lvl="2" indent="-228600" algn="just">
              <a:lnSpc>
                <a:spcPct val="90000"/>
              </a:lnSpc>
              <a:spcBef>
                <a:spcPts val="500"/>
              </a:spcBef>
              <a:buFont typeface="Courier New" panose="02070309020205020404" pitchFamily="49" charset="0"/>
              <a:buChar char="o"/>
            </a:pPr>
            <a:r>
              <a:rPr lang="en-US" dirty="0">
                <a:solidFill>
                  <a:srgbClr val="333333"/>
                </a:solidFill>
                <a:latin typeface="Calibri"/>
                <a:cs typeface="Calibri"/>
              </a:rPr>
              <a:t>Network Assessment</a:t>
            </a:r>
          </a:p>
          <a:p>
            <a:pPr marL="1143000" lvl="2" indent="-228600" algn="just">
              <a:lnSpc>
                <a:spcPct val="90000"/>
              </a:lnSpc>
              <a:spcBef>
                <a:spcPts val="500"/>
              </a:spcBef>
              <a:buFont typeface="Courier New" panose="02070309020205020404" pitchFamily="49" charset="0"/>
              <a:buChar char="o"/>
            </a:pPr>
            <a:r>
              <a:rPr lang="en-US" dirty="0">
                <a:solidFill>
                  <a:srgbClr val="333333"/>
                </a:solidFill>
                <a:latin typeface="Calibri"/>
                <a:cs typeface="Calibri"/>
              </a:rPr>
              <a:t>Application Assessment</a:t>
            </a:r>
          </a:p>
          <a:p>
            <a:pPr marL="1143000" lvl="2" indent="-228600" algn="just">
              <a:lnSpc>
                <a:spcPct val="90000"/>
              </a:lnSpc>
              <a:spcBef>
                <a:spcPts val="500"/>
              </a:spcBef>
              <a:buFont typeface="Courier New" panose="02070309020205020404" pitchFamily="49" charset="0"/>
              <a:buChar char="o"/>
            </a:pPr>
            <a:r>
              <a:rPr lang="en-US" dirty="0">
                <a:solidFill>
                  <a:srgbClr val="333333"/>
                </a:solidFill>
                <a:latin typeface="Calibri"/>
                <a:cs typeface="Calibri"/>
              </a:rPr>
              <a:t>Wireless Network Assessment</a:t>
            </a:r>
          </a:p>
        </p:txBody>
      </p:sp>
    </p:spTree>
    <p:extLst>
      <p:ext uri="{BB962C8B-B14F-4D97-AF65-F5344CB8AC3E}">
        <p14:creationId xmlns:p14="http://schemas.microsoft.com/office/powerpoint/2010/main" val="2399351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 name="Oval 32">
            <a:extLst>
              <a:ext uri="{FF2B5EF4-FFF2-40B4-BE49-F238E27FC236}">
                <a16:creationId xmlns:a16="http://schemas.microsoft.com/office/drawing/2014/main" id="{82D4294D-71B3-4C01-BDFE-E63D0A68855D}"/>
              </a:ext>
            </a:extLst>
          </p:cNvPr>
          <p:cNvSpPr/>
          <p:nvPr/>
        </p:nvSpPr>
        <p:spPr>
          <a:xfrm>
            <a:off x="2071591" y="2529937"/>
            <a:ext cx="1858964" cy="1595002"/>
          </a:xfrm>
          <a:prstGeom prst="ellipse">
            <a:avLst/>
          </a:prstGeom>
          <a:solidFill>
            <a:schemeClr val="accent3">
              <a:alpha val="50000"/>
            </a:schemeClr>
          </a:solidFill>
          <a:ln w="34925">
            <a:solidFill>
              <a:srgbClr val="FFFFFF"/>
            </a:solidFill>
          </a:ln>
          <a:effectLst>
            <a:outerShdw blurRad="317500" dir="2700000" algn="ctr">
              <a:srgbClr val="000000">
                <a:alpha val="43000"/>
              </a:srgbClr>
            </a:outerShdw>
          </a:effectLst>
          <a:scene3d>
            <a:camera prst="perspectiveFront" fov="2700000">
              <a:rot lat="19086000" lon="19067999" rev="3108000"/>
            </a:camera>
            <a:lightRig rig="threePt" dir="t">
              <a:rot lat="0" lon="0" rev="0"/>
            </a:lightRig>
          </a:scene3d>
          <a:sp3d extrusionH="38100" prstMaterial="clear">
            <a:bevelT w="260350" h="50800" prst="softRound"/>
            <a:bevelB prst="softRound"/>
          </a:sp3d>
        </p:spPr>
        <p:style>
          <a:lnRef idx="0">
            <a:scrgbClr r="0" g="0" b="0"/>
          </a:lnRef>
          <a:fillRef idx="0">
            <a:scrgbClr r="0" g="0" b="0"/>
          </a:fillRef>
          <a:effectRef idx="0">
            <a:scrgbClr r="0" g="0" b="0"/>
          </a:effectRef>
          <a:fontRef idx="minor">
            <a:schemeClr val="lt1"/>
          </a:fontRef>
        </p:style>
        <p:txBody>
          <a:bodyPr rtlCol="0" anchor="ctr"/>
          <a:lstStyle/>
          <a:p>
            <a:pPr algn="ctr"/>
            <a:r>
              <a:rPr lang="en-IN" dirty="0">
                <a:solidFill>
                  <a:schemeClr val="accent6">
                    <a:lumMod val="20000"/>
                    <a:lumOff val="80000"/>
                  </a:schemeClr>
                </a:solidFill>
              </a:rPr>
              <a:t>Pre-Assessment </a:t>
            </a:r>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Vulnerability Assessment– Life Cycle</a:t>
            </a:r>
            <a:endParaRPr lang="en-GB" sz="3200" dirty="0"/>
          </a:p>
        </p:txBody>
      </p:sp>
      <p:sp>
        <p:nvSpPr>
          <p:cNvPr id="8" name="TextBox 7">
            <a:extLst>
              <a:ext uri="{FF2B5EF4-FFF2-40B4-BE49-F238E27FC236}">
                <a16:creationId xmlns:a16="http://schemas.microsoft.com/office/drawing/2014/main" id="{930071CA-81D1-4786-8649-678F8560FBA1}"/>
              </a:ext>
            </a:extLst>
          </p:cNvPr>
          <p:cNvSpPr txBox="1"/>
          <p:nvPr/>
        </p:nvSpPr>
        <p:spPr>
          <a:xfrm rot="16200000">
            <a:off x="9990028" y="2575568"/>
            <a:ext cx="461665" cy="3257430"/>
          </a:xfrm>
          <a:prstGeom prst="rect">
            <a:avLst/>
          </a:prstGeom>
          <a:noFill/>
        </p:spPr>
        <p:txBody>
          <a:bodyPr vert="eaVert" wrap="none" rtlCol="0">
            <a:spAutoFit/>
          </a:bodyPr>
          <a:lstStyle/>
          <a:p>
            <a:r>
              <a:rPr lang="en-GB" dirty="0"/>
              <a:t>Life Cycle to manage Vulnerability</a:t>
            </a:r>
          </a:p>
        </p:txBody>
      </p:sp>
      <p:sp>
        <p:nvSpPr>
          <p:cNvPr id="13" name="Rectangle 12">
            <a:extLst>
              <a:ext uri="{FF2B5EF4-FFF2-40B4-BE49-F238E27FC236}">
                <a16:creationId xmlns:a16="http://schemas.microsoft.com/office/drawing/2014/main" id="{0D1B8DF6-9AA6-4001-97E3-FF681A8E01F8}"/>
              </a:ext>
            </a:extLst>
          </p:cNvPr>
          <p:cNvSpPr/>
          <p:nvPr/>
        </p:nvSpPr>
        <p:spPr>
          <a:xfrm>
            <a:off x="9338152" y="1376702"/>
            <a:ext cx="2060448" cy="135636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Assess Risk, Mitigate, Test, Verify and Monitor</a:t>
            </a:r>
            <a:endParaRPr lang="en-IN" dirty="0">
              <a:solidFill>
                <a:schemeClr val="tx1"/>
              </a:solidFill>
            </a:endParaRPr>
          </a:p>
        </p:txBody>
      </p:sp>
      <p:sp>
        <p:nvSpPr>
          <p:cNvPr id="15" name="Rectangle 14">
            <a:extLst>
              <a:ext uri="{FF2B5EF4-FFF2-40B4-BE49-F238E27FC236}">
                <a16:creationId xmlns:a16="http://schemas.microsoft.com/office/drawing/2014/main" id="{5481D88C-3581-46B2-975B-C5E9FEEEEB3D}"/>
              </a:ext>
            </a:extLst>
          </p:cNvPr>
          <p:cNvSpPr/>
          <p:nvPr/>
        </p:nvSpPr>
        <p:spPr>
          <a:xfrm>
            <a:off x="4878928" y="1376702"/>
            <a:ext cx="2060448" cy="135636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Assess Vulnerability</a:t>
            </a:r>
            <a:endParaRPr lang="en-IN" dirty="0">
              <a:solidFill>
                <a:schemeClr val="tx1"/>
              </a:solidFill>
            </a:endParaRPr>
          </a:p>
        </p:txBody>
      </p:sp>
      <p:sp>
        <p:nvSpPr>
          <p:cNvPr id="16" name="Rectangle 15">
            <a:extLst>
              <a:ext uri="{FF2B5EF4-FFF2-40B4-BE49-F238E27FC236}">
                <a16:creationId xmlns:a16="http://schemas.microsoft.com/office/drawing/2014/main" id="{9A0E46F1-AD94-4E8A-8555-7BDE44281978}"/>
              </a:ext>
            </a:extLst>
          </p:cNvPr>
          <p:cNvSpPr/>
          <p:nvPr/>
        </p:nvSpPr>
        <p:spPr>
          <a:xfrm>
            <a:off x="419704" y="1376702"/>
            <a:ext cx="2060448" cy="135636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Create a Baseline</a:t>
            </a:r>
            <a:endParaRPr lang="en-IN" dirty="0">
              <a:solidFill>
                <a:schemeClr val="tx1"/>
              </a:solidFill>
            </a:endParaRPr>
          </a:p>
        </p:txBody>
      </p:sp>
      <p:cxnSp>
        <p:nvCxnSpPr>
          <p:cNvPr id="17" name="Straight Arrow Connector 16">
            <a:extLst>
              <a:ext uri="{FF2B5EF4-FFF2-40B4-BE49-F238E27FC236}">
                <a16:creationId xmlns:a16="http://schemas.microsoft.com/office/drawing/2014/main" id="{85B877BD-E4BB-487D-A47C-B0262CA97E81}"/>
              </a:ext>
            </a:extLst>
          </p:cNvPr>
          <p:cNvCxnSpPr>
            <a:cxnSpLocks/>
          </p:cNvCxnSpPr>
          <p:nvPr/>
        </p:nvCxnSpPr>
        <p:spPr>
          <a:xfrm>
            <a:off x="2480152" y="2060978"/>
            <a:ext cx="2360993"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0" name="Straight Arrow Connector 19">
            <a:extLst>
              <a:ext uri="{FF2B5EF4-FFF2-40B4-BE49-F238E27FC236}">
                <a16:creationId xmlns:a16="http://schemas.microsoft.com/office/drawing/2014/main" id="{54EEDEFE-F81B-4A5A-B4D9-DF755BBE8794}"/>
              </a:ext>
            </a:extLst>
          </p:cNvPr>
          <p:cNvCxnSpPr>
            <a:cxnSpLocks/>
          </p:cNvCxnSpPr>
          <p:nvPr/>
        </p:nvCxnSpPr>
        <p:spPr>
          <a:xfrm>
            <a:off x="6977159" y="2054882"/>
            <a:ext cx="2360993"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4" name="Oval 33">
            <a:extLst>
              <a:ext uri="{FF2B5EF4-FFF2-40B4-BE49-F238E27FC236}">
                <a16:creationId xmlns:a16="http://schemas.microsoft.com/office/drawing/2014/main" id="{67550BD6-DC71-491A-A0A5-8EAE9CEA8C32}"/>
              </a:ext>
            </a:extLst>
          </p:cNvPr>
          <p:cNvSpPr/>
          <p:nvPr/>
        </p:nvSpPr>
        <p:spPr>
          <a:xfrm>
            <a:off x="6329331" y="2529937"/>
            <a:ext cx="1858964" cy="1595002"/>
          </a:xfrm>
          <a:prstGeom prst="ellipse">
            <a:avLst/>
          </a:prstGeom>
          <a:solidFill>
            <a:schemeClr val="accent1">
              <a:alpha val="50000"/>
            </a:schemeClr>
          </a:solidFill>
          <a:ln w="34925">
            <a:solidFill>
              <a:srgbClr val="FFFFFF"/>
            </a:solidFill>
          </a:ln>
          <a:effectLst>
            <a:outerShdw blurRad="317500" dir="2700000" algn="ctr">
              <a:srgbClr val="000000">
                <a:alpha val="43000"/>
              </a:srgbClr>
            </a:outerShdw>
          </a:effectLst>
          <a:scene3d>
            <a:camera prst="perspectiveFront" fov="2700000">
              <a:rot lat="19086000" lon="19067999" rev="3108000"/>
            </a:camera>
            <a:lightRig rig="threePt" dir="t">
              <a:rot lat="0" lon="0" rev="0"/>
            </a:lightRig>
          </a:scene3d>
          <a:sp3d extrusionH="38100" prstMaterial="clear">
            <a:bevelT w="260350" h="50800" prst="softRound"/>
            <a:bevelB prst="softRound"/>
          </a:sp3d>
        </p:spPr>
        <p:style>
          <a:lnRef idx="0">
            <a:scrgbClr r="0" g="0" b="0"/>
          </a:lnRef>
          <a:fillRef idx="0">
            <a:scrgbClr r="0" g="0" b="0"/>
          </a:fillRef>
          <a:effectRef idx="0">
            <a:scrgbClr r="0" g="0" b="0"/>
          </a:effectRef>
          <a:fontRef idx="minor">
            <a:schemeClr val="lt1"/>
          </a:fontRef>
        </p:style>
        <p:txBody>
          <a:bodyPr rtlCol="0" anchor="ctr"/>
          <a:lstStyle/>
          <a:p>
            <a:pPr algn="ctr"/>
            <a:r>
              <a:rPr lang="en-IN" dirty="0">
                <a:solidFill>
                  <a:schemeClr val="accent6">
                    <a:lumMod val="20000"/>
                    <a:lumOff val="80000"/>
                  </a:schemeClr>
                </a:solidFill>
              </a:rPr>
              <a:t>Vuln. Assessment</a:t>
            </a:r>
          </a:p>
        </p:txBody>
      </p:sp>
      <p:sp>
        <p:nvSpPr>
          <p:cNvPr id="35" name="Oval 34">
            <a:extLst>
              <a:ext uri="{FF2B5EF4-FFF2-40B4-BE49-F238E27FC236}">
                <a16:creationId xmlns:a16="http://schemas.microsoft.com/office/drawing/2014/main" id="{255342F0-C533-4A86-886E-6EEAD50AF6CA}"/>
              </a:ext>
            </a:extLst>
          </p:cNvPr>
          <p:cNvSpPr/>
          <p:nvPr/>
        </p:nvSpPr>
        <p:spPr>
          <a:xfrm>
            <a:off x="10120409" y="2529937"/>
            <a:ext cx="1858964" cy="1595002"/>
          </a:xfrm>
          <a:prstGeom prst="ellipse">
            <a:avLst/>
          </a:prstGeom>
          <a:solidFill>
            <a:schemeClr val="accent6">
              <a:alpha val="50000"/>
            </a:schemeClr>
          </a:solidFill>
          <a:ln w="34925">
            <a:solidFill>
              <a:srgbClr val="FFFFFF"/>
            </a:solidFill>
          </a:ln>
          <a:effectLst>
            <a:outerShdw blurRad="317500" dir="2700000" algn="ctr">
              <a:srgbClr val="000000">
                <a:alpha val="43000"/>
              </a:srgbClr>
            </a:outerShdw>
          </a:effectLst>
          <a:scene3d>
            <a:camera prst="perspectiveFront" fov="2700000">
              <a:rot lat="19086000" lon="19067999" rev="3108000"/>
            </a:camera>
            <a:lightRig rig="threePt" dir="t">
              <a:rot lat="0" lon="0" rev="0"/>
            </a:lightRig>
          </a:scene3d>
          <a:sp3d extrusionH="38100" prstMaterial="clear">
            <a:bevelT w="260350" h="50800" prst="softRound"/>
            <a:bevelB prst="softRound"/>
          </a:sp3d>
        </p:spPr>
        <p:style>
          <a:lnRef idx="0">
            <a:scrgbClr r="0" g="0" b="0"/>
          </a:lnRef>
          <a:fillRef idx="0">
            <a:scrgbClr r="0" g="0" b="0"/>
          </a:fillRef>
          <a:effectRef idx="0">
            <a:scrgbClr r="0" g="0" b="0"/>
          </a:effectRef>
          <a:fontRef idx="minor">
            <a:schemeClr val="lt1"/>
          </a:fontRef>
        </p:style>
        <p:txBody>
          <a:bodyPr rtlCol="0" anchor="ctr"/>
          <a:lstStyle/>
          <a:p>
            <a:pPr algn="ctr"/>
            <a:r>
              <a:rPr lang="en-IN" dirty="0">
                <a:solidFill>
                  <a:schemeClr val="accent6">
                    <a:lumMod val="20000"/>
                    <a:lumOff val="80000"/>
                  </a:schemeClr>
                </a:solidFill>
              </a:rPr>
              <a:t>Post-Assessment </a:t>
            </a:r>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237931" y="4124939"/>
            <a:ext cx="11481847" cy="1546697"/>
          </a:xfrm>
        </p:spPr>
        <p:txBody>
          <a:bodyPr>
            <a:normAutofit lnSpcReduction="10000"/>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VA Approaches</a:t>
            </a:r>
          </a:p>
          <a:p>
            <a:pPr lvl="1" algn="just">
              <a:buFont typeface="Courier New" panose="02070309020205020404" pitchFamily="49" charset="0"/>
              <a:buChar char="o"/>
            </a:pPr>
            <a:r>
              <a:rPr lang="en-US" sz="1800" dirty="0">
                <a:solidFill>
                  <a:srgbClr val="333333"/>
                </a:solidFill>
                <a:latin typeface="Calibri"/>
                <a:ea typeface="Source Sans Pro"/>
                <a:cs typeface="Calibri"/>
              </a:rPr>
              <a:t>Product Based Solutions</a:t>
            </a:r>
          </a:p>
          <a:p>
            <a:pPr lvl="1" algn="just">
              <a:buFont typeface="Courier New" panose="02070309020205020404" pitchFamily="49" charset="0"/>
              <a:buChar char="o"/>
            </a:pPr>
            <a:r>
              <a:rPr lang="en-US" sz="1800" dirty="0">
                <a:solidFill>
                  <a:srgbClr val="333333"/>
                </a:solidFill>
                <a:latin typeface="Calibri"/>
                <a:ea typeface="Source Sans Pro"/>
                <a:cs typeface="Calibri"/>
              </a:rPr>
              <a:t>Service Based Solutions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Tree Based Assessment</a:t>
            </a:r>
          </a:p>
          <a:p>
            <a:pPr lvl="1" algn="just">
              <a:buFont typeface="Courier New" panose="02070309020205020404" pitchFamily="49" charset="0"/>
              <a:buChar char="o"/>
            </a:pPr>
            <a:r>
              <a:rPr lang="en-US" sz="1800" dirty="0">
                <a:solidFill>
                  <a:srgbClr val="333333"/>
                </a:solidFill>
                <a:latin typeface="Calibri"/>
                <a:ea typeface="Source Sans Pro"/>
                <a:cs typeface="Calibri"/>
              </a:rPr>
              <a:t>Inference Based Assessment</a:t>
            </a:r>
          </a:p>
        </p:txBody>
      </p:sp>
    </p:spTree>
    <p:extLst>
      <p:ext uri="{BB962C8B-B14F-4D97-AF65-F5344CB8AC3E}">
        <p14:creationId xmlns:p14="http://schemas.microsoft.com/office/powerpoint/2010/main" val="16839830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Vulnerability Assessment </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176971" y="857483"/>
            <a:ext cx="12015029" cy="4860565"/>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Product Based Solutions</a:t>
            </a:r>
          </a:p>
          <a:p>
            <a:pPr lvl="1" algn="just">
              <a:buFont typeface="Courier New" panose="02070309020205020404" pitchFamily="49" charset="0"/>
              <a:buChar char="o"/>
            </a:pPr>
            <a:r>
              <a:rPr lang="en-US" sz="1800" dirty="0">
                <a:solidFill>
                  <a:srgbClr val="333333"/>
                </a:solidFill>
                <a:latin typeface="Calibri"/>
                <a:ea typeface="Source Sans Pro"/>
                <a:cs typeface="Calibri"/>
              </a:rPr>
              <a:t>Internal Operation</a:t>
            </a:r>
          </a:p>
          <a:p>
            <a:pPr lvl="1" algn="just">
              <a:buFont typeface="Courier New" panose="02070309020205020404" pitchFamily="49" charset="0"/>
              <a:buChar char="o"/>
            </a:pPr>
            <a:r>
              <a:rPr lang="en-US" sz="1800" dirty="0">
                <a:solidFill>
                  <a:srgbClr val="333333"/>
                </a:solidFill>
                <a:latin typeface="Calibri"/>
                <a:ea typeface="Source Sans Pro"/>
                <a:cs typeface="Calibri"/>
              </a:rPr>
              <a:t>Installed in Internal Network</a:t>
            </a:r>
          </a:p>
          <a:p>
            <a:pPr lvl="1" algn="just">
              <a:buFont typeface="Courier New" panose="02070309020205020404" pitchFamily="49" charset="0"/>
              <a:buChar char="o"/>
            </a:pPr>
            <a:r>
              <a:rPr lang="en-US" sz="1800" dirty="0">
                <a:solidFill>
                  <a:srgbClr val="333333"/>
                </a:solidFill>
                <a:latin typeface="Calibri"/>
                <a:ea typeface="Source Sans Pro"/>
                <a:cs typeface="Calibri"/>
              </a:rPr>
              <a:t>Private/ Non-routable Network</a:t>
            </a:r>
          </a:p>
          <a:p>
            <a:pPr lvl="1" algn="just">
              <a:buFont typeface="Courier New" panose="02070309020205020404" pitchFamily="49" charset="0"/>
              <a:buChar char="o"/>
            </a:pPr>
            <a:r>
              <a:rPr lang="en-US" sz="1800" dirty="0">
                <a:solidFill>
                  <a:srgbClr val="333333"/>
                </a:solidFill>
                <a:latin typeface="Calibri"/>
                <a:ea typeface="Source Sans Pro"/>
                <a:cs typeface="Calibri"/>
              </a:rPr>
              <a:t>Because, it is behind the firewall, detecting outside attacks is limited</a:t>
            </a:r>
          </a:p>
          <a:p>
            <a:pPr algn="just">
              <a:buFont typeface="Courier New" panose="02070309020205020404" pitchFamily="49" charset="0"/>
              <a:buChar char="o"/>
            </a:pPr>
            <a:r>
              <a:rPr lang="en-US" sz="1800" b="1" dirty="0">
                <a:solidFill>
                  <a:srgbClr val="333333"/>
                </a:solidFill>
                <a:latin typeface="Calibri"/>
                <a:ea typeface="Source Sans Pro"/>
                <a:cs typeface="Calibri"/>
              </a:rPr>
              <a:t>Service Based Solutions</a:t>
            </a:r>
          </a:p>
          <a:p>
            <a:pPr lvl="1" algn="just">
              <a:buFont typeface="Courier New" panose="02070309020205020404" pitchFamily="49" charset="0"/>
              <a:buChar char="o"/>
            </a:pPr>
            <a:r>
              <a:rPr lang="en-US" sz="1800" dirty="0">
                <a:solidFill>
                  <a:srgbClr val="333333"/>
                </a:solidFill>
                <a:latin typeface="Calibri"/>
                <a:ea typeface="Source Sans Pro"/>
                <a:cs typeface="Calibri"/>
              </a:rPr>
              <a:t>Third Party Operation</a:t>
            </a:r>
          </a:p>
          <a:p>
            <a:pPr lvl="1" algn="just">
              <a:buFont typeface="Courier New" panose="02070309020205020404" pitchFamily="49" charset="0"/>
              <a:buChar char="o"/>
            </a:pPr>
            <a:r>
              <a:rPr lang="en-US" sz="1800" dirty="0">
                <a:solidFill>
                  <a:srgbClr val="333333"/>
                </a:solidFill>
                <a:latin typeface="Calibri"/>
                <a:ea typeface="Source Sans Pro"/>
                <a:cs typeface="Calibri"/>
              </a:rPr>
              <a:t>Inside the network or outside the network</a:t>
            </a:r>
          </a:p>
          <a:p>
            <a:pPr lvl="1" algn="just">
              <a:buFont typeface="Courier New" panose="02070309020205020404" pitchFamily="49" charset="0"/>
              <a:buChar char="o"/>
            </a:pPr>
            <a:r>
              <a:rPr lang="en-US" sz="1800" dirty="0">
                <a:solidFill>
                  <a:srgbClr val="333333"/>
                </a:solidFill>
                <a:latin typeface="Calibri"/>
                <a:ea typeface="Source Sans Pro"/>
                <a:cs typeface="Calibri"/>
              </a:rPr>
              <a:t>Because, it is outside the network, this is exposed to the attackers</a:t>
            </a:r>
          </a:p>
          <a:p>
            <a:pPr algn="just">
              <a:buFont typeface="Courier New" panose="02070309020205020404" pitchFamily="49" charset="0"/>
              <a:buChar char="o"/>
            </a:pPr>
            <a:r>
              <a:rPr lang="en-US" sz="1800" b="1" dirty="0">
                <a:solidFill>
                  <a:srgbClr val="333333"/>
                </a:solidFill>
                <a:latin typeface="Calibri"/>
                <a:ea typeface="Source Sans Pro"/>
                <a:cs typeface="Calibri"/>
              </a:rPr>
              <a:t>Tree Based Assessment</a:t>
            </a:r>
          </a:p>
          <a:p>
            <a:pPr lvl="1" algn="just">
              <a:buFont typeface="Courier New" panose="02070309020205020404" pitchFamily="49" charset="0"/>
              <a:buChar char="o"/>
            </a:pPr>
            <a:r>
              <a:rPr lang="en-US" sz="1800" dirty="0">
                <a:solidFill>
                  <a:srgbClr val="333333"/>
                </a:solidFill>
                <a:latin typeface="Calibri"/>
                <a:ea typeface="Source Sans Pro"/>
                <a:cs typeface="Calibri"/>
              </a:rPr>
              <a:t>Different strategies are selected for individual component of the Information System</a:t>
            </a:r>
          </a:p>
          <a:p>
            <a:pPr algn="just">
              <a:buFont typeface="Courier New" panose="02070309020205020404" pitchFamily="49" charset="0"/>
              <a:buChar char="o"/>
            </a:pPr>
            <a:r>
              <a:rPr lang="en-US" sz="1800" b="1" dirty="0">
                <a:solidFill>
                  <a:srgbClr val="333333"/>
                </a:solidFill>
                <a:latin typeface="Calibri"/>
                <a:ea typeface="Source Sans Pro"/>
                <a:cs typeface="Calibri"/>
              </a:rPr>
              <a:t>Inference Based Assessment</a:t>
            </a:r>
          </a:p>
          <a:p>
            <a:pPr lvl="1" algn="just">
              <a:buFont typeface="Courier New" panose="02070309020205020404" pitchFamily="49" charset="0"/>
              <a:buChar char="o"/>
            </a:pPr>
            <a:r>
              <a:rPr lang="en-US" sz="1800" dirty="0">
                <a:solidFill>
                  <a:srgbClr val="333333"/>
                </a:solidFill>
                <a:latin typeface="Calibri"/>
                <a:ea typeface="Source Sans Pro"/>
                <a:cs typeface="Calibri"/>
              </a:rPr>
              <a:t>An inventory of protocols is identified. Based on the identified services, vulnerabilities are selected on each machine and executed.</a:t>
            </a:r>
          </a:p>
          <a:p>
            <a:pPr marL="457200" lvl="1" indent="0" algn="just">
              <a:buNone/>
            </a:pPr>
            <a:endParaRPr lang="en-US" sz="1800" dirty="0">
              <a:solidFill>
                <a:srgbClr val="333333"/>
              </a:solidFill>
              <a:latin typeface="Calibri"/>
              <a:ea typeface="Source Sans Pro"/>
              <a:cs typeface="Calibri"/>
            </a:endParaRPr>
          </a:p>
        </p:txBody>
      </p:sp>
      <p:grpSp>
        <p:nvGrpSpPr>
          <p:cNvPr id="6" name="Group 5">
            <a:extLst>
              <a:ext uri="{FF2B5EF4-FFF2-40B4-BE49-F238E27FC236}">
                <a16:creationId xmlns:a16="http://schemas.microsoft.com/office/drawing/2014/main" id="{180DF737-8B49-4445-990A-ABCBB4AFC387}"/>
              </a:ext>
            </a:extLst>
          </p:cNvPr>
          <p:cNvGrpSpPr/>
          <p:nvPr/>
        </p:nvGrpSpPr>
        <p:grpSpPr>
          <a:xfrm>
            <a:off x="4783792" y="57528"/>
            <a:ext cx="7231237" cy="3518519"/>
            <a:chOff x="4783792" y="57528"/>
            <a:chExt cx="7231237" cy="3518519"/>
          </a:xfrm>
        </p:grpSpPr>
        <p:grpSp>
          <p:nvGrpSpPr>
            <p:cNvPr id="4" name="Group 3">
              <a:extLst>
                <a:ext uri="{FF2B5EF4-FFF2-40B4-BE49-F238E27FC236}">
                  <a16:creationId xmlns:a16="http://schemas.microsoft.com/office/drawing/2014/main" id="{E647D529-653D-4659-BF4E-E1B346C1CFA9}"/>
                </a:ext>
              </a:extLst>
            </p:cNvPr>
            <p:cNvGrpSpPr/>
            <p:nvPr/>
          </p:nvGrpSpPr>
          <p:grpSpPr>
            <a:xfrm>
              <a:off x="4783792" y="91180"/>
              <a:ext cx="6815971" cy="3161253"/>
              <a:chOff x="4783792" y="91180"/>
              <a:chExt cx="6815971" cy="3161253"/>
            </a:xfrm>
          </p:grpSpPr>
          <p:sp>
            <p:nvSpPr>
              <p:cNvPr id="14" name="Rectangle 13">
                <a:extLst>
                  <a:ext uri="{FF2B5EF4-FFF2-40B4-BE49-F238E27FC236}">
                    <a16:creationId xmlns:a16="http://schemas.microsoft.com/office/drawing/2014/main" id="{13DA1D75-CAEC-49E9-836F-2EC64373FE29}"/>
                  </a:ext>
                </a:extLst>
              </p:cNvPr>
              <p:cNvSpPr/>
              <p:nvPr/>
            </p:nvSpPr>
            <p:spPr>
              <a:xfrm>
                <a:off x="6655315" y="1300003"/>
                <a:ext cx="3451835" cy="62939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Discover Services running</a:t>
                </a:r>
                <a:endParaRPr lang="en-IN" dirty="0">
                  <a:solidFill>
                    <a:schemeClr val="tx1"/>
                  </a:solidFill>
                </a:endParaRPr>
              </a:p>
            </p:txBody>
          </p:sp>
          <p:sp>
            <p:nvSpPr>
              <p:cNvPr id="18" name="Rectangle 17">
                <a:extLst>
                  <a:ext uri="{FF2B5EF4-FFF2-40B4-BE49-F238E27FC236}">
                    <a16:creationId xmlns:a16="http://schemas.microsoft.com/office/drawing/2014/main" id="{D151777D-8038-4BCC-8D80-58D54A501C3B}"/>
                  </a:ext>
                </a:extLst>
              </p:cNvPr>
              <p:cNvSpPr/>
              <p:nvPr/>
            </p:nvSpPr>
            <p:spPr>
              <a:xfrm>
                <a:off x="4783792" y="91180"/>
                <a:ext cx="2070265" cy="62939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Locate Nodes</a:t>
                </a:r>
                <a:endParaRPr lang="en-IN" dirty="0">
                  <a:solidFill>
                    <a:schemeClr val="tx1"/>
                  </a:solidFill>
                </a:endParaRPr>
              </a:p>
            </p:txBody>
          </p:sp>
          <p:sp>
            <p:nvSpPr>
              <p:cNvPr id="19" name="Rectangle 18">
                <a:extLst>
                  <a:ext uri="{FF2B5EF4-FFF2-40B4-BE49-F238E27FC236}">
                    <a16:creationId xmlns:a16="http://schemas.microsoft.com/office/drawing/2014/main" id="{C2F11CC2-CDE2-4E20-BDEE-37732AC72623}"/>
                  </a:ext>
                </a:extLst>
              </p:cNvPr>
              <p:cNvSpPr/>
              <p:nvPr/>
            </p:nvSpPr>
            <p:spPr>
              <a:xfrm>
                <a:off x="8876355" y="2623041"/>
                <a:ext cx="2723408" cy="62939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Test services for vuln.</a:t>
                </a:r>
                <a:endParaRPr lang="en-IN" dirty="0">
                  <a:solidFill>
                    <a:schemeClr val="tx1"/>
                  </a:solidFill>
                </a:endParaRPr>
              </a:p>
            </p:txBody>
          </p:sp>
          <p:cxnSp>
            <p:nvCxnSpPr>
              <p:cNvPr id="21" name="Straight Arrow Connector 20">
                <a:extLst>
                  <a:ext uri="{FF2B5EF4-FFF2-40B4-BE49-F238E27FC236}">
                    <a16:creationId xmlns:a16="http://schemas.microsoft.com/office/drawing/2014/main" id="{126C654A-99DB-4F2C-A2C5-623CF1E3461A}"/>
                  </a:ext>
                </a:extLst>
              </p:cNvPr>
              <p:cNvCxnSpPr>
                <a:cxnSpLocks/>
              </p:cNvCxnSpPr>
              <p:nvPr/>
            </p:nvCxnSpPr>
            <p:spPr>
              <a:xfrm>
                <a:off x="7052553" y="721064"/>
                <a:ext cx="347991" cy="41888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3" name="Straight Arrow Connector 22">
                <a:extLst>
                  <a:ext uri="{FF2B5EF4-FFF2-40B4-BE49-F238E27FC236}">
                    <a16:creationId xmlns:a16="http://schemas.microsoft.com/office/drawing/2014/main" id="{AFE5A134-2D68-4BD6-9A40-3907BDA25E99}"/>
                  </a:ext>
                </a:extLst>
              </p:cNvPr>
              <p:cNvCxnSpPr>
                <a:cxnSpLocks/>
              </p:cNvCxnSpPr>
              <p:nvPr/>
            </p:nvCxnSpPr>
            <p:spPr>
              <a:xfrm>
                <a:off x="9890068" y="2065814"/>
                <a:ext cx="347991" cy="41888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grpSp>
        <p:sp>
          <p:nvSpPr>
            <p:cNvPr id="5" name="Cloud 4">
              <a:extLst>
                <a:ext uri="{FF2B5EF4-FFF2-40B4-BE49-F238E27FC236}">
                  <a16:creationId xmlns:a16="http://schemas.microsoft.com/office/drawing/2014/main" id="{C5B6EE30-34E8-4072-892F-56A77E23958B}"/>
                </a:ext>
              </a:extLst>
            </p:cNvPr>
            <p:cNvSpPr/>
            <p:nvPr/>
          </p:nvSpPr>
          <p:spPr>
            <a:xfrm>
              <a:off x="6655315" y="2299427"/>
              <a:ext cx="2124961" cy="127662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Findings &amp; </a:t>
              </a:r>
              <a:r>
                <a:rPr lang="en-GB" sz="1200" dirty="0"/>
                <a:t>Recommendations</a:t>
              </a:r>
              <a:endParaRPr lang="en-GB" dirty="0"/>
            </a:p>
          </p:txBody>
        </p:sp>
        <p:sp>
          <p:nvSpPr>
            <p:cNvPr id="24" name="Cloud 23">
              <a:extLst>
                <a:ext uri="{FF2B5EF4-FFF2-40B4-BE49-F238E27FC236}">
                  <a16:creationId xmlns:a16="http://schemas.microsoft.com/office/drawing/2014/main" id="{8E68281C-5789-4064-8F0C-C10D8BEDD889}"/>
                </a:ext>
              </a:extLst>
            </p:cNvPr>
            <p:cNvSpPr/>
            <p:nvPr/>
          </p:nvSpPr>
          <p:spPr>
            <a:xfrm>
              <a:off x="9890068" y="57528"/>
              <a:ext cx="2124961" cy="127662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Term of References</a:t>
              </a:r>
            </a:p>
          </p:txBody>
        </p:sp>
      </p:grpSp>
    </p:spTree>
    <p:extLst>
      <p:ext uri="{BB962C8B-B14F-4D97-AF65-F5344CB8AC3E}">
        <p14:creationId xmlns:p14="http://schemas.microsoft.com/office/powerpoint/2010/main" val="14978890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Vulnerability Assessment - Tools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lvl="1" algn="just">
              <a:buFont typeface="Courier New" panose="02070309020205020404" pitchFamily="49" charset="0"/>
              <a:buChar char="o"/>
            </a:pPr>
            <a:r>
              <a:rPr lang="en-US" sz="1800" dirty="0">
                <a:solidFill>
                  <a:srgbClr val="333333"/>
                </a:solidFill>
                <a:latin typeface="Calibri"/>
                <a:ea typeface="Source Sans Pro"/>
                <a:cs typeface="Calibri"/>
              </a:rPr>
              <a:t>Host Based Vulnerability Assessment Tools</a:t>
            </a:r>
          </a:p>
          <a:p>
            <a:pPr lvl="1" algn="just">
              <a:buFont typeface="Courier New" panose="02070309020205020404" pitchFamily="49" charset="0"/>
              <a:buChar char="o"/>
            </a:pPr>
            <a:r>
              <a:rPr lang="en-US" sz="1800" dirty="0">
                <a:solidFill>
                  <a:srgbClr val="333333"/>
                </a:solidFill>
                <a:latin typeface="Calibri"/>
                <a:ea typeface="Source Sans Pro"/>
                <a:cs typeface="Calibri"/>
              </a:rPr>
              <a:t>Application Layer Vulnerability Assessment Tools</a:t>
            </a: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a:p>
            <a:pPr lvl="1" algn="just">
              <a:buFont typeface="Courier New" panose="02070309020205020404" pitchFamily="49" charset="0"/>
              <a:buChar char="o"/>
            </a:pPr>
            <a:r>
              <a:rPr lang="en-US" sz="1800" dirty="0">
                <a:solidFill>
                  <a:srgbClr val="333333"/>
                </a:solidFill>
                <a:latin typeface="Calibri"/>
                <a:ea typeface="Source Sans Pro"/>
                <a:cs typeface="Calibri"/>
              </a:rPr>
              <a:t>Depth Assessment Tools</a:t>
            </a:r>
          </a:p>
          <a:p>
            <a:pPr lvl="1" algn="just">
              <a:buFont typeface="Courier New" panose="02070309020205020404" pitchFamily="49" charset="0"/>
              <a:buChar char="o"/>
            </a:pPr>
            <a:r>
              <a:rPr lang="en-US" sz="1800" dirty="0">
                <a:solidFill>
                  <a:srgbClr val="333333"/>
                </a:solidFill>
                <a:latin typeface="Calibri"/>
                <a:ea typeface="Source Sans Pro"/>
                <a:cs typeface="Calibri"/>
              </a:rPr>
              <a:t>Scope Assessment Tools</a:t>
            </a: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a:p>
            <a:pPr lvl="1" algn="just">
              <a:buFont typeface="Courier New" panose="02070309020205020404" pitchFamily="49" charset="0"/>
              <a:buChar char="o"/>
            </a:pPr>
            <a:r>
              <a:rPr lang="en-US" sz="1800" dirty="0">
                <a:solidFill>
                  <a:srgbClr val="333333"/>
                </a:solidFill>
                <a:latin typeface="Calibri"/>
                <a:ea typeface="Source Sans Pro"/>
                <a:cs typeface="Calibri"/>
              </a:rPr>
              <a:t>Active/ Passive Tools</a:t>
            </a:r>
          </a:p>
          <a:p>
            <a:pPr lvl="1" algn="just">
              <a:buFont typeface="Courier New" panose="02070309020205020404" pitchFamily="49" charset="0"/>
              <a:buChar char="o"/>
            </a:pPr>
            <a:r>
              <a:rPr lang="en-US" sz="1800" dirty="0">
                <a:solidFill>
                  <a:srgbClr val="333333"/>
                </a:solidFill>
                <a:latin typeface="Calibri"/>
                <a:ea typeface="Source Sans Pro"/>
                <a:cs typeface="Calibri"/>
              </a:rPr>
              <a:t>Location/ Data Examined Tools</a:t>
            </a:r>
          </a:p>
        </p:txBody>
      </p:sp>
    </p:spTree>
    <p:extLst>
      <p:ext uri="{BB962C8B-B14F-4D97-AF65-F5344CB8AC3E}">
        <p14:creationId xmlns:p14="http://schemas.microsoft.com/office/powerpoint/2010/main" val="36054827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Vulnerability Assessment - Tools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Characteristics of a Good Vulnerability Assessment Solution:</a:t>
            </a:r>
          </a:p>
          <a:p>
            <a:pPr lvl="1" algn="just">
              <a:buFont typeface="Courier New" panose="02070309020205020404" pitchFamily="49" charset="0"/>
              <a:buChar char="o"/>
            </a:pPr>
            <a:r>
              <a:rPr lang="en-US" sz="1800" dirty="0">
                <a:solidFill>
                  <a:srgbClr val="333333"/>
                </a:solidFill>
                <a:latin typeface="Calibri"/>
                <a:ea typeface="Source Sans Pro"/>
                <a:cs typeface="Calibri"/>
              </a:rPr>
              <a:t>Reliable Outcomes</a:t>
            </a:r>
          </a:p>
          <a:p>
            <a:pPr lvl="1" algn="just">
              <a:buFont typeface="Courier New" panose="02070309020205020404" pitchFamily="49" charset="0"/>
              <a:buChar char="o"/>
            </a:pPr>
            <a:r>
              <a:rPr lang="en-US" sz="1800" dirty="0">
                <a:solidFill>
                  <a:srgbClr val="333333"/>
                </a:solidFill>
                <a:latin typeface="Calibri"/>
                <a:ea typeface="Source Sans Pro"/>
                <a:cs typeface="Calibri"/>
              </a:rPr>
              <a:t>Inference Based Approach</a:t>
            </a:r>
          </a:p>
          <a:p>
            <a:pPr lvl="1" algn="just">
              <a:buFont typeface="Courier New" panose="02070309020205020404" pitchFamily="49" charset="0"/>
              <a:buChar char="o"/>
            </a:pPr>
            <a:r>
              <a:rPr lang="en-US" sz="1800" dirty="0">
                <a:solidFill>
                  <a:srgbClr val="333333"/>
                </a:solidFill>
                <a:latin typeface="Calibri"/>
                <a:ea typeface="Source Sans Pro"/>
                <a:cs typeface="Calibri"/>
              </a:rPr>
              <a:t>Classify vulnerabilities based on severity level</a:t>
            </a:r>
          </a:p>
          <a:p>
            <a:pPr lvl="1" algn="just">
              <a:buFont typeface="Courier New" panose="02070309020205020404" pitchFamily="49" charset="0"/>
              <a:buChar char="o"/>
            </a:pPr>
            <a:r>
              <a:rPr lang="en-US" sz="1800" dirty="0">
                <a:solidFill>
                  <a:srgbClr val="333333"/>
                </a:solidFill>
                <a:latin typeface="Calibri"/>
                <a:ea typeface="Source Sans Pro"/>
                <a:cs typeface="Calibri"/>
              </a:rPr>
              <a:t>Supports Multiple Networks</a:t>
            </a:r>
          </a:p>
          <a:p>
            <a:pPr lvl="1" algn="just">
              <a:buFont typeface="Courier New" panose="02070309020205020404" pitchFamily="49" charset="0"/>
              <a:buChar char="o"/>
            </a:pPr>
            <a:r>
              <a:rPr lang="en-US" sz="1800" dirty="0">
                <a:solidFill>
                  <a:srgbClr val="333333"/>
                </a:solidFill>
                <a:latin typeface="Calibri"/>
                <a:ea typeface="Source Sans Pro"/>
                <a:cs typeface="Calibri"/>
              </a:rPr>
              <a:t>Gives adequate solutions</a:t>
            </a:r>
          </a:p>
          <a:p>
            <a:pPr algn="just">
              <a:buFont typeface="Courier New" panose="02070309020205020404" pitchFamily="49" charset="0"/>
              <a:buChar char="o"/>
            </a:pPr>
            <a:r>
              <a:rPr lang="en-US" sz="1800" b="1" dirty="0">
                <a:solidFill>
                  <a:srgbClr val="333333"/>
                </a:solidFill>
                <a:latin typeface="Calibri"/>
                <a:ea typeface="Source Sans Pro"/>
                <a:cs typeface="Calibri"/>
              </a:rPr>
              <a:t>Selecting Tools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Test a wide range of vulnerabilities.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Has different attack signatures</a:t>
            </a:r>
          </a:p>
          <a:p>
            <a:pPr lvl="1" algn="just">
              <a:buFont typeface="Courier New" panose="02070309020205020404" pitchFamily="49" charset="0"/>
              <a:buChar char="o"/>
            </a:pPr>
            <a:r>
              <a:rPr lang="en-US" sz="1800" dirty="0">
                <a:solidFill>
                  <a:srgbClr val="333333"/>
                </a:solidFill>
                <a:latin typeface="Calibri"/>
                <a:ea typeface="Source Sans Pro"/>
                <a:cs typeface="Calibri"/>
              </a:rPr>
              <a:t>Fits your infrastructure</a:t>
            </a:r>
          </a:p>
          <a:p>
            <a:pPr lvl="1" algn="just">
              <a:buFont typeface="Courier New" panose="02070309020205020404" pitchFamily="49" charset="0"/>
              <a:buChar char="o"/>
            </a:pPr>
            <a:r>
              <a:rPr lang="en-US" sz="1800" dirty="0">
                <a:solidFill>
                  <a:srgbClr val="333333"/>
                </a:solidFill>
                <a:latin typeface="Calibri"/>
                <a:ea typeface="Source Sans Pro"/>
                <a:cs typeface="Calibri"/>
              </a:rPr>
              <a:t>Updated scripts</a:t>
            </a:r>
          </a:p>
          <a:p>
            <a:pPr lvl="1" algn="just">
              <a:buFont typeface="Courier New" panose="02070309020205020404" pitchFamily="49" charset="0"/>
              <a:buChar char="o"/>
            </a:pPr>
            <a:r>
              <a:rPr lang="en-US" sz="1800" dirty="0">
                <a:solidFill>
                  <a:srgbClr val="333333"/>
                </a:solidFill>
                <a:latin typeface="Calibri"/>
                <a:ea typeface="Source Sans Pro"/>
                <a:cs typeface="Calibri"/>
              </a:rPr>
              <a:t>Report Generation</a:t>
            </a:r>
          </a:p>
          <a:p>
            <a:pPr lvl="1" algn="just">
              <a:buFont typeface="Courier New" panose="02070309020205020404" pitchFamily="49" charset="0"/>
              <a:buChar char="o"/>
            </a:pPr>
            <a:r>
              <a:rPr lang="en-US" sz="1800" dirty="0">
                <a:solidFill>
                  <a:srgbClr val="333333"/>
                </a:solidFill>
                <a:latin typeface="Calibri"/>
                <a:ea typeface="Source Sans Pro"/>
                <a:cs typeface="Calibri"/>
              </a:rPr>
              <a:t>Efficient and Accurate scanning results</a:t>
            </a:r>
          </a:p>
          <a:p>
            <a:pPr lvl="1" algn="just">
              <a:buFont typeface="Courier New" panose="02070309020205020404" pitchFamily="49" charset="0"/>
              <a:buChar char="o"/>
            </a:pPr>
            <a:r>
              <a:rPr lang="en-US" sz="1800" dirty="0">
                <a:solidFill>
                  <a:srgbClr val="333333"/>
                </a:solidFill>
                <a:latin typeface="Calibri"/>
                <a:ea typeface="Source Sans Pro"/>
                <a:cs typeface="Calibri"/>
              </a:rPr>
              <a:t>Smart Search Capabilities</a:t>
            </a:r>
          </a:p>
          <a:p>
            <a:pPr lvl="1" algn="just">
              <a:buFont typeface="Courier New" panose="02070309020205020404" pitchFamily="49" charset="0"/>
              <a:buChar char="o"/>
            </a:pPr>
            <a:r>
              <a:rPr lang="en-US" sz="1800" dirty="0">
                <a:solidFill>
                  <a:srgbClr val="333333"/>
                </a:solidFill>
                <a:latin typeface="Calibri"/>
                <a:ea typeface="Source Sans Pro"/>
                <a:cs typeface="Calibri"/>
              </a:rPr>
              <a:t>Logging Options</a:t>
            </a:r>
          </a:p>
        </p:txBody>
      </p:sp>
      <p:sp>
        <p:nvSpPr>
          <p:cNvPr id="4" name="Content Placeholder 2">
            <a:extLst>
              <a:ext uri="{FF2B5EF4-FFF2-40B4-BE49-F238E27FC236}">
                <a16:creationId xmlns:a16="http://schemas.microsoft.com/office/drawing/2014/main" id="{93741EE4-925D-4568-8041-1CB267910459}"/>
              </a:ext>
            </a:extLst>
          </p:cNvPr>
          <p:cNvSpPr txBox="1">
            <a:spLocks/>
          </p:cNvSpPr>
          <p:nvPr/>
        </p:nvSpPr>
        <p:spPr>
          <a:xfrm>
            <a:off x="6935372" y="2926913"/>
            <a:ext cx="4721196" cy="154669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p:txBody>
      </p:sp>
    </p:spTree>
    <p:extLst>
      <p:ext uri="{BB962C8B-B14F-4D97-AF65-F5344CB8AC3E}">
        <p14:creationId xmlns:p14="http://schemas.microsoft.com/office/powerpoint/2010/main" val="7537185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653780AE-3589-4041-AA02-F9BE221E4C31}"/>
              </a:ext>
            </a:extLst>
          </p:cNvPr>
          <p:cNvSpPr>
            <a:spLocks noGrp="1"/>
          </p:cNvSpPr>
          <p:nvPr>
            <p:ph idx="1"/>
          </p:nvPr>
        </p:nvSpPr>
        <p:spPr>
          <a:xfrm>
            <a:off x="164022" y="828611"/>
            <a:ext cx="8114346" cy="3590925"/>
          </a:xfrm>
        </p:spPr>
        <p:txBody>
          <a:bodyPr vert="horz" lIns="91440" tIns="45720" rIns="91440" bIns="45720" rtlCol="0">
            <a:normAutofit/>
          </a:bodyPr>
          <a:lstStyle/>
          <a:p>
            <a:pPr marL="0" indent="0" algn="just">
              <a:buNone/>
            </a:pPr>
            <a:r>
              <a:rPr lang="en-US" sz="1800" b="1" dirty="0"/>
              <a:t>CVSS</a:t>
            </a:r>
          </a:p>
          <a:p>
            <a:pPr algn="just">
              <a:buFont typeface="Courier New" panose="02070309020205020404" pitchFamily="49" charset="0"/>
              <a:buChar char="o"/>
            </a:pPr>
            <a:r>
              <a:rPr lang="en-US" sz="1800" dirty="0"/>
              <a:t>Open Framework for communicating the characteristics and impacts of IT Vulnerabilities. </a:t>
            </a:r>
          </a:p>
          <a:p>
            <a:pPr algn="just">
              <a:buFont typeface="Courier New" panose="02070309020205020404" pitchFamily="49" charset="0"/>
              <a:buChar char="o"/>
            </a:pPr>
            <a:r>
              <a:rPr lang="en-US" sz="1800" dirty="0"/>
              <a:t>CVSS is designed to give accurate measurement, enabling users to see the underlying vulnerability characteristics that were used to generate the scores.</a:t>
            </a:r>
          </a:p>
          <a:p>
            <a:pPr marL="0" indent="0" algn="just">
              <a:buNone/>
            </a:pPr>
            <a:endParaRPr lang="en-US" sz="1800" dirty="0"/>
          </a:p>
        </p:txBody>
      </p:sp>
      <p:pic>
        <p:nvPicPr>
          <p:cNvPr id="4" name="Content Placeholder 3" descr="Close-up of wooden white and yellow ruler">
            <a:extLst>
              <a:ext uri="{FF2B5EF4-FFF2-40B4-BE49-F238E27FC236}">
                <a16:creationId xmlns:a16="http://schemas.microsoft.com/office/drawing/2014/main" id="{AE0D9921-4771-4D4A-8973-59CB2353ED7E}"/>
              </a:ext>
            </a:extLst>
          </p:cNvPr>
          <p:cNvPicPr>
            <a:picLocks noChangeAspect="1"/>
          </p:cNvPicPr>
          <p:nvPr/>
        </p:nvPicPr>
        <p:blipFill rotWithShape="1">
          <a:blip r:embed="rId3">
            <a:extLst>
              <a:ext uri="{28A0092B-C50C-407E-A947-70E740481C1C}">
                <a14:useLocalDpi xmlns:a14="http://schemas.microsoft.com/office/drawing/2010/main" val="0"/>
              </a:ext>
            </a:extLst>
          </a:blip>
          <a:srcRect l="4440" t="1" r="51189" b="16781"/>
          <a:stretch/>
        </p:blipFill>
        <p:spPr>
          <a:xfrm>
            <a:off x="8135552" y="0"/>
            <a:ext cx="4056448" cy="5705856"/>
          </a:xfrm>
          <a:custGeom>
            <a:avLst/>
            <a:gdLst/>
            <a:ahLst/>
            <a:cxnLst/>
            <a:rect l="l" t="t" r="r" b="b"/>
            <a:pathLst>
              <a:path w="6470464" h="6856412">
                <a:moveTo>
                  <a:pt x="0" y="0"/>
                </a:moveTo>
                <a:lnTo>
                  <a:pt x="6470464" y="0"/>
                </a:lnTo>
                <a:lnTo>
                  <a:pt x="6470464" y="6856412"/>
                </a:lnTo>
                <a:lnTo>
                  <a:pt x="753" y="6856412"/>
                </a:lnTo>
                <a:lnTo>
                  <a:pt x="83736" y="6682434"/>
                </a:lnTo>
                <a:cubicBezTo>
                  <a:pt x="534353" y="5654674"/>
                  <a:pt x="777103" y="4561946"/>
                  <a:pt x="777103" y="3428997"/>
                </a:cubicBezTo>
                <a:cubicBezTo>
                  <a:pt x="777103" y="2296047"/>
                  <a:pt x="534353" y="1203318"/>
                  <a:pt x="83736" y="175558"/>
                </a:cubicBezTo>
                <a:close/>
              </a:path>
            </a:pathLst>
          </a:custGeom>
        </p:spPr>
      </p:pic>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8680704" cy="590803"/>
          </a:xfrm>
        </p:spPr>
        <p:txBody>
          <a:bodyPr vert="horz" lIns="91440" tIns="45720" rIns="91440" bIns="45720" rtlCol="0" anchor="b">
            <a:normAutofit/>
          </a:bodyPr>
          <a:lstStyle/>
          <a:p>
            <a:r>
              <a:rPr lang="en-US" sz="3600" dirty="0"/>
              <a:t>Vulnerability - Scoring System</a:t>
            </a:r>
          </a:p>
        </p:txBody>
      </p:sp>
      <p:pic>
        <p:nvPicPr>
          <p:cNvPr id="5" name="Picture 4" descr="Graphical user interface, text, application&#10;&#10;Description automatically generated">
            <a:extLst>
              <a:ext uri="{FF2B5EF4-FFF2-40B4-BE49-F238E27FC236}">
                <a16:creationId xmlns:a16="http://schemas.microsoft.com/office/drawing/2014/main" id="{F9258E0E-55A0-4CCD-B367-96B4FD3FCDB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0883" y="2593529"/>
            <a:ext cx="5396344" cy="2892885"/>
          </a:xfrm>
          <a:prstGeom prst="rect">
            <a:avLst/>
          </a:prstGeom>
        </p:spPr>
      </p:pic>
      <p:pic>
        <p:nvPicPr>
          <p:cNvPr id="6" name="Picture 5" descr="Text&#10;&#10;Description automatically generated">
            <a:extLst>
              <a:ext uri="{FF2B5EF4-FFF2-40B4-BE49-F238E27FC236}">
                <a16:creationId xmlns:a16="http://schemas.microsoft.com/office/drawing/2014/main" id="{6773EA12-212B-471D-96A4-5F51630A700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96000" y="2593529"/>
            <a:ext cx="5707303" cy="2045117"/>
          </a:xfrm>
          <a:prstGeom prst="rect">
            <a:avLst/>
          </a:prstGeom>
        </p:spPr>
      </p:pic>
    </p:spTree>
    <p:extLst>
      <p:ext uri="{BB962C8B-B14F-4D97-AF65-F5344CB8AC3E}">
        <p14:creationId xmlns:p14="http://schemas.microsoft.com/office/powerpoint/2010/main" val="29369212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550F5B9-399F-4FAD-AE6C-ED65F9A43A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062E60F-5CD4-4268-8359-807663468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288350"/>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841248" y="510047"/>
            <a:ext cx="3300984" cy="1645920"/>
          </a:xfrm>
        </p:spPr>
        <p:txBody>
          <a:bodyPr vert="horz" lIns="91440" tIns="45720" rIns="91440" bIns="45720" rtlCol="0" anchor="ctr">
            <a:normAutofit/>
          </a:bodyPr>
          <a:lstStyle/>
          <a:p>
            <a:r>
              <a:rPr lang="en-US" sz="3200" dirty="0"/>
              <a:t>Vulnerability - Scoring System</a:t>
            </a:r>
          </a:p>
        </p:txBody>
      </p:sp>
      <p:sp>
        <p:nvSpPr>
          <p:cNvPr id="21" name="Rectangle 20">
            <a:extLst>
              <a:ext uri="{FF2B5EF4-FFF2-40B4-BE49-F238E27FC236}">
                <a16:creationId xmlns:a16="http://schemas.microsoft.com/office/drawing/2014/main" id="{BB341EC3-1810-4D33-BA3F-E2D0AA0EC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980964"/>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10127CDE-2B99-47A8-BB3C-7D1751910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10864" y="1323863"/>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653780AE-3589-4041-AA02-F9BE221E4C31}"/>
              </a:ext>
            </a:extLst>
          </p:cNvPr>
          <p:cNvSpPr>
            <a:spLocks noGrp="1"/>
          </p:cNvSpPr>
          <p:nvPr>
            <p:ph idx="1"/>
          </p:nvPr>
        </p:nvSpPr>
        <p:spPr>
          <a:xfrm>
            <a:off x="4581144" y="510047"/>
            <a:ext cx="6858000" cy="1645920"/>
          </a:xfrm>
        </p:spPr>
        <p:txBody>
          <a:bodyPr vert="horz" lIns="91440" tIns="45720" rIns="91440" bIns="45720" rtlCol="0" anchor="ctr">
            <a:normAutofit/>
          </a:bodyPr>
          <a:lstStyle/>
          <a:p>
            <a:pPr marL="0" indent="0">
              <a:buNone/>
            </a:pPr>
            <a:r>
              <a:rPr lang="en-US" sz="1800" b="1" dirty="0"/>
              <a:t>CVE</a:t>
            </a:r>
          </a:p>
          <a:p>
            <a:r>
              <a:rPr lang="en-US" sz="1800" dirty="0"/>
              <a:t>Common Vulnerabilities and Exposures is a public/ free to use list of standardized identifiers for commonly found vulnerabilities and its exposures. </a:t>
            </a:r>
          </a:p>
          <a:p>
            <a:pPr marL="0"/>
            <a:endParaRPr lang="en-US" sz="1800" dirty="0"/>
          </a:p>
        </p:txBody>
      </p:sp>
      <p:pic>
        <p:nvPicPr>
          <p:cNvPr id="12" name="Picture 11" descr="Graphical user interface, text, application&#10;&#10;Description automatically generated">
            <a:extLst>
              <a:ext uri="{FF2B5EF4-FFF2-40B4-BE49-F238E27FC236}">
                <a16:creationId xmlns:a16="http://schemas.microsoft.com/office/drawing/2014/main" id="{B2DDDDAC-B0D2-4E2F-9390-AEEC645A49F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26652" y="1756778"/>
            <a:ext cx="5273318" cy="3849520"/>
          </a:xfrm>
          <a:prstGeom prst="rect">
            <a:avLst/>
          </a:prstGeom>
        </p:spPr>
      </p:pic>
      <p:pic>
        <p:nvPicPr>
          <p:cNvPr id="7" name="Picture 6" descr="Table&#10;&#10;Description automatically generated">
            <a:extLst>
              <a:ext uri="{FF2B5EF4-FFF2-40B4-BE49-F238E27FC236}">
                <a16:creationId xmlns:a16="http://schemas.microsoft.com/office/drawing/2014/main" id="{5611148F-56DB-4271-BD76-DB0D6112C7F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6309" y="2377664"/>
            <a:ext cx="4068506" cy="2461445"/>
          </a:xfrm>
          <a:prstGeom prst="rect">
            <a:avLst/>
          </a:prstGeom>
        </p:spPr>
      </p:pic>
      <p:pic>
        <p:nvPicPr>
          <p:cNvPr id="10" name="Picture 9" descr="Graphical user interface, text, application&#10;&#10;Description automatically generated">
            <a:extLst>
              <a:ext uri="{FF2B5EF4-FFF2-40B4-BE49-F238E27FC236}">
                <a16:creationId xmlns:a16="http://schemas.microsoft.com/office/drawing/2014/main" id="{99F55251-5DAE-4DE9-9BAD-A33F7BF4585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970301" y="3681538"/>
            <a:ext cx="4884373" cy="3077155"/>
          </a:xfrm>
          <a:prstGeom prst="rect">
            <a:avLst/>
          </a:prstGeom>
        </p:spPr>
      </p:pic>
    </p:spTree>
    <p:extLst>
      <p:ext uri="{BB962C8B-B14F-4D97-AF65-F5344CB8AC3E}">
        <p14:creationId xmlns:p14="http://schemas.microsoft.com/office/powerpoint/2010/main" val="28992716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Vulnerability Assessment - Reports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332509" y="728473"/>
            <a:ext cx="11625943" cy="3439159"/>
          </a:xfrm>
        </p:spPr>
        <p:txBody>
          <a:bodyPr>
            <a:normAutofit/>
          </a:bodyPr>
          <a:lstStyle/>
          <a:p>
            <a:pPr algn="just">
              <a:buFont typeface="Courier New" panose="02070309020205020404" pitchFamily="49" charset="0"/>
              <a:buChar char="o"/>
            </a:pPr>
            <a:r>
              <a:rPr lang="en-US" sz="1800" i="1" dirty="0">
                <a:solidFill>
                  <a:srgbClr val="333333"/>
                </a:solidFill>
                <a:latin typeface="Calibri"/>
                <a:ea typeface="Source Sans Pro"/>
                <a:cs typeface="Calibri"/>
              </a:rPr>
              <a:t>The purpose of Vulnerability Assessment report is to give a </a:t>
            </a:r>
            <a:r>
              <a:rPr lang="en-US" sz="1800" b="1" i="1" u="sng" dirty="0">
                <a:solidFill>
                  <a:srgbClr val="333333"/>
                </a:solidFill>
                <a:latin typeface="Calibri"/>
                <a:ea typeface="Source Sans Pro"/>
                <a:cs typeface="Calibri"/>
              </a:rPr>
              <a:t>clear picture on the detected risks </a:t>
            </a:r>
            <a:r>
              <a:rPr lang="en-US" sz="1800" i="1" dirty="0">
                <a:solidFill>
                  <a:srgbClr val="333333"/>
                </a:solidFill>
                <a:latin typeface="Calibri"/>
                <a:ea typeface="Source Sans Pro"/>
                <a:cs typeface="Calibri"/>
              </a:rPr>
              <a:t>once a scan is completed.</a:t>
            </a:r>
          </a:p>
          <a:p>
            <a:pPr algn="just">
              <a:buFont typeface="Courier New" panose="02070309020205020404" pitchFamily="49" charset="0"/>
              <a:buChar char="o"/>
            </a:pPr>
            <a:r>
              <a:rPr lang="en-US" sz="1800" i="1" dirty="0">
                <a:solidFill>
                  <a:srgbClr val="333333"/>
                </a:solidFill>
                <a:latin typeface="Calibri"/>
                <a:ea typeface="Source Sans Pro"/>
                <a:cs typeface="Calibri"/>
              </a:rPr>
              <a:t>Based on the detected risks (reports), </a:t>
            </a:r>
            <a:r>
              <a:rPr lang="en-US" sz="1800" b="1" i="1" u="sng" dirty="0">
                <a:solidFill>
                  <a:srgbClr val="333333"/>
                </a:solidFill>
                <a:latin typeface="Calibri"/>
                <a:ea typeface="Source Sans Pro"/>
                <a:cs typeface="Calibri"/>
              </a:rPr>
              <a:t>adequate countermeasures to prevent the attacks/ mitigate the risks </a:t>
            </a:r>
            <a:r>
              <a:rPr lang="en-US" sz="1800" i="1" dirty="0">
                <a:solidFill>
                  <a:srgbClr val="333333"/>
                </a:solidFill>
                <a:latin typeface="Calibri"/>
                <a:ea typeface="Source Sans Pro"/>
                <a:cs typeface="Calibri"/>
              </a:rPr>
              <a:t>need to be proposed.</a:t>
            </a:r>
          </a:p>
        </p:txBody>
      </p:sp>
      <p:sp>
        <p:nvSpPr>
          <p:cNvPr id="4" name="Content Placeholder 2">
            <a:extLst>
              <a:ext uri="{FF2B5EF4-FFF2-40B4-BE49-F238E27FC236}">
                <a16:creationId xmlns:a16="http://schemas.microsoft.com/office/drawing/2014/main" id="{93741EE4-925D-4568-8041-1CB267910459}"/>
              </a:ext>
            </a:extLst>
          </p:cNvPr>
          <p:cNvSpPr txBox="1">
            <a:spLocks/>
          </p:cNvSpPr>
          <p:nvPr/>
        </p:nvSpPr>
        <p:spPr>
          <a:xfrm>
            <a:off x="6935372" y="2926913"/>
            <a:ext cx="4721196" cy="154669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p:txBody>
      </p:sp>
      <p:graphicFrame>
        <p:nvGraphicFramePr>
          <p:cNvPr id="3" name="Diagram 2">
            <a:extLst>
              <a:ext uri="{FF2B5EF4-FFF2-40B4-BE49-F238E27FC236}">
                <a16:creationId xmlns:a16="http://schemas.microsoft.com/office/drawing/2014/main" id="{86185957-FC53-43B4-815F-92099BD6816B}"/>
              </a:ext>
            </a:extLst>
          </p:cNvPr>
          <p:cNvGraphicFramePr/>
          <p:nvPr>
            <p:extLst>
              <p:ext uri="{D42A27DB-BD31-4B8C-83A1-F6EECF244321}">
                <p14:modId xmlns:p14="http://schemas.microsoft.com/office/powerpoint/2010/main" val="2678409203"/>
              </p:ext>
            </p:extLst>
          </p:nvPr>
        </p:nvGraphicFramePr>
        <p:xfrm>
          <a:off x="5059165" y="1693935"/>
          <a:ext cx="6597403" cy="40126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973552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Vulnerability Assessment - Overview</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332509" y="728473"/>
            <a:ext cx="11625943" cy="3439159"/>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Vulnerability research is a process of finding out vulnerabilities and configuration mistakes that could lead to an attack.</a:t>
            </a:r>
          </a:p>
          <a:p>
            <a:pPr algn="just">
              <a:buFont typeface="Courier New" panose="02070309020205020404" pitchFamily="49" charset="0"/>
              <a:buChar char="o"/>
            </a:pPr>
            <a:r>
              <a:rPr lang="en-US" sz="1800" dirty="0">
                <a:solidFill>
                  <a:srgbClr val="333333"/>
                </a:solidFill>
                <a:latin typeface="Calibri"/>
                <a:ea typeface="Source Sans Pro"/>
                <a:cs typeface="Calibri"/>
              </a:rPr>
              <a:t>Vulnerabilities need to be classified based on severity levels and exploit range</a:t>
            </a:r>
          </a:p>
          <a:p>
            <a:pPr algn="just">
              <a:buFont typeface="Courier New" panose="02070309020205020404" pitchFamily="49" charset="0"/>
              <a:buChar char="o"/>
            </a:pPr>
            <a:r>
              <a:rPr lang="en-US" sz="1800" dirty="0">
                <a:solidFill>
                  <a:srgbClr val="333333"/>
                </a:solidFill>
                <a:latin typeface="Calibri"/>
                <a:ea typeface="Source Sans Pro"/>
                <a:cs typeface="Calibri"/>
              </a:rPr>
              <a:t>Vulnerability Assessment is to test the ability of the system.</a:t>
            </a:r>
          </a:p>
          <a:p>
            <a:pPr algn="just">
              <a:buFont typeface="Courier New" panose="02070309020205020404" pitchFamily="49" charset="0"/>
              <a:buChar char="o"/>
            </a:pPr>
            <a:r>
              <a:rPr lang="en-US" sz="1800" dirty="0">
                <a:solidFill>
                  <a:srgbClr val="333333"/>
                </a:solidFill>
                <a:latin typeface="Calibri"/>
                <a:ea typeface="Source Sans Pro"/>
                <a:cs typeface="Calibri"/>
              </a:rPr>
              <a:t>Tools are used to test the host/ application for any vulnerability.</a:t>
            </a:r>
          </a:p>
          <a:p>
            <a:pPr algn="just">
              <a:buFont typeface="Courier New" panose="02070309020205020404" pitchFamily="49" charset="0"/>
              <a:buChar char="o"/>
            </a:pPr>
            <a:r>
              <a:rPr lang="en-US" sz="1800" dirty="0">
                <a:solidFill>
                  <a:srgbClr val="333333"/>
                </a:solidFill>
                <a:latin typeface="Calibri"/>
                <a:ea typeface="Source Sans Pro"/>
                <a:cs typeface="Calibri"/>
              </a:rPr>
              <a:t>The Assessment Report helps in listing out the risks.</a:t>
            </a:r>
          </a:p>
        </p:txBody>
      </p:sp>
      <p:sp>
        <p:nvSpPr>
          <p:cNvPr id="4" name="Content Placeholder 2">
            <a:extLst>
              <a:ext uri="{FF2B5EF4-FFF2-40B4-BE49-F238E27FC236}">
                <a16:creationId xmlns:a16="http://schemas.microsoft.com/office/drawing/2014/main" id="{93741EE4-925D-4568-8041-1CB267910459}"/>
              </a:ext>
            </a:extLst>
          </p:cNvPr>
          <p:cNvSpPr txBox="1">
            <a:spLocks/>
          </p:cNvSpPr>
          <p:nvPr/>
        </p:nvSpPr>
        <p:spPr>
          <a:xfrm>
            <a:off x="6935372" y="2926913"/>
            <a:ext cx="4721196" cy="154669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p:txBody>
      </p:sp>
    </p:spTree>
    <p:extLst>
      <p:ext uri="{BB962C8B-B14F-4D97-AF65-F5344CB8AC3E}">
        <p14:creationId xmlns:p14="http://schemas.microsoft.com/office/powerpoint/2010/main" val="42856378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solidFill>
                  <a:schemeClr val="tx1"/>
                </a:solidFill>
                <a:effectLst>
                  <a:outerShdw blurRad="38100" dist="38100" dir="2700000" algn="tl">
                    <a:srgbClr val="000000">
                      <a:alpha val="43137"/>
                    </a:srgbClr>
                  </a:outerShdw>
                </a:effectLst>
              </a:rPr>
              <a:t>Any Questions?</a:t>
            </a:r>
          </a:p>
          <a:p>
            <a:endParaRPr lang="en-GB" dirty="0">
              <a:solidFill>
                <a:schemeClr val="tx1"/>
              </a:solidFill>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Advanced Cybersecurity </a:t>
            </a:r>
          </a:p>
          <a:p>
            <a:r>
              <a:rPr lang="en-GB" i="1" dirty="0"/>
              <a:t>(ACCB6000)</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6074</TotalTime>
  <Words>1160</Words>
  <Application>Microsoft Office PowerPoint</Application>
  <PresentationFormat>Widescreen</PresentationFormat>
  <Paragraphs>191</Paragraphs>
  <Slides>18</Slides>
  <Notes>13</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18</vt:i4>
      </vt:variant>
    </vt:vector>
  </HeadingPairs>
  <TitlesOfParts>
    <vt:vector size="27" baseType="lpstr">
      <vt:lpstr>Arial</vt:lpstr>
      <vt:lpstr>Calibri</vt:lpstr>
      <vt:lpstr>Calibri Light</vt:lpstr>
      <vt:lpstr>Courier New</vt:lpstr>
      <vt:lpstr>Wingdings</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What is Meant by Vulnerability</vt:lpstr>
      <vt:lpstr>Vulnerability - Classification</vt:lpstr>
      <vt:lpstr>Vulnerability - Classification</vt:lpstr>
      <vt:lpstr>Vulnerability Assessment</vt:lpstr>
      <vt:lpstr>Vulnerability Assessment– Life Cycle</vt:lpstr>
      <vt:lpstr>Vulnerability Assessment </vt:lpstr>
      <vt:lpstr>Vulnerability Assessment - Tools</vt:lpstr>
      <vt:lpstr>Vulnerability Assessment - Tools</vt:lpstr>
      <vt:lpstr>Vulnerability - Scoring System</vt:lpstr>
      <vt:lpstr>Vulnerability - Scoring System</vt:lpstr>
      <vt:lpstr>Vulnerability Assessment - Reports</vt:lpstr>
      <vt:lpstr>Vulnerability Assessment - Overview</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Mohamed Ghanem</cp:lastModifiedBy>
  <cp:revision>65</cp:revision>
  <dcterms:created xsi:type="dcterms:W3CDTF">2021-03-05T06:07:01Z</dcterms:created>
  <dcterms:modified xsi:type="dcterms:W3CDTF">2024-12-11T10:02:09Z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