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8"/>
  </p:notesMasterIdLst>
  <p:handoutMasterIdLst>
    <p:handoutMasterId r:id="rId29"/>
  </p:handoutMasterIdLst>
  <p:sldIdLst>
    <p:sldId id="313" r:id="rId2"/>
    <p:sldId id="331" r:id="rId3"/>
    <p:sldId id="259" r:id="rId4"/>
    <p:sldId id="364" r:id="rId5"/>
    <p:sldId id="368" r:id="rId6"/>
    <p:sldId id="365" r:id="rId7"/>
    <p:sldId id="371" r:id="rId8"/>
    <p:sldId id="262" r:id="rId9"/>
    <p:sldId id="369" r:id="rId10"/>
    <p:sldId id="373" r:id="rId11"/>
    <p:sldId id="372" r:id="rId12"/>
    <p:sldId id="378" r:id="rId13"/>
    <p:sldId id="379" r:id="rId14"/>
    <p:sldId id="380" r:id="rId15"/>
    <p:sldId id="374" r:id="rId16"/>
    <p:sldId id="375" r:id="rId17"/>
    <p:sldId id="376" r:id="rId18"/>
    <p:sldId id="366" r:id="rId19"/>
    <p:sldId id="263" r:id="rId20"/>
    <p:sldId id="264" r:id="rId21"/>
    <p:sldId id="266" r:id="rId22"/>
    <p:sldId id="367" r:id="rId23"/>
    <p:sldId id="269" r:id="rId24"/>
    <p:sldId id="270" r:id="rId25"/>
    <p:sldId id="272" r:id="rId26"/>
    <p:sldId id="370" r:id="rId2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83" d="100"/>
          <a:sy n="83" d="100"/>
        </p:scale>
        <p:origin x="918"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9ED8DC46-A130-4C13-B75A-C8F70BA820E3}"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5124"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D1D8088-E5AD-4604-905F-26F3DDCAB20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ChangeArrowheads="1" noTextEdit="1"/>
          </p:cNvSpPr>
          <p:nvPr>
            <p:ph type="sldImg"/>
          </p:nvPr>
        </p:nvSpPr>
        <p:spPr>
          <a:ln/>
        </p:spPr>
      </p:sp>
      <p:sp>
        <p:nvSpPr>
          <p:cNvPr id="9219"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9220"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76E33318-A57C-4AF9-85B0-5A193D610163}" type="slidenum">
              <a:rPr kumimoji="0" lang="en-GB" altLang="en-US" smtClean="0"/>
              <a:pPr>
                <a:spcBef>
                  <a:spcPct val="0"/>
                </a:spcBef>
              </a:pPr>
              <a:t>2</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35BA4573-AFE4-4E44-85AD-77A8088FD600}" type="datetime1">
              <a:rPr lang="en-GB" altLang="en-US"/>
              <a:pPr>
                <a:defRPr/>
              </a:pPr>
              <a:t>14/10/2024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DE57065B-6537-4D3D-8575-CAE427E06A7A}" type="slidenum">
              <a:rPr lang="en-GB" altLang="en-US"/>
              <a:pPr>
                <a:defRPr/>
              </a:pPr>
              <a:t>‹#›</a:t>
            </a:fld>
            <a:endParaRPr lang="en-GB" altLang="en-US"/>
          </a:p>
        </p:txBody>
      </p:sp>
    </p:spTree>
    <p:extLst>
      <p:ext uri="{BB962C8B-B14F-4D97-AF65-F5344CB8AC3E}">
        <p14:creationId xmlns:p14="http://schemas.microsoft.com/office/powerpoint/2010/main" val="23731636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0527BD2-47D5-4EC3-9DFB-CD9143C90BF6}" type="datetime1">
              <a:rPr lang="en-GB" altLang="en-US"/>
              <a:pPr>
                <a:defRPr/>
              </a:pPr>
              <a:t>14/10/2024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80649B4-1C61-436B-83FE-3897B72255BC}" type="slidenum">
              <a:rPr lang="en-GB" altLang="en-US"/>
              <a:pPr>
                <a:defRPr/>
              </a:pPr>
              <a:t>‹#›</a:t>
            </a:fld>
            <a:endParaRPr lang="en-GB" altLang="en-US"/>
          </a:p>
        </p:txBody>
      </p:sp>
    </p:spTree>
    <p:extLst>
      <p:ext uri="{BB962C8B-B14F-4D97-AF65-F5344CB8AC3E}">
        <p14:creationId xmlns:p14="http://schemas.microsoft.com/office/powerpoint/2010/main" val="10381620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3813E55-BAEF-4F2D-9659-C04AD46ECB21}" type="datetime1">
              <a:rPr lang="en-GB" altLang="en-US"/>
              <a:pPr>
                <a:defRPr/>
              </a:pPr>
              <a:t>14/10/2024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2738CB4-5170-44D9-A716-50AA21E15BCD}" type="slidenum">
              <a:rPr lang="en-GB" altLang="en-US"/>
              <a:pPr>
                <a:defRPr/>
              </a:pPr>
              <a:t>‹#›</a:t>
            </a:fld>
            <a:endParaRPr lang="en-GB" altLang="en-US"/>
          </a:p>
        </p:txBody>
      </p:sp>
    </p:spTree>
    <p:extLst>
      <p:ext uri="{BB962C8B-B14F-4D97-AF65-F5344CB8AC3E}">
        <p14:creationId xmlns:p14="http://schemas.microsoft.com/office/powerpoint/2010/main" val="4963721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FE7A54-7369-4339-A0D5-12D28CB79712}" type="datetime1">
              <a:rPr lang="en-GB" altLang="en-US"/>
              <a:pPr>
                <a:defRPr/>
              </a:pPr>
              <a:t>14/10/2024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5B860E0D-8F8E-48E1-8A22-0379D8C2DE8E}" type="slidenum">
              <a:rPr lang="en-GB" altLang="en-US"/>
              <a:pPr>
                <a:defRPr/>
              </a:pPr>
              <a:t>‹#›</a:t>
            </a:fld>
            <a:endParaRPr lang="en-GB" altLang="en-US"/>
          </a:p>
        </p:txBody>
      </p:sp>
    </p:spTree>
    <p:extLst>
      <p:ext uri="{BB962C8B-B14F-4D97-AF65-F5344CB8AC3E}">
        <p14:creationId xmlns:p14="http://schemas.microsoft.com/office/powerpoint/2010/main" val="4701208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7E4393C-9515-4B46-8149-EA0554F0E4FC}" type="datetime1">
              <a:rPr lang="en-GB" altLang="en-US"/>
              <a:pPr>
                <a:defRPr/>
              </a:pPr>
              <a:t>14/10/2024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9AC3867-85C3-4E79-9AE4-CC7FE430D437}" type="slidenum">
              <a:rPr lang="en-GB" altLang="en-US"/>
              <a:pPr>
                <a:defRPr/>
              </a:pPr>
              <a:t>‹#›</a:t>
            </a:fld>
            <a:endParaRPr lang="en-GB" altLang="en-US"/>
          </a:p>
        </p:txBody>
      </p:sp>
    </p:spTree>
    <p:extLst>
      <p:ext uri="{BB962C8B-B14F-4D97-AF65-F5344CB8AC3E}">
        <p14:creationId xmlns:p14="http://schemas.microsoft.com/office/powerpoint/2010/main" val="21862572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ED8965B0-761D-4A4F-A429-0C889F49D38F}" type="datetime1">
              <a:rPr lang="en-GB" altLang="en-US"/>
              <a:pPr>
                <a:defRPr/>
              </a:pPr>
              <a:t>14/10/2024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7FA20F43-6F16-4B5A-8856-05E0D2525E8E}" type="slidenum">
              <a:rPr lang="en-GB" altLang="en-US"/>
              <a:pPr>
                <a:defRPr/>
              </a:pPr>
              <a:t>‹#›</a:t>
            </a:fld>
            <a:endParaRPr lang="en-GB" altLang="en-US"/>
          </a:p>
        </p:txBody>
      </p:sp>
    </p:spTree>
    <p:extLst>
      <p:ext uri="{BB962C8B-B14F-4D97-AF65-F5344CB8AC3E}">
        <p14:creationId xmlns:p14="http://schemas.microsoft.com/office/powerpoint/2010/main" val="547687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60E1F629-3282-41D3-8F4C-C5097056C1E6}" type="datetime1">
              <a:rPr lang="en-GB" altLang="en-US"/>
              <a:pPr>
                <a:defRPr/>
              </a:pPr>
              <a:t>14/10/2024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D56DBE57-BD07-4EBA-9943-1EC28F8BA16A}" type="slidenum">
              <a:rPr lang="en-GB" altLang="en-US"/>
              <a:pPr>
                <a:defRPr/>
              </a:pPr>
              <a:t>‹#›</a:t>
            </a:fld>
            <a:endParaRPr lang="en-GB" altLang="en-US"/>
          </a:p>
        </p:txBody>
      </p:sp>
    </p:spTree>
    <p:extLst>
      <p:ext uri="{BB962C8B-B14F-4D97-AF65-F5344CB8AC3E}">
        <p14:creationId xmlns:p14="http://schemas.microsoft.com/office/powerpoint/2010/main" val="4026823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792A7F7-EEFD-45ED-84A8-028EE3293F25}" type="datetime1">
              <a:rPr lang="en-GB" altLang="en-US"/>
              <a:pPr>
                <a:defRPr/>
              </a:pPr>
              <a:t>14/10/2024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B4DE50-FCE2-44CE-BEE2-91BA28919B3F}" type="slidenum">
              <a:rPr lang="en-GB" altLang="en-US"/>
              <a:pPr>
                <a:defRPr/>
              </a:pPr>
              <a:t>‹#›</a:t>
            </a:fld>
            <a:endParaRPr lang="en-GB" altLang="en-US"/>
          </a:p>
        </p:txBody>
      </p:sp>
    </p:spTree>
    <p:extLst>
      <p:ext uri="{BB962C8B-B14F-4D97-AF65-F5344CB8AC3E}">
        <p14:creationId xmlns:p14="http://schemas.microsoft.com/office/powerpoint/2010/main" val="2299080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03E2AEB-5EC2-4E91-9343-FF06D966CACE}" type="datetime1">
              <a:rPr lang="en-GB" altLang="en-US"/>
              <a:pPr>
                <a:defRPr/>
              </a:pPr>
              <a:t>14/10/2024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9F95D13-0148-434D-8920-CA8C15D78DAB}" type="slidenum">
              <a:rPr lang="en-GB" altLang="en-US"/>
              <a:pPr>
                <a:defRPr/>
              </a:pPr>
              <a:t>‹#›</a:t>
            </a:fld>
            <a:endParaRPr lang="en-GB" altLang="en-US"/>
          </a:p>
        </p:txBody>
      </p:sp>
    </p:spTree>
    <p:extLst>
      <p:ext uri="{BB962C8B-B14F-4D97-AF65-F5344CB8AC3E}">
        <p14:creationId xmlns:p14="http://schemas.microsoft.com/office/powerpoint/2010/main" val="30430525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454C9D7-A61D-4064-8D4B-F5CDA180087D}" type="datetime1">
              <a:rPr lang="en-GB" altLang="en-US"/>
              <a:pPr>
                <a:defRPr/>
              </a:pPr>
              <a:t>14/10/2024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93749DA-1453-491D-98D6-ACE04D158FF3}" type="slidenum">
              <a:rPr lang="en-GB" altLang="en-US"/>
              <a:pPr>
                <a:defRPr/>
              </a:pPr>
              <a:t>‹#›</a:t>
            </a:fld>
            <a:endParaRPr lang="en-GB" altLang="en-US"/>
          </a:p>
        </p:txBody>
      </p:sp>
    </p:spTree>
    <p:extLst>
      <p:ext uri="{BB962C8B-B14F-4D97-AF65-F5344CB8AC3E}">
        <p14:creationId xmlns:p14="http://schemas.microsoft.com/office/powerpoint/2010/main" val="3611853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E96C286-FAFF-4A73-B28D-F20D6B915F31}" type="datetime1">
              <a:rPr lang="en-GB" altLang="en-US"/>
              <a:pPr>
                <a:defRPr/>
              </a:pPr>
              <a:t>14/10/2024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BF723FB-2463-423A-A486-B5B825103F45}" type="slidenum">
              <a:rPr lang="en-GB" altLang="en-US"/>
              <a:pPr>
                <a:defRPr/>
              </a:pPr>
              <a:t>‹#›</a:t>
            </a:fld>
            <a:endParaRPr lang="en-GB" altLang="en-US"/>
          </a:p>
        </p:txBody>
      </p:sp>
    </p:spTree>
    <p:extLst>
      <p:ext uri="{BB962C8B-B14F-4D97-AF65-F5344CB8AC3E}">
        <p14:creationId xmlns:p14="http://schemas.microsoft.com/office/powerpoint/2010/main" val="39477513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AEC66-2E95-419B-804D-BC23252DF3E2}"/>
              </a:ext>
            </a:extLst>
          </p:cNvPr>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24AE94-8E59-43D9-B725-7345D425978F}"/>
              </a:ext>
            </a:extLst>
          </p:cNvPr>
          <p:cNvSpPr>
            <a:spLocks noGrp="1"/>
          </p:cNvSpPr>
          <p:nvPr>
            <p:ph type="body" sz="half" idx="1"/>
          </p:nvPr>
        </p:nvSpPr>
        <p:spPr>
          <a:xfrm>
            <a:off x="457200" y="1600200"/>
            <a:ext cx="4038600" cy="45259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CFCD293-8788-44A1-9696-BB2249D3E82C}"/>
              </a:ext>
            </a:extLst>
          </p:cNvPr>
          <p:cNvSpPr>
            <a:spLocks noGrp="1"/>
          </p:cNvSpPr>
          <p:nvPr>
            <p:ph sz="half" idx="2"/>
          </p:nvPr>
        </p:nvSpPr>
        <p:spPr>
          <a:xfrm>
            <a:off x="4648200" y="1600200"/>
            <a:ext cx="4038600" cy="45259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6">
            <a:extLst>
              <a:ext uri="{FF2B5EF4-FFF2-40B4-BE49-F238E27FC236}">
                <a16:creationId xmlns:a16="http://schemas.microsoft.com/office/drawing/2014/main" id="{588E26C4-FA94-424E-9071-6C146598AA75}"/>
              </a:ext>
            </a:extLst>
          </p:cNvPr>
          <p:cNvSpPr>
            <a:spLocks noGrp="1" noChangeArrowheads="1"/>
          </p:cNvSpPr>
          <p:nvPr>
            <p:ph type="dt" sz="half" idx="10"/>
          </p:nvPr>
        </p:nvSpPr>
        <p:spPr/>
        <p:txBody>
          <a:bodyPr/>
          <a:lstStyle>
            <a:lvl1pPr>
              <a:defRPr/>
            </a:lvl1pPr>
          </a:lstStyle>
          <a:p>
            <a:pPr>
              <a:defRPr/>
            </a:pPr>
            <a:fld id="{175A374D-F467-4F32-B541-880911704D8F}" type="datetime1">
              <a:rPr lang="en-GB" altLang="en-US"/>
              <a:pPr>
                <a:defRPr/>
              </a:pPr>
              <a:t>14/10/2024</a:t>
            </a:fld>
            <a:endParaRPr lang="en-GB" altLang="en-US"/>
          </a:p>
        </p:txBody>
      </p:sp>
      <p:sp>
        <p:nvSpPr>
          <p:cNvPr id="6" name="Rectangle 5">
            <a:extLst>
              <a:ext uri="{FF2B5EF4-FFF2-40B4-BE49-F238E27FC236}">
                <a16:creationId xmlns:a16="http://schemas.microsoft.com/office/drawing/2014/main" id="{7BF7F0E7-62C4-4771-83E6-1BF4147DC5C6}"/>
              </a:ext>
            </a:extLst>
          </p:cNvPr>
          <p:cNvSpPr>
            <a:spLocks noGrp="1" noChangeArrowheads="1"/>
          </p:cNvSpPr>
          <p:nvPr>
            <p:ph type="ftr" sz="quarter" idx="11"/>
          </p:nvPr>
        </p:nvSpPr>
        <p:spPr>
          <a:xfrm>
            <a:off x="0" y="0"/>
            <a:ext cx="0" cy="0"/>
          </a:xfrm>
        </p:spPr>
        <p:txBody>
          <a:bodyPr/>
          <a:lstStyle>
            <a:lvl1pPr>
              <a:defRPr/>
            </a:lvl1pPr>
          </a:lstStyle>
          <a:p>
            <a:pPr>
              <a:defRPr/>
            </a:pPr>
            <a:r>
              <a:rPr lang="en-GB" altLang="en-US"/>
              <a:t>Lecture 3</a:t>
            </a:r>
          </a:p>
        </p:txBody>
      </p:sp>
      <p:sp>
        <p:nvSpPr>
          <p:cNvPr id="7" name="Slide Number Placeholder 8">
            <a:extLst>
              <a:ext uri="{FF2B5EF4-FFF2-40B4-BE49-F238E27FC236}">
                <a16:creationId xmlns:a16="http://schemas.microsoft.com/office/drawing/2014/main" id="{3BF843CA-8C6D-4236-931B-C09DFA0B6B69}"/>
              </a:ext>
            </a:extLst>
          </p:cNvPr>
          <p:cNvSpPr>
            <a:spLocks noGrp="1" noChangeArrowheads="1"/>
          </p:cNvSpPr>
          <p:nvPr>
            <p:ph type="sldNum" sz="quarter" idx="12"/>
          </p:nvPr>
        </p:nvSpPr>
        <p:spPr/>
        <p:txBody>
          <a:bodyPr/>
          <a:lstStyle>
            <a:lvl1pPr>
              <a:defRPr/>
            </a:lvl1pPr>
          </a:lstStyle>
          <a:p>
            <a:pPr>
              <a:defRPr/>
            </a:pPr>
            <a:fld id="{44D6231D-BBF5-419A-BE16-A3C27D83D48D}" type="slidenum">
              <a:rPr lang="en-GB" altLang="en-US"/>
              <a:pPr>
                <a:defRPr/>
              </a:pPr>
              <a:t>‹#›</a:t>
            </a:fld>
            <a:endParaRPr lang="en-GB" altLang="en-US"/>
          </a:p>
        </p:txBody>
      </p:sp>
    </p:spTree>
    <p:extLst>
      <p:ext uri="{BB962C8B-B14F-4D97-AF65-F5344CB8AC3E}">
        <p14:creationId xmlns:p14="http://schemas.microsoft.com/office/powerpoint/2010/main" val="24847697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DF6B829-F983-45CA-9FDE-2EC72CADE9BE}" type="datetime1">
              <a:rPr lang="en-GB" altLang="en-US"/>
              <a:pPr>
                <a:defRPr/>
              </a:pPr>
              <a:t>14/10/2024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70EE637-05F4-49CA-B0AE-B3BB5E52DE14}"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03" r:id="rId1"/>
    <p:sldLayoutId id="2147483804" r:id="rId2"/>
    <p:sldLayoutId id="2147483794" r:id="rId3"/>
    <p:sldLayoutId id="2147483795" r:id="rId4"/>
    <p:sldLayoutId id="2147483796" r:id="rId5"/>
    <p:sldLayoutId id="2147483797" r:id="rId6"/>
    <p:sldLayoutId id="2147483798" r:id="rId7"/>
    <p:sldLayoutId id="2147483799" r:id="rId8"/>
    <p:sldLayoutId id="2147483800" r:id="rId9"/>
    <p:sldLayoutId id="2147483801" r:id="rId10"/>
    <p:sldLayoutId id="2147483802" r:id="rId11"/>
    <p:sldLayoutId id="2147483805"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interview-lab.ch/en/personal-swot-uncover-your-potential/"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hyperlink" Target="https://upskillcoach.com/blog/finding-your-why-a-motivational-blog/" TargetMode="External"/><Relationship Id="rId2" Type="http://schemas.openxmlformats.org/officeDocument/2006/relationships/hyperlink" Target="https://upskillcoach.com/blog/theories-of-motivation-from-concepts-to-your-company/" TargetMode="Externa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hyperlink" Target="https://upskillcoach.com/blog/be-your-own-coach-what-is-self-coaching/" TargetMode="Externa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yA53yhiOe04" TargetMode="Externa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HCe2H3AsHio"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coachyourselfup.com/the-double-whammy-bonus-assessing-your-career-goals-with-force-field-analysis/"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smartinsights.com/marketing-planning/marketing-models/how-to-use-the-7ps-marketing-mix/"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mindtools.com/a4wo118/smart-goals" TargetMode="External"/><Relationship Id="rId2" Type="http://schemas.openxmlformats.org/officeDocument/2006/relationships/hyperlink" Target="https://www.mindtools.com/aaiakpy/personal-swot-analysis" TargetMode="External"/><Relationship Id="rId1" Type="http://schemas.openxmlformats.org/officeDocument/2006/relationships/slideLayout" Target="../slideLayouts/slideLayout2.xml"/><Relationship Id="rId5" Type="http://schemas.openxmlformats.org/officeDocument/2006/relationships/hyperlink" Target="https://upskillcoach.com/blog/what-is-the-johari-window/" TargetMode="External"/><Relationship Id="rId4" Type="http://schemas.openxmlformats.org/officeDocument/2006/relationships/hyperlink" Target="https://coachyourselfup.com/the-double-whammy-bonus-assessing-your-career-goals-with-force-field-analy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a:extLst>
              <a:ext uri="{FF2B5EF4-FFF2-40B4-BE49-F238E27FC236}">
                <a16:creationId xmlns:a16="http://schemas.microsoft.com/office/drawing/2014/main" id="{6EECCF44-E2C0-484D-AD8E-2CD17D1C71C1}"/>
              </a:ext>
            </a:extLst>
          </p:cNvPr>
          <p:cNvSpPr>
            <a:spLocks noGrp="1"/>
          </p:cNvSpPr>
          <p:nvPr>
            <p:ph type="subTitle" idx="1"/>
          </p:nvPr>
        </p:nvSpPr>
        <p:spPr>
          <a:xfrm>
            <a:off x="1366838" y="1772816"/>
            <a:ext cx="7090419" cy="3868713"/>
          </a:xfrm>
        </p:spPr>
        <p:txBody>
          <a:bodyPr/>
          <a:lstStyle/>
          <a:p>
            <a:pPr eaLnBrk="1" hangingPunct="1"/>
            <a:r>
              <a:rPr lang="en-GB" altLang="en-US" sz="3200" b="1" dirty="0">
                <a:solidFill>
                  <a:schemeClr val="bg1"/>
                </a:solidFill>
              </a:rPr>
              <a:t>Employability and Career Development (LCLM4005)</a:t>
            </a:r>
          </a:p>
          <a:p>
            <a:pPr eaLnBrk="1" hangingPunct="1"/>
            <a:endParaRPr lang="en-GB" altLang="en-US" dirty="0">
              <a:solidFill>
                <a:schemeClr val="tx1"/>
              </a:solidFill>
            </a:endParaRPr>
          </a:p>
          <a:p>
            <a:pPr eaLnBrk="1" hangingPunct="1"/>
            <a:r>
              <a:rPr lang="en-GB" altLang="en-US" b="1">
                <a:solidFill>
                  <a:srgbClr val="FFFF00"/>
                </a:solidFill>
                <a:effectLst>
                  <a:outerShdw blurRad="38100" dist="38100" dir="2700000" algn="tl">
                    <a:srgbClr val="000000">
                      <a:alpha val="43137"/>
                    </a:srgbClr>
                  </a:outerShdw>
                </a:effectLst>
              </a:rPr>
              <a:t>Week 2</a:t>
            </a:r>
            <a:endParaRPr lang="en-GB" altLang="en-US" b="1" dirty="0">
              <a:solidFill>
                <a:srgbClr val="FFFF00"/>
              </a:solidFill>
              <a:effectLst>
                <a:outerShdw blurRad="38100" dist="38100" dir="2700000" algn="tl">
                  <a:srgbClr val="000000">
                    <a:alpha val="43137"/>
                  </a:srgbClr>
                </a:outerShdw>
              </a:effectLst>
            </a:endParaRPr>
          </a:p>
          <a:p>
            <a:pPr eaLnBrk="1" hangingPunct="1"/>
            <a:r>
              <a:rPr lang="en-GB" altLang="en-US" b="1" dirty="0">
                <a:solidFill>
                  <a:srgbClr val="FFFF00"/>
                </a:solidFill>
                <a:effectLst>
                  <a:outerShdw blurRad="38100" dist="38100" dir="2700000" algn="tl">
                    <a:srgbClr val="000000">
                      <a:alpha val="43137"/>
                    </a:srgbClr>
                  </a:outerShdw>
                </a:effectLst>
              </a:rPr>
              <a:t>Developing Self-Awareness</a:t>
            </a:r>
          </a:p>
          <a:p>
            <a:pPr eaLnBrk="1" hangingPunct="1"/>
            <a:r>
              <a:rPr lang="en-GB" altLang="en-US" dirty="0">
                <a:solidFill>
                  <a:schemeClr val="tx1"/>
                </a:solidFill>
              </a:rPr>
              <a:t> </a:t>
            </a:r>
          </a:p>
        </p:txBody>
      </p:sp>
      <p:sp>
        <p:nvSpPr>
          <p:cNvPr id="3" name="Date Placeholder 2">
            <a:extLst>
              <a:ext uri="{FF2B5EF4-FFF2-40B4-BE49-F238E27FC236}">
                <a16:creationId xmlns:a16="http://schemas.microsoft.com/office/drawing/2014/main" id="{D2AE1D18-ACDE-49F0-A90D-3D9A1746003E}"/>
              </a:ext>
            </a:extLst>
          </p:cNvPr>
          <p:cNvSpPr>
            <a:spLocks noGrp="1"/>
          </p:cNvSpPr>
          <p:nvPr>
            <p:ph type="dt" sz="quarter" idx="10"/>
          </p:nvPr>
        </p:nvSpPr>
        <p:spPr/>
        <p:txBody>
          <a:bodyPr/>
          <a:lstStyle/>
          <a:p>
            <a:pPr>
              <a:defRPr/>
            </a:pPr>
            <a:fld id="{5EC0FA7E-6D3B-48D7-9F80-6C4D37659D9C}" type="datetime1">
              <a:rPr lang="en-GB" altLang="en-US"/>
              <a:pPr>
                <a:defRPr/>
              </a:pPr>
              <a:t>14/10/2024</a:t>
            </a:fld>
            <a:endParaRPr lang="en-GB" altLang="en-US"/>
          </a:p>
        </p:txBody>
      </p:sp>
      <p:sp>
        <p:nvSpPr>
          <p:cNvPr id="6149" name="Slide Number Placeholder 5">
            <a:extLst>
              <a:ext uri="{FF2B5EF4-FFF2-40B4-BE49-F238E27FC236}">
                <a16:creationId xmlns:a16="http://schemas.microsoft.com/office/drawing/2014/main" id="{3B398274-2E66-4C0C-A412-C91204F17C7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58F02DD-C473-4D1B-82F7-45C52C396ABE}"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fld id="{07C9A313-4B6C-436F-B0A0-000262B883F8}" type="datetime1">
              <a:rPr lang="en-GB" altLang="en-US" sz="1800" smtClean="0">
                <a:cs typeface="Arial" panose="020B0604020202020204" pitchFamily="34" charset="0"/>
              </a:rPr>
              <a:pPr algn="l" fontAlgn="base">
                <a:spcBef>
                  <a:spcPct val="0"/>
                </a:spcBef>
                <a:spcAft>
                  <a:spcPct val="0"/>
                </a:spcAft>
                <a:buFont typeface="Arial" panose="020B0604020202020204" pitchFamily="34" charset="0"/>
                <a:buNone/>
              </a:pPr>
              <a:t>14/10/2024</a:t>
            </a:fld>
            <a:endParaRPr lang="en-US" altLang="en-US" sz="1800">
              <a:cs typeface="Arial" panose="020B0604020202020204" pitchFamily="34" charset="0"/>
            </a:endParaRPr>
          </a:p>
        </p:txBody>
      </p:sp>
      <p:sp>
        <p:nvSpPr>
          <p:cNvPr id="8195" name="Title 1"/>
          <p:cNvSpPr>
            <a:spLocks noGrp="1"/>
          </p:cNvSpPr>
          <p:nvPr>
            <p:ph type="title" idx="4294967295"/>
          </p:nvPr>
        </p:nvSpPr>
        <p:spPr/>
        <p:txBody>
          <a:bodyPr/>
          <a:lstStyle/>
          <a:p>
            <a:pPr eaLnBrk="1" hangingPunct="1"/>
            <a:r>
              <a:rPr lang="en-GB" altLang="en-US" b="1" dirty="0"/>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5400675"/>
          </a:xfrm>
        </p:spPr>
        <p:txBody>
          <a:bodyPr/>
          <a:lstStyle/>
          <a:p>
            <a:pPr eaLnBrk="1" hangingPunct="1">
              <a:defRPr/>
            </a:pPr>
            <a:r>
              <a:rPr lang="en-GB" altLang="en-US" sz="2400" dirty="0"/>
              <a:t>To present a range of  tools that can be used to enable students to consider and analyse their future career prospects</a:t>
            </a:r>
          </a:p>
          <a:p>
            <a:pPr eaLnBrk="1" hangingPunct="1">
              <a:defRPr/>
            </a:pPr>
            <a:endParaRPr lang="en-GB" altLang="en-US" sz="2400" dirty="0"/>
          </a:p>
          <a:p>
            <a:pPr eaLnBrk="1" hangingPunct="1">
              <a:defRPr/>
            </a:pPr>
            <a:r>
              <a:rPr lang="en-GB" altLang="en-US" sz="2400" dirty="0"/>
              <a:t>To support students in the use and application of these tools</a:t>
            </a:r>
          </a:p>
          <a:p>
            <a:pPr marL="0" indent="0" eaLnBrk="1" hangingPunct="1">
              <a:buFont typeface="Arial" panose="020B0604020202020204" pitchFamily="34" charset="0"/>
              <a:buNone/>
              <a:defRPr/>
            </a:pPr>
            <a:endParaRPr lang="en-GB" altLang="en-US" sz="2400" dirty="0"/>
          </a:p>
        </p:txBody>
      </p:sp>
      <p:sp>
        <p:nvSpPr>
          <p:cNvPr id="8197" name="Slide Number Placeholder 3"/>
          <p:cNvSpPr>
            <a:spLocks noGrp="1" noChangeArrowheads="1"/>
          </p:cNvSpPr>
          <p:nvPr>
            <p:ph type="sldNum" sz="quarter" idx="11"/>
          </p:nvPr>
        </p:nvSpPr>
        <p:spPr bwMode="auto">
          <a:xfrm>
            <a:off x="6553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5889356-2DCC-4FD1-B2EA-F94394609680}" type="slidenum">
              <a:rPr lang="en-US" altLang="en-US" sz="1400" smtClean="0">
                <a:latin typeface="Arial" panose="020B0604020202020204" pitchFamily="34" charset="0"/>
              </a:rPr>
              <a:pPr>
                <a:spcBef>
                  <a:spcPct val="0"/>
                </a:spcBef>
                <a:buFontTx/>
                <a:buNone/>
              </a:pPr>
              <a:t>2</a:t>
            </a:fld>
            <a:endParaRPr lang="en-US" altLang="en-US" sz="140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 calcmode="lin" valueType="num">
                                      <p:cBhvr additive="base">
                                        <p:cTn id="13"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Date Placeholder 3">
            <a:extLst>
              <a:ext uri="{FF2B5EF4-FFF2-40B4-BE49-F238E27FC236}">
                <a16:creationId xmlns:a16="http://schemas.microsoft.com/office/drawing/2014/main" id="{46C2259F-0A87-441C-A350-407AFA70D57F}"/>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11267" name="Footer Placeholder 4"/>
          <p:cNvSpPr>
            <a:spLocks noGrp="1" noChangeArrowheads="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endParaRPr lang="en-GB" altLang="en-US" sz="1800" dirty="0">
              <a:latin typeface="Arial" panose="020B0604020202020204" pitchFamily="34" charset="0"/>
              <a:cs typeface="Arial" panose="020B0604020202020204" pitchFamily="34" charset="0"/>
            </a:endParaRPr>
          </a:p>
        </p:txBody>
      </p:sp>
      <p:sp>
        <p:nvSpPr>
          <p:cNvPr id="11268"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53B058B-E32B-4A85-BAD8-7EC9D15BE3CF}" type="slidenum">
              <a:rPr lang="en-GB" altLang="en-US" sz="1200" smtClean="0">
                <a:latin typeface="Arial" panose="020B0604020202020204" pitchFamily="34" charset="0"/>
              </a:rPr>
              <a:pPr>
                <a:spcBef>
                  <a:spcPct val="0"/>
                </a:spcBef>
                <a:buFontTx/>
                <a:buNone/>
              </a:pPr>
              <a:t>3</a:t>
            </a:fld>
            <a:endParaRPr lang="en-GB" altLang="en-US" sz="1200">
              <a:latin typeface="Arial" panose="020B0604020202020204" pitchFamily="34" charset="0"/>
            </a:endParaRPr>
          </a:p>
        </p:txBody>
      </p:sp>
      <p:sp>
        <p:nvSpPr>
          <p:cNvPr id="11270" name="Rectangle 3"/>
          <p:cNvSpPr>
            <a:spLocks noGrp="1"/>
          </p:cNvSpPr>
          <p:nvPr>
            <p:ph type="body" idx="1"/>
          </p:nvPr>
        </p:nvSpPr>
        <p:spPr>
          <a:xfrm>
            <a:off x="423614" y="332656"/>
            <a:ext cx="8229600" cy="4492427"/>
          </a:xfrm>
        </p:spPr>
        <p:txBody>
          <a:bodyPr/>
          <a:lstStyle/>
          <a:p>
            <a:pPr algn="ctr" eaLnBrk="1" hangingPunct="1">
              <a:buFontTx/>
              <a:buNone/>
            </a:pPr>
            <a:r>
              <a:rPr lang="en-GB" altLang="en-US" sz="2400" b="1" dirty="0"/>
              <a:t>	</a:t>
            </a:r>
            <a:r>
              <a:rPr lang="en-GB" sz="2800" b="1" i="0" dirty="0">
                <a:effectLst/>
                <a:latin typeface="Libre Franklin" panose="020B0604020202020204" pitchFamily="2" charset="0"/>
              </a:rPr>
              <a:t>"Chance </a:t>
            </a:r>
            <a:r>
              <a:rPr lang="en-GB" sz="2800" b="1" i="0" dirty="0" err="1">
                <a:effectLst/>
                <a:latin typeface="Libre Franklin" panose="020B0604020202020204" pitchFamily="2" charset="0"/>
              </a:rPr>
              <a:t>favors</a:t>
            </a:r>
            <a:r>
              <a:rPr lang="en-GB" sz="2800" b="1" i="0" dirty="0">
                <a:effectLst/>
                <a:latin typeface="Libre Franklin" panose="020B0604020202020204" pitchFamily="2" charset="0"/>
              </a:rPr>
              <a:t> the prepared mind." </a:t>
            </a:r>
          </a:p>
          <a:p>
            <a:pPr algn="ctr" eaLnBrk="1" hangingPunct="1">
              <a:buFontTx/>
              <a:buNone/>
            </a:pPr>
            <a:r>
              <a:rPr lang="en-GB" sz="2800" b="1" i="0" dirty="0">
                <a:effectLst/>
                <a:latin typeface="Libre Franklin" panose="020B0604020202020204" pitchFamily="2" charset="0"/>
              </a:rPr>
              <a:t>– Louis Pasteur</a:t>
            </a:r>
            <a:r>
              <a:rPr lang="en-GB" altLang="en-US" sz="2400" b="1" dirty="0"/>
              <a:t>	</a:t>
            </a:r>
          </a:p>
          <a:p>
            <a:pPr eaLnBrk="1" hangingPunct="1">
              <a:buFontTx/>
              <a:buNone/>
            </a:pPr>
            <a:endParaRPr lang="en-GB" altLang="en-US" sz="2000" dirty="0"/>
          </a:p>
          <a:p>
            <a:pPr eaLnBrk="1" hangingPunct="1">
              <a:buFontTx/>
              <a:buChar char="-"/>
            </a:pPr>
            <a:r>
              <a:rPr lang="en-GB" altLang="en-US" sz="2000" dirty="0"/>
              <a:t>most likely to succeed if you use your talents to their fullest extent </a:t>
            </a:r>
          </a:p>
          <a:p>
            <a:pPr eaLnBrk="1" hangingPunct="1">
              <a:buFontTx/>
              <a:buChar char="-"/>
            </a:pPr>
            <a:r>
              <a:rPr lang="en-GB" altLang="en-US" sz="2000" dirty="0"/>
              <a:t>you’ll have fewer problems if you know what your weaknesses are and if you manage these weaknesses so that they don't matter in the work you do.</a:t>
            </a:r>
          </a:p>
          <a:p>
            <a:pPr eaLnBrk="1" hangingPunct="1">
              <a:buFontTx/>
              <a:buChar char="-"/>
            </a:pPr>
            <a:endParaRPr lang="en-GB" altLang="en-US" sz="2000" dirty="0"/>
          </a:p>
          <a:p>
            <a:pPr marL="0" indent="0" eaLnBrk="1" hangingPunct="1">
              <a:buNone/>
            </a:pPr>
            <a:r>
              <a:rPr lang="en-GB" altLang="en-US" sz="2000" b="1" dirty="0"/>
              <a:t>Questions for you: </a:t>
            </a:r>
          </a:p>
          <a:p>
            <a:pPr eaLnBrk="1" hangingPunct="1">
              <a:buFontTx/>
              <a:buChar char="-"/>
            </a:pPr>
            <a:r>
              <a:rPr lang="en-GB" altLang="en-US" sz="2000" dirty="0"/>
              <a:t>how do you go about identifying these strengths and weaknesses?</a:t>
            </a:r>
          </a:p>
          <a:p>
            <a:pPr eaLnBrk="1" hangingPunct="1">
              <a:buFontTx/>
              <a:buChar char="-"/>
            </a:pPr>
            <a:r>
              <a:rPr lang="en-GB" altLang="en-US" sz="2000" dirty="0"/>
              <a:t>how do you know the opportunities and threats that flow from them?</a:t>
            </a:r>
          </a:p>
          <a:p>
            <a:pPr eaLnBrk="1" hangingPunct="1">
              <a:buFontTx/>
              <a:buChar char="-"/>
            </a:pPr>
            <a:r>
              <a:rPr lang="en-GB" altLang="en-US" sz="2000" dirty="0"/>
              <a:t>SWOT Analysis is a useful technique that helps you do this.</a:t>
            </a:r>
          </a:p>
          <a:p>
            <a:pPr eaLnBrk="1" hangingPunct="1">
              <a:buFontTx/>
              <a:buChar char="-"/>
            </a:pPr>
            <a:endParaRPr lang="en-GB" altLang="en-US" sz="2000" dirty="0"/>
          </a:p>
          <a:p>
            <a:pPr algn="r" eaLnBrk="1" hangingPunct="1">
              <a:buFontTx/>
              <a:buNone/>
            </a:pPr>
            <a:r>
              <a:rPr lang="en-GB" altLang="en-US" sz="1400" dirty="0"/>
              <a:t>	Mindtools (2023)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70">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270">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270">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270">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270">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270">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r>
              <a:rPr lang="en-GB" altLang="en-US" b="1" dirty="0"/>
              <a:t>SWOT Analysis</a:t>
            </a:r>
          </a:p>
        </p:txBody>
      </p:sp>
      <p:sp>
        <p:nvSpPr>
          <p:cNvPr id="12291" name="Content Placeholder 2"/>
          <p:cNvSpPr>
            <a:spLocks noGrp="1"/>
          </p:cNvSpPr>
          <p:nvPr>
            <p:ph idx="1"/>
          </p:nvPr>
        </p:nvSpPr>
        <p:spPr>
          <a:xfrm>
            <a:off x="457200" y="1600200"/>
            <a:ext cx="8229600" cy="3916363"/>
          </a:xfrm>
        </p:spPr>
        <p:txBody>
          <a:bodyPr/>
          <a:lstStyle/>
          <a:p>
            <a:pPr eaLnBrk="1" hangingPunct="1">
              <a:buClr>
                <a:schemeClr val="tx1"/>
              </a:buClr>
            </a:pPr>
            <a:r>
              <a:rPr lang="en-GB" altLang="en-US" dirty="0"/>
              <a:t>Strengths</a:t>
            </a:r>
          </a:p>
          <a:p>
            <a:pPr eaLnBrk="1" hangingPunct="1">
              <a:buClr>
                <a:schemeClr val="tx1"/>
              </a:buClr>
            </a:pPr>
            <a:r>
              <a:rPr lang="en-GB" altLang="en-US" dirty="0"/>
              <a:t>Weaknesses</a:t>
            </a:r>
          </a:p>
          <a:p>
            <a:pPr eaLnBrk="1" hangingPunct="1">
              <a:buClr>
                <a:schemeClr val="tx1"/>
              </a:buClr>
            </a:pPr>
            <a:r>
              <a:rPr lang="en-GB" altLang="en-US" dirty="0"/>
              <a:t>Opportunities</a:t>
            </a:r>
          </a:p>
          <a:p>
            <a:pPr eaLnBrk="1" hangingPunct="1">
              <a:buClr>
                <a:schemeClr val="tx1"/>
              </a:buClr>
            </a:pPr>
            <a:r>
              <a:rPr lang="en-GB" altLang="en-US" dirty="0"/>
              <a:t>Threats	</a:t>
            </a:r>
          </a:p>
        </p:txBody>
      </p:sp>
      <p:sp>
        <p:nvSpPr>
          <p:cNvPr id="4" name="Date Placeholder 3">
            <a:extLst>
              <a:ext uri="{FF2B5EF4-FFF2-40B4-BE49-F238E27FC236}">
                <a16:creationId xmlns:a16="http://schemas.microsoft.com/office/drawing/2014/main" id="{40BDBDA9-5E3D-4A07-90B1-F544A5E753C2}"/>
              </a:ext>
            </a:extLst>
          </p:cNvPr>
          <p:cNvSpPr>
            <a:spLocks noGrp="1"/>
          </p:cNvSpPr>
          <p:nvPr>
            <p:ph type="dt" sz="quarter" idx="10"/>
          </p:nvPr>
        </p:nvSpPr>
        <p:spPr/>
        <p:txBody>
          <a:bodyPr/>
          <a:lstStyle/>
          <a:p>
            <a:pPr>
              <a:defRPr/>
            </a:pPr>
            <a:fld id="{FC501C1C-CC43-4D41-A4A6-F5390D732B52}" type="datetime1">
              <a:rPr lang="en-GB" altLang="en-US" smtClean="0"/>
              <a:pPr>
                <a:defRPr/>
              </a:pPr>
              <a:t>14/10/2024</a:t>
            </a:fld>
            <a:endParaRPr lang="en-GB" altLang="en-US"/>
          </a:p>
        </p:txBody>
      </p:sp>
      <p:sp>
        <p:nvSpPr>
          <p:cNvPr id="12293"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A728B60-AA61-485E-B9F4-7859E8C081A7}"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3E39A-80D0-5ECF-2581-2D12AD2F03F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79650A3-0924-6DFB-531A-74CD4FBAA53B}"/>
              </a:ext>
            </a:extLst>
          </p:cNvPr>
          <p:cNvSpPr>
            <a:spLocks noGrp="1"/>
          </p:cNvSpPr>
          <p:nvPr>
            <p:ph idx="1"/>
          </p:nvPr>
        </p:nvSpPr>
        <p:spPr>
          <a:xfrm>
            <a:off x="457200" y="5286325"/>
            <a:ext cx="8229600" cy="504057"/>
          </a:xfrm>
        </p:spPr>
        <p:txBody>
          <a:bodyPr/>
          <a:lstStyle/>
          <a:p>
            <a:pPr marL="0" indent="0" algn="ctr">
              <a:buNone/>
            </a:pPr>
            <a:r>
              <a:rPr lang="en-GB" sz="1200" dirty="0"/>
              <a:t>Image source: </a:t>
            </a:r>
            <a:r>
              <a:rPr lang="en-GB" sz="1200" dirty="0">
                <a:hlinkClick r:id="rId2"/>
              </a:rPr>
              <a:t>http://interview-lab.ch/en/personal-swot-uncover-your-potential/</a:t>
            </a:r>
            <a:r>
              <a:rPr lang="en-GB" sz="1200" dirty="0"/>
              <a:t> </a:t>
            </a:r>
          </a:p>
        </p:txBody>
      </p:sp>
      <p:sp>
        <p:nvSpPr>
          <p:cNvPr id="4" name="Date Placeholder 3">
            <a:extLst>
              <a:ext uri="{FF2B5EF4-FFF2-40B4-BE49-F238E27FC236}">
                <a16:creationId xmlns:a16="http://schemas.microsoft.com/office/drawing/2014/main" id="{104AF8A0-558F-31C6-6C12-E637FA3AFD85}"/>
              </a:ext>
            </a:extLst>
          </p:cNvPr>
          <p:cNvSpPr>
            <a:spLocks noGrp="1"/>
          </p:cNvSpPr>
          <p:nvPr>
            <p:ph type="dt" sz="half" idx="10"/>
          </p:nvPr>
        </p:nvSpPr>
        <p:spPr/>
        <p:txBody>
          <a:bodyPr/>
          <a:lstStyle/>
          <a:p>
            <a:pPr>
              <a:defRPr/>
            </a:pPr>
            <a:fld id="{E0527BD2-47D5-4EC3-9DFB-CD9143C90BF6}" type="datetime1">
              <a:rPr lang="en-GB" altLang="en-US" smtClean="0"/>
              <a:pPr>
                <a:defRPr/>
              </a:pPr>
              <a:t>14/10/2024</a:t>
            </a:fld>
            <a:endParaRPr lang="en-GB" altLang="en-US"/>
          </a:p>
        </p:txBody>
      </p:sp>
      <p:sp>
        <p:nvSpPr>
          <p:cNvPr id="5" name="Slide Number Placeholder 4">
            <a:extLst>
              <a:ext uri="{FF2B5EF4-FFF2-40B4-BE49-F238E27FC236}">
                <a16:creationId xmlns:a16="http://schemas.microsoft.com/office/drawing/2014/main" id="{F1AB938A-EB2A-3617-8FFC-DBA3F7082AB3}"/>
              </a:ext>
            </a:extLst>
          </p:cNvPr>
          <p:cNvSpPr>
            <a:spLocks noGrp="1"/>
          </p:cNvSpPr>
          <p:nvPr>
            <p:ph type="sldNum" sz="quarter" idx="12"/>
          </p:nvPr>
        </p:nvSpPr>
        <p:spPr/>
        <p:txBody>
          <a:bodyPr/>
          <a:lstStyle/>
          <a:p>
            <a:pPr>
              <a:defRPr/>
            </a:pPr>
            <a:fld id="{680649B4-1C61-436B-83FE-3897B72255BC}" type="slidenum">
              <a:rPr lang="en-GB" altLang="en-US" smtClean="0"/>
              <a:pPr>
                <a:defRPr/>
              </a:pPr>
              <a:t>5</a:t>
            </a:fld>
            <a:endParaRPr lang="en-GB" altLang="en-US"/>
          </a:p>
        </p:txBody>
      </p:sp>
      <p:pic>
        <p:nvPicPr>
          <p:cNvPr id="1028" name="Picture 4" descr="Personal SWOT: uncover your potential! - interview-lab.ch/en">
            <a:extLst>
              <a:ext uri="{FF2B5EF4-FFF2-40B4-BE49-F238E27FC236}">
                <a16:creationId xmlns:a16="http://schemas.microsoft.com/office/drawing/2014/main" id="{ADAF44A2-B403-1842-81B5-017A8BBAAFF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928" b="10673"/>
          <a:stretch/>
        </p:blipFill>
        <p:spPr bwMode="auto">
          <a:xfrm>
            <a:off x="755576" y="274637"/>
            <a:ext cx="7824758" cy="50116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52872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r>
              <a:rPr lang="en-GB" altLang="en-US" b="1" dirty="0"/>
              <a:t>Johari window </a:t>
            </a:r>
          </a:p>
        </p:txBody>
      </p:sp>
      <p:sp>
        <p:nvSpPr>
          <p:cNvPr id="14339" name="Content Placeholder 2"/>
          <p:cNvSpPr>
            <a:spLocks noGrp="1"/>
          </p:cNvSpPr>
          <p:nvPr>
            <p:ph idx="1"/>
          </p:nvPr>
        </p:nvSpPr>
        <p:spPr>
          <a:xfrm>
            <a:off x="457200" y="1600200"/>
            <a:ext cx="8229600" cy="3916363"/>
          </a:xfrm>
        </p:spPr>
        <p:txBody>
          <a:bodyPr/>
          <a:lstStyle/>
          <a:p>
            <a:r>
              <a:rPr lang="en-GB" altLang="en-US" sz="2800" dirty="0"/>
              <a:t>A </a:t>
            </a:r>
            <a:r>
              <a:rPr lang="en-GB" altLang="en-US" sz="2800" b="1" dirty="0"/>
              <a:t>Johari window</a:t>
            </a:r>
            <a:r>
              <a:rPr lang="en-GB" altLang="en-US" sz="2800" dirty="0"/>
              <a:t> is a psychological tool created by Joseph </a:t>
            </a:r>
            <a:r>
              <a:rPr lang="en-GB" altLang="en-US" sz="2800" dirty="0" err="1"/>
              <a:t>Luft</a:t>
            </a:r>
            <a:r>
              <a:rPr lang="en-GB" altLang="en-US" sz="2800" dirty="0"/>
              <a:t> and Harry </a:t>
            </a:r>
            <a:r>
              <a:rPr lang="en-GB" altLang="en-US" sz="2800" dirty="0" err="1"/>
              <a:t>Ingham</a:t>
            </a:r>
            <a:r>
              <a:rPr lang="en-GB" altLang="en-US" sz="2800" dirty="0"/>
              <a:t> in 1955. </a:t>
            </a:r>
          </a:p>
          <a:p>
            <a:r>
              <a:rPr lang="en-GB" altLang="en-US" sz="2800" dirty="0"/>
              <a:t>It's a simple and useful tool for understanding and training, self-awareness, personal development, and  improving communications, as well as interpersonal relationships, group dynamics, team development; and inter group relationships. </a:t>
            </a:r>
          </a:p>
          <a:p>
            <a:endParaRPr lang="en-GB" altLang="en-US" sz="2800" dirty="0"/>
          </a:p>
        </p:txBody>
      </p:sp>
      <p:sp>
        <p:nvSpPr>
          <p:cNvPr id="4" name="Date Placeholder 3">
            <a:extLst>
              <a:ext uri="{FF2B5EF4-FFF2-40B4-BE49-F238E27FC236}">
                <a16:creationId xmlns:a16="http://schemas.microsoft.com/office/drawing/2014/main" id="{25AC3DC4-018C-4F5E-8831-2A960A9D0DE7}"/>
              </a:ext>
            </a:extLst>
          </p:cNvPr>
          <p:cNvSpPr>
            <a:spLocks noGrp="1"/>
          </p:cNvSpPr>
          <p:nvPr>
            <p:ph type="dt" sz="quarter" idx="10"/>
          </p:nvPr>
        </p:nvSpPr>
        <p:spPr/>
        <p:txBody>
          <a:bodyPr/>
          <a:lstStyle/>
          <a:p>
            <a:pPr>
              <a:defRPr/>
            </a:pPr>
            <a:fld id="{FC501C1C-CC43-4D41-A4A6-F5390D732B52}" type="datetime1">
              <a:rPr lang="en-GB" altLang="en-US" smtClean="0"/>
              <a:pPr>
                <a:defRPr/>
              </a:pPr>
              <a:t>14/10/2024</a:t>
            </a:fld>
            <a:endParaRPr lang="en-GB" altLang="en-US"/>
          </a:p>
        </p:txBody>
      </p:sp>
      <p:sp>
        <p:nvSpPr>
          <p:cNvPr id="14341"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B205A57-3DF1-4624-B107-DADD7A99F5A1}"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r>
              <a:rPr lang="en-GB" altLang="en-US" b="1" dirty="0"/>
              <a:t>Johari window </a:t>
            </a:r>
          </a:p>
        </p:txBody>
      </p:sp>
      <p:sp>
        <p:nvSpPr>
          <p:cNvPr id="14339" name="Content Placeholder 2"/>
          <p:cNvSpPr>
            <a:spLocks noGrp="1"/>
          </p:cNvSpPr>
          <p:nvPr>
            <p:ph idx="1"/>
          </p:nvPr>
        </p:nvSpPr>
        <p:spPr>
          <a:xfrm>
            <a:off x="436093" y="1388911"/>
            <a:ext cx="8229600" cy="3916363"/>
          </a:xfrm>
        </p:spPr>
        <p:txBody>
          <a:bodyPr/>
          <a:lstStyle/>
          <a:p>
            <a:pPr marL="0" indent="0" algn="l">
              <a:buNone/>
            </a:pPr>
            <a:r>
              <a:rPr lang="en-GB" sz="2400" b="0" i="0" dirty="0">
                <a:solidFill>
                  <a:srgbClr val="33312E"/>
                </a:solidFill>
                <a:effectLst/>
                <a:latin typeface="Helvetica" panose="020B0604020202020204" pitchFamily="34" charset="0"/>
              </a:rPr>
              <a:t>It is one of the few tools out there that has an emphasis on “soft skills” such as:</a:t>
            </a:r>
          </a:p>
          <a:p>
            <a:pPr algn="l"/>
            <a:r>
              <a:rPr lang="en-GB" sz="2400" b="0" i="0" dirty="0">
                <a:solidFill>
                  <a:srgbClr val="33312E"/>
                </a:solidFill>
                <a:effectLst/>
                <a:latin typeface="Helvetica" panose="020B0604020202020204" pitchFamily="34" charset="0"/>
              </a:rPr>
              <a:t>behaviour</a:t>
            </a:r>
            <a:endParaRPr lang="en-GB" sz="2400" dirty="0">
              <a:solidFill>
                <a:srgbClr val="33312E"/>
              </a:solidFill>
              <a:latin typeface="Helvetica" panose="020B0604020202020204" pitchFamily="34" charset="0"/>
            </a:endParaRPr>
          </a:p>
          <a:p>
            <a:pPr algn="l"/>
            <a:r>
              <a:rPr lang="en-GB" sz="2400" b="0" i="0" dirty="0">
                <a:solidFill>
                  <a:srgbClr val="33312E"/>
                </a:solidFill>
                <a:effectLst/>
                <a:latin typeface="Helvetica" panose="020B0604020202020204" pitchFamily="34" charset="0"/>
              </a:rPr>
              <a:t>empathy</a:t>
            </a:r>
          </a:p>
          <a:p>
            <a:pPr algn="l"/>
            <a:r>
              <a:rPr lang="en-GB" sz="2400" b="0" i="0" dirty="0">
                <a:solidFill>
                  <a:srgbClr val="33312E"/>
                </a:solidFill>
                <a:effectLst/>
                <a:latin typeface="Helvetica" panose="020B0604020202020204" pitchFamily="34" charset="0"/>
              </a:rPr>
              <a:t>co-operation</a:t>
            </a:r>
          </a:p>
          <a:p>
            <a:pPr algn="l"/>
            <a:r>
              <a:rPr lang="en-GB" sz="2400" dirty="0">
                <a:solidFill>
                  <a:srgbClr val="33312E"/>
                </a:solidFill>
                <a:latin typeface="Helvetica" panose="020B0604020202020204" pitchFamily="34" charset="0"/>
              </a:rPr>
              <a:t>i</a:t>
            </a:r>
            <a:r>
              <a:rPr lang="en-GB" sz="2400" b="0" i="0" dirty="0">
                <a:solidFill>
                  <a:srgbClr val="33312E"/>
                </a:solidFill>
                <a:effectLst/>
                <a:latin typeface="Helvetica" panose="020B0604020202020204" pitchFamily="34" charset="0"/>
              </a:rPr>
              <a:t>nter-group development and interpersonal development.  </a:t>
            </a:r>
          </a:p>
          <a:p>
            <a:pPr marL="0" indent="0" algn="l">
              <a:buNone/>
            </a:pPr>
            <a:r>
              <a:rPr lang="en-GB" sz="2400" b="0" i="0" dirty="0">
                <a:solidFill>
                  <a:srgbClr val="33312E"/>
                </a:solidFill>
                <a:effectLst/>
                <a:latin typeface="Helvetica" panose="020B0604020202020204" pitchFamily="34" charset="0"/>
              </a:rPr>
              <a:t>It’s a great model to use because of its simplicity and also because it can be applied in a variety of situations and environments.</a:t>
            </a:r>
          </a:p>
          <a:p>
            <a:endParaRPr lang="en-GB" altLang="en-US" dirty="0"/>
          </a:p>
        </p:txBody>
      </p:sp>
      <p:sp>
        <p:nvSpPr>
          <p:cNvPr id="4" name="Date Placeholder 3">
            <a:extLst>
              <a:ext uri="{FF2B5EF4-FFF2-40B4-BE49-F238E27FC236}">
                <a16:creationId xmlns:a16="http://schemas.microsoft.com/office/drawing/2014/main" id="{25AC3DC4-018C-4F5E-8831-2A960A9D0DE7}"/>
              </a:ext>
            </a:extLst>
          </p:cNvPr>
          <p:cNvSpPr>
            <a:spLocks noGrp="1"/>
          </p:cNvSpPr>
          <p:nvPr>
            <p:ph type="dt" sz="quarter" idx="10"/>
          </p:nvPr>
        </p:nvSpPr>
        <p:spPr/>
        <p:txBody>
          <a:bodyPr/>
          <a:lstStyle/>
          <a:p>
            <a:pPr>
              <a:defRPr/>
            </a:pPr>
            <a:fld id="{FC501C1C-CC43-4D41-A4A6-F5390D732B52}" type="datetime1">
              <a:rPr lang="en-GB" altLang="en-US" smtClean="0"/>
              <a:pPr>
                <a:defRPr/>
              </a:pPr>
              <a:t>14/10/2024</a:t>
            </a:fld>
            <a:endParaRPr lang="en-GB" altLang="en-US"/>
          </a:p>
        </p:txBody>
      </p:sp>
      <p:sp>
        <p:nvSpPr>
          <p:cNvPr id="14341"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B205A57-3DF1-4624-B107-DADD7A99F5A1}"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Tree>
    <p:extLst>
      <p:ext uri="{BB962C8B-B14F-4D97-AF65-F5344CB8AC3E}">
        <p14:creationId xmlns:p14="http://schemas.microsoft.com/office/powerpoint/2010/main" val="35759550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Date Placeholder 4">
            <a:extLst>
              <a:ext uri="{FF2B5EF4-FFF2-40B4-BE49-F238E27FC236}">
                <a16:creationId xmlns:a16="http://schemas.microsoft.com/office/drawing/2014/main" id="{F0A10E6C-7730-43AE-B965-45F0627B3936}"/>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fld id="{5993C0C5-48D6-452E-A15D-0261B9E7C38D}" type="datetime1">
              <a:rPr lang="en-GB" altLang="en-US"/>
              <a:pPr>
                <a:defRPr/>
              </a:pPr>
              <a:t>14/10/2024</a:t>
            </a:fld>
            <a:endParaRPr lang="en-GB" altLang="en-US"/>
          </a:p>
        </p:txBody>
      </p:sp>
      <p:sp>
        <p:nvSpPr>
          <p:cNvPr id="15364" name="Slide Number Placeholder 6"/>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5ABAE43-347A-487C-87D8-D15FC04395D0}" type="slidenum">
              <a:rPr lang="en-GB" altLang="en-US" sz="1200" smtClean="0">
                <a:latin typeface="Arial" panose="020B0604020202020204" pitchFamily="34" charset="0"/>
              </a:rPr>
              <a:pPr>
                <a:spcBef>
                  <a:spcPct val="0"/>
                </a:spcBef>
                <a:buFontTx/>
                <a:buNone/>
              </a:pPr>
              <a:t>8</a:t>
            </a:fld>
            <a:endParaRPr lang="en-GB" altLang="en-US" sz="1200">
              <a:latin typeface="Arial" panose="020B0604020202020204" pitchFamily="34" charset="0"/>
            </a:endParaRPr>
          </a:p>
        </p:txBody>
      </p:sp>
      <p:sp>
        <p:nvSpPr>
          <p:cNvPr id="15365" name="Rectangle 2"/>
          <p:cNvSpPr>
            <a:spLocks noGrp="1"/>
          </p:cNvSpPr>
          <p:nvPr>
            <p:ph type="title"/>
          </p:nvPr>
        </p:nvSpPr>
        <p:spPr/>
        <p:txBody>
          <a:bodyPr/>
          <a:lstStyle/>
          <a:p>
            <a:pPr eaLnBrk="1" hangingPunct="1"/>
            <a:r>
              <a:rPr lang="en-GB" altLang="en-US" sz="4400" b="1" dirty="0"/>
              <a:t>Johari Window</a:t>
            </a:r>
            <a:endParaRPr lang="en-GB" altLang="en-US" b="1" dirty="0"/>
          </a:p>
        </p:txBody>
      </p:sp>
      <p:sp>
        <p:nvSpPr>
          <p:cNvPr id="15366" name="Rectangle 3"/>
          <p:cNvSpPr>
            <a:spLocks noGrp="1"/>
          </p:cNvSpPr>
          <p:nvPr>
            <p:ph type="body" sz="half" idx="1"/>
          </p:nvPr>
        </p:nvSpPr>
        <p:spPr>
          <a:xfrm>
            <a:off x="457200" y="1600200"/>
            <a:ext cx="7751763" cy="4525963"/>
          </a:xfrm>
        </p:spPr>
        <p:txBody>
          <a:bodyPr/>
          <a:lstStyle/>
          <a:p>
            <a:pPr eaLnBrk="1" hangingPunct="1">
              <a:buFontTx/>
              <a:buNone/>
            </a:pPr>
            <a:endParaRPr lang="en-GB" altLang="en-US" sz="2800" dirty="0"/>
          </a:p>
          <a:p>
            <a:pPr eaLnBrk="1" hangingPunct="1">
              <a:buFontTx/>
              <a:buNone/>
            </a:pPr>
            <a:endParaRPr lang="en-GB" altLang="en-US" sz="2800" dirty="0"/>
          </a:p>
          <a:p>
            <a:pPr eaLnBrk="1" hangingPunct="1">
              <a:buFontTx/>
              <a:buNone/>
            </a:pPr>
            <a:endParaRPr lang="en-GB" altLang="en-US" sz="2800" dirty="0"/>
          </a:p>
          <a:p>
            <a:pPr eaLnBrk="1" hangingPunct="1">
              <a:buFontTx/>
              <a:buNone/>
            </a:pPr>
            <a:endParaRPr lang="en-GB" altLang="en-US" sz="2800" dirty="0"/>
          </a:p>
        </p:txBody>
      </p:sp>
      <p:graphicFrame>
        <p:nvGraphicFramePr>
          <p:cNvPr id="149508" name="Group 4">
            <a:extLst>
              <a:ext uri="{FF2B5EF4-FFF2-40B4-BE49-F238E27FC236}">
                <a16:creationId xmlns:a16="http://schemas.microsoft.com/office/drawing/2014/main" id="{72DB940B-DE01-449F-9217-383D37F493AB}"/>
              </a:ext>
            </a:extLst>
          </p:cNvPr>
          <p:cNvGraphicFramePr>
            <a:graphicFrameLocks noGrp="1"/>
          </p:cNvGraphicFramePr>
          <p:nvPr>
            <p:ph sz="half" idx="2"/>
            <p:extLst>
              <p:ext uri="{D42A27DB-BD31-4B8C-83A1-F6EECF244321}">
                <p14:modId xmlns:p14="http://schemas.microsoft.com/office/powerpoint/2010/main" val="3225439927"/>
              </p:ext>
            </p:extLst>
          </p:nvPr>
        </p:nvGraphicFramePr>
        <p:xfrm>
          <a:off x="2455863" y="1700808"/>
          <a:ext cx="4030662" cy="3149601"/>
        </p:xfrm>
        <a:graphic>
          <a:graphicData uri="http://schemas.openxmlformats.org/drawingml/2006/table">
            <a:tbl>
              <a:tblPr/>
              <a:tblGrid>
                <a:gridCol w="1343025">
                  <a:extLst>
                    <a:ext uri="{9D8B030D-6E8A-4147-A177-3AD203B41FA5}">
                      <a16:colId xmlns:a16="http://schemas.microsoft.com/office/drawing/2014/main" val="2798976912"/>
                    </a:ext>
                  </a:extLst>
                </a:gridCol>
                <a:gridCol w="1344612">
                  <a:extLst>
                    <a:ext uri="{9D8B030D-6E8A-4147-A177-3AD203B41FA5}">
                      <a16:colId xmlns:a16="http://schemas.microsoft.com/office/drawing/2014/main" val="1478179359"/>
                    </a:ext>
                  </a:extLst>
                </a:gridCol>
                <a:gridCol w="1343025">
                  <a:extLst>
                    <a:ext uri="{9D8B030D-6E8A-4147-A177-3AD203B41FA5}">
                      <a16:colId xmlns:a16="http://schemas.microsoft.com/office/drawing/2014/main" val="2256901306"/>
                    </a:ext>
                  </a:extLst>
                </a:gridCol>
              </a:tblGrid>
              <a:tr h="674688">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cs typeface="Arial" panose="020B0604020202020204" pitchFamily="34" charset="0"/>
                        </a:rPr>
                        <a:t>Known to self</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cs typeface="Arial" panose="020B0604020202020204" pitchFamily="34" charset="0"/>
                        </a:rPr>
                        <a:t>Unknown to self</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3252230739"/>
                  </a:ext>
                </a:extLst>
              </a:tr>
              <a:tr h="1238250">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cs typeface="Arial" panose="020B0604020202020204" pitchFamily="34" charset="0"/>
                        </a:rPr>
                        <a:t>Known to others</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2323968085"/>
                  </a:ext>
                </a:extLst>
              </a:tr>
              <a:tr h="1236663">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Unknown to others</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623823469"/>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Date Placeholder 4">
            <a:extLst>
              <a:ext uri="{FF2B5EF4-FFF2-40B4-BE49-F238E27FC236}">
                <a16:creationId xmlns:a16="http://schemas.microsoft.com/office/drawing/2014/main" id="{F0A10E6C-7730-43AE-B965-45F0627B3936}"/>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fld id="{5993C0C5-48D6-452E-A15D-0261B9E7C38D}" type="datetime1">
              <a:rPr lang="en-GB" altLang="en-US"/>
              <a:pPr>
                <a:defRPr/>
              </a:pPr>
              <a:t>14/10/2024</a:t>
            </a:fld>
            <a:endParaRPr lang="en-GB" altLang="en-US"/>
          </a:p>
        </p:txBody>
      </p:sp>
      <p:sp>
        <p:nvSpPr>
          <p:cNvPr id="15364" name="Slide Number Placeholder 6"/>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5ABAE43-347A-487C-87D8-D15FC04395D0}" type="slidenum">
              <a:rPr lang="en-GB" altLang="en-US" sz="1200" smtClean="0">
                <a:latin typeface="Arial" panose="020B0604020202020204" pitchFamily="34" charset="0"/>
              </a:rPr>
              <a:pPr>
                <a:spcBef>
                  <a:spcPct val="0"/>
                </a:spcBef>
                <a:buFontTx/>
                <a:buNone/>
              </a:pPr>
              <a:t>9</a:t>
            </a:fld>
            <a:endParaRPr lang="en-GB" altLang="en-US" sz="1200">
              <a:latin typeface="Arial" panose="020B0604020202020204" pitchFamily="34" charset="0"/>
            </a:endParaRPr>
          </a:p>
        </p:txBody>
      </p:sp>
      <p:sp>
        <p:nvSpPr>
          <p:cNvPr id="15366" name="Rectangle 3"/>
          <p:cNvSpPr>
            <a:spLocks noGrp="1"/>
          </p:cNvSpPr>
          <p:nvPr>
            <p:ph type="body" sz="half" idx="1"/>
          </p:nvPr>
        </p:nvSpPr>
        <p:spPr>
          <a:xfrm>
            <a:off x="457200" y="1600200"/>
            <a:ext cx="7751763" cy="4525963"/>
          </a:xfrm>
        </p:spPr>
        <p:txBody>
          <a:bodyPr/>
          <a:lstStyle/>
          <a:p>
            <a:pPr eaLnBrk="1" hangingPunct="1">
              <a:buFontTx/>
              <a:buNone/>
            </a:pPr>
            <a:endParaRPr lang="en-GB" altLang="en-US" sz="2800" dirty="0"/>
          </a:p>
          <a:p>
            <a:pPr eaLnBrk="1" hangingPunct="1">
              <a:buFontTx/>
              <a:buNone/>
            </a:pPr>
            <a:endParaRPr lang="en-GB" altLang="en-US" sz="2800" dirty="0"/>
          </a:p>
          <a:p>
            <a:pPr eaLnBrk="1" hangingPunct="1">
              <a:buFontTx/>
              <a:buNone/>
            </a:pPr>
            <a:endParaRPr lang="en-GB" altLang="en-US" sz="2800" dirty="0"/>
          </a:p>
        </p:txBody>
      </p:sp>
      <p:pic>
        <p:nvPicPr>
          <p:cNvPr id="1026" name="Picture 2" descr="Johari Window diagram">
            <a:extLst>
              <a:ext uri="{FF2B5EF4-FFF2-40B4-BE49-F238E27FC236}">
                <a16:creationId xmlns:a16="http://schemas.microsoft.com/office/drawing/2014/main" id="{C8CC1825-1B1A-4245-7DD2-DF529D9CD6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6093" y="116632"/>
            <a:ext cx="5398195" cy="55484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64528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Date Placeholder 4">
            <a:extLst>
              <a:ext uri="{FF2B5EF4-FFF2-40B4-BE49-F238E27FC236}">
                <a16:creationId xmlns:a16="http://schemas.microsoft.com/office/drawing/2014/main" id="{F0A10E6C-7730-43AE-B965-45F0627B3936}"/>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fld id="{5993C0C5-48D6-452E-A15D-0261B9E7C38D}" type="datetime1">
              <a:rPr lang="en-GB" altLang="en-US"/>
              <a:pPr>
                <a:defRPr/>
              </a:pPr>
              <a:t>14/10/2024</a:t>
            </a:fld>
            <a:endParaRPr lang="en-GB" altLang="en-US"/>
          </a:p>
        </p:txBody>
      </p:sp>
      <p:sp>
        <p:nvSpPr>
          <p:cNvPr id="15364" name="Slide Number Placeholder 6"/>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5ABAE43-347A-487C-87D8-D15FC04395D0}" type="slidenum">
              <a:rPr lang="en-GB" altLang="en-US" sz="1200" smtClean="0">
                <a:latin typeface="Arial" panose="020B0604020202020204" pitchFamily="34" charset="0"/>
              </a:rPr>
              <a:pPr>
                <a:spcBef>
                  <a:spcPct val="0"/>
                </a:spcBef>
                <a:buFontTx/>
                <a:buNone/>
              </a:pPr>
              <a:t>10</a:t>
            </a:fld>
            <a:endParaRPr lang="en-GB" altLang="en-US" sz="1200">
              <a:latin typeface="Arial" panose="020B0604020202020204" pitchFamily="34" charset="0"/>
            </a:endParaRPr>
          </a:p>
        </p:txBody>
      </p:sp>
      <p:sp>
        <p:nvSpPr>
          <p:cNvPr id="15365" name="Rectangle 2"/>
          <p:cNvSpPr>
            <a:spLocks noGrp="1"/>
          </p:cNvSpPr>
          <p:nvPr>
            <p:ph type="title"/>
          </p:nvPr>
        </p:nvSpPr>
        <p:spPr/>
        <p:txBody>
          <a:bodyPr/>
          <a:lstStyle/>
          <a:p>
            <a:pPr fontAlgn="base"/>
            <a:r>
              <a:rPr lang="en-GB" sz="3200" b="1" i="0" dirty="0">
                <a:solidFill>
                  <a:srgbClr val="333333"/>
                </a:solidFill>
                <a:effectLst/>
              </a:rPr>
              <a:t>Considerations of the Johari window model</a:t>
            </a:r>
          </a:p>
        </p:txBody>
      </p:sp>
      <p:sp>
        <p:nvSpPr>
          <p:cNvPr id="15366" name="Rectangle 3"/>
          <p:cNvSpPr>
            <a:spLocks noGrp="1"/>
          </p:cNvSpPr>
          <p:nvPr>
            <p:ph type="body" sz="half" idx="1"/>
          </p:nvPr>
        </p:nvSpPr>
        <p:spPr>
          <a:xfrm>
            <a:off x="457200" y="1600200"/>
            <a:ext cx="7751763" cy="4525963"/>
          </a:xfrm>
        </p:spPr>
        <p:txBody>
          <a:bodyPr/>
          <a:lstStyle/>
          <a:p>
            <a:pPr eaLnBrk="1" hangingPunct="1">
              <a:buFontTx/>
              <a:buNone/>
            </a:pPr>
            <a:endParaRPr lang="en-GB" altLang="en-US" sz="2800" dirty="0"/>
          </a:p>
          <a:p>
            <a:pPr eaLnBrk="1" hangingPunct="1">
              <a:buFontTx/>
              <a:buNone/>
            </a:pPr>
            <a:endParaRPr lang="en-GB" altLang="en-US" sz="2800" dirty="0"/>
          </a:p>
          <a:p>
            <a:pPr eaLnBrk="1" hangingPunct="1">
              <a:buFontTx/>
              <a:buNone/>
            </a:pPr>
            <a:endParaRPr lang="en-GB" altLang="en-US" sz="2800" dirty="0"/>
          </a:p>
          <a:p>
            <a:pPr eaLnBrk="1" hangingPunct="1">
              <a:buFontTx/>
              <a:buNone/>
            </a:pPr>
            <a:endParaRPr lang="en-GB" altLang="en-US" sz="2800" dirty="0"/>
          </a:p>
        </p:txBody>
      </p:sp>
      <p:sp>
        <p:nvSpPr>
          <p:cNvPr id="3" name="Content Placeholder 2">
            <a:extLst>
              <a:ext uri="{FF2B5EF4-FFF2-40B4-BE49-F238E27FC236}">
                <a16:creationId xmlns:a16="http://schemas.microsoft.com/office/drawing/2014/main" id="{CFB0A6BF-444C-7724-785D-1BF6069A8ADD}"/>
              </a:ext>
            </a:extLst>
          </p:cNvPr>
          <p:cNvSpPr>
            <a:spLocks noGrp="1"/>
          </p:cNvSpPr>
          <p:nvPr>
            <p:ph sz="half" idx="2"/>
          </p:nvPr>
        </p:nvSpPr>
        <p:spPr>
          <a:xfrm>
            <a:off x="457200" y="1417638"/>
            <a:ext cx="8579296" cy="4525963"/>
          </a:xfrm>
        </p:spPr>
        <p:txBody>
          <a:bodyPr/>
          <a:lstStyle/>
          <a:p>
            <a:pPr algn="l" fontAlgn="base">
              <a:buFont typeface="Arial" panose="020B0604020202020204" pitchFamily="34" charset="0"/>
              <a:buChar char="•"/>
            </a:pPr>
            <a:r>
              <a:rPr lang="en-GB" sz="2000" b="1" i="0" dirty="0">
                <a:solidFill>
                  <a:srgbClr val="3F3F3F"/>
                </a:solidFill>
                <a:effectLst/>
                <a:latin typeface="inherit"/>
              </a:rPr>
              <a:t>Disclosure is good for you: </a:t>
            </a:r>
            <a:r>
              <a:rPr lang="en-GB" sz="2000" b="0" i="0" dirty="0">
                <a:solidFill>
                  <a:srgbClr val="3F3F3F"/>
                </a:solidFill>
                <a:effectLst/>
                <a:latin typeface="inherit"/>
              </a:rPr>
              <a:t>being more in the </a:t>
            </a:r>
            <a:r>
              <a:rPr lang="en-GB" sz="2000" b="0" i="1" dirty="0">
                <a:solidFill>
                  <a:srgbClr val="3F3F3F"/>
                </a:solidFill>
                <a:effectLst/>
                <a:latin typeface="inherit"/>
              </a:rPr>
              <a:t>open area</a:t>
            </a:r>
            <a:r>
              <a:rPr lang="en-GB" sz="2000" b="0" i="0" dirty="0">
                <a:solidFill>
                  <a:srgbClr val="3F3F3F"/>
                </a:solidFill>
                <a:effectLst/>
                <a:latin typeface="inherit"/>
              </a:rPr>
              <a:t> leads to better communication. As more facts, emotions and motivations are brought to light, trust is built between the audience and the communicator. To learn more about what motivates you, read about </a:t>
            </a:r>
            <a:r>
              <a:rPr lang="en-GB" sz="2000" b="0" i="0" u="sng" dirty="0">
                <a:solidFill>
                  <a:srgbClr val="F87B65"/>
                </a:solidFill>
                <a:effectLst/>
                <a:latin typeface="inherit"/>
                <a:hlinkClick r:id="rId2"/>
              </a:rPr>
              <a:t>theories of motivation</a:t>
            </a:r>
            <a:r>
              <a:rPr lang="en-GB" sz="2000" b="0" i="0" dirty="0">
                <a:solidFill>
                  <a:srgbClr val="3F3F3F"/>
                </a:solidFill>
                <a:effectLst/>
                <a:latin typeface="inherit"/>
              </a:rPr>
              <a:t> and our </a:t>
            </a:r>
            <a:r>
              <a:rPr lang="en-GB" sz="2000" b="0" i="0" u="sng" dirty="0">
                <a:solidFill>
                  <a:srgbClr val="F87B65"/>
                </a:solidFill>
                <a:effectLst/>
                <a:latin typeface="inherit"/>
                <a:hlinkClick r:id="rId3"/>
              </a:rPr>
              <a:t>motivational blog</a:t>
            </a:r>
            <a:r>
              <a:rPr lang="en-GB" sz="2000" b="0" i="0" dirty="0">
                <a:solidFill>
                  <a:srgbClr val="3F3F3F"/>
                </a:solidFill>
                <a:effectLst/>
                <a:latin typeface="inherit"/>
              </a:rPr>
              <a:t>.</a:t>
            </a:r>
          </a:p>
          <a:p>
            <a:pPr algn="l" fontAlgn="base">
              <a:buFont typeface="Arial" panose="020B0604020202020204" pitchFamily="34" charset="0"/>
              <a:buChar char="•"/>
            </a:pPr>
            <a:r>
              <a:rPr lang="en-GB" sz="2000" b="1" i="0" dirty="0">
                <a:solidFill>
                  <a:srgbClr val="3F3F3F"/>
                </a:solidFill>
                <a:effectLst/>
                <a:latin typeface="inherit"/>
              </a:rPr>
              <a:t>Use common sense:</a:t>
            </a:r>
            <a:r>
              <a:rPr lang="en-GB" sz="2000" b="0" i="0" dirty="0">
                <a:solidFill>
                  <a:srgbClr val="3F3F3F"/>
                </a:solidFill>
                <a:effectLst/>
                <a:latin typeface="inherit"/>
              </a:rPr>
              <a:t> while openness is a good policy, it doesn’t mean that everyone needs (or wants) to know all your intimate details. Be careful who you tell your secrets to and respect the privacy of yourself and others.</a:t>
            </a:r>
          </a:p>
          <a:p>
            <a:pPr algn="l" fontAlgn="base">
              <a:buFont typeface="Arial" panose="020B0604020202020204" pitchFamily="34" charset="0"/>
              <a:buChar char="•"/>
            </a:pPr>
            <a:r>
              <a:rPr lang="en-GB" sz="2000" b="1" i="0" dirty="0">
                <a:solidFill>
                  <a:srgbClr val="3F3F3F"/>
                </a:solidFill>
                <a:effectLst/>
                <a:latin typeface="inherit"/>
              </a:rPr>
              <a:t>Be short and sweet: </a:t>
            </a:r>
            <a:r>
              <a:rPr lang="en-GB" sz="2000" b="0" i="0" dirty="0">
                <a:solidFill>
                  <a:srgbClr val="3F3F3F"/>
                </a:solidFill>
                <a:effectLst/>
                <a:latin typeface="inherit"/>
              </a:rPr>
              <a:t>whether speaking to a crowd or in a one-on-one situation, only divulge what you think is important to build rapport or get your point across, have enough self-awareness to know when to stop sharing or listen to the feedback from others if this is a blind spot to enable your own self discovery.</a:t>
            </a:r>
          </a:p>
          <a:p>
            <a:endParaRPr lang="en-GB" dirty="0"/>
          </a:p>
        </p:txBody>
      </p:sp>
    </p:spTree>
    <p:extLst>
      <p:ext uri="{BB962C8B-B14F-4D97-AF65-F5344CB8AC3E}">
        <p14:creationId xmlns:p14="http://schemas.microsoft.com/office/powerpoint/2010/main" val="27658939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Date Placeholder 4">
            <a:extLst>
              <a:ext uri="{FF2B5EF4-FFF2-40B4-BE49-F238E27FC236}">
                <a16:creationId xmlns:a16="http://schemas.microsoft.com/office/drawing/2014/main" id="{F0A10E6C-7730-43AE-B965-45F0627B3936}"/>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fld id="{5993C0C5-48D6-452E-A15D-0261B9E7C38D}" type="datetime1">
              <a:rPr lang="en-GB" altLang="en-US"/>
              <a:pPr>
                <a:defRPr/>
              </a:pPr>
              <a:t>14/10/2024</a:t>
            </a:fld>
            <a:endParaRPr lang="en-GB" altLang="en-US"/>
          </a:p>
        </p:txBody>
      </p:sp>
      <p:sp>
        <p:nvSpPr>
          <p:cNvPr id="15364" name="Slide Number Placeholder 6"/>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5ABAE43-347A-487C-87D8-D15FC04395D0}" type="slidenum">
              <a:rPr lang="en-GB" altLang="en-US" sz="1200" smtClean="0">
                <a:latin typeface="Arial" panose="020B0604020202020204" pitchFamily="34" charset="0"/>
              </a:rPr>
              <a:pPr>
                <a:spcBef>
                  <a:spcPct val="0"/>
                </a:spcBef>
                <a:buFontTx/>
                <a:buNone/>
              </a:pPr>
              <a:t>11</a:t>
            </a:fld>
            <a:endParaRPr lang="en-GB" altLang="en-US" sz="1200">
              <a:latin typeface="Arial" panose="020B0604020202020204" pitchFamily="34" charset="0"/>
            </a:endParaRPr>
          </a:p>
        </p:txBody>
      </p:sp>
      <p:sp>
        <p:nvSpPr>
          <p:cNvPr id="15365" name="Rectangle 2"/>
          <p:cNvSpPr>
            <a:spLocks noGrp="1"/>
          </p:cNvSpPr>
          <p:nvPr>
            <p:ph type="title"/>
          </p:nvPr>
        </p:nvSpPr>
        <p:spPr/>
        <p:txBody>
          <a:bodyPr/>
          <a:lstStyle/>
          <a:p>
            <a:pPr fontAlgn="base"/>
            <a:r>
              <a:rPr lang="en-GB" sz="3200" b="1" i="0" dirty="0">
                <a:solidFill>
                  <a:srgbClr val="333333"/>
                </a:solidFill>
                <a:effectLst/>
              </a:rPr>
              <a:t>Considerations of the Johari window model</a:t>
            </a:r>
          </a:p>
        </p:txBody>
      </p:sp>
      <p:sp>
        <p:nvSpPr>
          <p:cNvPr id="15366" name="Rectangle 3"/>
          <p:cNvSpPr>
            <a:spLocks noGrp="1"/>
          </p:cNvSpPr>
          <p:nvPr>
            <p:ph type="body" sz="half" idx="1"/>
          </p:nvPr>
        </p:nvSpPr>
        <p:spPr>
          <a:xfrm>
            <a:off x="457200" y="1600200"/>
            <a:ext cx="7751763" cy="4525963"/>
          </a:xfrm>
        </p:spPr>
        <p:txBody>
          <a:bodyPr/>
          <a:lstStyle/>
          <a:p>
            <a:pPr eaLnBrk="1" hangingPunct="1">
              <a:buFontTx/>
              <a:buNone/>
            </a:pPr>
            <a:endParaRPr lang="en-GB" altLang="en-US" sz="2800" dirty="0"/>
          </a:p>
          <a:p>
            <a:pPr eaLnBrk="1" hangingPunct="1">
              <a:buFontTx/>
              <a:buNone/>
            </a:pPr>
            <a:endParaRPr lang="en-GB" altLang="en-US" sz="2800" dirty="0"/>
          </a:p>
          <a:p>
            <a:pPr eaLnBrk="1" hangingPunct="1">
              <a:buFontTx/>
              <a:buNone/>
            </a:pPr>
            <a:endParaRPr lang="en-GB" altLang="en-US" sz="2800" dirty="0"/>
          </a:p>
          <a:p>
            <a:pPr eaLnBrk="1" hangingPunct="1">
              <a:buFontTx/>
              <a:buNone/>
            </a:pPr>
            <a:endParaRPr lang="en-GB" altLang="en-US" sz="2800" dirty="0"/>
          </a:p>
        </p:txBody>
      </p:sp>
      <p:sp>
        <p:nvSpPr>
          <p:cNvPr id="3" name="Content Placeholder 2">
            <a:extLst>
              <a:ext uri="{FF2B5EF4-FFF2-40B4-BE49-F238E27FC236}">
                <a16:creationId xmlns:a16="http://schemas.microsoft.com/office/drawing/2014/main" id="{CFB0A6BF-444C-7724-785D-1BF6069A8ADD}"/>
              </a:ext>
            </a:extLst>
          </p:cNvPr>
          <p:cNvSpPr>
            <a:spLocks noGrp="1"/>
          </p:cNvSpPr>
          <p:nvPr>
            <p:ph sz="half" idx="2"/>
          </p:nvPr>
        </p:nvSpPr>
        <p:spPr>
          <a:xfrm>
            <a:off x="457200" y="1417638"/>
            <a:ext cx="8229600" cy="4708525"/>
          </a:xfrm>
        </p:spPr>
        <p:txBody>
          <a:bodyPr/>
          <a:lstStyle/>
          <a:p>
            <a:pPr algn="l" fontAlgn="base">
              <a:buFont typeface="Arial" panose="020B0604020202020204" pitchFamily="34" charset="0"/>
              <a:buChar char="•"/>
            </a:pPr>
            <a:r>
              <a:rPr lang="en-GB" sz="2000" b="1" i="0" dirty="0">
                <a:solidFill>
                  <a:srgbClr val="3F3F3F"/>
                </a:solidFill>
                <a:effectLst/>
                <a:latin typeface="inherit"/>
              </a:rPr>
              <a:t>Fluctuations occur:</a:t>
            </a:r>
            <a:r>
              <a:rPr lang="en-GB" sz="2000" b="0" i="0" dirty="0">
                <a:solidFill>
                  <a:srgbClr val="3F3F3F"/>
                </a:solidFill>
                <a:effectLst/>
                <a:latin typeface="inherit"/>
              </a:rPr>
              <a:t> over the course of even a single conversation, the window will open and retract depending on what is said or brought to attention by yourself or others.</a:t>
            </a:r>
          </a:p>
          <a:p>
            <a:pPr algn="l" fontAlgn="base">
              <a:buFont typeface="Arial" panose="020B0604020202020204" pitchFamily="34" charset="0"/>
              <a:buChar char="•"/>
            </a:pPr>
            <a:r>
              <a:rPr lang="en-GB" sz="2000" b="1" i="0" dirty="0">
                <a:solidFill>
                  <a:srgbClr val="3F3F3F"/>
                </a:solidFill>
                <a:effectLst/>
                <a:latin typeface="inherit"/>
              </a:rPr>
              <a:t>Growth and improvement happens: </a:t>
            </a:r>
            <a:r>
              <a:rPr lang="en-GB" sz="2000" b="0" i="0" dirty="0">
                <a:solidFill>
                  <a:srgbClr val="3F3F3F"/>
                </a:solidFill>
                <a:effectLst/>
                <a:latin typeface="inherit"/>
              </a:rPr>
              <a:t>remember that your characteristics, habits and attributes change over time. Your own communication abilities, as well as the relationships you uphold, evolve over time through </a:t>
            </a:r>
            <a:r>
              <a:rPr lang="en-GB" sz="2000" b="0" i="0" u="sng" dirty="0">
                <a:solidFill>
                  <a:srgbClr val="F87B65"/>
                </a:solidFill>
                <a:effectLst/>
                <a:latin typeface="inherit"/>
                <a:hlinkClick r:id="rId2"/>
              </a:rPr>
              <a:t>self-coaching</a:t>
            </a:r>
            <a:r>
              <a:rPr lang="en-GB" sz="2000" b="0" i="0" dirty="0">
                <a:solidFill>
                  <a:srgbClr val="3F3F3F"/>
                </a:solidFill>
                <a:effectLst/>
                <a:latin typeface="inherit"/>
              </a:rPr>
              <a:t> and grow as you become more in-tune with yourself and others.</a:t>
            </a:r>
          </a:p>
          <a:p>
            <a:pPr algn="l" fontAlgn="base">
              <a:buFont typeface="Arial" panose="020B0604020202020204" pitchFamily="34" charset="0"/>
              <a:buChar char="•"/>
            </a:pPr>
            <a:r>
              <a:rPr lang="en-GB" sz="2000" b="1" i="0" dirty="0">
                <a:solidFill>
                  <a:srgbClr val="3F3F3F"/>
                </a:solidFill>
                <a:effectLst/>
                <a:latin typeface="inherit"/>
              </a:rPr>
              <a:t>Ask others to observe you:</a:t>
            </a:r>
            <a:r>
              <a:rPr lang="en-GB" sz="2000" b="0" i="0" dirty="0">
                <a:solidFill>
                  <a:srgbClr val="3F3F3F"/>
                </a:solidFill>
                <a:effectLst/>
                <a:latin typeface="inherit"/>
              </a:rPr>
              <a:t> sometimes the only way to expand your communication window into the open arena is to ask others to watch for your habits. Doing so is a good way to eliminate the “unknown” Johari Window quadrant since both you and who you’re speaking to will become aware of the growth potential.</a:t>
            </a:r>
          </a:p>
          <a:p>
            <a:endParaRPr lang="en-GB" dirty="0"/>
          </a:p>
        </p:txBody>
      </p:sp>
    </p:spTree>
    <p:extLst>
      <p:ext uri="{BB962C8B-B14F-4D97-AF65-F5344CB8AC3E}">
        <p14:creationId xmlns:p14="http://schemas.microsoft.com/office/powerpoint/2010/main" val="4413863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Date Placeholder 4">
            <a:extLst>
              <a:ext uri="{FF2B5EF4-FFF2-40B4-BE49-F238E27FC236}">
                <a16:creationId xmlns:a16="http://schemas.microsoft.com/office/drawing/2014/main" id="{F0A10E6C-7730-43AE-B965-45F0627B3936}"/>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fld id="{5993C0C5-48D6-452E-A15D-0261B9E7C38D}" type="datetime1">
              <a:rPr lang="en-GB" altLang="en-US"/>
              <a:pPr>
                <a:defRPr/>
              </a:pPr>
              <a:t>14/10/2024</a:t>
            </a:fld>
            <a:endParaRPr lang="en-GB" altLang="en-US"/>
          </a:p>
        </p:txBody>
      </p:sp>
      <p:sp>
        <p:nvSpPr>
          <p:cNvPr id="15364" name="Slide Number Placeholder 6"/>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5ABAE43-347A-487C-87D8-D15FC04395D0}" type="slidenum">
              <a:rPr lang="en-GB" altLang="en-US" sz="1200" smtClean="0">
                <a:latin typeface="Arial" panose="020B0604020202020204" pitchFamily="34" charset="0"/>
              </a:rPr>
              <a:pPr>
                <a:spcBef>
                  <a:spcPct val="0"/>
                </a:spcBef>
                <a:buFontTx/>
                <a:buNone/>
              </a:pPr>
              <a:t>12</a:t>
            </a:fld>
            <a:endParaRPr lang="en-GB" altLang="en-US" sz="1200">
              <a:latin typeface="Arial" panose="020B0604020202020204" pitchFamily="34" charset="0"/>
            </a:endParaRPr>
          </a:p>
        </p:txBody>
      </p:sp>
      <p:sp>
        <p:nvSpPr>
          <p:cNvPr id="15365" name="Rectangle 2"/>
          <p:cNvSpPr>
            <a:spLocks noGrp="1"/>
          </p:cNvSpPr>
          <p:nvPr>
            <p:ph type="title"/>
          </p:nvPr>
        </p:nvSpPr>
        <p:spPr/>
        <p:txBody>
          <a:bodyPr/>
          <a:lstStyle/>
          <a:p>
            <a:pPr fontAlgn="base"/>
            <a:r>
              <a:rPr lang="en-GB" sz="3200" b="1" i="0" dirty="0">
                <a:solidFill>
                  <a:srgbClr val="333333"/>
                </a:solidFill>
                <a:effectLst/>
              </a:rPr>
              <a:t>SMART goals </a:t>
            </a:r>
          </a:p>
        </p:txBody>
      </p:sp>
      <p:sp>
        <p:nvSpPr>
          <p:cNvPr id="15366" name="Rectangle 3"/>
          <p:cNvSpPr>
            <a:spLocks noGrp="1"/>
          </p:cNvSpPr>
          <p:nvPr>
            <p:ph type="body" sz="half" idx="1"/>
          </p:nvPr>
        </p:nvSpPr>
        <p:spPr>
          <a:xfrm>
            <a:off x="457200" y="1600200"/>
            <a:ext cx="7751763" cy="4525963"/>
          </a:xfrm>
        </p:spPr>
        <p:txBody>
          <a:bodyPr/>
          <a:lstStyle/>
          <a:p>
            <a:pPr eaLnBrk="1" hangingPunct="1">
              <a:buFontTx/>
              <a:buNone/>
            </a:pPr>
            <a:endParaRPr lang="en-GB" altLang="en-US" sz="2800" dirty="0"/>
          </a:p>
          <a:p>
            <a:pPr eaLnBrk="1" hangingPunct="1">
              <a:buFontTx/>
              <a:buNone/>
            </a:pPr>
            <a:endParaRPr lang="en-GB" altLang="en-US" sz="2800" dirty="0"/>
          </a:p>
          <a:p>
            <a:pPr eaLnBrk="1" hangingPunct="1">
              <a:buFontTx/>
              <a:buNone/>
            </a:pPr>
            <a:endParaRPr lang="en-GB" altLang="en-US" sz="2800" dirty="0"/>
          </a:p>
          <a:p>
            <a:pPr eaLnBrk="1" hangingPunct="1">
              <a:buFontTx/>
              <a:buNone/>
            </a:pPr>
            <a:endParaRPr lang="en-GB" altLang="en-US" sz="2800" dirty="0"/>
          </a:p>
        </p:txBody>
      </p:sp>
      <p:sp>
        <p:nvSpPr>
          <p:cNvPr id="3" name="Content Placeholder 2">
            <a:extLst>
              <a:ext uri="{FF2B5EF4-FFF2-40B4-BE49-F238E27FC236}">
                <a16:creationId xmlns:a16="http://schemas.microsoft.com/office/drawing/2014/main" id="{CFB0A6BF-444C-7724-785D-1BF6069A8ADD}"/>
              </a:ext>
            </a:extLst>
          </p:cNvPr>
          <p:cNvSpPr>
            <a:spLocks noGrp="1"/>
          </p:cNvSpPr>
          <p:nvPr>
            <p:ph sz="half" idx="2"/>
          </p:nvPr>
        </p:nvSpPr>
        <p:spPr>
          <a:xfrm>
            <a:off x="935664" y="1442704"/>
            <a:ext cx="7056784" cy="3451522"/>
          </a:xfrm>
        </p:spPr>
        <p:txBody>
          <a:bodyPr/>
          <a:lstStyle/>
          <a:p>
            <a:pPr marL="0" indent="0">
              <a:buNone/>
            </a:pPr>
            <a:r>
              <a:rPr lang="en-GB" i="1" dirty="0"/>
              <a:t>The trouble with not having a goal is that you can spend your life running up and down the field and never score.</a:t>
            </a:r>
          </a:p>
          <a:p>
            <a:pPr marL="0" indent="0">
              <a:buNone/>
            </a:pPr>
            <a:endParaRPr lang="en-GB" i="1" dirty="0"/>
          </a:p>
          <a:p>
            <a:pPr marL="0" indent="0">
              <a:buNone/>
            </a:pPr>
            <a:r>
              <a:rPr lang="en-GB" dirty="0"/>
              <a:t>				– Bill Copeland</a:t>
            </a:r>
          </a:p>
        </p:txBody>
      </p:sp>
    </p:spTree>
    <p:extLst>
      <p:ext uri="{BB962C8B-B14F-4D97-AF65-F5344CB8AC3E}">
        <p14:creationId xmlns:p14="http://schemas.microsoft.com/office/powerpoint/2010/main" val="18456238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Date Placeholder 4">
            <a:extLst>
              <a:ext uri="{FF2B5EF4-FFF2-40B4-BE49-F238E27FC236}">
                <a16:creationId xmlns:a16="http://schemas.microsoft.com/office/drawing/2014/main" id="{F0A10E6C-7730-43AE-B965-45F0627B3936}"/>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fld id="{5993C0C5-48D6-452E-A15D-0261B9E7C38D}" type="datetime1">
              <a:rPr lang="en-GB" altLang="en-US"/>
              <a:pPr>
                <a:defRPr/>
              </a:pPr>
              <a:t>14/10/2024</a:t>
            </a:fld>
            <a:endParaRPr lang="en-GB" altLang="en-US"/>
          </a:p>
        </p:txBody>
      </p:sp>
      <p:sp>
        <p:nvSpPr>
          <p:cNvPr id="15364" name="Slide Number Placeholder 6"/>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5ABAE43-347A-487C-87D8-D15FC04395D0}" type="slidenum">
              <a:rPr lang="en-GB" altLang="en-US" sz="1200" smtClean="0">
                <a:latin typeface="Arial" panose="020B0604020202020204" pitchFamily="34" charset="0"/>
              </a:rPr>
              <a:pPr>
                <a:spcBef>
                  <a:spcPct val="0"/>
                </a:spcBef>
                <a:buFontTx/>
                <a:buNone/>
              </a:pPr>
              <a:t>13</a:t>
            </a:fld>
            <a:endParaRPr lang="en-GB" altLang="en-US" sz="1200">
              <a:latin typeface="Arial" panose="020B0604020202020204" pitchFamily="34" charset="0"/>
            </a:endParaRPr>
          </a:p>
        </p:txBody>
      </p:sp>
      <p:sp>
        <p:nvSpPr>
          <p:cNvPr id="15365" name="Rectangle 2"/>
          <p:cNvSpPr>
            <a:spLocks noGrp="1"/>
          </p:cNvSpPr>
          <p:nvPr>
            <p:ph type="title"/>
          </p:nvPr>
        </p:nvSpPr>
        <p:spPr/>
        <p:txBody>
          <a:bodyPr/>
          <a:lstStyle/>
          <a:p>
            <a:pPr fontAlgn="base"/>
            <a:r>
              <a:rPr lang="en-GB" sz="3200" b="1" i="0" dirty="0">
                <a:solidFill>
                  <a:srgbClr val="333333"/>
                </a:solidFill>
                <a:effectLst/>
              </a:rPr>
              <a:t>SMART goals </a:t>
            </a:r>
          </a:p>
        </p:txBody>
      </p:sp>
      <p:sp>
        <p:nvSpPr>
          <p:cNvPr id="15366" name="Rectangle 3"/>
          <p:cNvSpPr>
            <a:spLocks noGrp="1"/>
          </p:cNvSpPr>
          <p:nvPr>
            <p:ph type="body" sz="half" idx="1"/>
          </p:nvPr>
        </p:nvSpPr>
        <p:spPr>
          <a:xfrm>
            <a:off x="457200" y="1600200"/>
            <a:ext cx="7751763" cy="4525963"/>
          </a:xfrm>
        </p:spPr>
        <p:txBody>
          <a:bodyPr/>
          <a:lstStyle/>
          <a:p>
            <a:pPr eaLnBrk="1" hangingPunct="1">
              <a:buFontTx/>
              <a:buNone/>
            </a:pPr>
            <a:endParaRPr lang="en-GB" altLang="en-US" sz="2800" dirty="0"/>
          </a:p>
          <a:p>
            <a:pPr eaLnBrk="1" hangingPunct="1">
              <a:buFontTx/>
              <a:buNone/>
            </a:pPr>
            <a:endParaRPr lang="en-GB" altLang="en-US" sz="2800" dirty="0"/>
          </a:p>
          <a:p>
            <a:pPr eaLnBrk="1" hangingPunct="1">
              <a:buFontTx/>
              <a:buNone/>
            </a:pPr>
            <a:endParaRPr lang="en-GB" altLang="en-US" sz="2800" dirty="0"/>
          </a:p>
          <a:p>
            <a:pPr eaLnBrk="1" hangingPunct="1">
              <a:buFontTx/>
              <a:buNone/>
            </a:pPr>
            <a:endParaRPr lang="en-GB" altLang="en-US" sz="2800" dirty="0"/>
          </a:p>
        </p:txBody>
      </p:sp>
      <p:sp>
        <p:nvSpPr>
          <p:cNvPr id="3" name="Content Placeholder 2">
            <a:extLst>
              <a:ext uri="{FF2B5EF4-FFF2-40B4-BE49-F238E27FC236}">
                <a16:creationId xmlns:a16="http://schemas.microsoft.com/office/drawing/2014/main" id="{CFB0A6BF-444C-7724-785D-1BF6069A8ADD}"/>
              </a:ext>
            </a:extLst>
          </p:cNvPr>
          <p:cNvSpPr>
            <a:spLocks noGrp="1"/>
          </p:cNvSpPr>
          <p:nvPr>
            <p:ph sz="half" idx="2"/>
          </p:nvPr>
        </p:nvSpPr>
        <p:spPr>
          <a:xfrm>
            <a:off x="683567" y="1201738"/>
            <a:ext cx="7525395" cy="3692488"/>
          </a:xfrm>
        </p:spPr>
        <p:txBody>
          <a:bodyPr/>
          <a:lstStyle/>
          <a:p>
            <a:pPr marL="0" indent="0">
              <a:buNone/>
            </a:pPr>
            <a:r>
              <a:rPr lang="en-GB" sz="2400" dirty="0"/>
              <a:t>SMART is an acronym that you can use to guide your goal setting. To make sure your goals are clear and reachable, each one should be:</a:t>
            </a:r>
          </a:p>
          <a:p>
            <a:r>
              <a:rPr lang="en-GB" sz="2400" b="1" dirty="0"/>
              <a:t>S</a:t>
            </a:r>
            <a:r>
              <a:rPr lang="en-GB" sz="2400" dirty="0"/>
              <a:t>pecific (simple, sensible, significant).</a:t>
            </a:r>
          </a:p>
          <a:p>
            <a:r>
              <a:rPr lang="en-GB" sz="2400" b="1" dirty="0"/>
              <a:t>M</a:t>
            </a:r>
            <a:r>
              <a:rPr lang="en-GB" sz="2400" dirty="0"/>
              <a:t>easurable (meaningful, motivating).</a:t>
            </a:r>
          </a:p>
          <a:p>
            <a:r>
              <a:rPr lang="en-GB" sz="2400" b="1" dirty="0"/>
              <a:t>A</a:t>
            </a:r>
            <a:r>
              <a:rPr lang="en-GB" sz="2400" dirty="0"/>
              <a:t>chievable (agreed, attainable).</a:t>
            </a:r>
          </a:p>
          <a:p>
            <a:r>
              <a:rPr lang="en-GB" sz="2400" b="1" dirty="0"/>
              <a:t>R</a:t>
            </a:r>
            <a:r>
              <a:rPr lang="en-GB" sz="2400" dirty="0"/>
              <a:t>elevant (reasonable, realistic and resourced, results-based).</a:t>
            </a:r>
          </a:p>
          <a:p>
            <a:r>
              <a:rPr lang="en-GB" sz="2400" b="1" dirty="0"/>
              <a:t>T</a:t>
            </a:r>
            <a:r>
              <a:rPr lang="en-GB" sz="2400" dirty="0"/>
              <a:t>ime bound (time-based, time limited, time/cost limited, timely, time-sensitive).</a:t>
            </a:r>
          </a:p>
        </p:txBody>
      </p:sp>
    </p:spTree>
    <p:extLst>
      <p:ext uri="{BB962C8B-B14F-4D97-AF65-F5344CB8AC3E}">
        <p14:creationId xmlns:p14="http://schemas.microsoft.com/office/powerpoint/2010/main" val="17975621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Date Placeholder 4">
            <a:extLst>
              <a:ext uri="{FF2B5EF4-FFF2-40B4-BE49-F238E27FC236}">
                <a16:creationId xmlns:a16="http://schemas.microsoft.com/office/drawing/2014/main" id="{F0A10E6C-7730-43AE-B965-45F0627B3936}"/>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fld id="{5993C0C5-48D6-452E-A15D-0261B9E7C38D}" type="datetime1">
              <a:rPr lang="en-GB" altLang="en-US"/>
              <a:pPr>
                <a:defRPr/>
              </a:pPr>
              <a:t>14/10/2024</a:t>
            </a:fld>
            <a:endParaRPr lang="en-GB" altLang="en-US"/>
          </a:p>
        </p:txBody>
      </p:sp>
      <p:sp>
        <p:nvSpPr>
          <p:cNvPr id="15364" name="Slide Number Placeholder 6"/>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5ABAE43-347A-487C-87D8-D15FC04395D0}" type="slidenum">
              <a:rPr lang="en-GB" altLang="en-US" sz="1200" smtClean="0">
                <a:latin typeface="Arial" panose="020B0604020202020204" pitchFamily="34" charset="0"/>
              </a:rPr>
              <a:pPr>
                <a:spcBef>
                  <a:spcPct val="0"/>
                </a:spcBef>
                <a:buFontTx/>
                <a:buNone/>
              </a:pPr>
              <a:t>14</a:t>
            </a:fld>
            <a:endParaRPr lang="en-GB" altLang="en-US" sz="1200">
              <a:latin typeface="Arial" panose="020B0604020202020204" pitchFamily="34" charset="0"/>
            </a:endParaRPr>
          </a:p>
        </p:txBody>
      </p:sp>
      <p:sp>
        <p:nvSpPr>
          <p:cNvPr id="15365" name="Rectangle 2"/>
          <p:cNvSpPr>
            <a:spLocks noGrp="1"/>
          </p:cNvSpPr>
          <p:nvPr>
            <p:ph type="title"/>
          </p:nvPr>
        </p:nvSpPr>
        <p:spPr/>
        <p:txBody>
          <a:bodyPr/>
          <a:lstStyle/>
          <a:p>
            <a:pPr fontAlgn="base"/>
            <a:r>
              <a:rPr lang="en-GB" sz="3200" b="1" i="0" dirty="0">
                <a:solidFill>
                  <a:srgbClr val="333333"/>
                </a:solidFill>
                <a:effectLst/>
              </a:rPr>
              <a:t>SMART goals </a:t>
            </a:r>
          </a:p>
        </p:txBody>
      </p:sp>
      <p:sp>
        <p:nvSpPr>
          <p:cNvPr id="15366" name="Rectangle 3"/>
          <p:cNvSpPr>
            <a:spLocks noGrp="1"/>
          </p:cNvSpPr>
          <p:nvPr>
            <p:ph type="body" sz="half" idx="1"/>
          </p:nvPr>
        </p:nvSpPr>
        <p:spPr>
          <a:xfrm>
            <a:off x="457200" y="1600200"/>
            <a:ext cx="7751763" cy="4525963"/>
          </a:xfrm>
        </p:spPr>
        <p:txBody>
          <a:bodyPr/>
          <a:lstStyle/>
          <a:p>
            <a:pPr eaLnBrk="1" hangingPunct="1">
              <a:buFontTx/>
              <a:buNone/>
            </a:pPr>
            <a:endParaRPr lang="en-GB" altLang="en-US" sz="2800" dirty="0"/>
          </a:p>
          <a:p>
            <a:pPr eaLnBrk="1" hangingPunct="1">
              <a:buFontTx/>
              <a:buNone/>
            </a:pPr>
            <a:endParaRPr lang="en-GB" altLang="en-US" sz="2800" dirty="0"/>
          </a:p>
          <a:p>
            <a:pPr eaLnBrk="1" hangingPunct="1">
              <a:buFontTx/>
              <a:buNone/>
            </a:pPr>
            <a:endParaRPr lang="en-GB" altLang="en-US" sz="2800" dirty="0"/>
          </a:p>
          <a:p>
            <a:pPr eaLnBrk="1" hangingPunct="1">
              <a:buFontTx/>
              <a:buNone/>
            </a:pPr>
            <a:endParaRPr lang="en-GB" altLang="en-US" sz="2800" dirty="0"/>
          </a:p>
        </p:txBody>
      </p:sp>
      <p:sp>
        <p:nvSpPr>
          <p:cNvPr id="3" name="Content Placeholder 2">
            <a:extLst>
              <a:ext uri="{FF2B5EF4-FFF2-40B4-BE49-F238E27FC236}">
                <a16:creationId xmlns:a16="http://schemas.microsoft.com/office/drawing/2014/main" id="{CFB0A6BF-444C-7724-785D-1BF6069A8ADD}"/>
              </a:ext>
            </a:extLst>
          </p:cNvPr>
          <p:cNvSpPr>
            <a:spLocks noGrp="1"/>
          </p:cNvSpPr>
          <p:nvPr>
            <p:ph sz="half" idx="2"/>
          </p:nvPr>
        </p:nvSpPr>
        <p:spPr>
          <a:xfrm>
            <a:off x="683567" y="1201738"/>
            <a:ext cx="7525395" cy="3692488"/>
          </a:xfrm>
        </p:spPr>
        <p:txBody>
          <a:bodyPr/>
          <a:lstStyle/>
          <a:p>
            <a:pPr marL="0" indent="0">
              <a:buNone/>
            </a:pPr>
            <a:endParaRPr lang="en-GB" sz="2800" b="1" dirty="0"/>
          </a:p>
          <a:p>
            <a:pPr marL="0" indent="0">
              <a:buNone/>
            </a:pPr>
            <a:r>
              <a:rPr lang="en-GB" sz="2800" dirty="0"/>
              <a:t>Achieve More by Setting Smart Goals (1:15)</a:t>
            </a:r>
          </a:p>
          <a:p>
            <a:pPr marL="0" indent="0">
              <a:buNone/>
            </a:pPr>
            <a:endParaRPr lang="en-GB" sz="2800" dirty="0"/>
          </a:p>
          <a:p>
            <a:pPr marL="0" indent="0">
              <a:buNone/>
            </a:pPr>
            <a:r>
              <a:rPr lang="en-GB" sz="2400" dirty="0">
                <a:hlinkClick r:id="rId2"/>
              </a:rPr>
              <a:t>https://www.youtube.com/watch?v=yA53yhiOe04</a:t>
            </a:r>
            <a:r>
              <a:rPr lang="en-GB" sz="2400" dirty="0"/>
              <a:t> </a:t>
            </a:r>
          </a:p>
        </p:txBody>
      </p:sp>
    </p:spTree>
    <p:extLst>
      <p:ext uri="{BB962C8B-B14F-4D97-AF65-F5344CB8AC3E}">
        <p14:creationId xmlns:p14="http://schemas.microsoft.com/office/powerpoint/2010/main" val="35489291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457200" y="0"/>
            <a:ext cx="8229600" cy="1143000"/>
          </a:xfrm>
        </p:spPr>
        <p:txBody>
          <a:bodyPr/>
          <a:lstStyle/>
          <a:p>
            <a:r>
              <a:rPr lang="en-GB" altLang="en-US" sz="3600" b="1" dirty="0"/>
              <a:t>Force Field Analysis</a:t>
            </a:r>
          </a:p>
        </p:txBody>
      </p:sp>
      <p:sp>
        <p:nvSpPr>
          <p:cNvPr id="16387" name="Content Placeholder 6"/>
          <p:cNvSpPr>
            <a:spLocks noGrp="1"/>
          </p:cNvSpPr>
          <p:nvPr>
            <p:ph idx="1"/>
          </p:nvPr>
        </p:nvSpPr>
        <p:spPr>
          <a:xfrm>
            <a:off x="457200" y="1268760"/>
            <a:ext cx="8229600" cy="3916363"/>
          </a:xfrm>
        </p:spPr>
        <p:txBody>
          <a:bodyPr/>
          <a:lstStyle/>
          <a:p>
            <a:r>
              <a:rPr lang="en-GB" altLang="en-US" sz="2800" dirty="0"/>
              <a:t>Some people struggle when they have tough decisions to make. They go through the pros and cons, and agonize over making the right decision</a:t>
            </a:r>
          </a:p>
          <a:p>
            <a:r>
              <a:rPr lang="en-GB" altLang="en-US" sz="2800" dirty="0"/>
              <a:t>When you're making difficult or challenging decisions, you can use an effective, structured decision-making technique that will improve the quality of your decisions and increase your chances of success.</a:t>
            </a:r>
          </a:p>
          <a:p>
            <a:endParaRPr lang="en-GB" altLang="en-US" dirty="0"/>
          </a:p>
        </p:txBody>
      </p:sp>
      <p:sp>
        <p:nvSpPr>
          <p:cNvPr id="5" name="Date Placeholder 4">
            <a:extLst>
              <a:ext uri="{FF2B5EF4-FFF2-40B4-BE49-F238E27FC236}">
                <a16:creationId xmlns:a16="http://schemas.microsoft.com/office/drawing/2014/main" id="{5D21603D-470A-4B95-A501-A6393D938675}"/>
              </a:ext>
            </a:extLst>
          </p:cNvPr>
          <p:cNvSpPr>
            <a:spLocks noGrp="1"/>
          </p:cNvSpPr>
          <p:nvPr>
            <p:ph type="dt" sz="quarter" idx="10"/>
          </p:nvPr>
        </p:nvSpPr>
        <p:spPr/>
        <p:txBody>
          <a:bodyPr/>
          <a:lstStyle/>
          <a:p>
            <a:pPr>
              <a:defRPr/>
            </a:pPr>
            <a:fld id="{40B728D1-AA31-490D-B5B1-A640203FC787}" type="datetime1">
              <a:rPr lang="en-GB" altLang="en-US" smtClean="0"/>
              <a:pPr>
                <a:defRPr/>
              </a:pPr>
              <a:t>14/10/2024</a:t>
            </a:fld>
            <a:endParaRPr lang="en-GB" altLang="en-US"/>
          </a:p>
        </p:txBody>
      </p:sp>
      <p:sp>
        <p:nvSpPr>
          <p:cNvPr id="1638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817C916-A850-4EE9-B2F2-0E5FCF12E288}"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spTree>
    <p:extLst>
      <p:ext uri="{BB962C8B-B14F-4D97-AF65-F5344CB8AC3E}">
        <p14:creationId xmlns:p14="http://schemas.microsoft.com/office/powerpoint/2010/main" val="16354781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457200" y="0"/>
            <a:ext cx="8229600" cy="1143000"/>
          </a:xfrm>
        </p:spPr>
        <p:txBody>
          <a:bodyPr/>
          <a:lstStyle/>
          <a:p>
            <a:r>
              <a:rPr lang="en-GB" altLang="en-US" sz="3600" b="1" dirty="0"/>
              <a:t>Force Field Analysis</a:t>
            </a:r>
          </a:p>
        </p:txBody>
      </p:sp>
      <p:sp>
        <p:nvSpPr>
          <p:cNvPr id="16387" name="Content Placeholder 6"/>
          <p:cNvSpPr>
            <a:spLocks noGrp="1"/>
          </p:cNvSpPr>
          <p:nvPr>
            <p:ph idx="1"/>
          </p:nvPr>
        </p:nvSpPr>
        <p:spPr>
          <a:xfrm>
            <a:off x="457200" y="1268760"/>
            <a:ext cx="8229600" cy="3916363"/>
          </a:xfrm>
        </p:spPr>
        <p:txBody>
          <a:bodyPr/>
          <a:lstStyle/>
          <a:p>
            <a:pPr algn="l" fontAlgn="base"/>
            <a:r>
              <a:rPr lang="en-GB" sz="2000" b="0" i="0" dirty="0">
                <a:effectLst/>
              </a:rPr>
              <a:t>Force Field Analysis is a change management tool to help identify forces that either support or oppose a desired change. Applying this tool to your own career (and life) goals can provide you a fresh perspective.</a:t>
            </a:r>
          </a:p>
          <a:p>
            <a:pPr algn="l" fontAlgn="base"/>
            <a:r>
              <a:rPr lang="en-GB" sz="2000" b="0" i="0" dirty="0">
                <a:effectLst/>
              </a:rPr>
              <a:t>Draw a line down the middle of your sheet of paper underneath your goal statement. Label the left-hand column as “Helpers” and the right-hand column as “Hindrances.”</a:t>
            </a:r>
          </a:p>
          <a:p>
            <a:r>
              <a:rPr lang="en-GB" sz="2000" dirty="0"/>
              <a:t>Include Both the “What” and the “How” - the focus is primarily on </a:t>
            </a:r>
            <a:r>
              <a:rPr lang="en-GB" sz="2000" b="1" dirty="0"/>
              <a:t>internal forces</a:t>
            </a:r>
            <a:r>
              <a:rPr lang="en-GB" sz="2000" dirty="0"/>
              <a:t>. Of course, there are lots of external forces at play too, but focus on the forces that you have control over.</a:t>
            </a:r>
          </a:p>
          <a:p>
            <a:pPr algn="l" fontAlgn="base"/>
            <a:endParaRPr lang="en-GB" sz="2000" b="0" i="0" dirty="0">
              <a:effectLst/>
            </a:endParaRPr>
          </a:p>
          <a:p>
            <a:pPr algn="l" fontAlgn="base"/>
            <a:endParaRPr lang="en-GB" sz="2000" b="0" i="0" dirty="0">
              <a:effectLst/>
            </a:endParaRPr>
          </a:p>
          <a:p>
            <a:endParaRPr lang="en-GB" altLang="en-US" dirty="0"/>
          </a:p>
        </p:txBody>
      </p:sp>
      <p:sp>
        <p:nvSpPr>
          <p:cNvPr id="5" name="Date Placeholder 4">
            <a:extLst>
              <a:ext uri="{FF2B5EF4-FFF2-40B4-BE49-F238E27FC236}">
                <a16:creationId xmlns:a16="http://schemas.microsoft.com/office/drawing/2014/main" id="{5D21603D-470A-4B95-A501-A6393D938675}"/>
              </a:ext>
            </a:extLst>
          </p:cNvPr>
          <p:cNvSpPr>
            <a:spLocks noGrp="1"/>
          </p:cNvSpPr>
          <p:nvPr>
            <p:ph type="dt" sz="quarter" idx="10"/>
          </p:nvPr>
        </p:nvSpPr>
        <p:spPr/>
        <p:txBody>
          <a:bodyPr/>
          <a:lstStyle/>
          <a:p>
            <a:pPr>
              <a:defRPr/>
            </a:pPr>
            <a:fld id="{40B728D1-AA31-490D-B5B1-A640203FC787}" type="datetime1">
              <a:rPr lang="en-GB" altLang="en-US" smtClean="0"/>
              <a:pPr>
                <a:defRPr/>
              </a:pPr>
              <a:t>14/10/2024</a:t>
            </a:fld>
            <a:endParaRPr lang="en-GB" altLang="en-US"/>
          </a:p>
        </p:txBody>
      </p:sp>
      <p:sp>
        <p:nvSpPr>
          <p:cNvPr id="1638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817C916-A850-4EE9-B2F2-0E5FCF12E288}"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spTree>
    <p:extLst>
      <p:ext uri="{BB962C8B-B14F-4D97-AF65-F5344CB8AC3E}">
        <p14:creationId xmlns:p14="http://schemas.microsoft.com/office/powerpoint/2010/main" val="3050130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457200" y="0"/>
            <a:ext cx="8229600" cy="1143000"/>
          </a:xfrm>
        </p:spPr>
        <p:txBody>
          <a:bodyPr/>
          <a:lstStyle/>
          <a:p>
            <a:r>
              <a:rPr lang="en-GB" altLang="en-US" sz="3600" b="1" dirty="0"/>
              <a:t>Force Field Analysis</a:t>
            </a:r>
          </a:p>
        </p:txBody>
      </p:sp>
      <p:sp>
        <p:nvSpPr>
          <p:cNvPr id="16387" name="Content Placeholder 6"/>
          <p:cNvSpPr>
            <a:spLocks noGrp="1"/>
          </p:cNvSpPr>
          <p:nvPr>
            <p:ph idx="1"/>
          </p:nvPr>
        </p:nvSpPr>
        <p:spPr>
          <a:xfrm>
            <a:off x="438959" y="1052736"/>
            <a:ext cx="8229600" cy="3916363"/>
          </a:xfrm>
        </p:spPr>
        <p:txBody>
          <a:bodyPr/>
          <a:lstStyle/>
          <a:p>
            <a:pPr algn="l" fontAlgn="base"/>
            <a:r>
              <a:rPr lang="en-GB" sz="2000" b="0" i="0" dirty="0">
                <a:effectLst/>
              </a:rPr>
              <a:t>It’s helpful to include a few subsections (draw a line across the middle of the page) to categorise the forces affecting the life or career goal you have chosen. </a:t>
            </a:r>
          </a:p>
          <a:p>
            <a:pPr lvl="1"/>
            <a:r>
              <a:rPr lang="en-GB" sz="1600" b="0" i="0" dirty="0">
                <a:effectLst/>
              </a:rPr>
              <a:t>Consider having a subsection for the “What” (think technical / functional) and a subsection for the “How” (think </a:t>
            </a:r>
            <a:r>
              <a:rPr lang="en-GB" sz="1600" b="0" i="0" dirty="0" err="1">
                <a:effectLst/>
              </a:rPr>
              <a:t>behavioral</a:t>
            </a:r>
            <a:r>
              <a:rPr lang="en-GB" sz="1600" b="0" i="0" dirty="0">
                <a:effectLst/>
              </a:rPr>
              <a:t>). Or maybe: Knowledge, Skills, and Attributes.</a:t>
            </a:r>
          </a:p>
          <a:p>
            <a:pPr lvl="1"/>
            <a:endParaRPr lang="en-GB" sz="1600" dirty="0"/>
          </a:p>
          <a:p>
            <a:r>
              <a:rPr lang="en-GB" sz="2000" dirty="0"/>
              <a:t>Watch this video to understand better: </a:t>
            </a:r>
            <a:r>
              <a:rPr lang="en-GB" sz="2000" dirty="0">
                <a:hlinkClick r:id="rId2"/>
              </a:rPr>
              <a:t>https://www.youtube.com/watch?v=HCe2H3AsHio</a:t>
            </a:r>
            <a:r>
              <a:rPr lang="en-GB" sz="2000" dirty="0"/>
              <a:t> (1:55) </a:t>
            </a:r>
          </a:p>
          <a:p>
            <a:pPr lvl="1"/>
            <a:endParaRPr lang="en-GB" sz="1600" b="0" i="0" dirty="0">
              <a:effectLst/>
            </a:endParaRPr>
          </a:p>
          <a:p>
            <a:pPr algn="l" fontAlgn="base"/>
            <a:endParaRPr lang="en-GB" sz="2000" b="0" i="0" dirty="0">
              <a:effectLst/>
            </a:endParaRPr>
          </a:p>
          <a:p>
            <a:endParaRPr lang="en-GB" altLang="en-US" dirty="0"/>
          </a:p>
        </p:txBody>
      </p:sp>
      <p:sp>
        <p:nvSpPr>
          <p:cNvPr id="5" name="Date Placeholder 4">
            <a:extLst>
              <a:ext uri="{FF2B5EF4-FFF2-40B4-BE49-F238E27FC236}">
                <a16:creationId xmlns:a16="http://schemas.microsoft.com/office/drawing/2014/main" id="{5D21603D-470A-4B95-A501-A6393D938675}"/>
              </a:ext>
            </a:extLst>
          </p:cNvPr>
          <p:cNvSpPr>
            <a:spLocks noGrp="1"/>
          </p:cNvSpPr>
          <p:nvPr>
            <p:ph type="dt" sz="quarter" idx="10"/>
          </p:nvPr>
        </p:nvSpPr>
        <p:spPr/>
        <p:txBody>
          <a:bodyPr/>
          <a:lstStyle/>
          <a:p>
            <a:pPr>
              <a:defRPr/>
            </a:pPr>
            <a:fld id="{40B728D1-AA31-490D-B5B1-A640203FC787}" type="datetime1">
              <a:rPr lang="en-GB" altLang="en-US" smtClean="0"/>
              <a:pPr>
                <a:defRPr/>
              </a:pPr>
              <a:t>14/10/2024</a:t>
            </a:fld>
            <a:endParaRPr lang="en-GB" altLang="en-US"/>
          </a:p>
        </p:txBody>
      </p:sp>
      <p:sp>
        <p:nvSpPr>
          <p:cNvPr id="1638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817C916-A850-4EE9-B2F2-0E5FCF12E288}"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Tree>
    <p:extLst>
      <p:ext uri="{BB962C8B-B14F-4D97-AF65-F5344CB8AC3E}">
        <p14:creationId xmlns:p14="http://schemas.microsoft.com/office/powerpoint/2010/main" val="39571308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457200" y="0"/>
            <a:ext cx="8229600" cy="1143000"/>
          </a:xfrm>
        </p:spPr>
        <p:txBody>
          <a:bodyPr/>
          <a:lstStyle/>
          <a:p>
            <a:r>
              <a:rPr lang="en-GB" altLang="en-US" sz="3600" b="1" dirty="0"/>
              <a:t>Force Field Analysis</a:t>
            </a:r>
          </a:p>
        </p:txBody>
      </p:sp>
      <p:sp>
        <p:nvSpPr>
          <p:cNvPr id="5" name="Date Placeholder 4">
            <a:extLst>
              <a:ext uri="{FF2B5EF4-FFF2-40B4-BE49-F238E27FC236}">
                <a16:creationId xmlns:a16="http://schemas.microsoft.com/office/drawing/2014/main" id="{5D21603D-470A-4B95-A501-A6393D938675}"/>
              </a:ext>
            </a:extLst>
          </p:cNvPr>
          <p:cNvSpPr>
            <a:spLocks noGrp="1"/>
          </p:cNvSpPr>
          <p:nvPr>
            <p:ph type="dt" sz="quarter" idx="10"/>
          </p:nvPr>
        </p:nvSpPr>
        <p:spPr/>
        <p:txBody>
          <a:bodyPr/>
          <a:lstStyle/>
          <a:p>
            <a:pPr>
              <a:defRPr/>
            </a:pPr>
            <a:fld id="{40B728D1-AA31-490D-B5B1-A640203FC787}" type="datetime1">
              <a:rPr lang="en-GB" altLang="en-US" smtClean="0"/>
              <a:pPr>
                <a:defRPr/>
              </a:pPr>
              <a:t>14/10/2024</a:t>
            </a:fld>
            <a:endParaRPr lang="en-GB" altLang="en-US"/>
          </a:p>
        </p:txBody>
      </p:sp>
      <p:sp>
        <p:nvSpPr>
          <p:cNvPr id="1638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817C916-A850-4EE9-B2F2-0E5FCF12E288}"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pic>
        <p:nvPicPr>
          <p:cNvPr id="2052" name="Picture 4">
            <a:extLst>
              <a:ext uri="{FF2B5EF4-FFF2-40B4-BE49-F238E27FC236}">
                <a16:creationId xmlns:a16="http://schemas.microsoft.com/office/drawing/2014/main" id="{07DB255B-7523-6800-EDE6-21401A1B1E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5556" y="881717"/>
            <a:ext cx="7992888" cy="499555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8D6FBC6-534C-D9B7-8D64-8ECC3ED8376A}"/>
              </a:ext>
            </a:extLst>
          </p:cNvPr>
          <p:cNvSpPr txBox="1"/>
          <p:nvPr/>
        </p:nvSpPr>
        <p:spPr>
          <a:xfrm>
            <a:off x="1907704" y="5928556"/>
            <a:ext cx="6948772" cy="461665"/>
          </a:xfrm>
          <a:prstGeom prst="rect">
            <a:avLst/>
          </a:prstGeom>
          <a:noFill/>
        </p:spPr>
        <p:txBody>
          <a:bodyPr wrap="square" rtlCol="0">
            <a:spAutoFit/>
          </a:bodyPr>
          <a:lstStyle/>
          <a:p>
            <a:r>
              <a:rPr lang="en-GB" sz="1200" dirty="0">
                <a:solidFill>
                  <a:schemeClr val="bg1"/>
                </a:solidFill>
              </a:rPr>
              <a:t>Image source: </a:t>
            </a:r>
            <a:r>
              <a:rPr lang="en-GB" sz="1200" dirty="0">
                <a:solidFill>
                  <a:srgbClr val="FFFF00"/>
                </a:solidFill>
                <a:hlinkClick r:id="rId3">
                  <a:extLst>
                    <a:ext uri="{A12FA001-AC4F-418D-AE19-62706E023703}">
                      <ahyp:hlinkClr xmlns:ahyp="http://schemas.microsoft.com/office/drawing/2018/hyperlinkcolor" val="tx"/>
                    </a:ext>
                  </a:extLst>
                </a:hlinkClick>
              </a:rPr>
              <a:t>https://coachyourselfup.com/the-double-whammy-bonus-assessing-your-career-goals-with-force-field-analysis/</a:t>
            </a:r>
            <a:r>
              <a:rPr lang="en-GB" sz="1200" dirty="0">
                <a:solidFill>
                  <a:srgbClr val="FFFF00"/>
                </a:solidFill>
              </a:rPr>
              <a:t>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Date Placeholder 4">
            <a:extLst>
              <a:ext uri="{FF2B5EF4-FFF2-40B4-BE49-F238E27FC236}">
                <a16:creationId xmlns:a16="http://schemas.microsoft.com/office/drawing/2014/main" id="{3F556D50-85E9-4106-B8EA-1C51573D6F95}"/>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fld id="{842CA005-9F72-43BF-AE2A-B9B0AA21C1F5}" type="datetime1">
              <a:rPr lang="en-GB" altLang="en-US"/>
              <a:pPr>
                <a:defRPr/>
              </a:pPr>
              <a:t>14/10/2024</a:t>
            </a:fld>
            <a:endParaRPr lang="en-GB" altLang="en-US"/>
          </a:p>
        </p:txBody>
      </p:sp>
      <p:sp>
        <p:nvSpPr>
          <p:cNvPr id="17412" name="Slide Number Placeholder 6"/>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A2FB9DD-5BA7-4484-99F0-A361DBAA15E2}" type="slidenum">
              <a:rPr lang="en-GB" altLang="en-US" sz="1200" smtClean="0">
                <a:latin typeface="Arial" panose="020B0604020202020204" pitchFamily="34" charset="0"/>
              </a:rPr>
              <a:pPr>
                <a:spcBef>
                  <a:spcPct val="0"/>
                </a:spcBef>
                <a:buFontTx/>
                <a:buNone/>
              </a:pPr>
              <a:t>19</a:t>
            </a:fld>
            <a:endParaRPr lang="en-GB" altLang="en-US" sz="1200">
              <a:latin typeface="Arial" panose="020B0604020202020204" pitchFamily="34" charset="0"/>
            </a:endParaRPr>
          </a:p>
        </p:txBody>
      </p:sp>
      <p:sp>
        <p:nvSpPr>
          <p:cNvPr id="17414" name="Rectangle 3"/>
          <p:cNvSpPr>
            <a:spLocks noGrp="1"/>
          </p:cNvSpPr>
          <p:nvPr>
            <p:ph type="body" sz="half" idx="1"/>
          </p:nvPr>
        </p:nvSpPr>
        <p:spPr>
          <a:xfrm>
            <a:off x="2843808" y="404665"/>
            <a:ext cx="4032250" cy="720080"/>
          </a:xfrm>
        </p:spPr>
        <p:txBody>
          <a:bodyPr/>
          <a:lstStyle/>
          <a:p>
            <a:pPr eaLnBrk="1" hangingPunct="1">
              <a:buFontTx/>
              <a:buNone/>
            </a:pPr>
            <a:r>
              <a:rPr lang="en-GB" altLang="en-US" b="1" dirty="0"/>
              <a:t>Force Field Analysis</a:t>
            </a:r>
          </a:p>
          <a:p>
            <a:pPr eaLnBrk="1" hangingPunct="1">
              <a:buFontTx/>
              <a:buNone/>
            </a:pPr>
            <a:endParaRPr lang="en-GB" altLang="en-US" sz="2400" b="1" dirty="0"/>
          </a:p>
          <a:p>
            <a:pPr eaLnBrk="1" hangingPunct="1">
              <a:buFontTx/>
              <a:buNone/>
            </a:pPr>
            <a:endParaRPr lang="en-GB" altLang="en-US" sz="2400" b="1" dirty="0"/>
          </a:p>
        </p:txBody>
      </p:sp>
      <p:graphicFrame>
        <p:nvGraphicFramePr>
          <p:cNvPr id="150532" name="Group 4">
            <a:extLst>
              <a:ext uri="{FF2B5EF4-FFF2-40B4-BE49-F238E27FC236}">
                <a16:creationId xmlns:a16="http://schemas.microsoft.com/office/drawing/2014/main" id="{6F0FB3F1-DD9C-48DA-B95F-E309613C5451}"/>
              </a:ext>
            </a:extLst>
          </p:cNvPr>
          <p:cNvGraphicFramePr>
            <a:graphicFrameLocks noGrp="1"/>
          </p:cNvGraphicFramePr>
          <p:nvPr>
            <p:ph sz="half" idx="2"/>
            <p:extLst>
              <p:ext uri="{D42A27DB-BD31-4B8C-83A1-F6EECF244321}">
                <p14:modId xmlns:p14="http://schemas.microsoft.com/office/powerpoint/2010/main" val="1021503815"/>
              </p:ext>
            </p:extLst>
          </p:nvPr>
        </p:nvGraphicFramePr>
        <p:xfrm>
          <a:off x="1475656" y="1556792"/>
          <a:ext cx="6375400" cy="3471862"/>
        </p:xfrm>
        <a:graphic>
          <a:graphicData uri="http://schemas.openxmlformats.org/drawingml/2006/table">
            <a:tbl>
              <a:tblPr/>
              <a:tblGrid>
                <a:gridCol w="2332037">
                  <a:extLst>
                    <a:ext uri="{9D8B030D-6E8A-4147-A177-3AD203B41FA5}">
                      <a16:colId xmlns:a16="http://schemas.microsoft.com/office/drawing/2014/main" val="411059294"/>
                    </a:ext>
                  </a:extLst>
                </a:gridCol>
                <a:gridCol w="546100">
                  <a:extLst>
                    <a:ext uri="{9D8B030D-6E8A-4147-A177-3AD203B41FA5}">
                      <a16:colId xmlns:a16="http://schemas.microsoft.com/office/drawing/2014/main" val="2981798195"/>
                    </a:ext>
                  </a:extLst>
                </a:gridCol>
                <a:gridCol w="947738">
                  <a:extLst>
                    <a:ext uri="{9D8B030D-6E8A-4147-A177-3AD203B41FA5}">
                      <a16:colId xmlns:a16="http://schemas.microsoft.com/office/drawing/2014/main" val="520723345"/>
                    </a:ext>
                  </a:extLst>
                </a:gridCol>
                <a:gridCol w="527050">
                  <a:extLst>
                    <a:ext uri="{9D8B030D-6E8A-4147-A177-3AD203B41FA5}">
                      <a16:colId xmlns:a16="http://schemas.microsoft.com/office/drawing/2014/main" val="3575317279"/>
                    </a:ext>
                  </a:extLst>
                </a:gridCol>
                <a:gridCol w="2022475">
                  <a:extLst>
                    <a:ext uri="{9D8B030D-6E8A-4147-A177-3AD203B41FA5}">
                      <a16:colId xmlns:a16="http://schemas.microsoft.com/office/drawing/2014/main" val="1337760157"/>
                    </a:ext>
                  </a:extLst>
                </a:gridCol>
              </a:tblGrid>
              <a:tr h="3471862">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Summary of skills and competencies I possess</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600" b="1" i="0" u="none" strike="noStrike" cap="none" normalizeH="0" baseline="0">
                        <a:ln>
                          <a:noFill/>
                        </a:ln>
                        <a:solidFill>
                          <a:schemeClr val="tx1"/>
                        </a:solidFill>
                        <a:effectLst/>
                        <a:latin typeface="Arial" panose="020B0604020202020204" pitchFamily="34" charset="0"/>
                        <a:cs typeface="Arial" panose="020B0604020202020204" pitchFamily="34" charset="0"/>
                        <a:sym typeface="Wingdings" panose="05000000000000000000" pitchFamily="2" charset="2"/>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600" b="1" i="0" u="none" strike="noStrike" cap="none" normalizeH="0" baseline="0">
                        <a:ln>
                          <a:noFill/>
                        </a:ln>
                        <a:solidFill>
                          <a:schemeClr val="tx1"/>
                        </a:solidFill>
                        <a:effectLst/>
                        <a:latin typeface="Arial" panose="020B0604020202020204" pitchFamily="34" charset="0"/>
                        <a:cs typeface="Arial" panose="020B0604020202020204" pitchFamily="34" charset="0"/>
                        <a:sym typeface="Wingdings" panose="05000000000000000000" pitchFamily="2" charset="2"/>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600" b="1" i="0" u="none" strike="noStrike" cap="none" normalizeH="0" baseline="0">
                        <a:ln>
                          <a:noFill/>
                        </a:ln>
                        <a:solidFill>
                          <a:schemeClr val="tx1"/>
                        </a:solidFill>
                        <a:effectLst/>
                        <a:latin typeface="Arial" panose="020B0604020202020204" pitchFamily="34" charset="0"/>
                        <a:cs typeface="Arial" panose="020B0604020202020204" pitchFamily="34" charset="0"/>
                        <a:sym typeface="Wingdings" panose="05000000000000000000" pitchFamily="2" charset="2"/>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600" b="1" i="0" u="none" strike="noStrike" cap="none" normalizeH="0" baseline="0">
                        <a:ln>
                          <a:noFill/>
                        </a:ln>
                        <a:solidFill>
                          <a:schemeClr val="tx1"/>
                        </a:solidFill>
                        <a:effectLst/>
                        <a:latin typeface="Arial" panose="020B0604020202020204" pitchFamily="34" charset="0"/>
                        <a:cs typeface="Arial" panose="020B0604020202020204" pitchFamily="34" charset="0"/>
                        <a:sym typeface="Wingdings" panose="05000000000000000000" pitchFamily="2" charset="2"/>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cs typeface="Arial" panose="020B0604020202020204" pitchFamily="34" charset="0"/>
                          <a:sym typeface="Wingdings" panose="05000000000000000000" pitchFamily="2" charset="2"/>
                        </a:rPr>
                        <a:t></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Equilibrium</a:t>
                      </a:r>
                    </a:p>
                  </a:txBody>
                  <a:tcPr marL="90000" marR="90000" marT="46800" marB="46800" vert="eaVert"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600" b="1" i="0" u="none" strike="noStrike" cap="none" normalizeH="0" baseline="0">
                        <a:ln>
                          <a:noFill/>
                        </a:ln>
                        <a:solidFill>
                          <a:schemeClr val="tx1"/>
                        </a:solidFill>
                        <a:effectLst/>
                        <a:latin typeface="Arial" panose="020B0604020202020204" pitchFamily="34" charset="0"/>
                        <a:cs typeface="Arial" panose="020B0604020202020204" pitchFamily="34" charset="0"/>
                        <a:sym typeface="Wingdings" panose="05000000000000000000" pitchFamily="2" charset="2"/>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600" b="1" i="0" u="none" strike="noStrike" cap="none" normalizeH="0" baseline="0">
                        <a:ln>
                          <a:noFill/>
                        </a:ln>
                        <a:solidFill>
                          <a:schemeClr val="tx1"/>
                        </a:solidFill>
                        <a:effectLst/>
                        <a:latin typeface="Arial" panose="020B0604020202020204" pitchFamily="34" charset="0"/>
                        <a:cs typeface="Arial" panose="020B0604020202020204" pitchFamily="34" charset="0"/>
                        <a:sym typeface="Wingdings" panose="05000000000000000000" pitchFamily="2" charset="2"/>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600" b="1" i="0" u="none" strike="noStrike" cap="none" normalizeH="0" baseline="0">
                        <a:ln>
                          <a:noFill/>
                        </a:ln>
                        <a:solidFill>
                          <a:schemeClr val="tx1"/>
                        </a:solidFill>
                        <a:effectLst/>
                        <a:latin typeface="Arial" panose="020B0604020202020204" pitchFamily="34" charset="0"/>
                        <a:cs typeface="Arial" panose="020B0604020202020204" pitchFamily="34" charset="0"/>
                        <a:sym typeface="Wingdings" panose="05000000000000000000" pitchFamily="2" charset="2"/>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600" b="1" i="0" u="none" strike="noStrike" cap="none" normalizeH="0" baseline="0">
                        <a:ln>
                          <a:noFill/>
                        </a:ln>
                        <a:solidFill>
                          <a:schemeClr val="tx1"/>
                        </a:solidFill>
                        <a:effectLst/>
                        <a:latin typeface="Arial" panose="020B0604020202020204" pitchFamily="34" charset="0"/>
                        <a:cs typeface="Arial" panose="020B0604020202020204" pitchFamily="34" charset="0"/>
                        <a:sym typeface="Wingdings" panose="05000000000000000000" pitchFamily="2" charset="2"/>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cs typeface="Arial" panose="020B0604020202020204" pitchFamily="34" charset="0"/>
                          <a:sym typeface="Wingdings" panose="05000000000000000000" pitchFamily="2" charset="2"/>
                        </a:rPr>
                        <a:t></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Requirements of organisation / job</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586435238"/>
                  </a:ext>
                </a:extLst>
              </a:tr>
            </a:tbl>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Date Placeholder 3">
            <a:extLst>
              <a:ext uri="{FF2B5EF4-FFF2-40B4-BE49-F238E27FC236}">
                <a16:creationId xmlns:a16="http://schemas.microsoft.com/office/drawing/2014/main" id="{54A5F87F-9F28-4AC4-B4A1-E4CB5C26065F}"/>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fld id="{2E9188B2-0EC0-4F46-B049-0A92AE23DD5A}" type="datetime1">
              <a:rPr lang="en-GB" altLang="en-US"/>
              <a:pPr>
                <a:defRPr/>
              </a:pPr>
              <a:t>14/10/2024</a:t>
            </a:fld>
            <a:endParaRPr lang="en-GB" altLang="en-US"/>
          </a:p>
        </p:txBody>
      </p:sp>
      <p:sp>
        <p:nvSpPr>
          <p:cNvPr id="18435" name="Footer Placeholder 4"/>
          <p:cNvSpPr>
            <a:spLocks noGrp="1" noChangeArrowheads="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r>
              <a:rPr lang="en-GB" altLang="en-US" sz="1800">
                <a:latin typeface="Arial" panose="020B0604020202020204" pitchFamily="34" charset="0"/>
                <a:cs typeface="Arial" panose="020B0604020202020204" pitchFamily="34" charset="0"/>
              </a:rPr>
              <a:t>Lecture 3</a:t>
            </a:r>
          </a:p>
        </p:txBody>
      </p:sp>
      <p:sp>
        <p:nvSpPr>
          <p:cNvPr id="18436"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6C41E3D-F88B-4C3E-898F-CFCCDE4829B3}" type="slidenum">
              <a:rPr lang="en-GB" altLang="en-US" sz="1200" smtClean="0">
                <a:latin typeface="Arial" panose="020B0604020202020204" pitchFamily="34" charset="0"/>
              </a:rPr>
              <a:pPr>
                <a:spcBef>
                  <a:spcPct val="0"/>
                </a:spcBef>
                <a:buFontTx/>
                <a:buNone/>
              </a:pPr>
              <a:t>20</a:t>
            </a:fld>
            <a:endParaRPr lang="en-GB" altLang="en-US" sz="1200">
              <a:latin typeface="Arial" panose="020B0604020202020204" pitchFamily="34" charset="0"/>
            </a:endParaRPr>
          </a:p>
        </p:txBody>
      </p:sp>
      <p:sp>
        <p:nvSpPr>
          <p:cNvPr id="18437" name="Rectangle 2"/>
          <p:cNvSpPr>
            <a:spLocks noGrp="1"/>
          </p:cNvSpPr>
          <p:nvPr>
            <p:ph type="title"/>
          </p:nvPr>
        </p:nvSpPr>
        <p:spPr/>
        <p:txBody>
          <a:bodyPr/>
          <a:lstStyle/>
          <a:p>
            <a:pPr eaLnBrk="1" hangingPunct="1"/>
            <a:r>
              <a:rPr lang="en-GB" altLang="en-US" sz="3600" b="1" dirty="0"/>
              <a:t>Other considerations</a:t>
            </a:r>
          </a:p>
        </p:txBody>
      </p:sp>
      <p:sp>
        <p:nvSpPr>
          <p:cNvPr id="18438" name="Rectangle 3"/>
          <p:cNvSpPr>
            <a:spLocks noGrp="1"/>
          </p:cNvSpPr>
          <p:nvPr>
            <p:ph type="body" idx="1"/>
          </p:nvPr>
        </p:nvSpPr>
        <p:spPr>
          <a:xfrm>
            <a:off x="457200" y="1600200"/>
            <a:ext cx="8229600" cy="3916363"/>
          </a:xfrm>
        </p:spPr>
        <p:txBody>
          <a:bodyPr/>
          <a:lstStyle/>
          <a:p>
            <a:pPr eaLnBrk="1" hangingPunct="1"/>
            <a:r>
              <a:rPr lang="en-GB" altLang="en-US" sz="2800" dirty="0"/>
              <a:t>What type of leader are you?</a:t>
            </a:r>
          </a:p>
          <a:p>
            <a:pPr eaLnBrk="1" hangingPunct="1"/>
            <a:r>
              <a:rPr lang="en-GB" altLang="en-US" sz="2800" dirty="0"/>
              <a:t>What roles do you take in groups and teams?</a:t>
            </a:r>
          </a:p>
          <a:p>
            <a:pPr eaLnBrk="1" hangingPunct="1"/>
            <a:r>
              <a:rPr lang="en-GB" altLang="en-US" sz="2800" dirty="0"/>
              <a:t>Which entrepreneurial characteristics do you have? Which traits?</a:t>
            </a:r>
          </a:p>
          <a:p>
            <a:pPr eaLnBrk="1" hangingPunct="1">
              <a:buFontTx/>
              <a:buNone/>
            </a:pPr>
            <a:endParaRPr lang="en-GB" altLang="en-US" sz="28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Date Placeholder 3">
            <a:extLst>
              <a:ext uri="{FF2B5EF4-FFF2-40B4-BE49-F238E27FC236}">
                <a16:creationId xmlns:a16="http://schemas.microsoft.com/office/drawing/2014/main" id="{5540D0CC-901E-4F57-9F58-3DF7A9F3CA63}"/>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fld id="{71BA6C82-3A05-4FE6-A5EA-EFBD465BF354}" type="datetime1">
              <a:rPr lang="en-GB" altLang="en-US"/>
              <a:pPr>
                <a:defRPr/>
              </a:pPr>
              <a:t>14/10/2024</a:t>
            </a:fld>
            <a:endParaRPr lang="en-GB" altLang="en-US"/>
          </a:p>
        </p:txBody>
      </p:sp>
      <p:sp>
        <p:nvSpPr>
          <p:cNvPr id="20483" name="Footer Placeholder 4"/>
          <p:cNvSpPr>
            <a:spLocks noGrp="1" noChangeArrowheads="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r>
              <a:rPr lang="en-GB" altLang="en-US" sz="1800">
                <a:latin typeface="Arial" panose="020B0604020202020204" pitchFamily="34" charset="0"/>
                <a:cs typeface="Arial" panose="020B0604020202020204" pitchFamily="34" charset="0"/>
              </a:rPr>
              <a:t>Lecture 3</a:t>
            </a:r>
          </a:p>
        </p:txBody>
      </p:sp>
      <p:sp>
        <p:nvSpPr>
          <p:cNvPr id="20484"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BACA8B0-5C83-421E-B480-60D94FB83B59}" type="slidenum">
              <a:rPr lang="en-GB" altLang="en-US" sz="1200" smtClean="0">
                <a:latin typeface="Arial" panose="020B0604020202020204" pitchFamily="34" charset="0"/>
              </a:rPr>
              <a:pPr>
                <a:spcBef>
                  <a:spcPct val="0"/>
                </a:spcBef>
                <a:buFontTx/>
                <a:buNone/>
              </a:pPr>
              <a:t>21</a:t>
            </a:fld>
            <a:endParaRPr lang="en-GB" altLang="en-US" sz="1200">
              <a:latin typeface="Arial" panose="020B0604020202020204" pitchFamily="34" charset="0"/>
            </a:endParaRPr>
          </a:p>
        </p:txBody>
      </p:sp>
      <p:sp>
        <p:nvSpPr>
          <p:cNvPr id="20485" name="Rectangle 2"/>
          <p:cNvSpPr>
            <a:spLocks noGrp="1"/>
          </p:cNvSpPr>
          <p:nvPr>
            <p:ph type="title"/>
          </p:nvPr>
        </p:nvSpPr>
        <p:spPr/>
        <p:txBody>
          <a:bodyPr/>
          <a:lstStyle/>
          <a:p>
            <a:pPr eaLnBrk="1" hangingPunct="1">
              <a:buFontTx/>
              <a:buNone/>
            </a:pPr>
            <a:r>
              <a:rPr lang="en-GB" altLang="en-US" sz="3200" b="1" dirty="0"/>
              <a:t>The 7 ‘P’s of Marketing</a:t>
            </a:r>
          </a:p>
        </p:txBody>
      </p:sp>
      <p:sp>
        <p:nvSpPr>
          <p:cNvPr id="20486" name="Rectangle 3"/>
          <p:cNvSpPr>
            <a:spLocks noGrp="1"/>
          </p:cNvSpPr>
          <p:nvPr>
            <p:ph type="body" idx="1"/>
          </p:nvPr>
        </p:nvSpPr>
        <p:spPr>
          <a:xfrm>
            <a:off x="457200" y="1600200"/>
            <a:ext cx="8229600" cy="3916363"/>
          </a:xfrm>
        </p:spPr>
        <p:txBody>
          <a:bodyPr/>
          <a:lstStyle/>
          <a:p>
            <a:pPr eaLnBrk="1" hangingPunct="1">
              <a:buClr>
                <a:schemeClr val="tx1"/>
              </a:buClr>
              <a:buFont typeface="Wingdings" panose="05000000000000000000" pitchFamily="2" charset="2"/>
              <a:buChar char="Ø"/>
            </a:pPr>
            <a:r>
              <a:rPr lang="en-GB" altLang="en-US" sz="2400" dirty="0"/>
              <a:t>Product</a:t>
            </a:r>
          </a:p>
          <a:p>
            <a:pPr eaLnBrk="1" hangingPunct="1">
              <a:buClr>
                <a:schemeClr val="tx1"/>
              </a:buClr>
              <a:buFont typeface="Wingdings" panose="05000000000000000000" pitchFamily="2" charset="2"/>
              <a:buChar char="Ø"/>
            </a:pPr>
            <a:r>
              <a:rPr lang="en-GB" altLang="en-US" sz="2400" dirty="0"/>
              <a:t>Price</a:t>
            </a:r>
          </a:p>
          <a:p>
            <a:pPr eaLnBrk="1" hangingPunct="1">
              <a:buClr>
                <a:schemeClr val="tx1"/>
              </a:buClr>
              <a:buFont typeface="Wingdings" panose="05000000000000000000" pitchFamily="2" charset="2"/>
              <a:buChar char="Ø"/>
            </a:pPr>
            <a:r>
              <a:rPr lang="en-GB" altLang="en-US" sz="2400" dirty="0"/>
              <a:t>Place</a:t>
            </a:r>
          </a:p>
          <a:p>
            <a:pPr eaLnBrk="1" hangingPunct="1">
              <a:buClr>
                <a:schemeClr val="tx1"/>
              </a:buClr>
              <a:buFont typeface="Wingdings" panose="05000000000000000000" pitchFamily="2" charset="2"/>
              <a:buChar char="Ø"/>
            </a:pPr>
            <a:r>
              <a:rPr lang="en-GB" altLang="en-US" sz="2400" dirty="0"/>
              <a:t>Promotion</a:t>
            </a:r>
          </a:p>
          <a:p>
            <a:pPr eaLnBrk="1" hangingPunct="1">
              <a:buClr>
                <a:schemeClr val="tx1"/>
              </a:buClr>
              <a:buFont typeface="Wingdings" panose="05000000000000000000" pitchFamily="2" charset="2"/>
              <a:buChar char="Ø"/>
            </a:pPr>
            <a:r>
              <a:rPr lang="en-GB" altLang="en-US" sz="2400" dirty="0"/>
              <a:t>People</a:t>
            </a:r>
          </a:p>
          <a:p>
            <a:pPr eaLnBrk="1" hangingPunct="1">
              <a:buClr>
                <a:schemeClr val="tx1"/>
              </a:buClr>
              <a:buFont typeface="Wingdings" panose="05000000000000000000" pitchFamily="2" charset="2"/>
              <a:buChar char="Ø"/>
            </a:pPr>
            <a:r>
              <a:rPr lang="en-GB" altLang="en-US" sz="2400" dirty="0"/>
              <a:t>Process</a:t>
            </a:r>
          </a:p>
          <a:p>
            <a:pPr eaLnBrk="1" hangingPunct="1">
              <a:buClr>
                <a:schemeClr val="tx1"/>
              </a:buClr>
              <a:buFont typeface="Wingdings" panose="05000000000000000000" pitchFamily="2" charset="2"/>
              <a:buChar char="Ø"/>
            </a:pPr>
            <a:r>
              <a:rPr lang="en-GB" altLang="en-US" sz="2400" dirty="0"/>
              <a:t>Physical environment</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Date Placeholder 3">
            <a:extLst>
              <a:ext uri="{FF2B5EF4-FFF2-40B4-BE49-F238E27FC236}">
                <a16:creationId xmlns:a16="http://schemas.microsoft.com/office/drawing/2014/main" id="{5540D0CC-901E-4F57-9F58-3DF7A9F3CA63}"/>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fld id="{71BA6C82-3A05-4FE6-A5EA-EFBD465BF354}" type="datetime1">
              <a:rPr lang="en-GB" altLang="en-US"/>
              <a:pPr>
                <a:defRPr/>
              </a:pPr>
              <a:t>14/10/2024</a:t>
            </a:fld>
            <a:endParaRPr lang="en-GB" altLang="en-US"/>
          </a:p>
        </p:txBody>
      </p:sp>
      <p:sp>
        <p:nvSpPr>
          <p:cNvPr id="21507" name="Footer Placeholder 4"/>
          <p:cNvSpPr>
            <a:spLocks noGrp="1" noChangeArrowheads="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r>
              <a:rPr lang="en-GB" altLang="en-US" sz="1800">
                <a:latin typeface="Arial" panose="020B0604020202020204" pitchFamily="34" charset="0"/>
                <a:cs typeface="Arial" panose="020B0604020202020204" pitchFamily="34" charset="0"/>
              </a:rPr>
              <a:t>Lecture 3</a:t>
            </a:r>
          </a:p>
        </p:txBody>
      </p:sp>
      <p:sp>
        <p:nvSpPr>
          <p:cNvPr id="21508"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8C17FC8-378C-40FE-AF4D-624F96AE3C72}" type="slidenum">
              <a:rPr lang="en-GB" altLang="en-US" sz="1200" smtClean="0">
                <a:latin typeface="Arial" panose="020B0604020202020204" pitchFamily="34" charset="0"/>
              </a:rPr>
              <a:pPr>
                <a:spcBef>
                  <a:spcPct val="0"/>
                </a:spcBef>
                <a:buFontTx/>
                <a:buNone/>
              </a:pPr>
              <a:t>22</a:t>
            </a:fld>
            <a:endParaRPr lang="en-GB" altLang="en-US" sz="1200">
              <a:latin typeface="Arial" panose="020B0604020202020204" pitchFamily="34" charset="0"/>
            </a:endParaRPr>
          </a:p>
        </p:txBody>
      </p:sp>
      <p:sp>
        <p:nvSpPr>
          <p:cNvPr id="21509" name="Rectangle 2"/>
          <p:cNvSpPr>
            <a:spLocks noGrp="1"/>
          </p:cNvSpPr>
          <p:nvPr>
            <p:ph type="title"/>
          </p:nvPr>
        </p:nvSpPr>
        <p:spPr/>
        <p:txBody>
          <a:bodyPr/>
          <a:lstStyle/>
          <a:p>
            <a:pPr eaLnBrk="1" hangingPunct="1"/>
            <a:endParaRPr lang="en-GB" altLang="en-US"/>
          </a:p>
        </p:txBody>
      </p:sp>
      <p:sp>
        <p:nvSpPr>
          <p:cNvPr id="21510" name="Rectangle 3"/>
          <p:cNvSpPr>
            <a:spLocks noGrp="1"/>
          </p:cNvSpPr>
          <p:nvPr>
            <p:ph type="body" idx="1"/>
          </p:nvPr>
        </p:nvSpPr>
        <p:spPr>
          <a:xfrm>
            <a:off x="465138" y="5027613"/>
            <a:ext cx="8229600" cy="503237"/>
          </a:xfrm>
        </p:spPr>
        <p:txBody>
          <a:bodyPr/>
          <a:lstStyle/>
          <a:p>
            <a:pPr eaLnBrk="1" hangingPunct="1">
              <a:buFontTx/>
              <a:buNone/>
            </a:pPr>
            <a:r>
              <a:rPr lang="en-GB" altLang="en-US" sz="1200"/>
              <a:t>Image source: </a:t>
            </a:r>
            <a:r>
              <a:rPr lang="en-GB" altLang="en-US" sz="1200">
                <a:hlinkClick r:id="rId2"/>
              </a:rPr>
              <a:t>https://www.smartinsights.com/marketing-planning/marketing-models/how-to-use-the-7ps-marketing-mix/</a:t>
            </a:r>
            <a:endParaRPr lang="en-GB" altLang="en-US" sz="1200"/>
          </a:p>
        </p:txBody>
      </p:sp>
      <p:pic>
        <p:nvPicPr>
          <p:cNvPr id="21511"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9750" y="404813"/>
            <a:ext cx="8064500" cy="4513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Date Placeholder 3">
            <a:extLst>
              <a:ext uri="{FF2B5EF4-FFF2-40B4-BE49-F238E27FC236}">
                <a16:creationId xmlns:a16="http://schemas.microsoft.com/office/drawing/2014/main" id="{F2EDD9F2-DABA-4C8C-A045-454C65D5366E}"/>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fld id="{F51A06CF-DC37-451C-9DC3-903C521B17BC}" type="datetime1">
              <a:rPr lang="en-GB" altLang="en-US"/>
              <a:pPr>
                <a:defRPr/>
              </a:pPr>
              <a:t>14/10/2024</a:t>
            </a:fld>
            <a:endParaRPr lang="en-GB" altLang="en-US"/>
          </a:p>
        </p:txBody>
      </p:sp>
      <p:sp>
        <p:nvSpPr>
          <p:cNvPr id="22531" name="Footer Placeholder 4"/>
          <p:cNvSpPr>
            <a:spLocks noGrp="1" noChangeArrowheads="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r>
              <a:rPr lang="en-GB" altLang="en-US" sz="1800">
                <a:latin typeface="Arial" panose="020B0604020202020204" pitchFamily="34" charset="0"/>
                <a:cs typeface="Arial" panose="020B0604020202020204" pitchFamily="34" charset="0"/>
              </a:rPr>
              <a:t>Lecture 3</a:t>
            </a:r>
          </a:p>
        </p:txBody>
      </p:sp>
      <p:sp>
        <p:nvSpPr>
          <p:cNvPr id="22532"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BF0DC9F-8C19-45BA-B387-D3FB9E831A16}" type="slidenum">
              <a:rPr lang="en-GB" altLang="en-US" sz="1200" smtClean="0">
                <a:latin typeface="Arial" panose="020B0604020202020204" pitchFamily="34" charset="0"/>
              </a:rPr>
              <a:pPr>
                <a:spcBef>
                  <a:spcPct val="0"/>
                </a:spcBef>
                <a:buFontTx/>
                <a:buNone/>
              </a:pPr>
              <a:t>23</a:t>
            </a:fld>
            <a:endParaRPr lang="en-GB" altLang="en-US" sz="1200">
              <a:latin typeface="Arial" panose="020B0604020202020204" pitchFamily="34" charset="0"/>
            </a:endParaRPr>
          </a:p>
        </p:txBody>
      </p:sp>
      <p:sp>
        <p:nvSpPr>
          <p:cNvPr id="22533" name="Rectangle 2"/>
          <p:cNvSpPr>
            <a:spLocks noGrp="1"/>
          </p:cNvSpPr>
          <p:nvPr>
            <p:ph type="title"/>
          </p:nvPr>
        </p:nvSpPr>
        <p:spPr/>
        <p:txBody>
          <a:bodyPr/>
          <a:lstStyle/>
          <a:p>
            <a:pPr eaLnBrk="1" hangingPunct="1"/>
            <a:r>
              <a:rPr lang="en-GB" altLang="en-US" b="1" dirty="0"/>
              <a:t>Consider PEST factors:</a:t>
            </a:r>
            <a:endParaRPr lang="en-GB" altLang="en-US" dirty="0"/>
          </a:p>
        </p:txBody>
      </p:sp>
      <p:sp>
        <p:nvSpPr>
          <p:cNvPr id="22534" name="Rectangle 3"/>
          <p:cNvSpPr>
            <a:spLocks noGrp="1"/>
          </p:cNvSpPr>
          <p:nvPr>
            <p:ph type="body" idx="1"/>
          </p:nvPr>
        </p:nvSpPr>
        <p:spPr>
          <a:xfrm>
            <a:off x="457200" y="1600200"/>
            <a:ext cx="8229600" cy="3916363"/>
          </a:xfrm>
        </p:spPr>
        <p:txBody>
          <a:bodyPr/>
          <a:lstStyle/>
          <a:p>
            <a:pPr eaLnBrk="1" hangingPunct="1">
              <a:buClr>
                <a:schemeClr val="tx1"/>
              </a:buClr>
              <a:buFont typeface="Wingdings" panose="05000000000000000000" pitchFamily="2" charset="2"/>
              <a:buChar char="Ø"/>
            </a:pPr>
            <a:r>
              <a:rPr lang="en-GB" altLang="en-US" dirty="0"/>
              <a:t>Political</a:t>
            </a:r>
          </a:p>
          <a:p>
            <a:pPr eaLnBrk="1" hangingPunct="1">
              <a:buClr>
                <a:schemeClr val="tx1"/>
              </a:buClr>
              <a:buFont typeface="Wingdings" panose="05000000000000000000" pitchFamily="2" charset="2"/>
              <a:buChar char="Ø"/>
            </a:pPr>
            <a:r>
              <a:rPr lang="en-GB" altLang="en-US" dirty="0"/>
              <a:t>Economic</a:t>
            </a:r>
          </a:p>
          <a:p>
            <a:pPr eaLnBrk="1" hangingPunct="1">
              <a:buClr>
                <a:schemeClr val="tx1"/>
              </a:buClr>
              <a:buFont typeface="Wingdings" panose="05000000000000000000" pitchFamily="2" charset="2"/>
              <a:buChar char="Ø"/>
            </a:pPr>
            <a:r>
              <a:rPr lang="en-GB" altLang="en-US" dirty="0"/>
              <a:t>Socio-cultural</a:t>
            </a:r>
          </a:p>
          <a:p>
            <a:pPr eaLnBrk="1" hangingPunct="1">
              <a:buClr>
                <a:schemeClr val="tx1"/>
              </a:buClr>
              <a:buFont typeface="Wingdings" panose="05000000000000000000" pitchFamily="2" charset="2"/>
              <a:buChar char="Ø"/>
            </a:pPr>
            <a:r>
              <a:rPr lang="en-GB" altLang="en-US" dirty="0"/>
              <a:t>Technological</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6"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85A13EE-C3CC-4E51-9941-C887D60CFF4B}" type="slidenum">
              <a:rPr lang="en-GB" altLang="en-US" sz="1200" smtClean="0">
                <a:latin typeface="Arial" panose="020B0604020202020204" pitchFamily="34" charset="0"/>
              </a:rPr>
              <a:pPr>
                <a:spcBef>
                  <a:spcPct val="0"/>
                </a:spcBef>
                <a:buFontTx/>
                <a:buNone/>
              </a:pPr>
              <a:t>24</a:t>
            </a:fld>
            <a:endParaRPr lang="en-GB" altLang="en-US" sz="1200">
              <a:latin typeface="Arial" panose="020B0604020202020204" pitchFamily="34" charset="0"/>
            </a:endParaRPr>
          </a:p>
        </p:txBody>
      </p:sp>
      <p:sp>
        <p:nvSpPr>
          <p:cNvPr id="23557" name="Rectangle 2"/>
          <p:cNvSpPr>
            <a:spLocks noGrp="1"/>
          </p:cNvSpPr>
          <p:nvPr>
            <p:ph type="title"/>
          </p:nvPr>
        </p:nvSpPr>
        <p:spPr/>
        <p:txBody>
          <a:bodyPr/>
          <a:lstStyle/>
          <a:p>
            <a:pPr eaLnBrk="1" hangingPunct="1"/>
            <a:r>
              <a:rPr lang="en-GB" altLang="en-US" sz="3600" b="1" dirty="0"/>
              <a:t>How about a personal:</a:t>
            </a:r>
          </a:p>
        </p:txBody>
      </p:sp>
      <p:sp>
        <p:nvSpPr>
          <p:cNvPr id="23558" name="Rectangle 3"/>
          <p:cNvSpPr>
            <a:spLocks noGrp="1"/>
          </p:cNvSpPr>
          <p:nvPr>
            <p:ph type="body" idx="1"/>
          </p:nvPr>
        </p:nvSpPr>
        <p:spPr>
          <a:xfrm>
            <a:off x="457200" y="1600200"/>
            <a:ext cx="8229600" cy="3916363"/>
          </a:xfrm>
        </p:spPr>
        <p:txBody>
          <a:bodyPr/>
          <a:lstStyle/>
          <a:p>
            <a:pPr eaLnBrk="1" hangingPunct="1"/>
            <a:r>
              <a:rPr lang="en-GB" altLang="en-US" dirty="0"/>
              <a:t>MISSION STATEMENT</a:t>
            </a:r>
          </a:p>
          <a:p>
            <a:pPr eaLnBrk="1" hangingPunct="1"/>
            <a:r>
              <a:rPr lang="en-GB" altLang="en-US" dirty="0"/>
              <a:t>BUSINESS PLAN </a:t>
            </a:r>
          </a:p>
          <a:p>
            <a:pPr eaLnBrk="1" hangingPunct="1"/>
            <a:endParaRPr lang="en-GB" alt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Date Placeholder 3">
            <a:extLst>
              <a:ext uri="{FF2B5EF4-FFF2-40B4-BE49-F238E27FC236}">
                <a16:creationId xmlns:a16="http://schemas.microsoft.com/office/drawing/2014/main" id="{F50301FD-FABD-4CBE-9E91-3B3ACCC41CF4}"/>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fld id="{2D9F5EB6-7D61-42A9-8B40-F971FFF2FE2C}" type="datetime1">
              <a:rPr lang="en-GB" altLang="en-US"/>
              <a:pPr>
                <a:defRPr/>
              </a:pPr>
              <a:t>14/10/2024</a:t>
            </a:fld>
            <a:endParaRPr lang="en-GB" altLang="en-US"/>
          </a:p>
        </p:txBody>
      </p:sp>
      <p:sp>
        <p:nvSpPr>
          <p:cNvPr id="24580"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C2B85A1-2924-43FF-B362-CD2DF67E1C5E}" type="slidenum">
              <a:rPr lang="en-GB" altLang="en-US" sz="1200" smtClean="0">
                <a:latin typeface="Arial" panose="020B0604020202020204" pitchFamily="34" charset="0"/>
              </a:rPr>
              <a:pPr>
                <a:spcBef>
                  <a:spcPct val="0"/>
                </a:spcBef>
                <a:buFontTx/>
                <a:buNone/>
              </a:pPr>
              <a:t>25</a:t>
            </a:fld>
            <a:endParaRPr lang="en-GB" altLang="en-US" sz="1200">
              <a:latin typeface="Arial" panose="020B0604020202020204" pitchFamily="34" charset="0"/>
            </a:endParaRPr>
          </a:p>
        </p:txBody>
      </p:sp>
      <p:sp>
        <p:nvSpPr>
          <p:cNvPr id="24581" name="Rectangle 2"/>
          <p:cNvSpPr>
            <a:spLocks noGrp="1"/>
          </p:cNvSpPr>
          <p:nvPr>
            <p:ph type="title"/>
          </p:nvPr>
        </p:nvSpPr>
        <p:spPr/>
        <p:txBody>
          <a:bodyPr/>
          <a:lstStyle/>
          <a:p>
            <a:pPr eaLnBrk="1" hangingPunct="1"/>
            <a:r>
              <a:rPr lang="en-GB" altLang="en-US" sz="3600" b="1" dirty="0"/>
              <a:t>Activity</a:t>
            </a:r>
            <a:endParaRPr lang="en-US" altLang="en-US" sz="3600" b="1" dirty="0"/>
          </a:p>
        </p:txBody>
      </p:sp>
      <p:sp>
        <p:nvSpPr>
          <p:cNvPr id="24582" name="Rectangle 3"/>
          <p:cNvSpPr>
            <a:spLocks noGrp="1"/>
          </p:cNvSpPr>
          <p:nvPr>
            <p:ph type="body" idx="1"/>
          </p:nvPr>
        </p:nvSpPr>
        <p:spPr>
          <a:xfrm>
            <a:off x="457200" y="1600200"/>
            <a:ext cx="8229600" cy="3916363"/>
          </a:xfrm>
        </p:spPr>
        <p:txBody>
          <a:bodyPr/>
          <a:lstStyle/>
          <a:p>
            <a:pPr eaLnBrk="1" hangingPunct="1"/>
            <a:r>
              <a:rPr lang="en-GB" altLang="en-US" sz="2800"/>
              <a:t>Apply various models, techniques and approaches to yourself </a:t>
            </a:r>
          </a:p>
          <a:p>
            <a:pPr eaLnBrk="1" hangingPunct="1"/>
            <a:endParaRPr lang="en-GB" altLang="en-US" sz="2800"/>
          </a:p>
          <a:p>
            <a:pPr eaLnBrk="1" hangingPunct="1"/>
            <a:r>
              <a:rPr lang="en-GB" altLang="en-US" sz="2800"/>
              <a:t>Complete some psychometric tests – reflect upon the conclusions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Date Placeholder 3">
            <a:extLst>
              <a:ext uri="{FF2B5EF4-FFF2-40B4-BE49-F238E27FC236}">
                <a16:creationId xmlns:a16="http://schemas.microsoft.com/office/drawing/2014/main" id="{F50301FD-FABD-4CBE-9E91-3B3ACCC41CF4}"/>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fld id="{2D9F5EB6-7D61-42A9-8B40-F971FFF2FE2C}" type="datetime1">
              <a:rPr lang="en-GB" altLang="en-US"/>
              <a:pPr>
                <a:defRPr/>
              </a:pPr>
              <a:t>14/10/2024</a:t>
            </a:fld>
            <a:endParaRPr lang="en-GB" altLang="en-US"/>
          </a:p>
        </p:txBody>
      </p:sp>
      <p:sp>
        <p:nvSpPr>
          <p:cNvPr id="24580"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C2B85A1-2924-43FF-B362-CD2DF67E1C5E}" type="slidenum">
              <a:rPr lang="en-GB" altLang="en-US" sz="1200" smtClean="0">
                <a:latin typeface="Arial" panose="020B0604020202020204" pitchFamily="34" charset="0"/>
              </a:rPr>
              <a:pPr>
                <a:spcBef>
                  <a:spcPct val="0"/>
                </a:spcBef>
                <a:buFontTx/>
                <a:buNone/>
              </a:pPr>
              <a:t>26</a:t>
            </a:fld>
            <a:endParaRPr lang="en-GB" altLang="en-US" sz="1200">
              <a:latin typeface="Arial" panose="020B0604020202020204" pitchFamily="34" charset="0"/>
            </a:endParaRPr>
          </a:p>
        </p:txBody>
      </p:sp>
      <p:sp>
        <p:nvSpPr>
          <p:cNvPr id="24581" name="Rectangle 2"/>
          <p:cNvSpPr>
            <a:spLocks noGrp="1"/>
          </p:cNvSpPr>
          <p:nvPr>
            <p:ph type="title"/>
          </p:nvPr>
        </p:nvSpPr>
        <p:spPr>
          <a:xfrm>
            <a:off x="457200" y="114300"/>
            <a:ext cx="8229600" cy="1143000"/>
          </a:xfrm>
        </p:spPr>
        <p:txBody>
          <a:bodyPr/>
          <a:lstStyle/>
          <a:p>
            <a:pPr eaLnBrk="1" hangingPunct="1"/>
            <a:r>
              <a:rPr lang="en-GB" altLang="en-US" b="1" dirty="0"/>
              <a:t>References</a:t>
            </a:r>
            <a:endParaRPr lang="en-US" altLang="en-US" b="1" dirty="0"/>
          </a:p>
        </p:txBody>
      </p:sp>
      <p:sp>
        <p:nvSpPr>
          <p:cNvPr id="24582" name="Rectangle 3"/>
          <p:cNvSpPr>
            <a:spLocks noGrp="1"/>
          </p:cNvSpPr>
          <p:nvPr>
            <p:ph type="body" idx="1"/>
          </p:nvPr>
        </p:nvSpPr>
        <p:spPr>
          <a:xfrm>
            <a:off x="457200" y="1257300"/>
            <a:ext cx="8229600" cy="4835996"/>
          </a:xfrm>
        </p:spPr>
        <p:txBody>
          <a:bodyPr/>
          <a:lstStyle/>
          <a:p>
            <a:pPr marL="0" indent="0" eaLnBrk="1" hangingPunct="1">
              <a:buNone/>
            </a:pPr>
            <a:r>
              <a:rPr lang="en-GB" altLang="en-US" sz="1800" dirty="0"/>
              <a:t>Mindtools (2023) ‘Personal SWOT Analysis’. Available at: </a:t>
            </a:r>
            <a:r>
              <a:rPr lang="en-GB" altLang="en-US" sz="1800" dirty="0">
                <a:hlinkClick r:id="rId2"/>
              </a:rPr>
              <a:t>https://www.mindtools.com/aaiakpy/personal-swot-analysis</a:t>
            </a:r>
            <a:r>
              <a:rPr lang="en-GB" altLang="en-US" sz="1800" dirty="0"/>
              <a:t> (accessed 20.06.2023) </a:t>
            </a:r>
          </a:p>
          <a:p>
            <a:pPr marL="0" indent="0" eaLnBrk="1" hangingPunct="1">
              <a:buNone/>
            </a:pPr>
            <a:endParaRPr lang="en-GB" altLang="en-US" sz="1050" dirty="0"/>
          </a:p>
          <a:p>
            <a:pPr marL="0" indent="0" eaLnBrk="1" hangingPunct="1">
              <a:buNone/>
            </a:pPr>
            <a:r>
              <a:rPr lang="en-GB" altLang="en-US" sz="1800" dirty="0"/>
              <a:t>Mindtools (2023). SMART goals. Available at: </a:t>
            </a:r>
            <a:r>
              <a:rPr lang="en-GB" altLang="en-US" sz="1800" dirty="0">
                <a:hlinkClick r:id="rId3"/>
              </a:rPr>
              <a:t>https://www.mindtools.com/a4wo118/smart-goals</a:t>
            </a:r>
            <a:r>
              <a:rPr lang="en-GB" altLang="en-US" sz="1800" dirty="0"/>
              <a:t> (accessed 11.10.2023) </a:t>
            </a:r>
          </a:p>
          <a:p>
            <a:pPr marL="0" indent="0" eaLnBrk="1" hangingPunct="1">
              <a:buNone/>
            </a:pPr>
            <a:endParaRPr lang="en-GB" altLang="en-US" sz="1000" dirty="0"/>
          </a:p>
          <a:p>
            <a:pPr marL="0" indent="0" eaLnBrk="1" hangingPunct="1">
              <a:buNone/>
            </a:pPr>
            <a:r>
              <a:rPr lang="en-GB" altLang="en-US" sz="1800" dirty="0"/>
              <a:t>The </a:t>
            </a:r>
            <a:r>
              <a:rPr lang="en-GB" altLang="en-US" sz="1800" dirty="0" err="1"/>
              <a:t>Unlimit</a:t>
            </a:r>
            <a:r>
              <a:rPr lang="en-GB" altLang="en-US" sz="1800" dirty="0"/>
              <a:t> group (2023) ‘The “Double Whammy” Bonus – Assessing Your Career Goals with Force Field Analysis’ Available at: </a:t>
            </a:r>
            <a:r>
              <a:rPr lang="en-GB" altLang="en-US" sz="1800" dirty="0">
                <a:hlinkClick r:id="rId4"/>
              </a:rPr>
              <a:t>https://coachyourselfup.com/the-double-whammy-bonus-assessing-your-career-goals-with-force-field-analysis/</a:t>
            </a:r>
            <a:r>
              <a:rPr lang="en-GB" altLang="en-US" sz="1800" dirty="0"/>
              <a:t> (accessed 20.06.2023) </a:t>
            </a:r>
          </a:p>
          <a:p>
            <a:pPr marL="0" indent="0" eaLnBrk="1" hangingPunct="1">
              <a:buNone/>
            </a:pPr>
            <a:endParaRPr lang="en-GB" altLang="en-US" sz="1100" dirty="0"/>
          </a:p>
          <a:p>
            <a:pPr marL="0" indent="0" eaLnBrk="1" hangingPunct="1">
              <a:buNone/>
            </a:pPr>
            <a:r>
              <a:rPr lang="en-GB" altLang="en-US" sz="1800" dirty="0" err="1"/>
              <a:t>UpskillCoach</a:t>
            </a:r>
            <a:r>
              <a:rPr lang="en-GB" altLang="en-US" sz="1800" dirty="0"/>
              <a:t> (2023) ‘What is the Johari Window Model — Become A Great Communicator’. Available at: </a:t>
            </a:r>
            <a:r>
              <a:rPr lang="en-GB" altLang="en-US" sz="1800" dirty="0">
                <a:hlinkClick r:id="rId5"/>
              </a:rPr>
              <a:t>https://upskillcoach.com/blog/what-is-the-johari-window/</a:t>
            </a:r>
            <a:r>
              <a:rPr lang="en-GB" altLang="en-US" sz="1800" dirty="0"/>
              <a:t> (accessed 20.06.2023) </a:t>
            </a:r>
          </a:p>
          <a:p>
            <a:pPr marL="0" indent="0" eaLnBrk="1" hangingPunct="1">
              <a:buNone/>
            </a:pPr>
            <a:endParaRPr lang="en-GB" altLang="en-US" sz="1800" dirty="0"/>
          </a:p>
          <a:p>
            <a:pPr marL="0" indent="0" eaLnBrk="1" hangingPunct="1">
              <a:buNone/>
            </a:pPr>
            <a:endParaRPr lang="en-GB" altLang="en-US" sz="2400" dirty="0"/>
          </a:p>
        </p:txBody>
      </p:sp>
    </p:spTree>
    <p:extLst>
      <p:ext uri="{BB962C8B-B14F-4D97-AF65-F5344CB8AC3E}">
        <p14:creationId xmlns:p14="http://schemas.microsoft.com/office/powerpoint/2010/main" val="21680258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992</TotalTime>
  <Words>1327</Words>
  <Application>Microsoft Office PowerPoint</Application>
  <PresentationFormat>On-screen Show (4:3)</PresentationFormat>
  <Paragraphs>197</Paragraphs>
  <Slides>26</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Arial</vt:lpstr>
      <vt:lpstr>Helvetica</vt:lpstr>
      <vt:lpstr>inherit</vt:lpstr>
      <vt:lpstr>Libre Franklin</vt:lpstr>
      <vt:lpstr>Myriad Pro</vt:lpstr>
      <vt:lpstr>Verdana</vt:lpstr>
      <vt:lpstr>Wingdings</vt:lpstr>
      <vt:lpstr>20140311PresentationUWTSDTemplate</vt:lpstr>
      <vt:lpstr>PowerPoint Presentation</vt:lpstr>
      <vt:lpstr>Lesson Aims</vt:lpstr>
      <vt:lpstr>PowerPoint Presentation</vt:lpstr>
      <vt:lpstr>SWOT Analysis</vt:lpstr>
      <vt:lpstr>PowerPoint Presentation</vt:lpstr>
      <vt:lpstr>Johari window </vt:lpstr>
      <vt:lpstr>Johari window </vt:lpstr>
      <vt:lpstr>Johari Window</vt:lpstr>
      <vt:lpstr>PowerPoint Presentation</vt:lpstr>
      <vt:lpstr>Considerations of the Johari window model</vt:lpstr>
      <vt:lpstr>Considerations of the Johari window model</vt:lpstr>
      <vt:lpstr>SMART goals </vt:lpstr>
      <vt:lpstr>SMART goals </vt:lpstr>
      <vt:lpstr>SMART goals </vt:lpstr>
      <vt:lpstr>Force Field Analysis</vt:lpstr>
      <vt:lpstr>Force Field Analysis</vt:lpstr>
      <vt:lpstr>Force Field Analysis</vt:lpstr>
      <vt:lpstr>Force Field Analysis</vt:lpstr>
      <vt:lpstr>PowerPoint Presentation</vt:lpstr>
      <vt:lpstr>Other considerations</vt:lpstr>
      <vt:lpstr>The 7 ‘P’s of Marketing</vt:lpstr>
      <vt:lpstr>PowerPoint Presentation</vt:lpstr>
      <vt:lpstr>Consider PEST factors:</vt:lpstr>
      <vt:lpstr>How about a personal:</vt:lpstr>
      <vt:lpstr>Activity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Jayalakshmi Gopalkrishnan</cp:lastModifiedBy>
  <cp:revision>62</cp:revision>
  <cp:lastPrinted>2018-07-09T15:27:01Z</cp:lastPrinted>
  <dcterms:created xsi:type="dcterms:W3CDTF">2002-10-07T19:43:58Z</dcterms:created>
  <dcterms:modified xsi:type="dcterms:W3CDTF">2024-10-14T22:48:17Z</dcterms:modified>
</cp:coreProperties>
</file>