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sldIdLst>
    <p:sldId id="256" r:id="rId2"/>
    <p:sldId id="257" r:id="rId3"/>
    <p:sldId id="258" r:id="rId4"/>
    <p:sldId id="259" r:id="rId5"/>
    <p:sldId id="264" r:id="rId6"/>
    <p:sldId id="260" r:id="rId7"/>
    <p:sldId id="261" r:id="rId8"/>
    <p:sldId id="265"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0" autoAdjust="0"/>
    <p:restoredTop sz="94660"/>
  </p:normalViewPr>
  <p:slideViewPr>
    <p:cSldViewPr snapToGrid="0">
      <p:cViewPr varScale="1">
        <p:scale>
          <a:sx n="83" d="100"/>
          <a:sy n="83" d="100"/>
        </p:scale>
        <p:origin x="1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Wednesday, June 17, 2020</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841430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Wednesday, June 17, 2020</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52944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Wednesday, June 17, 2020</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13595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Wednesday, June 17, 2020</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79773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Wednesday, June 17, 2020</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1300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Wednesday, June 17, 2020</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237005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Wednesday, June 17, 2020</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0064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Wednesday, June 17, 2020</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92211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Wednesday, June 17, 2020</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57822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Wednesday, June 17, 2020</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14657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Wednesday, June 17, 2020</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97202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Wednesday, June 17, 2020</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447190639"/>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45" r:id="rId6"/>
    <p:sldLayoutId id="2147483741" r:id="rId7"/>
    <p:sldLayoutId id="2147483742" r:id="rId8"/>
    <p:sldLayoutId id="2147483743" r:id="rId9"/>
    <p:sldLayoutId id="2147483744" r:id="rId10"/>
    <p:sldLayoutId id="2147483746" r:id="rId11"/>
  </p:sldLayoutIdLst>
  <p:hf sldNum="0" hdr="0" ftr="0" dt="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6424EA-2FE7-47E5-99E5-7EDD3063F7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F232040-2068-4C87-92AC-2CBB8827903A}"/>
              </a:ext>
            </a:extLst>
          </p:cNvPr>
          <p:cNvPicPr>
            <a:picLocks noChangeAspect="1"/>
          </p:cNvPicPr>
          <p:nvPr/>
        </p:nvPicPr>
        <p:blipFill rotWithShape="1">
          <a:blip r:embed="rId2"/>
          <a:srcRect t="13486" b="2244"/>
          <a:stretch/>
        </p:blipFill>
        <p:spPr>
          <a:xfrm>
            <a:off x="20" y="10"/>
            <a:ext cx="12191981" cy="6857990"/>
          </a:xfrm>
          <a:custGeom>
            <a:avLst/>
            <a:gdLst/>
            <a:ahLst/>
            <a:cxnLst/>
            <a:rect l="l" t="t" r="r" b="b"/>
            <a:pathLst>
              <a:path w="7448551" h="6858000">
                <a:moveTo>
                  <a:pt x="0" y="0"/>
                </a:moveTo>
                <a:lnTo>
                  <a:pt x="7448551" y="0"/>
                </a:lnTo>
                <a:lnTo>
                  <a:pt x="7448551" y="6858000"/>
                </a:lnTo>
                <a:lnTo>
                  <a:pt x="0" y="6858000"/>
                </a:lnTo>
                <a:close/>
              </a:path>
            </a:pathLst>
          </a:custGeom>
        </p:spPr>
      </p:pic>
      <p:sp useBgFill="1">
        <p:nvSpPr>
          <p:cNvPr id="11" name="Rectangle 1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4345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03AC3-9DB9-4329-B6A7-3ADFABFE6700}"/>
              </a:ext>
            </a:extLst>
          </p:cNvPr>
          <p:cNvSpPr>
            <a:spLocks noGrp="1"/>
          </p:cNvSpPr>
          <p:nvPr>
            <p:ph type="ctrTitle"/>
          </p:nvPr>
        </p:nvSpPr>
        <p:spPr>
          <a:xfrm>
            <a:off x="550864" y="1051551"/>
            <a:ext cx="3565524" cy="2384898"/>
          </a:xfrm>
        </p:spPr>
        <p:txBody>
          <a:bodyPr anchor="b">
            <a:noAutofit/>
          </a:bodyPr>
          <a:lstStyle/>
          <a:p>
            <a:r>
              <a:rPr lang="en-US" sz="4300" u="sng" dirty="0"/>
              <a:t>Problems raised in the assignment.</a:t>
            </a:r>
            <a:endParaRPr lang="en-GB" sz="4300" u="sng" dirty="0"/>
          </a:p>
        </p:txBody>
      </p:sp>
      <p:sp>
        <p:nvSpPr>
          <p:cNvPr id="3" name="Subtitle 2">
            <a:extLst>
              <a:ext uri="{FF2B5EF4-FFF2-40B4-BE49-F238E27FC236}">
                <a16:creationId xmlns:a16="http://schemas.microsoft.com/office/drawing/2014/main" id="{EA8AD8C3-2E9C-416E-9755-11ADB14C0D11}"/>
              </a:ext>
            </a:extLst>
          </p:cNvPr>
          <p:cNvSpPr>
            <a:spLocks noGrp="1"/>
          </p:cNvSpPr>
          <p:nvPr>
            <p:ph type="subTitle" idx="1"/>
          </p:nvPr>
        </p:nvSpPr>
        <p:spPr>
          <a:xfrm>
            <a:off x="550863" y="3569008"/>
            <a:ext cx="3565525" cy="1731656"/>
          </a:xfrm>
        </p:spPr>
        <p:txBody>
          <a:bodyPr>
            <a:normAutofit lnSpcReduction="10000"/>
          </a:bodyPr>
          <a:lstStyle/>
          <a:p>
            <a:r>
              <a:rPr lang="en-GB" dirty="0">
                <a:effectLst>
                  <a:outerShdw blurRad="38100" dist="38100" dir="2700000" algn="tl">
                    <a:srgbClr val="000000">
                      <a:alpha val="43137"/>
                    </a:srgbClr>
                  </a:outerShdw>
                </a:effectLst>
              </a:rPr>
              <a:t>Razvan Joita-1905612</a:t>
            </a:r>
          </a:p>
          <a:p>
            <a:r>
              <a:rPr lang="en-GB" sz="2000" dirty="0">
                <a:solidFill>
                  <a:schemeClr val="tx1">
                    <a:alpha val="60000"/>
                  </a:schemeClr>
                </a:solidFill>
                <a:effectLst>
                  <a:outerShdw blurRad="38100" dist="38100" dir="2700000" algn="tl">
                    <a:srgbClr val="000000">
                      <a:alpha val="43137"/>
                    </a:srgbClr>
                  </a:outerShdw>
                </a:effectLst>
              </a:rPr>
              <a:t>Personnel Resourcing &amp; Development </a:t>
            </a:r>
          </a:p>
          <a:p>
            <a:r>
              <a:rPr lang="en-GB" sz="2000" dirty="0">
                <a:solidFill>
                  <a:schemeClr val="tx1">
                    <a:alpha val="60000"/>
                  </a:schemeClr>
                </a:solidFill>
                <a:effectLst>
                  <a:outerShdw blurRad="38100" dist="38100" dir="2700000" algn="tl">
                    <a:srgbClr val="000000">
                      <a:alpha val="43137"/>
                    </a:srgbClr>
                  </a:outerShdw>
                </a:effectLst>
              </a:rPr>
              <a:t>Hotel industry- Hilton Hotel </a:t>
            </a:r>
          </a:p>
          <a:p>
            <a:endParaRPr lang="en-GB" sz="2000" dirty="0">
              <a:solidFill>
                <a:schemeClr val="tx1">
                  <a:alpha val="60000"/>
                </a:schemeClr>
              </a:solidFill>
              <a:effectLst>
                <a:outerShdw blurRad="38100" dist="38100" dir="2700000" algn="tl">
                  <a:srgbClr val="000000">
                    <a:alpha val="43137"/>
                  </a:srgbClr>
                </a:outerShdw>
              </a:effectLst>
            </a:endParaRPr>
          </a:p>
        </p:txBody>
      </p:sp>
      <p:grpSp>
        <p:nvGrpSpPr>
          <p:cNvPr id="13" name="Group 12">
            <a:extLst>
              <a:ext uri="{FF2B5EF4-FFF2-40B4-BE49-F238E27FC236}">
                <a16:creationId xmlns:a16="http://schemas.microsoft.com/office/drawing/2014/main" id="{4592A8CB-0B0A-43A5-86F4-712B0C4696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444676"/>
            <a:ext cx="667802" cy="631474"/>
            <a:chOff x="10478914" y="1506691"/>
            <a:chExt cx="667802" cy="631474"/>
          </a:xfrm>
        </p:grpSpPr>
        <p:sp>
          <p:nvSpPr>
            <p:cNvPr id="14" name="Freeform: Shape 13">
              <a:extLst>
                <a:ext uri="{FF2B5EF4-FFF2-40B4-BE49-F238E27FC236}">
                  <a16:creationId xmlns:a16="http://schemas.microsoft.com/office/drawing/2014/main" id="{4C63B2AC-3D19-416D-A37F-2DDA8A3651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8A474391-1271-45F9-A39C-8641371AB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4" name="Rectangle 16">
            <a:extLst>
              <a:ext uri="{FF2B5EF4-FFF2-40B4-BE49-F238E27FC236}">
                <a16:creationId xmlns:a16="http://schemas.microsoft.com/office/drawing/2014/main" id="{34520CD9-5C02-4804-B8B5-9D167FDA9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18">
            <a:extLst>
              <a:ext uri="{FF2B5EF4-FFF2-40B4-BE49-F238E27FC236}">
                <a16:creationId xmlns:a16="http://schemas.microsoft.com/office/drawing/2014/main" id="{7AEC842D-C905-4DEA-B1C3-CA51995C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1219" y="54332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34700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65FC3-F2F9-441D-8252-05EE16B34E8E}"/>
              </a:ext>
            </a:extLst>
          </p:cNvPr>
          <p:cNvSpPr>
            <a:spLocks noGrp="1"/>
          </p:cNvSpPr>
          <p:nvPr>
            <p:ph type="title"/>
          </p:nvPr>
        </p:nvSpPr>
        <p:spPr>
          <a:xfrm>
            <a:off x="550863" y="4508500"/>
            <a:ext cx="4500562" cy="1562959"/>
          </a:xfrm>
        </p:spPr>
        <p:txBody>
          <a:bodyPr wrap="square" anchor="t">
            <a:normAutofit/>
          </a:bodyPr>
          <a:lstStyle/>
          <a:p>
            <a:r>
              <a:rPr lang="en-US" u="sng" dirty="0"/>
              <a:t>Introduction</a:t>
            </a:r>
            <a:endParaRPr lang="en-GB" u="sng" dirty="0"/>
          </a:p>
        </p:txBody>
      </p:sp>
      <p:pic>
        <p:nvPicPr>
          <p:cNvPr id="53" name="Picture 52" descr="A close up of a keyboard&#10;&#10;Description automatically generated">
            <a:extLst>
              <a:ext uri="{FF2B5EF4-FFF2-40B4-BE49-F238E27FC236}">
                <a16:creationId xmlns:a16="http://schemas.microsoft.com/office/drawing/2014/main" id="{D8AC8798-B375-4DAA-A0DB-4874D0D88A0D}"/>
              </a:ext>
            </a:extLst>
          </p:cNvPr>
          <p:cNvPicPr>
            <a:picLocks noChangeAspect="1"/>
          </p:cNvPicPr>
          <p:nvPr/>
        </p:nvPicPr>
        <p:blipFill rotWithShape="1">
          <a:blip r:embed="rId2"/>
          <a:srcRect t="31984" b="21603"/>
          <a:stretch/>
        </p:blipFill>
        <p:spPr>
          <a:xfrm>
            <a:off x="0" y="5662"/>
            <a:ext cx="12191980" cy="3777175"/>
          </a:xfrm>
          <a:custGeom>
            <a:avLst/>
            <a:gdLst/>
            <a:ahLst/>
            <a:cxnLst/>
            <a:rect l="l" t="t" r="r" b="b"/>
            <a:pathLst>
              <a:path w="12192000" h="3777175">
                <a:moveTo>
                  <a:pt x="0" y="0"/>
                </a:moveTo>
                <a:lnTo>
                  <a:pt x="12192000" y="0"/>
                </a:lnTo>
                <a:lnTo>
                  <a:pt x="12192000" y="3777175"/>
                </a:lnTo>
                <a:lnTo>
                  <a:pt x="0" y="3777175"/>
                </a:lnTo>
                <a:close/>
              </a:path>
            </a:pathLst>
          </a:custGeom>
        </p:spPr>
      </p:pic>
      <p:sp>
        <p:nvSpPr>
          <p:cNvPr id="66" name="Oval 65">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Content Placeholder 2">
            <a:extLst>
              <a:ext uri="{FF2B5EF4-FFF2-40B4-BE49-F238E27FC236}">
                <a16:creationId xmlns:a16="http://schemas.microsoft.com/office/drawing/2014/main" id="{EEC78A3D-A14D-4824-9D89-04EF9BCAE3D8}"/>
              </a:ext>
            </a:extLst>
          </p:cNvPr>
          <p:cNvSpPr>
            <a:spLocks noGrp="1"/>
          </p:cNvSpPr>
          <p:nvPr>
            <p:ph idx="1"/>
          </p:nvPr>
        </p:nvSpPr>
        <p:spPr>
          <a:xfrm>
            <a:off x="4795285" y="4304587"/>
            <a:ext cx="6952180" cy="2468622"/>
          </a:xfrm>
        </p:spPr>
        <p:txBody>
          <a:bodyPr anchor="t">
            <a:normAutofit/>
          </a:bodyPr>
          <a:lstStyle/>
          <a:p>
            <a:pPr marL="0" indent="0">
              <a:buNone/>
            </a:pPr>
            <a:r>
              <a:rPr lang="en-US" sz="1600" dirty="0"/>
              <a:t>In this presentation we discuss problems which have been raised during the assignment, which spoke about Hilton Hotel and its working within the external factors, within the recruitment and selection processes, the culture, diversity and equality as well as production management. The issues that the presentation will deliver information about are related to the production management and the recruitment process, things that had be found problematic in the chosen hotel </a:t>
            </a:r>
            <a:endParaRPr lang="en-GB" sz="1600" dirty="0"/>
          </a:p>
        </p:txBody>
      </p:sp>
    </p:spTree>
    <p:extLst>
      <p:ext uri="{BB962C8B-B14F-4D97-AF65-F5344CB8AC3E}">
        <p14:creationId xmlns:p14="http://schemas.microsoft.com/office/powerpoint/2010/main" val="2990412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989531-F178-43B2-ABAE-ED0DF7413583}"/>
              </a:ext>
            </a:extLst>
          </p:cNvPr>
          <p:cNvSpPr>
            <a:spLocks noGrp="1"/>
          </p:cNvSpPr>
          <p:nvPr>
            <p:ph type="title"/>
          </p:nvPr>
        </p:nvSpPr>
        <p:spPr>
          <a:xfrm>
            <a:off x="261496" y="239955"/>
            <a:ext cx="4289402" cy="1997855"/>
          </a:xfrm>
        </p:spPr>
        <p:txBody>
          <a:bodyPr wrap="square" anchor="b">
            <a:normAutofit/>
          </a:bodyPr>
          <a:lstStyle/>
          <a:p>
            <a:r>
              <a:rPr lang="en-US" sz="2800" u="sng" dirty="0"/>
              <a:t>Hilton Hotel</a:t>
            </a:r>
            <a:br>
              <a:rPr lang="en-US" sz="2800" u="sng" dirty="0"/>
            </a:br>
            <a:r>
              <a:rPr lang="en-US" sz="2800" u="sng" dirty="0"/>
              <a:t>Issue with the Production Management</a:t>
            </a:r>
            <a:br>
              <a:rPr lang="en-US" sz="2600" dirty="0"/>
            </a:br>
            <a:endParaRPr lang="en-GB" sz="2600" dirty="0"/>
          </a:p>
        </p:txBody>
      </p:sp>
      <p:sp>
        <p:nvSpPr>
          <p:cNvPr id="3" name="Content Placeholder 2">
            <a:extLst>
              <a:ext uri="{FF2B5EF4-FFF2-40B4-BE49-F238E27FC236}">
                <a16:creationId xmlns:a16="http://schemas.microsoft.com/office/drawing/2014/main" id="{4A391D41-1941-42E2-B826-CB6300B58C78}"/>
              </a:ext>
            </a:extLst>
          </p:cNvPr>
          <p:cNvSpPr>
            <a:spLocks noGrp="1"/>
          </p:cNvSpPr>
          <p:nvPr>
            <p:ph idx="1"/>
          </p:nvPr>
        </p:nvSpPr>
        <p:spPr>
          <a:xfrm>
            <a:off x="-1" y="2477765"/>
            <a:ext cx="4409955" cy="4289559"/>
          </a:xfrm>
        </p:spPr>
        <p:txBody>
          <a:bodyPr anchor="t">
            <a:normAutofit fontScale="92500" lnSpcReduction="20000"/>
          </a:bodyPr>
          <a:lstStyle/>
          <a:p>
            <a:pPr>
              <a:lnSpc>
                <a:spcPct val="100000"/>
              </a:lnSpc>
            </a:pPr>
            <a:r>
              <a:rPr lang="en-US" sz="1400" dirty="0"/>
              <a:t>One of the issues is related to the production management in hotels such as Hilton Hotel and this because of the numerous guests that are coming to the hotel generally, having the employees unable to face the amount of work that needs to be done.</a:t>
            </a:r>
          </a:p>
          <a:p>
            <a:pPr lvl="1">
              <a:lnSpc>
                <a:spcPct val="100000"/>
              </a:lnSpc>
            </a:pPr>
            <a:r>
              <a:rPr lang="en-US" sz="1400" dirty="0"/>
              <a:t>This can cause issues related to the quality of work that can be done in the short span of preparing a room as an example so the standards might not be what is required. This will have a negative effect on the organization as it will provide a downgraded experience for its guests which can bring negative marketing.</a:t>
            </a:r>
          </a:p>
          <a:p>
            <a:pPr lvl="1">
              <a:lnSpc>
                <a:spcPct val="100000"/>
              </a:lnSpc>
            </a:pPr>
            <a:r>
              <a:rPr lang="en-US" sz="1400" dirty="0"/>
              <a:t>Some hotels might be understaffed, which means that employees will be required to do multiple tasks on their own which will take longer and might not have the same quality control compared when a team of employees take care of the same tasks together which will make it more efficient and of higher quality.</a:t>
            </a:r>
          </a:p>
          <a:p>
            <a:pPr lvl="1">
              <a:lnSpc>
                <a:spcPct val="100000"/>
              </a:lnSpc>
            </a:pPr>
            <a:r>
              <a:rPr lang="en-US" sz="1400" dirty="0"/>
              <a:t>Some organizations might have old systems in place which might not be up to the speed of today’s standards, this will lead to a delay of how quickly customer service or invoices can be handled which can lead to a poor experience for both staff and customer.</a:t>
            </a:r>
            <a:endParaRPr lang="en-GB" sz="1400" dirty="0"/>
          </a:p>
        </p:txBody>
      </p:sp>
      <p:pic>
        <p:nvPicPr>
          <p:cNvPr id="1026" name="Picture 2" descr="Understaffing In Nursing Homes | Pintas &amp; Mullins">
            <a:extLst>
              <a:ext uri="{FF2B5EF4-FFF2-40B4-BE49-F238E27FC236}">
                <a16:creationId xmlns:a16="http://schemas.microsoft.com/office/drawing/2014/main" id="{00A34A78-6E2E-43CF-BDE4-04C98F9E28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878" r="2" b="2"/>
          <a:stretch/>
        </p:blipFill>
        <p:spPr bwMode="auto">
          <a:xfrm>
            <a:off x="5140301" y="115757"/>
            <a:ext cx="7641102" cy="6857990"/>
          </a:xfrm>
          <a:custGeom>
            <a:avLst/>
            <a:gdLst/>
            <a:ahLst/>
            <a:cxnLst/>
            <a:rect l="l" t="t" r="r" b="b"/>
            <a:pathLst>
              <a:path w="7641102" h="6858000">
                <a:moveTo>
                  <a:pt x="0" y="0"/>
                </a:moveTo>
                <a:lnTo>
                  <a:pt x="7641102" y="0"/>
                </a:lnTo>
                <a:lnTo>
                  <a:pt x="7641102" y="6858000"/>
                </a:lnTo>
                <a:lnTo>
                  <a:pt x="0" y="6858000"/>
                </a:lnTo>
                <a:close/>
              </a:path>
            </a:pathLst>
          </a:custGeom>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9612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BAE59-0B02-4697-9D5B-483F56776E51}"/>
              </a:ext>
            </a:extLst>
          </p:cNvPr>
          <p:cNvSpPr>
            <a:spLocks noGrp="1"/>
          </p:cNvSpPr>
          <p:nvPr>
            <p:ph type="title"/>
          </p:nvPr>
        </p:nvSpPr>
        <p:spPr/>
        <p:txBody>
          <a:bodyPr/>
          <a:lstStyle/>
          <a:p>
            <a:r>
              <a:rPr lang="en-US" u="sng" dirty="0"/>
              <a:t>Things Hilton Hotel Could come up with to solve the issue</a:t>
            </a:r>
            <a:endParaRPr lang="en-GB" u="sng" dirty="0"/>
          </a:p>
        </p:txBody>
      </p:sp>
      <p:sp>
        <p:nvSpPr>
          <p:cNvPr id="3" name="Content Placeholder 2">
            <a:extLst>
              <a:ext uri="{FF2B5EF4-FFF2-40B4-BE49-F238E27FC236}">
                <a16:creationId xmlns:a16="http://schemas.microsoft.com/office/drawing/2014/main" id="{2FA96FC3-77BF-45F2-9D0F-B581703BE9A6}"/>
              </a:ext>
            </a:extLst>
          </p:cNvPr>
          <p:cNvSpPr>
            <a:spLocks noGrp="1"/>
          </p:cNvSpPr>
          <p:nvPr>
            <p:ph idx="1"/>
          </p:nvPr>
        </p:nvSpPr>
        <p:spPr>
          <a:xfrm>
            <a:off x="3740102" y="2113199"/>
            <a:ext cx="8093540" cy="3655083"/>
          </a:xfrm>
        </p:spPr>
        <p:txBody>
          <a:bodyPr>
            <a:normAutofit fontScale="77500" lnSpcReduction="20000"/>
          </a:bodyPr>
          <a:lstStyle/>
          <a:p>
            <a:r>
              <a:rPr lang="en-US" dirty="0"/>
              <a:t>To make sure that the staff working for this organization doesn’t get burned out and the quality of the services provided are of bad quality the organization’s management can:</a:t>
            </a:r>
          </a:p>
          <a:p>
            <a:pPr marL="457200" lvl="1" indent="0">
              <a:buNone/>
            </a:pPr>
            <a:r>
              <a:rPr lang="en-US" dirty="0"/>
              <a:t>¬Create space for open effective communication, this allows the employees to speak their mind and have a way of proposing new ideas that might make their work easier and eventually the quality standards will rise. More communication between management and staff will allow for better management of teams as the problems can be localized and so more budget can be put into that place so it will be less understaffed.</a:t>
            </a:r>
          </a:p>
          <a:p>
            <a:pPr marL="457200" lvl="1" indent="0">
              <a:buNone/>
            </a:pPr>
            <a:r>
              <a:rPr lang="en-US" dirty="0"/>
              <a:t>¬The team leader can introduce goals to their team which can make it more enjoyable for employees to do the work, this can work very well as the human nature is very competitive thus making people work harder to achieve higher quality work.</a:t>
            </a:r>
          </a:p>
          <a:p>
            <a:pPr marL="457200" lvl="1" indent="0">
              <a:buNone/>
            </a:pPr>
            <a:r>
              <a:rPr lang="en-US" dirty="0"/>
              <a:t>¬In some situations more staff is required therefore the organization can gather more budget for another employees or more, this will reduce the stress load on the staff therefore making the environment less stressful and easier to work in.</a:t>
            </a:r>
          </a:p>
          <a:p>
            <a:pPr marL="457200" lvl="1" indent="0">
              <a:buNone/>
            </a:pPr>
            <a:r>
              <a:rPr lang="en-GB" dirty="0"/>
              <a:t>¬In some situations the organisation can provide training for the new staff to learn how to manage their time and to make sure the they know how to priorities tasks. By having a set out plan and information on how to tackle difficult and stressful situations the staff will be able to make better decision leading to a higher quality of work.</a:t>
            </a:r>
          </a:p>
        </p:txBody>
      </p:sp>
      <p:pic>
        <p:nvPicPr>
          <p:cNvPr id="2050" name="Picture 2" descr="Hotel Tech Report Ranks Beekeeper Among the 'Top 10 Best Places to ...">
            <a:extLst>
              <a:ext uri="{FF2B5EF4-FFF2-40B4-BE49-F238E27FC236}">
                <a16:creationId xmlns:a16="http://schemas.microsoft.com/office/drawing/2014/main" id="{D4E59807-B09B-4B5E-9160-850DA58B38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050" y="2972055"/>
            <a:ext cx="3397033" cy="193737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6621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7F535-DDD5-4891-96BB-0148A39A57B5}"/>
              </a:ext>
            </a:extLst>
          </p:cNvPr>
          <p:cNvSpPr>
            <a:spLocks noGrp="1"/>
          </p:cNvSpPr>
          <p:nvPr>
            <p:ph type="title"/>
          </p:nvPr>
        </p:nvSpPr>
        <p:spPr>
          <a:xfrm>
            <a:off x="2251215" y="251500"/>
            <a:ext cx="8617413" cy="1853743"/>
          </a:xfrm>
        </p:spPr>
        <p:txBody>
          <a:bodyPr wrap="square" anchor="t">
            <a:normAutofit fontScale="90000"/>
          </a:bodyPr>
          <a:lstStyle/>
          <a:p>
            <a:r>
              <a:rPr lang="en-US" u="sng" dirty="0">
                <a:effectLst>
                  <a:outerShdw blurRad="38100" dist="38100" dir="2700000" algn="tl">
                    <a:srgbClr val="000000">
                      <a:alpha val="43137"/>
                    </a:srgbClr>
                  </a:outerShdw>
                </a:effectLst>
              </a:rPr>
              <a:t>Looking into the importance of fixing production management issues </a:t>
            </a:r>
            <a:endParaRPr lang="en-GB" u="sng" dirty="0">
              <a:effectLst>
                <a:outerShdw blurRad="38100" dist="38100" dir="2700000" algn="tl">
                  <a:srgbClr val="000000">
                    <a:alpha val="43137"/>
                  </a:srgbClr>
                </a:outerShdw>
              </a:effectLst>
            </a:endParaRPr>
          </a:p>
        </p:txBody>
      </p:sp>
      <p:sp>
        <p:nvSpPr>
          <p:cNvPr id="10" name="Oval 9">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13" name="Freeform: Shape 12">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6" name="Freeform: Shape 15">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40AB65C9-3A0F-4257-907A-6F897A8548CE}"/>
              </a:ext>
            </a:extLst>
          </p:cNvPr>
          <p:cNvSpPr>
            <a:spLocks noGrp="1"/>
          </p:cNvSpPr>
          <p:nvPr>
            <p:ph idx="1"/>
          </p:nvPr>
        </p:nvSpPr>
        <p:spPr>
          <a:xfrm>
            <a:off x="2419109" y="2558004"/>
            <a:ext cx="6470248" cy="3703899"/>
          </a:xfrm>
        </p:spPr>
        <p:txBody>
          <a:bodyPr anchor="t">
            <a:normAutofit fontScale="92500" lnSpcReduction="20000"/>
          </a:bodyPr>
          <a:lstStyle/>
          <a:p>
            <a:pPr>
              <a:lnSpc>
                <a:spcPct val="100000"/>
              </a:lnSpc>
            </a:pPr>
            <a:r>
              <a:rPr lang="en-US" sz="1600" dirty="0"/>
              <a:t>Production Management Problems:</a:t>
            </a:r>
          </a:p>
          <a:p>
            <a:pPr lvl="1">
              <a:lnSpc>
                <a:spcPct val="100000"/>
              </a:lnSpc>
            </a:pPr>
            <a:r>
              <a:rPr lang="en-GB" dirty="0"/>
              <a:t>When the staff is unable to provide the best service possible in the time given that means that they are understaffed and in need of help. This issue focuses on employees not being able to face the work that needs to be done and not being able to do it.</a:t>
            </a:r>
          </a:p>
          <a:p>
            <a:pPr lvl="2">
              <a:lnSpc>
                <a:spcPct val="100000"/>
              </a:lnSpc>
            </a:pPr>
            <a:r>
              <a:rPr lang="en-GB" dirty="0"/>
              <a:t>When an organisation is facing such an issue there could be several side effects but the main one is a decrease in the quality of services that are being provided and in the hospitality industry that is one of the most important factor deciding how successful the organisation is.</a:t>
            </a:r>
          </a:p>
          <a:p>
            <a:pPr lvl="2">
              <a:lnSpc>
                <a:spcPct val="100000"/>
              </a:lnSpc>
            </a:pPr>
            <a:r>
              <a:rPr lang="en-GB" dirty="0"/>
              <a:t>When working with old technology and systems you are bound to encounter problems and delays in your work. When this happens productivity decreases massively as no work is going to be done therefore no invoices, receipts, booking system will not. Overall this will provide a bad customer experience, which can have many ramifications such as bad reviews, loss of profit and more</a:t>
            </a:r>
            <a:r>
              <a:rPr lang="en-GB" sz="1100" dirty="0"/>
              <a:t>.</a:t>
            </a:r>
          </a:p>
        </p:txBody>
      </p:sp>
      <p:sp>
        <p:nvSpPr>
          <p:cNvPr id="20" name="Oval 19">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09280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38E8A-A38F-4085-B461-885F1B8E6427}"/>
              </a:ext>
            </a:extLst>
          </p:cNvPr>
          <p:cNvSpPr>
            <a:spLocks noGrp="1"/>
          </p:cNvSpPr>
          <p:nvPr>
            <p:ph type="title"/>
          </p:nvPr>
        </p:nvSpPr>
        <p:spPr>
          <a:xfrm>
            <a:off x="372406" y="238088"/>
            <a:ext cx="11091600" cy="1332000"/>
          </a:xfrm>
        </p:spPr>
        <p:txBody>
          <a:bodyPr>
            <a:normAutofit fontScale="90000"/>
          </a:bodyPr>
          <a:lstStyle/>
          <a:p>
            <a:pPr algn="ctr"/>
            <a:r>
              <a:rPr lang="en-US" u="sng" dirty="0"/>
              <a:t>HILTON HOTEL</a:t>
            </a:r>
            <a:br>
              <a:rPr lang="en-US" u="sng" dirty="0"/>
            </a:br>
            <a:r>
              <a:rPr lang="en-US" u="sng" dirty="0"/>
              <a:t>ISSUES WITHIN THE RECRUITMENT PROCESS</a:t>
            </a:r>
            <a:endParaRPr lang="en-GB" u="sng" dirty="0"/>
          </a:p>
        </p:txBody>
      </p:sp>
      <p:sp>
        <p:nvSpPr>
          <p:cNvPr id="3" name="Content Placeholder 2">
            <a:extLst>
              <a:ext uri="{FF2B5EF4-FFF2-40B4-BE49-F238E27FC236}">
                <a16:creationId xmlns:a16="http://schemas.microsoft.com/office/drawing/2014/main" id="{D24476D8-CE91-4350-B3ED-1D091A73976B}"/>
              </a:ext>
            </a:extLst>
          </p:cNvPr>
          <p:cNvSpPr>
            <a:spLocks noGrp="1"/>
          </p:cNvSpPr>
          <p:nvPr>
            <p:ph idx="1"/>
          </p:nvPr>
        </p:nvSpPr>
        <p:spPr>
          <a:xfrm>
            <a:off x="3932608" y="2113199"/>
            <a:ext cx="7708528" cy="3840713"/>
          </a:xfrm>
        </p:spPr>
        <p:txBody>
          <a:bodyPr>
            <a:normAutofit fontScale="77500" lnSpcReduction="20000"/>
          </a:bodyPr>
          <a:lstStyle/>
          <a:p>
            <a:r>
              <a:rPr lang="en-US" dirty="0"/>
              <a:t>Another issue raised in the assignment has to do with the recruitment process as the managerial team of the hotel is not always following all the needed steps to ensure that the recruitment process will be successful. </a:t>
            </a:r>
          </a:p>
          <a:p>
            <a:pPr lvl="1"/>
            <a:r>
              <a:rPr lang="en-US" dirty="0"/>
              <a:t>By not having a planned-out way of dealing with recruitment the process will be elongated massively, this can lead to understaffing which can increase the likely hood of a decrease in productivity and quality of work.</a:t>
            </a:r>
          </a:p>
          <a:p>
            <a:pPr lvl="1"/>
            <a:r>
              <a:rPr lang="en-US" dirty="0"/>
              <a:t>The management team might not be advertising to the correct audience of individuals which means that the applicants will not have the required entry requirements, this will cause a delay in finding a suitable candidate that meets the requirements.</a:t>
            </a:r>
          </a:p>
          <a:p>
            <a:pPr lvl="1"/>
            <a:r>
              <a:rPr lang="en-US" dirty="0"/>
              <a:t>The recruitment process doesn’t stop there as the interview might not be organized properly and done by someone that doesn’t have any experience doing it.  This will lead to unproductive interviews where not a lot of information is found which then will delay the recruitment process.</a:t>
            </a:r>
          </a:p>
          <a:p>
            <a:pPr lvl="1"/>
            <a:r>
              <a:rPr lang="en-US" dirty="0"/>
              <a:t>Once employed the newly recruited employee might not be provided with training which means that they will not be able to perform the jobs required at the standards set by the organization, this will cause a dramatic decrease in the quality of services being provided.</a:t>
            </a:r>
            <a:endParaRPr lang="en-GB" dirty="0"/>
          </a:p>
        </p:txBody>
      </p:sp>
      <p:pic>
        <p:nvPicPr>
          <p:cNvPr id="3074" name="Picture 2" descr="Digi-Me on Twitter: &quot;#MotivationalMonday: &quot;In #recruiting, there ...">
            <a:extLst>
              <a:ext uri="{FF2B5EF4-FFF2-40B4-BE49-F238E27FC236}">
                <a16:creationId xmlns:a16="http://schemas.microsoft.com/office/drawing/2014/main" id="{D785E8F6-A44F-4F16-83A3-53E7E7DF5B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406" y="2970654"/>
            <a:ext cx="3477698" cy="173884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025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4FAD3-6261-46E5-ADAF-E11F02D7F402}"/>
              </a:ext>
            </a:extLst>
          </p:cNvPr>
          <p:cNvSpPr>
            <a:spLocks noGrp="1"/>
          </p:cNvSpPr>
          <p:nvPr>
            <p:ph type="title"/>
          </p:nvPr>
        </p:nvSpPr>
        <p:spPr/>
        <p:txBody>
          <a:bodyPr/>
          <a:lstStyle/>
          <a:p>
            <a:pPr algn="ctr"/>
            <a:r>
              <a:rPr lang="en-US" u="sng" dirty="0"/>
              <a:t>Solutions Hilton Hotel could come up with to solve the issues with recruitment</a:t>
            </a:r>
            <a:endParaRPr lang="en-GB" u="sng" dirty="0"/>
          </a:p>
        </p:txBody>
      </p:sp>
      <p:sp>
        <p:nvSpPr>
          <p:cNvPr id="3" name="Content Placeholder 2">
            <a:extLst>
              <a:ext uri="{FF2B5EF4-FFF2-40B4-BE49-F238E27FC236}">
                <a16:creationId xmlns:a16="http://schemas.microsoft.com/office/drawing/2014/main" id="{44013DB1-EC4C-4DCE-ADC8-CDDF5B7F6A3E}"/>
              </a:ext>
            </a:extLst>
          </p:cNvPr>
          <p:cNvSpPr>
            <a:spLocks noGrp="1"/>
          </p:cNvSpPr>
          <p:nvPr>
            <p:ph idx="1"/>
          </p:nvPr>
        </p:nvSpPr>
        <p:spPr>
          <a:xfrm>
            <a:off x="3630099" y="2113199"/>
            <a:ext cx="8011038" cy="3304449"/>
          </a:xfrm>
        </p:spPr>
        <p:txBody>
          <a:bodyPr>
            <a:normAutofit fontScale="70000" lnSpcReduction="20000"/>
          </a:bodyPr>
          <a:lstStyle/>
          <a:p>
            <a:r>
              <a:rPr lang="en-US" dirty="0"/>
              <a:t>To solve this the recruitment team can be provided with guidance by the organization, some of example of these include:</a:t>
            </a:r>
          </a:p>
          <a:p>
            <a:pPr lvl="1"/>
            <a:r>
              <a:rPr lang="en-US" dirty="0"/>
              <a:t>The organization must plan ahead of starting the requirement process such as identifying the need of a new staff member, their role, requirements and starting salary.  This also includes the way the vacancy is advertised to possible candidates. These steps will make sure that the right audience is reached and that there will be enough people reached to make sure that there are enough candidates.</a:t>
            </a:r>
          </a:p>
          <a:p>
            <a:pPr lvl="1"/>
            <a:r>
              <a:rPr lang="en-US" dirty="0"/>
              <a:t>There are special ranking systems and companies that are specialized in finding the best candidates possible for an interview, by using such a system it will save a lot of time as its almost automatic. This will make sure that the candidates chosen have the right skills set which is required for the job and then their CV can be reviewed by the organization to make sure that they have a chance. </a:t>
            </a:r>
          </a:p>
          <a:p>
            <a:pPr lvl="1"/>
            <a:r>
              <a:rPr lang="en-US" dirty="0"/>
              <a:t>Also during the interview the candidate should be faced to a simulated working environment to see how they react to the work and that they meet the standards of the company.. This is going to make sure that they have the skills set described by their CV, by doing this so it could save the organization a lot of money which would have been spent on training  </a:t>
            </a:r>
          </a:p>
          <a:p>
            <a:pPr lvl="1"/>
            <a:r>
              <a:rPr lang="en-GB" dirty="0"/>
              <a:t>Once the candidate is chosen and they’ve accepted the offer, training must be provided to make sure that they will be able to put up with the work they will be facing and that they will be meeting the organisation standards. By doing this so it will increase the individual growth and ability of providing excellent services.</a:t>
            </a:r>
          </a:p>
        </p:txBody>
      </p:sp>
      <p:pic>
        <p:nvPicPr>
          <p:cNvPr id="4102" name="Picture 6" descr="How A.I. is changing hiring and transforming HR | Fortune">
            <a:extLst>
              <a:ext uri="{FF2B5EF4-FFF2-40B4-BE49-F238E27FC236}">
                <a16:creationId xmlns:a16="http://schemas.microsoft.com/office/drawing/2014/main" id="{C7BD1C66-34B9-47EE-BFDA-AAAE5E4A0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854" y="2668777"/>
            <a:ext cx="3295930" cy="219329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0336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5D53C-211D-430A-916F-9741BCC33061}"/>
              </a:ext>
            </a:extLst>
          </p:cNvPr>
          <p:cNvSpPr>
            <a:spLocks noGrp="1"/>
          </p:cNvSpPr>
          <p:nvPr>
            <p:ph type="title"/>
          </p:nvPr>
        </p:nvSpPr>
        <p:spPr>
          <a:xfrm>
            <a:off x="550863" y="549275"/>
            <a:ext cx="5437185" cy="1997855"/>
          </a:xfrm>
        </p:spPr>
        <p:txBody>
          <a:bodyPr wrap="square" anchor="b">
            <a:normAutofit/>
          </a:bodyPr>
          <a:lstStyle/>
          <a:p>
            <a:r>
              <a:rPr lang="en-GB" sz="4400" u="sng" dirty="0"/>
              <a:t>Looking into the importance of solving recruitment problems </a:t>
            </a:r>
          </a:p>
        </p:txBody>
      </p:sp>
      <p:sp>
        <p:nvSpPr>
          <p:cNvPr id="3" name="Content Placeholder 2">
            <a:extLst>
              <a:ext uri="{FF2B5EF4-FFF2-40B4-BE49-F238E27FC236}">
                <a16:creationId xmlns:a16="http://schemas.microsoft.com/office/drawing/2014/main" id="{1DF38325-E9A0-4A8C-892E-CFCA67F14B51}"/>
              </a:ext>
            </a:extLst>
          </p:cNvPr>
          <p:cNvSpPr>
            <a:spLocks noGrp="1"/>
          </p:cNvSpPr>
          <p:nvPr>
            <p:ph idx="1"/>
          </p:nvPr>
        </p:nvSpPr>
        <p:spPr>
          <a:xfrm>
            <a:off x="550863" y="2677306"/>
            <a:ext cx="6208752" cy="3746643"/>
          </a:xfrm>
        </p:spPr>
        <p:txBody>
          <a:bodyPr anchor="t">
            <a:normAutofit/>
          </a:bodyPr>
          <a:lstStyle/>
          <a:p>
            <a:pPr marL="0" indent="0">
              <a:lnSpc>
                <a:spcPct val="100000"/>
              </a:lnSpc>
              <a:buNone/>
            </a:pPr>
            <a:endParaRPr lang="en-US" sz="1000" dirty="0"/>
          </a:p>
          <a:p>
            <a:pPr lvl="1">
              <a:lnSpc>
                <a:spcPct val="100000"/>
              </a:lnSpc>
            </a:pPr>
            <a:r>
              <a:rPr lang="en-US" sz="1100" dirty="0"/>
              <a:t>When the proper steps are not followed when undergoing the recruitment process there can be a significant impact on the organization itself. This can include many things such as not following company policies such as couples should not work together, etc. However the most important factor is not following the requirements that are a must for the vacancy.</a:t>
            </a:r>
          </a:p>
          <a:p>
            <a:pPr lvl="2">
              <a:lnSpc>
                <a:spcPct val="100000"/>
              </a:lnSpc>
            </a:pPr>
            <a:r>
              <a:rPr lang="en-US" sz="1100" dirty="0"/>
              <a:t>This can lead to the candidate not being suitable for the role offered, this means that they are not going to be able to provide the skills and experience to do that job at the organization standards. </a:t>
            </a:r>
          </a:p>
          <a:p>
            <a:pPr lvl="2">
              <a:lnSpc>
                <a:spcPct val="100000"/>
              </a:lnSpc>
            </a:pPr>
            <a:r>
              <a:rPr lang="en-US" sz="1100" dirty="0"/>
              <a:t>Eventually more money will have to be spent on the budget spent on training an already inadequate employee to bring it closer to the standards when it would be easier and cheaper to bring someone which is up to the task. </a:t>
            </a:r>
          </a:p>
          <a:p>
            <a:pPr lvl="2">
              <a:lnSpc>
                <a:spcPct val="100000"/>
              </a:lnSpc>
            </a:pPr>
            <a:r>
              <a:rPr lang="en-US" sz="1100" dirty="0"/>
              <a:t>With less budget to spend which will otherwise be used to grow the business such as employing a new individual so that productivity won't happen anymore. Therefore slowing down the development and growth of the organization especially in the hospitality industry. </a:t>
            </a:r>
            <a:endParaRPr lang="en-GB" sz="1100" dirty="0"/>
          </a:p>
        </p:txBody>
      </p:sp>
      <p:pic>
        <p:nvPicPr>
          <p:cNvPr id="7" name="Graphic 6" descr="Workflow">
            <a:extLst>
              <a:ext uri="{FF2B5EF4-FFF2-40B4-BE49-F238E27FC236}">
                <a16:creationId xmlns:a16="http://schemas.microsoft.com/office/drawing/2014/main" id="{80969D9E-2A95-4FAA-9649-A02AF0F3BC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4675" y="1072039"/>
            <a:ext cx="4713922" cy="4713922"/>
          </a:xfrm>
          <a:custGeom>
            <a:avLst/>
            <a:gdLst/>
            <a:ahLst/>
            <a:cxnLst/>
            <a:rect l="l" t="t" r="r" b="b"/>
            <a:pathLst>
              <a:path w="4713922" h="5759450">
                <a:moveTo>
                  <a:pt x="0" y="0"/>
                </a:moveTo>
                <a:lnTo>
                  <a:pt x="4713922" y="0"/>
                </a:lnTo>
                <a:lnTo>
                  <a:pt x="4713922" y="5759450"/>
                </a:lnTo>
                <a:lnTo>
                  <a:pt x="0" y="5759450"/>
                </a:lnTo>
                <a:close/>
              </a:path>
            </a:pathLst>
          </a:custGeom>
        </p:spPr>
      </p:pic>
    </p:spTree>
    <p:extLst>
      <p:ext uri="{BB962C8B-B14F-4D97-AF65-F5344CB8AC3E}">
        <p14:creationId xmlns:p14="http://schemas.microsoft.com/office/powerpoint/2010/main" val="3082559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7C434-11DF-493C-B887-D10989990599}"/>
              </a:ext>
            </a:extLst>
          </p:cNvPr>
          <p:cNvSpPr>
            <a:spLocks noGrp="1"/>
          </p:cNvSpPr>
          <p:nvPr>
            <p:ph type="title"/>
          </p:nvPr>
        </p:nvSpPr>
        <p:spPr>
          <a:xfrm>
            <a:off x="3359149" y="1520825"/>
            <a:ext cx="8281987" cy="1333057"/>
          </a:xfrm>
        </p:spPr>
        <p:txBody>
          <a:bodyPr wrap="square" anchor="t">
            <a:normAutofit/>
          </a:bodyPr>
          <a:lstStyle/>
          <a:p>
            <a:r>
              <a:rPr lang="en-US" dirty="0"/>
              <a:t>Conclusion</a:t>
            </a:r>
            <a:endParaRPr lang="en-GB" dirty="0"/>
          </a:p>
        </p:txBody>
      </p:sp>
      <p:sp>
        <p:nvSpPr>
          <p:cNvPr id="51" name="Oval 50">
            <a:extLst>
              <a:ext uri="{FF2B5EF4-FFF2-40B4-BE49-F238E27FC236}">
                <a16:creationId xmlns:a16="http://schemas.microsoft.com/office/drawing/2014/main" id="{4EC6425F-E8EE-490A-BF3A-601C9A5EF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5959" y="218735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Shape 52">
            <a:extLst>
              <a:ext uri="{FF2B5EF4-FFF2-40B4-BE49-F238E27FC236}">
                <a16:creationId xmlns:a16="http://schemas.microsoft.com/office/drawing/2014/main" id="{C493A507-59A1-4B5A-A52D-933516EEC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373008" y="4919835"/>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96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5" name="Freeform: Shape 54">
            <a:extLst>
              <a:ext uri="{FF2B5EF4-FFF2-40B4-BE49-F238E27FC236}">
                <a16:creationId xmlns:a16="http://schemas.microsoft.com/office/drawing/2014/main" id="{2EF1810E-C1C8-44A5-ADCF-24B4EAA1D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476583" y="4760475"/>
            <a:ext cx="1853969" cy="1042921"/>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75000"/>
              <a:lumOff val="25000"/>
              <a:alpha val="6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7" name="Oval 56">
            <a:extLst>
              <a:ext uri="{FF2B5EF4-FFF2-40B4-BE49-F238E27FC236}">
                <a16:creationId xmlns:a16="http://schemas.microsoft.com/office/drawing/2014/main" id="{6B180A47-07F3-45CF-91AB-5F26C83AB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85139" y="4330312"/>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58">
            <a:extLst>
              <a:ext uri="{FF2B5EF4-FFF2-40B4-BE49-F238E27FC236}">
                <a16:creationId xmlns:a16="http://schemas.microsoft.com/office/drawing/2014/main" id="{7A7405C2-5931-4635-A369-516BE02E3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2066166" y="5311337"/>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C6168B4-D507-49D4-AA07-4B7E469AF46F}"/>
              </a:ext>
            </a:extLst>
          </p:cNvPr>
          <p:cNvSpPr>
            <a:spLocks noGrp="1"/>
          </p:cNvSpPr>
          <p:nvPr>
            <p:ph idx="1"/>
          </p:nvPr>
        </p:nvSpPr>
        <p:spPr>
          <a:xfrm>
            <a:off x="3377566" y="3052367"/>
            <a:ext cx="7326948" cy="3040458"/>
          </a:xfrm>
        </p:spPr>
        <p:txBody>
          <a:bodyPr anchor="t">
            <a:normAutofit/>
          </a:bodyPr>
          <a:lstStyle/>
          <a:p>
            <a:r>
              <a:rPr lang="en-US" dirty="0"/>
              <a:t>This presentation has pinpointed issues and how to solve these problems which may rise in the working environment that may have a negative effect on the productivity, quality of work, stress levels in the organization and the recruitment process. </a:t>
            </a:r>
            <a:endParaRPr lang="en-GB" dirty="0"/>
          </a:p>
        </p:txBody>
      </p:sp>
      <p:pic>
        <p:nvPicPr>
          <p:cNvPr id="5122" name="Picture 2" descr="The 8 most common recruiting challenges and how to overcome them ...">
            <a:extLst>
              <a:ext uri="{FF2B5EF4-FFF2-40B4-BE49-F238E27FC236}">
                <a16:creationId xmlns:a16="http://schemas.microsoft.com/office/drawing/2014/main" id="{ABB4B874-4571-4F4C-8A3F-64928EA6A5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735" y="2918813"/>
            <a:ext cx="3058096" cy="169492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4408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3D0BA-FB9C-4B24-9DD0-A2D80FF53CF9}"/>
              </a:ext>
            </a:extLst>
          </p:cNvPr>
          <p:cNvSpPr>
            <a:spLocks noGrp="1"/>
          </p:cNvSpPr>
          <p:nvPr>
            <p:ph type="title"/>
          </p:nvPr>
        </p:nvSpPr>
        <p:spPr/>
        <p:txBody>
          <a:bodyPr/>
          <a:lstStyle/>
          <a:p>
            <a:r>
              <a:rPr lang="en-US" u="sng" dirty="0"/>
              <a:t>References</a:t>
            </a:r>
            <a:endParaRPr lang="en-GB" u="sng" dirty="0"/>
          </a:p>
        </p:txBody>
      </p:sp>
      <p:sp>
        <p:nvSpPr>
          <p:cNvPr id="3" name="Content Placeholder 2">
            <a:extLst>
              <a:ext uri="{FF2B5EF4-FFF2-40B4-BE49-F238E27FC236}">
                <a16:creationId xmlns:a16="http://schemas.microsoft.com/office/drawing/2014/main" id="{6A62A022-C745-4315-BBD1-71BFE6F30018}"/>
              </a:ext>
            </a:extLst>
          </p:cNvPr>
          <p:cNvSpPr>
            <a:spLocks noGrp="1"/>
          </p:cNvSpPr>
          <p:nvPr>
            <p:ph idx="1"/>
          </p:nvPr>
        </p:nvSpPr>
        <p:spPr/>
        <p:txBody>
          <a:bodyPr>
            <a:normAutofit fontScale="70000" lnSpcReduction="20000"/>
          </a:bodyPr>
          <a:lstStyle/>
          <a:p>
            <a:r>
              <a:rPr lang="en-US" dirty="0" err="1"/>
              <a:t>Earnheart</a:t>
            </a:r>
            <a:r>
              <a:rPr lang="en-US" dirty="0"/>
              <a:t>, L., 2020. </a:t>
            </a:r>
            <a:r>
              <a:rPr lang="en-US" i="1" dirty="0"/>
              <a:t>Understaffed? Here's How To Deal With One Of The Most Stressful Situations For A Manager</a:t>
            </a:r>
            <a:r>
              <a:rPr lang="en-US" dirty="0"/>
              <a:t>. [online] Fairygodboss.com. Available at: &lt;https://fairygodboss.com/articles/how-to-deal-with-being-understaffed#&gt; [Accessed 16 June 2020].</a:t>
            </a:r>
          </a:p>
          <a:p>
            <a:r>
              <a:rPr lang="en-US" dirty="0"/>
              <a:t>Stanford, J., 2020. </a:t>
            </a:r>
            <a:r>
              <a:rPr lang="en-US" i="1" dirty="0"/>
              <a:t>5 Ways To Achieve Top Results From Your Short-Staffed Team</a:t>
            </a:r>
            <a:r>
              <a:rPr lang="en-US" dirty="0"/>
              <a:t>. [online] Managers.org.uk. Available at: &lt;https://www.managers.org.uk/insights/news/2017/february/5-ways-to-achieve-top-results-from-your-short-staffed-team&gt; [Accessed 16 June 2020].</a:t>
            </a:r>
          </a:p>
          <a:p>
            <a:r>
              <a:rPr lang="en-US" dirty="0" err="1"/>
              <a:t>Öjbro</a:t>
            </a:r>
            <a:r>
              <a:rPr lang="en-US" dirty="0"/>
              <a:t>, J., 2020. </a:t>
            </a:r>
            <a:r>
              <a:rPr lang="en-US" i="1" dirty="0"/>
              <a:t>The Steps Of A Recruitment Process</a:t>
            </a:r>
            <a:r>
              <a:rPr lang="en-US" dirty="0"/>
              <a:t>. [online] Blog.reachmee.com. Available at: &lt;https://blog.reachmee.com/en/the-steps-of-a-recruitment-process&gt; [Accessed 16 June 2020].</a:t>
            </a:r>
          </a:p>
          <a:p>
            <a:r>
              <a:rPr lang="en-US" dirty="0" err="1"/>
              <a:t>Öjbro</a:t>
            </a:r>
            <a:r>
              <a:rPr lang="en-US" dirty="0"/>
              <a:t>, J., 2020. </a:t>
            </a:r>
            <a:r>
              <a:rPr lang="en-US" i="1" dirty="0"/>
              <a:t>5 Things To Help You Choose The Right Recruitment Tool For You</a:t>
            </a:r>
            <a:r>
              <a:rPr lang="en-US" dirty="0"/>
              <a:t>. [online] Blog.reachmee.com. Available at: &lt;https://blog.reachmee.com/en/five-things-to-help-you-choose-the-right-recruitment-tool-for-you&gt; [Accessed 16 June 2020].</a:t>
            </a:r>
          </a:p>
          <a:p>
            <a:r>
              <a:rPr lang="en-GB" dirty="0"/>
              <a:t>(</a:t>
            </a:r>
            <a:r>
              <a:rPr lang="en-GB" dirty="0" err="1"/>
              <a:t>Öjbro</a:t>
            </a:r>
            <a:r>
              <a:rPr lang="en-GB" dirty="0"/>
              <a:t>, 2020);’</a:t>
            </a:r>
            <a:r>
              <a:rPr lang="en-US"/>
              <a:t> Follow up on your top candidates from the last round of interview with conducted a simulated work exercise.’</a:t>
            </a:r>
            <a:endParaRPr lang="en-GB" dirty="0"/>
          </a:p>
        </p:txBody>
      </p:sp>
    </p:spTree>
    <p:extLst>
      <p:ext uri="{BB962C8B-B14F-4D97-AF65-F5344CB8AC3E}">
        <p14:creationId xmlns:p14="http://schemas.microsoft.com/office/powerpoint/2010/main" val="2855270327"/>
      </p:ext>
    </p:extLst>
  </p:cSld>
  <p:clrMapOvr>
    <a:masterClrMapping/>
  </p:clrMapOvr>
</p:sld>
</file>

<file path=ppt/theme/theme1.xml><?xml version="1.0" encoding="utf-8"?>
<a:theme xmlns:a="http://schemas.openxmlformats.org/drawingml/2006/main" name="3DFloatVTI">
  <a:themeElements>
    <a:clrScheme name="AnalogousFromRegularSeedRightStep">
      <a:dk1>
        <a:srgbClr val="000000"/>
      </a:dk1>
      <a:lt1>
        <a:srgbClr val="FFFFFF"/>
      </a:lt1>
      <a:dk2>
        <a:srgbClr val="412435"/>
      </a:dk2>
      <a:lt2>
        <a:srgbClr val="E2E8E3"/>
      </a:lt2>
      <a:accent1>
        <a:srgbClr val="DA36B3"/>
      </a:accent1>
      <a:accent2>
        <a:srgbClr val="C8245D"/>
      </a:accent2>
      <a:accent3>
        <a:srgbClr val="DA4136"/>
      </a:accent3>
      <a:accent4>
        <a:srgbClr val="C87424"/>
      </a:accent4>
      <a:accent5>
        <a:srgbClr val="B3A62C"/>
      </a:accent5>
      <a:accent6>
        <a:srgbClr val="83B220"/>
      </a:accent6>
      <a:hlink>
        <a:srgbClr val="319449"/>
      </a:hlink>
      <a:folHlink>
        <a:srgbClr val="7F7F7F"/>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otalTime>111</TotalTime>
  <Words>1757</Words>
  <Application>Microsoft Office PowerPoint</Application>
  <PresentationFormat>Widescreen</PresentationFormat>
  <Paragraphs>48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Gill Sans MT</vt:lpstr>
      <vt:lpstr>Walbaum Display</vt:lpstr>
      <vt:lpstr>3DFloatVTI</vt:lpstr>
      <vt:lpstr>Problems raised in the assignment.</vt:lpstr>
      <vt:lpstr>Introduction</vt:lpstr>
      <vt:lpstr>Hilton Hotel Issue with the Production Management </vt:lpstr>
      <vt:lpstr>Things Hilton Hotel Could come up with to solve the issue</vt:lpstr>
      <vt:lpstr>Looking into the importance of fixing production management issues </vt:lpstr>
      <vt:lpstr>HILTON HOTEL ISSUES WITHIN THE RECRUITMENT PROCESS</vt:lpstr>
      <vt:lpstr>Solutions Hilton Hotel could come up with to solve the issues with recruitment</vt:lpstr>
      <vt:lpstr>Looking into the importance of solving recruitment problems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 raised in the assignment.</dc:title>
  <dc:creator>George Marcu</dc:creator>
  <cp:lastModifiedBy>Policica Dansatoarea</cp:lastModifiedBy>
  <cp:revision>9</cp:revision>
  <dcterms:created xsi:type="dcterms:W3CDTF">2020-06-16T22:01:23Z</dcterms:created>
  <dcterms:modified xsi:type="dcterms:W3CDTF">2020-06-17T22:14:31Z</dcterms:modified>
</cp:coreProperties>
</file>