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12192000"/>
  <p:embeddedFontLst>
    <p:embeddedFont>
      <p:font typeface="Instrument Sans SemiBold" panose="020B0604020202020204" charset="0"/>
      <p:regular r:id="rId14"/>
    </p:embeddedFont>
  </p:embeddedFontLst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10"/>
  </p:normalViewPr>
  <p:slideViewPr>
    <p:cSldViewPr snapToGrid="0" snapToObjects="1">
      <p:cViewPr varScale="1">
        <p:scale>
          <a:sx n="65" d="100"/>
          <a:sy n="65" d="100"/>
        </p:scale>
        <p:origin x="93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188849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master 1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9F5"/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76875" y="6558991"/>
            <a:ext cx="1071843" cy="256032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6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16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10" Type="http://schemas.openxmlformats.org/officeDocument/2006/relationships/image" Target="../media/image4.jpeg"/><Relationship Id="rId4" Type="http://schemas.openxmlformats.org/officeDocument/2006/relationships/image" Target="../media/image20.svg"/><Relationship Id="rId9" Type="http://schemas.openxmlformats.org/officeDocument/2006/relationships/image" Target="../media/image25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029074" cy="68580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233360" y="1143000"/>
            <a:ext cx="4820918" cy="24556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500" dirty="0">
                <a:solidFill>
                  <a:srgbClr val="E3BC9A"/>
                </a:solidFill>
                <a:latin typeface="Times New Roman" panose="02020603050405020304" pitchFamily="18" charset="0"/>
                <a:ea typeface="Instrument Sans SemiBold" pitchFamily="34" charset="-122"/>
                <a:cs typeface="Times New Roman" panose="02020603050405020304" pitchFamily="18" charset="0"/>
              </a:rPr>
              <a:t>PSYCHOLOGY IN HEALTH AND SOCIAL CARE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 1"/>
          <p:cNvSpPr/>
          <p:nvPr/>
        </p:nvSpPr>
        <p:spPr>
          <a:xfrm>
            <a:off x="5233360" y="1612404"/>
            <a:ext cx="6296860" cy="338832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4250" dirty="0">
                <a:solidFill>
                  <a:srgbClr val="A0622C"/>
                </a:solidFill>
                <a:latin typeface="Times New Roman" panose="02020603050405020304" pitchFamily="18" charset="0"/>
                <a:ea typeface="Instrument Sans SemiBold" pitchFamily="34" charset="-122"/>
                <a:cs typeface="Times New Roman" panose="02020603050405020304" pitchFamily="18" charset="0"/>
              </a:rPr>
              <a:t>APPLYING BOWLBY'S ATTACHMENT THEORY TO SUPPORT ISAAC'S DEVELOPMENT AND WELLBEING</a:t>
            </a:r>
            <a:endParaRPr lang="en-US" sz="42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 2"/>
          <p:cNvSpPr/>
          <p:nvPr/>
        </p:nvSpPr>
        <p:spPr>
          <a:xfrm>
            <a:off x="5233360" y="5224562"/>
            <a:ext cx="6296860" cy="49033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2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Student Name: [Your Name]  |  Student ID: [Your ID]  |  Module Code: LCHS4010  |  Date: July 2026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 descr="Prifysgol Cymru Y Drindod Dewi Sant | University of Wales Trinity Saint  David - NPLD">
            <a:extLst>
              <a:ext uri="{FF2B5EF4-FFF2-40B4-BE49-F238E27FC236}">
                <a16:creationId xmlns:a16="http://schemas.microsoft.com/office/drawing/2014/main" id="{1929048E-DF04-6760-FF47-4E765F9C85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3499" y="5469731"/>
            <a:ext cx="3260623" cy="1630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065462" y="501899"/>
            <a:ext cx="5375736" cy="5167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250" b="1" dirty="0">
                <a:solidFill>
                  <a:srgbClr val="A0622C"/>
                </a:solidFill>
                <a:latin typeface="Times New Roman" panose="02020603050405020304" pitchFamily="18" charset="0"/>
                <a:ea typeface="Instrument Sans SemiBold" pitchFamily="34" charset="-122"/>
                <a:cs typeface="Times New Roman" panose="02020603050405020304" pitchFamily="18" charset="0"/>
              </a:rPr>
              <a:t>CASE SCENARIO: ISAAC</a:t>
            </a:r>
            <a:endParaRPr lang="en-US" sz="325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1251410" y="1896765"/>
            <a:ext cx="2676954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A0622C"/>
                </a:solidFill>
                <a:latin typeface="Times New Roman" panose="02020603050405020304" pitchFamily="18" charset="0"/>
                <a:ea typeface="Instrument Sans SemiBold" pitchFamily="34" charset="-122"/>
                <a:cs typeface="Times New Roman" panose="02020603050405020304" pitchFamily="18" charset="0"/>
              </a:rPr>
              <a:t>ABOUT ISAAC</a:t>
            </a:r>
            <a:endParaRPr lang="en-US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661475" y="2320528"/>
            <a:ext cx="4964877" cy="391804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85000" lnSpcReduction="10000"/>
          </a:bodyPr>
          <a:lstStyle/>
          <a:p>
            <a:pPr marL="264160" indent="-264160" algn="l">
              <a:lnSpc>
                <a:spcPct val="220000"/>
              </a:lnSpc>
              <a:buSzPct val="100000"/>
              <a:buChar char="•"/>
            </a:pPr>
            <a:r>
              <a:rPr lang="en-US" sz="19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Isaac is a </a:t>
            </a:r>
            <a:r>
              <a:rPr lang="en-US" sz="19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 Bold" pitchFamily="34" charset="-122"/>
                <a:cs typeface="Times New Roman" panose="02020603050405020304" pitchFamily="18" charset="0"/>
              </a:rPr>
              <a:t>4-year-old boy</a:t>
            </a:r>
            <a:r>
              <a:rPr lang="en-US" sz="19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 attending a Children's Centre in London.</a:t>
            </a:r>
            <a:endParaRPr lang="en-US" sz="1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64160" indent="-264160" algn="l">
              <a:lnSpc>
                <a:spcPct val="220000"/>
              </a:lnSpc>
              <a:buSzPct val="100000"/>
              <a:buChar char="•"/>
            </a:pPr>
            <a:r>
              <a:rPr lang="en-US" sz="19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He has experienced </a:t>
            </a:r>
            <a:r>
              <a:rPr lang="en-US" sz="19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 Bold" pitchFamily="34" charset="-122"/>
                <a:cs typeface="Times New Roman" panose="02020603050405020304" pitchFamily="18" charset="0"/>
              </a:rPr>
              <a:t>disrupted childcare arrangements</a:t>
            </a:r>
            <a:r>
              <a:rPr lang="en-US" sz="19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.</a:t>
            </a:r>
            <a:endParaRPr lang="en-US" sz="1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64160" indent="-264160" algn="l">
              <a:lnSpc>
                <a:spcPct val="220000"/>
              </a:lnSpc>
              <a:buSzPct val="100000"/>
              <a:buChar char="•"/>
            </a:pPr>
            <a:r>
              <a:rPr lang="en-US" sz="19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His mother has experienced </a:t>
            </a:r>
            <a:r>
              <a:rPr lang="en-US" sz="19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 Bold" pitchFamily="34" charset="-122"/>
                <a:cs typeface="Times New Roman" panose="02020603050405020304" pitchFamily="18" charset="0"/>
              </a:rPr>
              <a:t>mental-health difficulties</a:t>
            </a:r>
            <a:r>
              <a:rPr lang="en-US" sz="19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.</a:t>
            </a:r>
            <a:endParaRPr lang="en-US" sz="1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64160" indent="-264160" algn="l">
              <a:lnSpc>
                <a:spcPct val="220000"/>
              </a:lnSpc>
              <a:buSzPct val="100000"/>
              <a:buChar char="•"/>
            </a:pPr>
            <a:r>
              <a:rPr lang="en-US" sz="19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Isaac has had limited opportunities for social interaction.</a:t>
            </a:r>
            <a:endParaRPr lang="en-US" sz="1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64160" indent="-264160" algn="l">
              <a:lnSpc>
                <a:spcPct val="220000"/>
              </a:lnSpc>
              <a:buSzPct val="100000"/>
              <a:buChar char="•"/>
            </a:pPr>
            <a:r>
              <a:rPr lang="en-US" sz="19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He may experience emotional difficulties and possible language delay</a:t>
            </a:r>
            <a:r>
              <a:rPr lang="en-US" sz="14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.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6303904" y="1896765"/>
            <a:ext cx="2676954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A0622C"/>
                </a:solidFill>
                <a:latin typeface="Times New Roman" panose="02020603050405020304" pitchFamily="18" charset="0"/>
                <a:ea typeface="Instrument Sans SemiBold" pitchFamily="34" charset="-122"/>
                <a:cs typeface="Times New Roman" panose="02020603050405020304" pitchFamily="18" charset="0"/>
              </a:rPr>
              <a:t>PRESENTATION AIM</a:t>
            </a:r>
            <a:endParaRPr lang="en-US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6303904" y="2320528"/>
            <a:ext cx="5232666" cy="52923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lnSpcReduction="10000"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To apply </a:t>
            </a:r>
            <a:r>
              <a:rPr lang="en-US" sz="14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 Bold" pitchFamily="34" charset="-122"/>
                <a:cs typeface="Times New Roman" panose="02020603050405020304" pitchFamily="18" charset="0"/>
              </a:rPr>
              <a:t>Bowlby's Attachment Theory</a:t>
            </a:r>
            <a:r>
              <a:rPr lang="en-US" sz="14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 to Isaac's experiences and recommend appropriate early-help support.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303904" y="3035796"/>
            <a:ext cx="5232666" cy="2669381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6564446" y="3220145"/>
            <a:ext cx="2067369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3F3D3B"/>
                </a:solidFill>
                <a:latin typeface="Times New Roman" panose="02020603050405020304" pitchFamily="18" charset="0"/>
                <a:ea typeface="Instrument Sans SemiBold" pitchFamily="34" charset="-122"/>
                <a:cs typeface="Times New Roman" panose="02020603050405020304" pitchFamily="18" charset="0"/>
              </a:rPr>
              <a:t>KEY FOCUS AREAS</a:t>
            </a:r>
            <a:endParaRPr lang="en-US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 6"/>
          <p:cNvSpPr/>
          <p:nvPr/>
        </p:nvSpPr>
        <p:spPr>
          <a:xfrm>
            <a:off x="6564446" y="3643908"/>
            <a:ext cx="4787780" cy="187692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4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Understanding attachment theory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4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Applying theory to Isaac's context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4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Nature and nurture influences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4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Practical support strategies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4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Multi-agency working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4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Critical evaluation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Picture 2" descr="Prifysgol Cymru Y Drindod Dewi Sant | University of Wales Trinity Saint  David - NPLD">
            <a:extLst>
              <a:ext uri="{FF2B5EF4-FFF2-40B4-BE49-F238E27FC236}">
                <a16:creationId xmlns:a16="http://schemas.microsoft.com/office/drawing/2014/main" id="{FCEEE801-FF8D-A92E-6BAE-4B74505953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08575" y="5608544"/>
            <a:ext cx="2583425" cy="1291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2621" y="0"/>
            <a:ext cx="5029074" cy="68580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61475" y="496193"/>
            <a:ext cx="6296860" cy="96658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000" b="1" dirty="0">
                <a:solidFill>
                  <a:srgbClr val="A0622C"/>
                </a:solidFill>
                <a:latin typeface="Times New Roman" panose="02020603050405020304" pitchFamily="18" charset="0"/>
                <a:ea typeface="Instrument Sans SemiBold" pitchFamily="34" charset="-122"/>
                <a:cs typeface="Times New Roman" panose="02020603050405020304" pitchFamily="18" charset="0"/>
              </a:rPr>
              <a:t>BOWLBY'S ATTACHMENT THEORY</a:t>
            </a:r>
            <a:endParaRPr lang="en-US" sz="3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 1"/>
          <p:cNvSpPr/>
          <p:nvPr/>
        </p:nvSpPr>
        <p:spPr>
          <a:xfrm>
            <a:off x="661475" y="1679674"/>
            <a:ext cx="6906444" cy="23941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9000"/>
              </a:lnSpc>
              <a:buNone/>
            </a:pPr>
            <a:r>
              <a:rPr lang="en-US" sz="1600" b="1" dirty="0">
                <a:solidFill>
                  <a:srgbClr val="3F3D3B"/>
                </a:solidFill>
                <a:latin typeface="Times New Roman" panose="02020603050405020304" pitchFamily="18" charset="0"/>
                <a:ea typeface="Instrument Sans Bold" pitchFamily="34" charset="-122"/>
                <a:cs typeface="Times New Roman" panose="02020603050405020304" pitchFamily="18" charset="0"/>
              </a:rPr>
              <a:t>Attachment</a:t>
            </a:r>
            <a:r>
              <a:rPr lang="en-US" sz="16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 is the strong emotional bond between a child and their caregiver.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1475" y="2081808"/>
            <a:ext cx="463935" cy="952500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1269968" y="2236391"/>
            <a:ext cx="2285546" cy="24169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3F3D3B"/>
                </a:solidFill>
                <a:latin typeface="Times New Roman" panose="02020603050405020304" pitchFamily="18" charset="0"/>
                <a:ea typeface="Instrument Sans SemiBold" pitchFamily="34" charset="-122"/>
                <a:cs typeface="Times New Roman" panose="02020603050405020304" pitchFamily="18" charset="0"/>
              </a:rPr>
              <a:t>WHAT IS ATTACHMENT?</a:t>
            </a:r>
            <a:endParaRPr lang="en-US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 3"/>
          <p:cNvSpPr/>
          <p:nvPr/>
        </p:nvSpPr>
        <p:spPr>
          <a:xfrm>
            <a:off x="1269968" y="2564804"/>
            <a:ext cx="6487192" cy="63341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9000"/>
              </a:lnSpc>
              <a:buNone/>
            </a:pPr>
            <a:r>
              <a:rPr lang="en-US" sz="14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Children seek closeness to caregivers when they feel scared, distressed or uncertain. Consistent and responsive care supports </a:t>
            </a:r>
            <a:r>
              <a:rPr lang="en-US" sz="14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 Bold" pitchFamily="34" charset="-122"/>
                <a:cs typeface="Times New Roman" panose="02020603050405020304" pitchFamily="18" charset="0"/>
              </a:rPr>
              <a:t>secure attachment 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3442" y="3342779"/>
            <a:ext cx="463935" cy="952500"/>
          </a:xfrm>
          <a:prstGeom prst="rect">
            <a:avLst/>
          </a:prstGeom>
        </p:spPr>
      </p:pic>
      <p:sp>
        <p:nvSpPr>
          <p:cNvPr id="9" name="Text 4"/>
          <p:cNvSpPr/>
          <p:nvPr/>
        </p:nvSpPr>
        <p:spPr>
          <a:xfrm>
            <a:off x="1501936" y="3497362"/>
            <a:ext cx="2702056" cy="24169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500" b="1" dirty="0">
                <a:solidFill>
                  <a:srgbClr val="3F3D3B"/>
                </a:solidFill>
                <a:latin typeface="Times New Roman" panose="02020603050405020304" pitchFamily="18" charset="0"/>
                <a:ea typeface="Instrument Sans SemiBold" pitchFamily="34" charset="-122"/>
                <a:cs typeface="Times New Roman" panose="02020603050405020304" pitchFamily="18" charset="0"/>
              </a:rPr>
              <a:t>INTERNAL WORKING MODEL</a:t>
            </a:r>
            <a:endParaRPr lang="en-US" sz="15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 5"/>
          <p:cNvSpPr/>
          <p:nvPr/>
        </p:nvSpPr>
        <p:spPr>
          <a:xfrm>
            <a:off x="1501936" y="3825776"/>
            <a:ext cx="5456399" cy="71824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 lnSpcReduction="10000"/>
          </a:bodyPr>
          <a:lstStyle/>
          <a:p>
            <a:pPr marL="0" indent="0" algn="l">
              <a:lnSpc>
                <a:spcPct val="129000"/>
              </a:lnSpc>
              <a:buNone/>
            </a:pPr>
            <a:r>
              <a:rPr lang="en-US" sz="14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Inconsistent care, separation or emotional unavailability may contribute to insecure attachment. Early experiences shape a child's </a:t>
            </a:r>
            <a:r>
              <a:rPr lang="en-US" sz="14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 Bold" pitchFamily="34" charset="-122"/>
                <a:cs typeface="Times New Roman" panose="02020603050405020304" pitchFamily="18" charset="0"/>
              </a:rPr>
              <a:t>internal working model</a:t>
            </a:r>
            <a:r>
              <a:rPr lang="en-US" sz="14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 of relationships.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1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25410" y="4843165"/>
            <a:ext cx="463935" cy="952500"/>
          </a:xfrm>
          <a:prstGeom prst="rect">
            <a:avLst/>
          </a:prstGeom>
        </p:spPr>
      </p:pic>
      <p:sp>
        <p:nvSpPr>
          <p:cNvPr id="12" name="Text 6"/>
          <p:cNvSpPr/>
          <p:nvPr/>
        </p:nvSpPr>
        <p:spPr>
          <a:xfrm>
            <a:off x="1733903" y="4997748"/>
            <a:ext cx="1933328" cy="24169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500" b="1" dirty="0">
                <a:solidFill>
                  <a:srgbClr val="3F3D3B"/>
                </a:solidFill>
                <a:latin typeface="Times New Roman" panose="02020603050405020304" pitchFamily="18" charset="0"/>
                <a:ea typeface="Instrument Sans SemiBold" pitchFamily="34" charset="-122"/>
                <a:cs typeface="Times New Roman" panose="02020603050405020304" pitchFamily="18" charset="0"/>
              </a:rPr>
              <a:t>SECURE BASE</a:t>
            </a:r>
            <a:endParaRPr lang="en-US" sz="15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 7"/>
          <p:cNvSpPr/>
          <p:nvPr/>
        </p:nvSpPr>
        <p:spPr>
          <a:xfrm>
            <a:off x="1733903" y="5326162"/>
            <a:ext cx="5224431" cy="47883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 lnSpcReduction="10000"/>
          </a:bodyPr>
          <a:lstStyle/>
          <a:p>
            <a:pPr marL="0" indent="0" algn="l">
              <a:lnSpc>
                <a:spcPct val="129000"/>
              </a:lnSpc>
              <a:buNone/>
            </a:pPr>
            <a:r>
              <a:rPr lang="en-US" sz="14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A secure caregiver acts as a </a:t>
            </a:r>
            <a:r>
              <a:rPr lang="en-US" sz="1400" b="1" dirty="0">
                <a:solidFill>
                  <a:srgbClr val="3F3D3B"/>
                </a:solidFill>
                <a:latin typeface="Times New Roman" panose="02020603050405020304" pitchFamily="18" charset="0"/>
                <a:ea typeface="Instrument Sans Bold" pitchFamily="34" charset="-122"/>
                <a:cs typeface="Times New Roman" panose="02020603050405020304" pitchFamily="18" charset="0"/>
              </a:rPr>
              <a:t>secure base</a:t>
            </a:r>
            <a:r>
              <a:rPr lang="en-US" sz="14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 for exploration and learning, enabling the child to develop confidence and independence.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5" name="Picture 2" descr="Prifysgol Cymru Y Drindod Dewi Sant | University of Wales Trinity Saint  David - NPLD">
            <a:extLst>
              <a:ext uri="{FF2B5EF4-FFF2-40B4-BE49-F238E27FC236}">
                <a16:creationId xmlns:a16="http://schemas.microsoft.com/office/drawing/2014/main" id="{BEA14150-BEEA-DDD5-7A51-096C8C1B95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08575" y="5608544"/>
            <a:ext cx="2583425" cy="1291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Rectangle 2">
            <a:extLst>
              <a:ext uri="{FF2B5EF4-FFF2-40B4-BE49-F238E27FC236}">
                <a16:creationId xmlns:a16="http://schemas.microsoft.com/office/drawing/2014/main" id="{E27E1D9F-3E66-C474-EEEA-34034BB4B5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09942" y="2831008"/>
            <a:ext cx="1172116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(Jarvis, 2020)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2121545" y="547986"/>
            <a:ext cx="7948910" cy="5167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250" b="1" dirty="0">
                <a:solidFill>
                  <a:srgbClr val="A0622C"/>
                </a:solidFill>
                <a:latin typeface="Times New Roman" panose="02020603050405020304" pitchFamily="18" charset="0"/>
                <a:ea typeface="Instrument Sans SemiBold" pitchFamily="34" charset="-122"/>
                <a:cs typeface="Times New Roman" panose="02020603050405020304" pitchFamily="18" charset="0"/>
              </a:rPr>
              <a:t>ATTACHMENT IN EARLY CHILDHOOD</a:t>
            </a:r>
            <a:endParaRPr lang="en-US" sz="325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661475" y="1978323"/>
            <a:ext cx="4409369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A0622C"/>
                </a:solidFill>
                <a:latin typeface="Times New Roman" panose="02020603050405020304" pitchFamily="18" charset="0"/>
                <a:ea typeface="Instrument Sans SemiBold" pitchFamily="34" charset="-122"/>
                <a:cs typeface="Times New Roman" panose="02020603050405020304" pitchFamily="18" charset="0"/>
              </a:rPr>
              <a:t>SECURE ATTACHMENT CAN SUPPORT</a:t>
            </a:r>
            <a:endParaRPr lang="en-US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661475" y="2422823"/>
            <a:ext cx="2533686" cy="2468066"/>
          </a:xfrm>
          <a:prstGeom prst="roundRect">
            <a:avLst>
              <a:gd name="adj" fmla="val 10052"/>
            </a:avLst>
          </a:prstGeom>
          <a:solidFill>
            <a:srgbClr val="E3BC9A"/>
          </a:solidFill>
          <a:ln/>
        </p:spPr>
      </p:sp>
      <p:sp>
        <p:nvSpPr>
          <p:cNvPr id="5" name="Shape 3"/>
          <p:cNvSpPr/>
          <p:nvPr/>
        </p:nvSpPr>
        <p:spPr>
          <a:xfrm>
            <a:off x="826769" y="2588121"/>
            <a:ext cx="496081" cy="496094"/>
          </a:xfrm>
          <a:prstGeom prst="ellipse">
            <a:avLst/>
          </a:prstGeom>
          <a:solidFill>
            <a:srgbClr val="E3BC9A"/>
          </a:solidFill>
          <a:ln/>
        </p:spPr>
      </p:sp>
      <p:sp>
        <p:nvSpPr>
          <p:cNvPr id="6" name="Text 4"/>
          <p:cNvSpPr/>
          <p:nvPr/>
        </p:nvSpPr>
        <p:spPr>
          <a:xfrm>
            <a:off x="963192" y="2696567"/>
            <a:ext cx="223237" cy="279102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1750" dirty="0">
                <a:solidFill>
                  <a:srgbClr val="000000"/>
                </a:solidFill>
                <a:latin typeface="Times New Roman" panose="02020603050405020304" pitchFamily="18" charset="0"/>
                <a:ea typeface="Instrument Sans SemiBold" pitchFamily="34" charset="-122"/>
                <a:cs typeface="Times New Roman" panose="02020603050405020304" pitchFamily="18" charset="0"/>
              </a:rPr>
              <a:t>1</a:t>
            </a:r>
            <a:endParaRPr lang="en-US" sz="17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826769" y="3249513"/>
            <a:ext cx="2203097" cy="51693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 SemiBold" pitchFamily="34" charset="-122"/>
                <a:cs typeface="Times New Roman" panose="02020603050405020304" pitchFamily="18" charset="0"/>
              </a:rPr>
              <a:t>EMOTIONAL REGULATION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826769" y="3898752"/>
            <a:ext cx="2203097" cy="79384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>
              <a:lnSpc>
                <a:spcPct val="133000"/>
              </a:lnSpc>
            </a:pPr>
            <a:r>
              <a:rPr lang="en-US" sz="14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Confidence, independence and positive relationships with adults and peers </a:t>
            </a:r>
            <a:r>
              <a:rPr kumimoji="0" lang="en-US" altLang="en-US" sz="14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(Rees, 2025)</a:t>
            </a:r>
            <a:endParaRPr kumimoji="0" lang="en-US" altLang="en-US" sz="14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indent="0" algn="l">
              <a:lnSpc>
                <a:spcPct val="133000"/>
              </a:lnSpc>
              <a:buNone/>
            </a:pP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Shape 7"/>
          <p:cNvSpPr/>
          <p:nvPr/>
        </p:nvSpPr>
        <p:spPr>
          <a:xfrm>
            <a:off x="3360455" y="2422823"/>
            <a:ext cx="2533686" cy="2468066"/>
          </a:xfrm>
          <a:prstGeom prst="roundRect">
            <a:avLst>
              <a:gd name="adj" fmla="val 10052"/>
            </a:avLst>
          </a:prstGeom>
          <a:solidFill>
            <a:srgbClr val="E3BC9A"/>
          </a:solidFill>
          <a:ln/>
        </p:spPr>
      </p:sp>
      <p:sp>
        <p:nvSpPr>
          <p:cNvPr id="10" name="Shape 8"/>
          <p:cNvSpPr/>
          <p:nvPr/>
        </p:nvSpPr>
        <p:spPr>
          <a:xfrm>
            <a:off x="3525749" y="2588121"/>
            <a:ext cx="496081" cy="496094"/>
          </a:xfrm>
          <a:prstGeom prst="ellipse">
            <a:avLst/>
          </a:prstGeom>
          <a:solidFill>
            <a:srgbClr val="FFF9F5"/>
          </a:solidFill>
          <a:ln/>
        </p:spPr>
      </p:sp>
      <p:sp>
        <p:nvSpPr>
          <p:cNvPr id="11" name="Text 9"/>
          <p:cNvSpPr/>
          <p:nvPr/>
        </p:nvSpPr>
        <p:spPr>
          <a:xfrm>
            <a:off x="3662172" y="2696567"/>
            <a:ext cx="223237" cy="279102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1750" dirty="0">
                <a:solidFill>
                  <a:srgbClr val="000000"/>
                </a:solidFill>
                <a:latin typeface="Times New Roman" panose="02020603050405020304" pitchFamily="18" charset="0"/>
                <a:ea typeface="Instrument Sans SemiBold" pitchFamily="34" charset="-122"/>
                <a:cs typeface="Times New Roman" panose="02020603050405020304" pitchFamily="18" charset="0"/>
              </a:rPr>
              <a:t>2</a:t>
            </a:r>
            <a:endParaRPr lang="en-US" sz="17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3525749" y="3249513"/>
            <a:ext cx="2067369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 SemiBold" pitchFamily="34" charset="-122"/>
                <a:cs typeface="Times New Roman" panose="02020603050405020304" pitchFamily="18" charset="0"/>
              </a:rPr>
              <a:t>COMMUNICATION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3525749" y="3673277"/>
            <a:ext cx="2203097" cy="52923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lnSpcReduction="10000"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Help-seeking, play, learning and exploration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6303904" y="1978323"/>
            <a:ext cx="5299736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A0622C"/>
                </a:solidFill>
                <a:latin typeface="Times New Roman" panose="02020603050405020304" pitchFamily="18" charset="0"/>
                <a:ea typeface="Instrument Sans SemiBold" pitchFamily="34" charset="-122"/>
                <a:cs typeface="Times New Roman" panose="02020603050405020304" pitchFamily="18" charset="0"/>
              </a:rPr>
              <a:t>INSECURE ATTACHMENT MAY BE LINKED WITH</a:t>
            </a:r>
            <a:endParaRPr lang="en-US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5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303904" y="2422823"/>
            <a:ext cx="2533686" cy="2109391"/>
          </a:xfrm>
          <a:prstGeom prst="rect">
            <a:avLst/>
          </a:prstGeom>
        </p:spPr>
      </p:pic>
      <p:sp>
        <p:nvSpPr>
          <p:cNvPr id="16" name="Text 13"/>
          <p:cNvSpPr/>
          <p:nvPr/>
        </p:nvSpPr>
        <p:spPr>
          <a:xfrm>
            <a:off x="6564446" y="2607171"/>
            <a:ext cx="2088800" cy="51693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 SemiBold" pitchFamily="34" charset="-122"/>
                <a:cs typeface="Times New Roman" panose="02020603050405020304" pitchFamily="18" charset="0"/>
              </a:rPr>
              <a:t>EMOTIONAL DIFFICULTIES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Text 14"/>
          <p:cNvSpPr/>
          <p:nvPr/>
        </p:nvSpPr>
        <p:spPr>
          <a:xfrm>
            <a:off x="6564446" y="3289399"/>
            <a:ext cx="2088800" cy="105846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lnSpcReduction="10000"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Anxiety, withdrawal or clinginess; difficulty managing emotions; mistrust of adults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8" name="Image 1" descr="preencoded.png"/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002884" y="2422823"/>
            <a:ext cx="2533686" cy="2109391"/>
          </a:xfrm>
          <a:prstGeom prst="rect">
            <a:avLst/>
          </a:prstGeom>
        </p:spPr>
      </p:pic>
      <p:sp>
        <p:nvSpPr>
          <p:cNvPr id="19" name="Text 15"/>
          <p:cNvSpPr/>
          <p:nvPr/>
        </p:nvSpPr>
        <p:spPr>
          <a:xfrm>
            <a:off x="9263426" y="2607171"/>
            <a:ext cx="2088800" cy="51693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 SemiBold" pitchFamily="34" charset="-122"/>
                <a:cs typeface="Times New Roman" panose="02020603050405020304" pitchFamily="18" charset="0"/>
              </a:rPr>
              <a:t>BEHAVIOURAL CHALLENGES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 16"/>
          <p:cNvSpPr/>
          <p:nvPr/>
        </p:nvSpPr>
        <p:spPr>
          <a:xfrm>
            <a:off x="9263426" y="3289399"/>
            <a:ext cx="2088800" cy="52923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lnSpcReduction="10000"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Challenging behaviour and difficulties making friends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Text 17"/>
          <p:cNvSpPr/>
          <p:nvPr/>
        </p:nvSpPr>
        <p:spPr>
          <a:xfrm>
            <a:off x="6303904" y="4718248"/>
            <a:ext cx="5232666" cy="94267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spcAft>
                <a:spcPts val="1150"/>
              </a:spcAft>
              <a:buNone/>
            </a:pPr>
            <a:r>
              <a:rPr lang="en-US" sz="13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 Bold" pitchFamily="34" charset="-122"/>
                <a:cs typeface="Times New Roman" panose="02020603050405020304" pitchFamily="18" charset="0"/>
              </a:rPr>
              <a:t>Attachment can change when children experience stable and supportive relationships 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l">
              <a:lnSpc>
                <a:spcPct val="133000"/>
              </a:lnSpc>
              <a:buNone/>
            </a:pP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2" name="Picture 2" descr="Prifysgol Cymru Y Drindod Dewi Sant | University of Wales Trinity Saint  David - NPLD">
            <a:extLst>
              <a:ext uri="{FF2B5EF4-FFF2-40B4-BE49-F238E27FC236}">
                <a16:creationId xmlns:a16="http://schemas.microsoft.com/office/drawing/2014/main" id="{43E08235-E90C-5C76-BFD2-5325F7F422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3499" y="5469731"/>
            <a:ext cx="3260623" cy="1630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Rectangle 3">
            <a:extLst>
              <a:ext uri="{FF2B5EF4-FFF2-40B4-BE49-F238E27FC236}">
                <a16:creationId xmlns:a16="http://schemas.microsoft.com/office/drawing/2014/main" id="{71389CF5-5E3F-EBD7-2B11-4EF8F8C5155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67717" y="4895403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(Cortazar &amp; Herreros, 2020)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2423605" y="455016"/>
            <a:ext cx="7344484" cy="5167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200" b="1" dirty="0">
                <a:solidFill>
                  <a:srgbClr val="A0622C"/>
                </a:solidFill>
                <a:latin typeface="Times New Roman" panose="02020603050405020304" pitchFamily="18" charset="0"/>
                <a:ea typeface="Instrument Sans SemiBold" pitchFamily="34" charset="-122"/>
                <a:cs typeface="Times New Roman" panose="02020603050405020304" pitchFamily="18" charset="0"/>
              </a:rPr>
              <a:t>APPLYING THE THEORY TO ISAAC</a:t>
            </a:r>
            <a:endParaRPr lang="en-US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661475" y="1779984"/>
            <a:ext cx="10868745" cy="2898973"/>
          </a:xfrm>
          <a:prstGeom prst="roundRect">
            <a:avLst>
              <a:gd name="adj" fmla="val 8558"/>
            </a:avLst>
          </a:prstGeom>
          <a:noFill/>
          <a:ln w="6350">
            <a:solidFill>
              <a:srgbClr val="000000">
                <a:alpha val="8000"/>
              </a:srgbClr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667924" y="1786334"/>
            <a:ext cx="3799586" cy="478929"/>
          </a:xfrm>
          <a:prstGeom prst="rect">
            <a:avLst/>
          </a:prstGeom>
          <a:solidFill>
            <a:srgbClr val="E3BC9A"/>
          </a:solidFill>
          <a:ln/>
        </p:spPr>
      </p:sp>
      <p:sp>
        <p:nvSpPr>
          <p:cNvPr id="7" name="Text 5"/>
          <p:cNvSpPr/>
          <p:nvPr/>
        </p:nvSpPr>
        <p:spPr>
          <a:xfrm>
            <a:off x="833218" y="1891903"/>
            <a:ext cx="4078582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600" b="1" dirty="0">
                <a:solidFill>
                  <a:srgbClr val="3F3D3B"/>
                </a:solidFill>
                <a:latin typeface="Times New Roman" panose="02020603050405020304" pitchFamily="18" charset="0"/>
                <a:ea typeface="Instrument Sans Bold" pitchFamily="34" charset="-122"/>
                <a:cs typeface="Times New Roman" panose="02020603050405020304" pitchFamily="18" charset="0"/>
              </a:rPr>
              <a:t>Isaac's Experience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Shape 6"/>
          <p:cNvSpPr/>
          <p:nvPr/>
        </p:nvSpPr>
        <p:spPr>
          <a:xfrm>
            <a:off x="4467510" y="1786334"/>
            <a:ext cx="7056360" cy="478929"/>
          </a:xfrm>
          <a:prstGeom prst="rect">
            <a:avLst/>
          </a:prstGeom>
          <a:solidFill>
            <a:srgbClr val="E3BC9A"/>
          </a:solidFill>
          <a:ln/>
        </p:spPr>
      </p:sp>
      <p:sp>
        <p:nvSpPr>
          <p:cNvPr id="9" name="Text 7"/>
          <p:cNvSpPr/>
          <p:nvPr/>
        </p:nvSpPr>
        <p:spPr>
          <a:xfrm>
            <a:off x="4632804" y="1891903"/>
            <a:ext cx="7335356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600" b="1" dirty="0">
                <a:solidFill>
                  <a:srgbClr val="3F3D3B"/>
                </a:solidFill>
                <a:latin typeface="Times New Roman" panose="02020603050405020304" pitchFamily="18" charset="0"/>
                <a:ea typeface="Instrument Sans Bold" pitchFamily="34" charset="-122"/>
                <a:cs typeface="Times New Roman" panose="02020603050405020304" pitchFamily="18" charset="0"/>
              </a:rPr>
              <a:t>Possible Impact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833218" y="2374007"/>
            <a:ext cx="4078582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6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Disrupted childcare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4632804" y="2374007"/>
            <a:ext cx="7335356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6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Difficulty trusting adults and coping with transitions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833218" y="2856111"/>
            <a:ext cx="4078582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6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Maternal mental-health difficulties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4632804" y="2856111"/>
            <a:ext cx="7335356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6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Less predictable emotional support and routines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833218" y="3338215"/>
            <a:ext cx="4078582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6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Limited social interaction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4632804" y="3338215"/>
            <a:ext cx="7335356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6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Reduced confidence in playing with other children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833218" y="3820319"/>
            <a:ext cx="4078582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6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Emotional responses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4632804" y="3820319"/>
            <a:ext cx="7335356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6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Difficulty expressing and regulating feelings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833218" y="4302423"/>
            <a:ext cx="4078582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6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Language delay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 17"/>
          <p:cNvSpPr/>
          <p:nvPr/>
        </p:nvSpPr>
        <p:spPr>
          <a:xfrm>
            <a:off x="4632804" y="4302423"/>
            <a:ext cx="7335356" cy="2646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6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Difficulty communicating needs, worries and distress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0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61475" y="4864993"/>
            <a:ext cx="10868745" cy="1354832"/>
          </a:xfrm>
          <a:prstGeom prst="rect">
            <a:avLst/>
          </a:prstGeom>
        </p:spPr>
      </p:pic>
      <p:sp>
        <p:nvSpPr>
          <p:cNvPr id="21" name="Text 18"/>
          <p:cNvSpPr/>
          <p:nvPr/>
        </p:nvSpPr>
        <p:spPr>
          <a:xfrm>
            <a:off x="922017" y="5049341"/>
            <a:ext cx="2067369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0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 SemiBold" pitchFamily="34" charset="-122"/>
                <a:cs typeface="Times New Roman" panose="02020603050405020304" pitchFamily="18" charset="0"/>
              </a:rPr>
              <a:t>KEY POINT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Text 19"/>
          <p:cNvSpPr/>
          <p:nvPr/>
        </p:nvSpPr>
        <p:spPr>
          <a:xfrm>
            <a:off x="922017" y="5407025"/>
            <a:ext cx="10423860" cy="628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6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Isaac's behaviour should be viewed as a possible </a:t>
            </a:r>
            <a:r>
              <a:rPr lang="en-US" sz="16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 Bold" pitchFamily="34" charset="-122"/>
                <a:cs typeface="Times New Roman" panose="02020603050405020304" pitchFamily="18" charset="0"/>
              </a:rPr>
              <a:t>communication of emotional need</a:t>
            </a:r>
            <a:r>
              <a:rPr lang="en-US" sz="16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, rather than simply bad behaviour.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l">
              <a:lnSpc>
                <a:spcPct val="133000"/>
              </a:lnSpc>
              <a:buNone/>
            </a:pP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3" name="Picture 2" descr="Prifysgol Cymru Y Drindod Dewi Sant | University of Wales Trinity Saint  David - NPLD">
            <a:extLst>
              <a:ext uri="{FF2B5EF4-FFF2-40B4-BE49-F238E27FC236}">
                <a16:creationId xmlns:a16="http://schemas.microsoft.com/office/drawing/2014/main" id="{130FB881-E747-A677-B9CB-FBE269EF06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3499" y="5469731"/>
            <a:ext cx="3260623" cy="1630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029074" cy="68580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616819" y="340172"/>
            <a:ext cx="4810898" cy="4651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600" b="1" dirty="0">
                <a:solidFill>
                  <a:srgbClr val="A0622C"/>
                </a:solidFill>
                <a:latin typeface="Times New Roman" panose="02020603050405020304" pitchFamily="18" charset="0"/>
                <a:ea typeface="Instrument Sans SemiBold" pitchFamily="34" charset="-122"/>
                <a:cs typeface="Times New Roman" panose="02020603050405020304" pitchFamily="18" charset="0"/>
              </a:rPr>
              <a:t>NATURE AND NURTURE</a:t>
            </a:r>
            <a:endParaRPr lang="en-US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hape 1"/>
          <p:cNvSpPr/>
          <p:nvPr/>
        </p:nvSpPr>
        <p:spPr>
          <a:xfrm>
            <a:off x="5233360" y="1276052"/>
            <a:ext cx="6296860" cy="1928912"/>
          </a:xfrm>
          <a:prstGeom prst="roundRect">
            <a:avLst>
              <a:gd name="adj" fmla="val 11575"/>
            </a:avLst>
          </a:prstGeom>
          <a:solidFill>
            <a:srgbClr val="E3BC9A"/>
          </a:solidFill>
          <a:ln/>
        </p:spPr>
      </p:sp>
      <p:sp>
        <p:nvSpPr>
          <p:cNvPr id="5" name="Text 2"/>
          <p:cNvSpPr/>
          <p:nvPr/>
        </p:nvSpPr>
        <p:spPr>
          <a:xfrm>
            <a:off x="5382185" y="1424880"/>
            <a:ext cx="3132952" cy="2324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Instrument Sans SemiBold" pitchFamily="34" charset="-122"/>
                <a:cs typeface="Times New Roman" panose="02020603050405020304" pitchFamily="18" charset="0"/>
              </a:rPr>
              <a:t>NATURE: BIOLOGICAL INFLUENCES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3"/>
          <p:cNvSpPr/>
          <p:nvPr/>
        </p:nvSpPr>
        <p:spPr>
          <a:xfrm>
            <a:off x="5382185" y="1737717"/>
            <a:ext cx="5999211" cy="131841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lnSpcReduction="10000"/>
          </a:bodyPr>
          <a:lstStyle/>
          <a:p>
            <a:pPr marL="233680" indent="-233680" algn="l">
              <a:lnSpc>
                <a:spcPct val="127000"/>
              </a:lnSpc>
              <a:buSzPct val="100000"/>
              <a:buChar char="•"/>
            </a:pPr>
            <a:r>
              <a:rPr lang="en-US" sz="1400" dirty="0">
                <a:solidFill>
                  <a:srgbClr val="000000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Temperament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33680" indent="-233680" algn="l">
              <a:lnSpc>
                <a:spcPct val="127000"/>
              </a:lnSpc>
              <a:buSzPct val="100000"/>
              <a:buChar char="•"/>
            </a:pPr>
            <a:r>
              <a:rPr lang="en-US" sz="1400" dirty="0">
                <a:solidFill>
                  <a:srgbClr val="000000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Genetics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33680" indent="-233680" algn="l">
              <a:lnSpc>
                <a:spcPct val="127000"/>
              </a:lnSpc>
              <a:buSzPct val="100000"/>
              <a:buChar char="•"/>
            </a:pPr>
            <a:r>
              <a:rPr lang="en-US" sz="1400" dirty="0">
                <a:solidFill>
                  <a:srgbClr val="000000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Early brain development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33680" indent="-233680" algn="l">
              <a:lnSpc>
                <a:spcPct val="127000"/>
              </a:lnSpc>
              <a:buSzPct val="100000"/>
              <a:buChar char="•"/>
            </a:pPr>
            <a:r>
              <a:rPr lang="en-US" sz="1400" dirty="0">
                <a:solidFill>
                  <a:srgbClr val="000000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Speech and language development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33680" indent="-233680" algn="l">
              <a:lnSpc>
                <a:spcPct val="127000"/>
              </a:lnSpc>
              <a:buSzPct val="100000"/>
              <a:buChar char="•"/>
            </a:pPr>
            <a:r>
              <a:rPr lang="en-US" sz="1400" dirty="0">
                <a:solidFill>
                  <a:srgbClr val="000000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Sensitivity to stress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Shape 4"/>
          <p:cNvSpPr/>
          <p:nvPr/>
        </p:nvSpPr>
        <p:spPr>
          <a:xfrm>
            <a:off x="5233360" y="3338909"/>
            <a:ext cx="6296860" cy="1928912"/>
          </a:xfrm>
          <a:prstGeom prst="roundRect">
            <a:avLst>
              <a:gd name="adj" fmla="val 11575"/>
            </a:avLst>
          </a:prstGeom>
          <a:solidFill>
            <a:srgbClr val="FFF9F5"/>
          </a:solidFill>
          <a:ln/>
        </p:spPr>
      </p:sp>
      <p:sp>
        <p:nvSpPr>
          <p:cNvPr id="8" name="Text 5"/>
          <p:cNvSpPr/>
          <p:nvPr/>
        </p:nvSpPr>
        <p:spPr>
          <a:xfrm>
            <a:off x="5382185" y="3487738"/>
            <a:ext cx="3743529" cy="2324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Instrument Sans SemiBold" pitchFamily="34" charset="-122"/>
                <a:cs typeface="Times New Roman" panose="02020603050405020304" pitchFamily="18" charset="0"/>
              </a:rPr>
              <a:t>NURTURE: ENVIRONMENTAL INFLUENCES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 6"/>
          <p:cNvSpPr/>
          <p:nvPr/>
        </p:nvSpPr>
        <p:spPr>
          <a:xfrm>
            <a:off x="5382185" y="3800574"/>
            <a:ext cx="5999211" cy="131841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lnSpcReduction="10000"/>
          </a:bodyPr>
          <a:lstStyle/>
          <a:p>
            <a:pPr marL="233680" indent="-233680" algn="l">
              <a:lnSpc>
                <a:spcPct val="127000"/>
              </a:lnSpc>
              <a:buSzPct val="100000"/>
              <a:buChar char="•"/>
            </a:pPr>
            <a:r>
              <a:rPr lang="en-US" sz="1400" dirty="0">
                <a:solidFill>
                  <a:srgbClr val="000000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Caregiver responsiveness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33680" indent="-233680" algn="l">
              <a:lnSpc>
                <a:spcPct val="127000"/>
              </a:lnSpc>
              <a:buSzPct val="100000"/>
              <a:buChar char="•"/>
            </a:pPr>
            <a:r>
              <a:rPr lang="en-US" sz="1400" dirty="0">
                <a:solidFill>
                  <a:srgbClr val="000000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Maternal mental health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33680" indent="-233680" algn="l">
              <a:lnSpc>
                <a:spcPct val="127000"/>
              </a:lnSpc>
              <a:buSzPct val="100000"/>
              <a:buChar char="•"/>
            </a:pPr>
            <a:r>
              <a:rPr lang="en-US" sz="1400" dirty="0">
                <a:solidFill>
                  <a:srgbClr val="000000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Stable childcare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33680" indent="-233680" algn="l">
              <a:lnSpc>
                <a:spcPct val="127000"/>
              </a:lnSpc>
              <a:buSzPct val="100000"/>
              <a:buChar char="•"/>
            </a:pPr>
            <a:r>
              <a:rPr lang="en-US" sz="1400" dirty="0">
                <a:solidFill>
                  <a:srgbClr val="000000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Play and peer interaction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33680" indent="-233680" algn="l">
              <a:lnSpc>
                <a:spcPct val="127000"/>
              </a:lnSpc>
              <a:buSzPct val="100000"/>
              <a:buChar char="•"/>
            </a:pPr>
            <a:r>
              <a:rPr lang="en-US" sz="1400" dirty="0">
                <a:solidFill>
                  <a:srgbClr val="000000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Family stress, housing and financial circumstances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 7"/>
          <p:cNvSpPr/>
          <p:nvPr/>
        </p:nvSpPr>
        <p:spPr>
          <a:xfrm>
            <a:off x="5233360" y="5418534"/>
            <a:ext cx="6296860" cy="82937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lnSpc>
                <a:spcPct val="127000"/>
              </a:lnSpc>
              <a:spcAft>
                <a:spcPts val="1150"/>
              </a:spcAft>
              <a:buNone/>
            </a:pPr>
            <a:r>
              <a:rPr lang="en-US" sz="14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Isaac's development is influenced by the interaction between his individual characteristics and his social environment.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l">
              <a:lnSpc>
                <a:spcPct val="127000"/>
              </a:lnSpc>
              <a:buNone/>
            </a:pPr>
            <a:r>
              <a:rPr lang="en-US" sz="1400" i="1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()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1" name="Picture 2" descr="Prifysgol Cymru Y Drindod Dewi Sant | University of Wales Trinity Saint  David - NPLD">
            <a:extLst>
              <a:ext uri="{FF2B5EF4-FFF2-40B4-BE49-F238E27FC236}">
                <a16:creationId xmlns:a16="http://schemas.microsoft.com/office/drawing/2014/main" id="{36137151-A73E-8B37-07E8-35B4C05A99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3499" y="5469731"/>
            <a:ext cx="3260623" cy="1630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2261736" y="550366"/>
            <a:ext cx="7423460" cy="5167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250" b="1" dirty="0">
                <a:solidFill>
                  <a:srgbClr val="A0622C"/>
                </a:solidFill>
                <a:latin typeface="Times New Roman" panose="02020603050405020304" pitchFamily="18" charset="0"/>
                <a:ea typeface="Instrument Sans SemiBold" pitchFamily="34" charset="-122"/>
                <a:cs typeface="Times New Roman" panose="02020603050405020304" pitchFamily="18" charset="0"/>
              </a:rPr>
              <a:t>SUPPORT STRATEGIES FOR ISAAC</a:t>
            </a:r>
            <a:endParaRPr lang="en-US" sz="325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1170355" y="1480443"/>
            <a:ext cx="5232666" cy="51693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dirty="0">
                <a:solidFill>
                  <a:srgbClr val="A0622C"/>
                </a:solidFill>
                <a:latin typeface="Times New Roman" panose="02020603050405020304" pitchFamily="18" charset="0"/>
                <a:ea typeface="Instrument Sans SemiBold" pitchFamily="34" charset="-122"/>
                <a:cs typeface="Times New Roman" panose="02020603050405020304" pitchFamily="18" charset="0"/>
              </a:rPr>
              <a:t>ATTACHMENT-INFORMED SUPPORT AT THE CENTRE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1170355" y="2183408"/>
            <a:ext cx="372061" cy="372070"/>
          </a:xfrm>
          <a:prstGeom prst="ellipse">
            <a:avLst/>
          </a:prstGeom>
          <a:solidFill>
            <a:srgbClr val="E3BC9A"/>
          </a:solidFill>
          <a:ln/>
        </p:spPr>
      </p:sp>
      <p:sp>
        <p:nvSpPr>
          <p:cNvPr id="5" name="Text 3"/>
          <p:cNvSpPr/>
          <p:nvPr/>
        </p:nvSpPr>
        <p:spPr>
          <a:xfrm>
            <a:off x="1707710" y="2240260"/>
            <a:ext cx="2762578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3F3D3B"/>
                </a:solidFill>
                <a:latin typeface="Times New Roman" panose="02020603050405020304" pitchFamily="18" charset="0"/>
                <a:ea typeface="Instrument Sans SemiBold" pitchFamily="34" charset="-122"/>
                <a:cs typeface="Times New Roman" panose="02020603050405020304" pitchFamily="18" charset="0"/>
              </a:rPr>
              <a:t>CONSISTENT KEY WORKER</a:t>
            </a:r>
            <a:endParaRPr lang="en-US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1061884" y="2664023"/>
            <a:ext cx="5341137" cy="132308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Give Isaac one consistent </a:t>
            </a:r>
            <a:r>
              <a:rPr lang="en-US" sz="14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 Bold" pitchFamily="34" charset="-122"/>
                <a:cs typeface="Times New Roman" panose="02020603050405020304" pitchFamily="18" charset="0"/>
              </a:rPr>
              <a:t>key worker</a:t>
            </a:r>
            <a:r>
              <a:rPr lang="en-US" sz="14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. Build trust through warm, calm and reliable interactions. Use predictable daily routines and visual timetables for transitions. Provide reassurance when Isaac becomes upset. Create a quiet and safe space for emotional regulation.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Shape 5"/>
          <p:cNvSpPr/>
          <p:nvPr/>
        </p:nvSpPr>
        <p:spPr>
          <a:xfrm>
            <a:off x="1170355" y="4317802"/>
            <a:ext cx="372061" cy="372070"/>
          </a:xfrm>
          <a:prstGeom prst="ellipse">
            <a:avLst/>
          </a:prstGeom>
          <a:solidFill>
            <a:srgbClr val="FFF9F5"/>
          </a:solidFill>
          <a:ln/>
        </p:spPr>
      </p:sp>
      <p:sp>
        <p:nvSpPr>
          <p:cNvPr id="8" name="Text 6"/>
          <p:cNvSpPr/>
          <p:nvPr/>
        </p:nvSpPr>
        <p:spPr>
          <a:xfrm>
            <a:off x="1707710" y="4374654"/>
            <a:ext cx="3383969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3F3D3B"/>
                </a:solidFill>
                <a:latin typeface="Times New Roman" panose="02020603050405020304" pitchFamily="18" charset="0"/>
                <a:ea typeface="Instrument Sans SemiBold" pitchFamily="34" charset="-122"/>
                <a:cs typeface="Times New Roman" panose="02020603050405020304" pitchFamily="18" charset="0"/>
              </a:rPr>
              <a:t>PLAY, LANGUAGE AND EMOTIONS</a:t>
            </a:r>
            <a:endParaRPr lang="en-US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1061884" y="4798417"/>
            <a:ext cx="5341137" cy="132308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lnSpcReduction="10000"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Small-group play to build peer confidence. Stories about feelings, friendships and separation. Emotion cards, puppets and role play. Adults modelling phrases such as: </a:t>
            </a:r>
            <a:r>
              <a:rPr lang="en-US" sz="1400" i="1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"I feel sad." / "Can I play?" / "I need help."</a:t>
            </a:r>
            <a:r>
              <a:rPr lang="en-US" sz="14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 Praise positive communication and sharing. Use language-rich play activities every day.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6812784" y="1480443"/>
            <a:ext cx="2676954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A0622C"/>
                </a:solidFill>
                <a:latin typeface="Times New Roman" panose="02020603050405020304" pitchFamily="18" charset="0"/>
                <a:ea typeface="Instrument Sans SemiBold" pitchFamily="34" charset="-122"/>
                <a:cs typeface="Times New Roman" panose="02020603050405020304" pitchFamily="18" charset="0"/>
              </a:rPr>
              <a:t>LINK TO BOWLBY</a:t>
            </a:r>
            <a:endParaRPr lang="en-US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6812784" y="1904206"/>
            <a:ext cx="5232666" cy="94267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A consistent key worker can provide Isaac with a </a:t>
            </a:r>
            <a:r>
              <a:rPr lang="en-US" sz="14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 Bold" pitchFamily="34" charset="-122"/>
                <a:cs typeface="Times New Roman" panose="02020603050405020304" pitchFamily="18" charset="0"/>
              </a:rPr>
              <a:t>secure base</a:t>
            </a:r>
            <a:r>
              <a:rPr lang="en-US" sz="14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, helping him feel safe enough to explore, learn and </a:t>
            </a:r>
            <a:r>
              <a:rPr lang="en-US" sz="1400" dirty="0" err="1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socialise</a:t>
            </a:r>
            <a:r>
              <a:rPr lang="en-US" sz="14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.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6812784" y="3032919"/>
            <a:ext cx="5232666" cy="2647752"/>
          </a:xfrm>
          <a:prstGeom prst="roundRect">
            <a:avLst>
              <a:gd name="adj" fmla="val 9370"/>
            </a:avLst>
          </a:prstGeom>
          <a:solidFill>
            <a:srgbClr val="E3BC9A"/>
          </a:solidFill>
          <a:ln/>
        </p:spPr>
      </p:sp>
      <p:sp>
        <p:nvSpPr>
          <p:cNvPr id="13" name="Shape 11"/>
          <p:cNvSpPr/>
          <p:nvPr/>
        </p:nvSpPr>
        <p:spPr>
          <a:xfrm>
            <a:off x="6978078" y="3198217"/>
            <a:ext cx="496081" cy="496094"/>
          </a:xfrm>
          <a:prstGeom prst="ellipse">
            <a:avLst/>
          </a:prstGeom>
          <a:solidFill>
            <a:srgbClr val="E3BC9A"/>
          </a:solidFill>
          <a:ln/>
        </p:spPr>
      </p:sp>
      <p:sp>
        <p:nvSpPr>
          <p:cNvPr id="14" name="Text 12"/>
          <p:cNvSpPr/>
          <p:nvPr/>
        </p:nvSpPr>
        <p:spPr>
          <a:xfrm>
            <a:off x="7114501" y="3306663"/>
            <a:ext cx="223237" cy="279102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1750" dirty="0">
                <a:solidFill>
                  <a:srgbClr val="000000"/>
                </a:solidFill>
                <a:latin typeface="Times New Roman" panose="02020603050405020304" pitchFamily="18" charset="0"/>
                <a:ea typeface="Instrument Sans SemiBold" pitchFamily="34" charset="-122"/>
                <a:cs typeface="Times New Roman" panose="02020603050405020304" pitchFamily="18" charset="0"/>
              </a:rPr>
              <a:t>1</a:t>
            </a:r>
            <a:endParaRPr lang="en-US" sz="17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6978078" y="3859609"/>
            <a:ext cx="2124617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 SemiBold" pitchFamily="34" charset="-122"/>
                <a:cs typeface="Times New Roman" panose="02020603050405020304" pitchFamily="18" charset="0"/>
              </a:rPr>
              <a:t>EXPECTED BENEFITS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6978078" y="4283373"/>
            <a:ext cx="4902077" cy="123199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Improved communication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Better emotional regulation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Increased confidence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64160" indent="-264160" algn="l">
              <a:lnSpc>
                <a:spcPct val="133000"/>
              </a:lnSpc>
              <a:buSzPct val="100000"/>
              <a:buChar char="•"/>
            </a:pPr>
            <a:r>
              <a:rPr lang="en-US" sz="13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Stronger peer relationships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8" name="Picture 2" descr="Prifysgol Cymru Y Drindod Dewi Sant | University of Wales Trinity Saint  David - NPLD">
            <a:extLst>
              <a:ext uri="{FF2B5EF4-FFF2-40B4-BE49-F238E27FC236}">
                <a16:creationId xmlns:a16="http://schemas.microsoft.com/office/drawing/2014/main" id="{E0583AD5-8A9D-2EA7-174B-4CB7C98C7C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62379" y="5469731"/>
            <a:ext cx="3260623" cy="1630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695" cy="1215529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3094754" y="1131044"/>
            <a:ext cx="4220660" cy="2713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ct val="104000"/>
              </a:lnSpc>
              <a:buNone/>
            </a:pPr>
            <a:r>
              <a:rPr lang="en-US" sz="3200" b="1" dirty="0">
                <a:solidFill>
                  <a:srgbClr val="A0622C"/>
                </a:solidFill>
                <a:latin typeface="Times New Roman" panose="02020603050405020304" pitchFamily="18" charset="0"/>
                <a:ea typeface="Instrument Sans SemiBold" pitchFamily="34" charset="-122"/>
                <a:cs typeface="Times New Roman" panose="02020603050405020304" pitchFamily="18" charset="0"/>
              </a:rPr>
              <a:t>MULTI-AGENCY EARLY HELP PLAN</a:t>
            </a:r>
            <a:endParaRPr lang="en-US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 1"/>
          <p:cNvSpPr/>
          <p:nvPr/>
        </p:nvSpPr>
        <p:spPr>
          <a:xfrm>
            <a:off x="661475" y="1963936"/>
            <a:ext cx="3107950" cy="13563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dirty="0">
                <a:solidFill>
                  <a:srgbClr val="A0622C"/>
                </a:solidFill>
                <a:latin typeface="Times New Roman" panose="02020603050405020304" pitchFamily="18" charset="0"/>
                <a:ea typeface="Instrument Sans SemiBold" pitchFamily="34" charset="-122"/>
                <a:cs typeface="Times New Roman" panose="02020603050405020304" pitchFamily="18" charset="0"/>
              </a:rPr>
              <a:t>PROFESSIONALS WHO COULD SUPPORT ISAAC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hape 2"/>
          <p:cNvSpPr/>
          <p:nvPr/>
        </p:nvSpPr>
        <p:spPr>
          <a:xfrm>
            <a:off x="661475" y="2285504"/>
            <a:ext cx="5328509" cy="12700"/>
          </a:xfrm>
          <a:prstGeom prst="rect">
            <a:avLst/>
          </a:prstGeom>
          <a:solidFill>
            <a:srgbClr val="E3BC9A"/>
          </a:solidFill>
          <a:ln/>
        </p:spPr>
      </p:sp>
      <p:sp>
        <p:nvSpPr>
          <p:cNvPr id="6" name="Text 3"/>
          <p:cNvSpPr/>
          <p:nvPr/>
        </p:nvSpPr>
        <p:spPr>
          <a:xfrm>
            <a:off x="661475" y="2354262"/>
            <a:ext cx="2587064" cy="13563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3F3D3B"/>
                </a:solidFill>
                <a:latin typeface="Times New Roman" panose="02020603050405020304" pitchFamily="18" charset="0"/>
                <a:ea typeface="Instrument Sans SemiBold" pitchFamily="34" charset="-122"/>
                <a:cs typeface="Times New Roman" panose="02020603050405020304" pitchFamily="18" charset="0"/>
              </a:rPr>
              <a:t>KEY WORKER / EARLY YEARS SUPPORT WORKER</a:t>
            </a:r>
            <a:endParaRPr lang="en-US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661475" y="2682329"/>
            <a:ext cx="5328509" cy="10586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2000"/>
              </a:lnSpc>
              <a:buNone/>
            </a:pPr>
            <a:r>
              <a:rPr lang="en-US" sz="14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Daily support and observation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Shape 5"/>
          <p:cNvSpPr/>
          <p:nvPr/>
        </p:nvSpPr>
        <p:spPr>
          <a:xfrm>
            <a:off x="661475" y="2886670"/>
            <a:ext cx="5328509" cy="12700"/>
          </a:xfrm>
          <a:prstGeom prst="rect">
            <a:avLst/>
          </a:prstGeom>
          <a:solidFill>
            <a:srgbClr val="FFF9F5"/>
          </a:solidFill>
          <a:ln/>
        </p:spPr>
      </p:sp>
      <p:sp>
        <p:nvSpPr>
          <p:cNvPr id="9" name="Text 6"/>
          <p:cNvSpPr/>
          <p:nvPr/>
        </p:nvSpPr>
        <p:spPr>
          <a:xfrm>
            <a:off x="661475" y="2955429"/>
            <a:ext cx="1085327" cy="13563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3F3D3B"/>
                </a:solidFill>
                <a:latin typeface="Times New Roman" panose="02020603050405020304" pitchFamily="18" charset="0"/>
                <a:ea typeface="Instrument Sans SemiBold" pitchFamily="34" charset="-122"/>
                <a:cs typeface="Times New Roman" panose="02020603050405020304" pitchFamily="18" charset="0"/>
              </a:rPr>
              <a:t>HEALTH VISITOR</a:t>
            </a:r>
            <a:endParaRPr lang="en-US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 7"/>
          <p:cNvSpPr/>
          <p:nvPr/>
        </p:nvSpPr>
        <p:spPr>
          <a:xfrm>
            <a:off x="661475" y="3136602"/>
            <a:ext cx="5328509" cy="10586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2000"/>
              </a:lnSpc>
              <a:buNone/>
            </a:pPr>
            <a:r>
              <a:rPr lang="en-US" sz="14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Child development and family wellbeing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Shape 8"/>
          <p:cNvSpPr/>
          <p:nvPr/>
        </p:nvSpPr>
        <p:spPr>
          <a:xfrm>
            <a:off x="661475" y="3487837"/>
            <a:ext cx="5328509" cy="12700"/>
          </a:xfrm>
          <a:prstGeom prst="rect">
            <a:avLst/>
          </a:prstGeom>
          <a:solidFill>
            <a:srgbClr val="A0622C"/>
          </a:solidFill>
          <a:ln/>
        </p:spPr>
      </p:sp>
      <p:sp>
        <p:nvSpPr>
          <p:cNvPr id="12" name="Text 9"/>
          <p:cNvSpPr/>
          <p:nvPr/>
        </p:nvSpPr>
        <p:spPr>
          <a:xfrm>
            <a:off x="661475" y="3556595"/>
            <a:ext cx="1945829" cy="13563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3F3D3B"/>
                </a:solidFill>
                <a:latin typeface="Times New Roman" panose="02020603050405020304" pitchFamily="18" charset="0"/>
                <a:ea typeface="Instrument Sans SemiBold" pitchFamily="34" charset="-122"/>
                <a:cs typeface="Times New Roman" panose="02020603050405020304" pitchFamily="18" charset="0"/>
              </a:rPr>
              <a:t>SPEECH AND LANGUAGE THERAPIST</a:t>
            </a:r>
            <a:endParaRPr lang="en-US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 10"/>
          <p:cNvSpPr/>
          <p:nvPr/>
        </p:nvSpPr>
        <p:spPr>
          <a:xfrm>
            <a:off x="661475" y="3840783"/>
            <a:ext cx="5328509" cy="10586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2000"/>
              </a:lnSpc>
              <a:buNone/>
            </a:pPr>
            <a:r>
              <a:rPr lang="en-US" sz="14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Support for language delay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Shape 11"/>
          <p:cNvSpPr/>
          <p:nvPr/>
        </p:nvSpPr>
        <p:spPr>
          <a:xfrm>
            <a:off x="661475" y="4089003"/>
            <a:ext cx="5328509" cy="12700"/>
          </a:xfrm>
          <a:prstGeom prst="rect">
            <a:avLst/>
          </a:prstGeom>
          <a:solidFill>
            <a:srgbClr val="E3BC9A"/>
          </a:solidFill>
          <a:ln/>
        </p:spPr>
      </p:sp>
      <p:sp>
        <p:nvSpPr>
          <p:cNvPr id="15" name="Text 12"/>
          <p:cNvSpPr/>
          <p:nvPr/>
        </p:nvSpPr>
        <p:spPr>
          <a:xfrm>
            <a:off x="661475" y="4157762"/>
            <a:ext cx="2433279" cy="13563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3F3D3B"/>
                </a:solidFill>
                <a:latin typeface="Times New Roman" panose="02020603050405020304" pitchFamily="18" charset="0"/>
                <a:ea typeface="Instrument Sans SemiBold" pitchFamily="34" charset="-122"/>
                <a:cs typeface="Times New Roman" panose="02020603050405020304" pitchFamily="18" charset="0"/>
              </a:rPr>
              <a:t>GP OR MATERNAL MENTAL-HEALTH SERVICES</a:t>
            </a:r>
            <a:endParaRPr lang="en-US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Text 13"/>
          <p:cNvSpPr/>
          <p:nvPr/>
        </p:nvSpPr>
        <p:spPr>
          <a:xfrm>
            <a:off x="661475" y="4444385"/>
            <a:ext cx="5328509" cy="10586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2000"/>
              </a:lnSpc>
              <a:buNone/>
            </a:pPr>
            <a:r>
              <a:rPr lang="en-US" sz="14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Support for Isaac's mother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Shape 14"/>
          <p:cNvSpPr/>
          <p:nvPr/>
        </p:nvSpPr>
        <p:spPr>
          <a:xfrm>
            <a:off x="661475" y="4690170"/>
            <a:ext cx="5328509" cy="12700"/>
          </a:xfrm>
          <a:prstGeom prst="rect">
            <a:avLst/>
          </a:prstGeom>
          <a:solidFill>
            <a:srgbClr val="FFF9F5"/>
          </a:solidFill>
          <a:ln/>
        </p:spPr>
      </p:sp>
      <p:sp>
        <p:nvSpPr>
          <p:cNvPr id="18" name="Text 15"/>
          <p:cNvSpPr/>
          <p:nvPr/>
        </p:nvSpPr>
        <p:spPr>
          <a:xfrm>
            <a:off x="661475" y="4758928"/>
            <a:ext cx="1430897" cy="13563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3F3D3B"/>
                </a:solidFill>
                <a:latin typeface="Times New Roman" panose="02020603050405020304" pitchFamily="18" charset="0"/>
                <a:ea typeface="Instrument Sans SemiBold" pitchFamily="34" charset="-122"/>
                <a:cs typeface="Times New Roman" panose="02020603050405020304" pitchFamily="18" charset="0"/>
              </a:rPr>
              <a:t>FAMILY SUPPORT WORKER</a:t>
            </a:r>
            <a:endParaRPr lang="en-US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 16"/>
          <p:cNvSpPr/>
          <p:nvPr/>
        </p:nvSpPr>
        <p:spPr>
          <a:xfrm>
            <a:off x="767338" y="5025926"/>
            <a:ext cx="5328509" cy="10586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2000"/>
              </a:lnSpc>
              <a:buNone/>
            </a:pPr>
            <a:r>
              <a:rPr lang="en-US" sz="14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Parenting and practical support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Shape 17"/>
          <p:cNvSpPr/>
          <p:nvPr/>
        </p:nvSpPr>
        <p:spPr>
          <a:xfrm>
            <a:off x="661475" y="5291336"/>
            <a:ext cx="5328509" cy="12700"/>
          </a:xfrm>
          <a:prstGeom prst="rect">
            <a:avLst/>
          </a:prstGeom>
          <a:solidFill>
            <a:srgbClr val="A0622C"/>
          </a:solidFill>
          <a:ln/>
        </p:spPr>
      </p:sp>
      <p:sp>
        <p:nvSpPr>
          <p:cNvPr id="21" name="Text 18"/>
          <p:cNvSpPr/>
          <p:nvPr/>
        </p:nvSpPr>
        <p:spPr>
          <a:xfrm>
            <a:off x="661475" y="5360095"/>
            <a:ext cx="1085327" cy="13563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3F3D3B"/>
                </a:solidFill>
                <a:latin typeface="Times New Roman" panose="02020603050405020304" pitchFamily="18" charset="0"/>
                <a:ea typeface="Instrument Sans SemiBold" pitchFamily="34" charset="-122"/>
                <a:cs typeface="Times New Roman" panose="02020603050405020304" pitchFamily="18" charset="0"/>
              </a:rPr>
              <a:t>NURSERY STAFF</a:t>
            </a:r>
            <a:endParaRPr lang="en-US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Text 19"/>
          <p:cNvSpPr/>
          <p:nvPr/>
        </p:nvSpPr>
        <p:spPr>
          <a:xfrm>
            <a:off x="661475" y="5584180"/>
            <a:ext cx="5328509" cy="10586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2000"/>
              </a:lnSpc>
              <a:buNone/>
            </a:pPr>
            <a:r>
              <a:rPr lang="en-US" sz="14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Consistent routines and progress monitoring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Shape 20"/>
          <p:cNvSpPr/>
          <p:nvPr/>
        </p:nvSpPr>
        <p:spPr>
          <a:xfrm>
            <a:off x="661475" y="5892502"/>
            <a:ext cx="5328509" cy="12700"/>
          </a:xfrm>
          <a:prstGeom prst="rect">
            <a:avLst/>
          </a:prstGeom>
          <a:solidFill>
            <a:srgbClr val="E3BC9A"/>
          </a:solidFill>
          <a:ln/>
        </p:spPr>
      </p:sp>
      <p:sp>
        <p:nvSpPr>
          <p:cNvPr id="24" name="Text 21"/>
          <p:cNvSpPr/>
          <p:nvPr/>
        </p:nvSpPr>
        <p:spPr>
          <a:xfrm>
            <a:off x="661475" y="5961261"/>
            <a:ext cx="1270861" cy="13563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3F3D3B"/>
                </a:solidFill>
                <a:latin typeface="Times New Roman" panose="02020603050405020304" pitchFamily="18" charset="0"/>
                <a:ea typeface="Instrument Sans SemiBold" pitchFamily="34" charset="-122"/>
                <a:cs typeface="Times New Roman" panose="02020603050405020304" pitchFamily="18" charset="0"/>
              </a:rPr>
              <a:t>SOCIAL CARE SERVICES</a:t>
            </a:r>
            <a:endParaRPr lang="en-US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Text 22"/>
          <p:cNvSpPr/>
          <p:nvPr/>
        </p:nvSpPr>
        <p:spPr>
          <a:xfrm>
            <a:off x="661475" y="6198395"/>
            <a:ext cx="5328509" cy="10586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2000"/>
              </a:lnSpc>
              <a:buNone/>
            </a:pPr>
            <a:r>
              <a:rPr lang="en-US" sz="14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Where safeguarding concerns are identified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" name="Text 23"/>
          <p:cNvSpPr/>
          <p:nvPr/>
        </p:nvSpPr>
        <p:spPr>
          <a:xfrm>
            <a:off x="6208061" y="1963936"/>
            <a:ext cx="2903068" cy="13563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dirty="0">
                <a:solidFill>
                  <a:srgbClr val="A0622C"/>
                </a:solidFill>
                <a:latin typeface="Times New Roman" panose="02020603050405020304" pitchFamily="18" charset="0"/>
                <a:ea typeface="Instrument Sans SemiBold" pitchFamily="34" charset="-122"/>
                <a:cs typeface="Times New Roman" panose="02020603050405020304" pitchFamily="18" charset="0"/>
              </a:rPr>
              <a:t>IMPORTANCE OF MULTI-AGENCY WORKING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" name="Shape 24"/>
          <p:cNvSpPr/>
          <p:nvPr/>
        </p:nvSpPr>
        <p:spPr>
          <a:xfrm>
            <a:off x="6208061" y="2503944"/>
            <a:ext cx="3034232" cy="1091703"/>
          </a:xfrm>
          <a:prstGeom prst="roundRect">
            <a:avLst>
              <a:gd name="adj" fmla="val 16989"/>
            </a:avLst>
          </a:prstGeom>
          <a:solidFill>
            <a:srgbClr val="E3BC9A"/>
          </a:solidFill>
          <a:ln/>
        </p:spPr>
      </p:sp>
      <p:sp>
        <p:nvSpPr>
          <p:cNvPr id="28" name="Shape 25"/>
          <p:cNvSpPr/>
          <p:nvPr/>
        </p:nvSpPr>
        <p:spPr>
          <a:xfrm>
            <a:off x="6294875" y="2237581"/>
            <a:ext cx="260443" cy="260449"/>
          </a:xfrm>
          <a:prstGeom prst="ellipse">
            <a:avLst/>
          </a:prstGeom>
          <a:solidFill>
            <a:srgbClr val="E3BC9A"/>
          </a:solidFill>
          <a:ln/>
        </p:spPr>
      </p:sp>
      <p:sp>
        <p:nvSpPr>
          <p:cNvPr id="29" name="Text 26"/>
          <p:cNvSpPr/>
          <p:nvPr/>
        </p:nvSpPr>
        <p:spPr>
          <a:xfrm>
            <a:off x="6366509" y="2294533"/>
            <a:ext cx="117174" cy="146447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Instrument Sans SemiBold" pitchFamily="34" charset="-122"/>
                <a:cs typeface="Times New Roman" panose="02020603050405020304" pitchFamily="18" charset="0"/>
              </a:rPr>
              <a:t>1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0" name="Text 27"/>
          <p:cNvSpPr/>
          <p:nvPr/>
        </p:nvSpPr>
        <p:spPr>
          <a:xfrm>
            <a:off x="6294875" y="2543572"/>
            <a:ext cx="1340213" cy="13563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 SemiBold" pitchFamily="34" charset="-122"/>
                <a:cs typeface="Times New Roman" panose="02020603050405020304" pitchFamily="18" charset="0"/>
              </a:rPr>
              <a:t>COORDINATED SUPPORT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Text 28"/>
          <p:cNvSpPr/>
          <p:nvPr/>
        </p:nvSpPr>
        <p:spPr>
          <a:xfrm>
            <a:off x="6294875" y="2931095"/>
            <a:ext cx="2188364" cy="3631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2000"/>
              </a:lnSpc>
              <a:buNone/>
            </a:pPr>
            <a:r>
              <a:rPr lang="en-US" sz="14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Shared goals and early identification</a:t>
            </a:r>
          </a:p>
          <a:p>
            <a:pPr marL="0" indent="0" algn="l">
              <a:lnSpc>
                <a:spcPct val="102000"/>
              </a:lnSpc>
              <a:buNone/>
            </a:pPr>
            <a:r>
              <a:rPr lang="en-US" sz="14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 of needs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2" name="Shape 29"/>
          <p:cNvSpPr/>
          <p:nvPr/>
        </p:nvSpPr>
        <p:spPr>
          <a:xfrm>
            <a:off x="8288973" y="3595647"/>
            <a:ext cx="2641534" cy="1091703"/>
          </a:xfrm>
          <a:prstGeom prst="roundRect">
            <a:avLst>
              <a:gd name="adj" fmla="val 16989"/>
            </a:avLst>
          </a:prstGeom>
          <a:solidFill>
            <a:srgbClr val="E3BC9A"/>
          </a:solidFill>
          <a:ln/>
        </p:spPr>
      </p:sp>
      <p:sp>
        <p:nvSpPr>
          <p:cNvPr id="33" name="Shape 30"/>
          <p:cNvSpPr/>
          <p:nvPr/>
        </p:nvSpPr>
        <p:spPr>
          <a:xfrm>
            <a:off x="8981850" y="2237581"/>
            <a:ext cx="260443" cy="260449"/>
          </a:xfrm>
          <a:prstGeom prst="ellipse">
            <a:avLst/>
          </a:prstGeom>
          <a:solidFill>
            <a:srgbClr val="FFF9F5"/>
          </a:solidFill>
          <a:ln/>
        </p:spPr>
      </p:sp>
      <p:sp>
        <p:nvSpPr>
          <p:cNvPr id="34" name="Text 31"/>
          <p:cNvSpPr/>
          <p:nvPr/>
        </p:nvSpPr>
        <p:spPr>
          <a:xfrm>
            <a:off x="8483239" y="3795241"/>
            <a:ext cx="117174" cy="146447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Instrument Sans SemiBold" pitchFamily="34" charset="-122"/>
                <a:cs typeface="Times New Roman" panose="02020603050405020304" pitchFamily="18" charset="0"/>
              </a:rPr>
              <a:t>2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5" name="Text 32"/>
          <p:cNvSpPr/>
          <p:nvPr/>
        </p:nvSpPr>
        <p:spPr>
          <a:xfrm>
            <a:off x="8483239" y="4095353"/>
            <a:ext cx="1255780" cy="13563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 SemiBold" pitchFamily="34" charset="-122"/>
                <a:cs typeface="Times New Roman" panose="02020603050405020304" pitchFamily="18" charset="0"/>
              </a:rPr>
              <a:t>FAMILY-CENTRED CARE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6" name="Text 33"/>
          <p:cNvSpPr/>
          <p:nvPr/>
        </p:nvSpPr>
        <p:spPr>
          <a:xfrm>
            <a:off x="8463735" y="4391868"/>
            <a:ext cx="2467905" cy="10586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2000"/>
              </a:lnSpc>
              <a:buNone/>
            </a:pPr>
            <a:r>
              <a:rPr lang="en-US" sz="14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Regular review of Isaac's progress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8" name="Picture 2" descr="Prifysgol Cymru Y Drindod Dewi Sant | University of Wales Trinity Saint  David - NPLD">
            <a:extLst>
              <a:ext uri="{FF2B5EF4-FFF2-40B4-BE49-F238E27FC236}">
                <a16:creationId xmlns:a16="http://schemas.microsoft.com/office/drawing/2014/main" id="{13D85060-022F-BB45-73BA-E1FD291101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3499" y="5469731"/>
            <a:ext cx="3260623" cy="1630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1198830" y="594123"/>
            <a:ext cx="9818045" cy="5167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250" b="1" dirty="0">
                <a:solidFill>
                  <a:srgbClr val="A0622C"/>
                </a:solidFill>
                <a:latin typeface="Times New Roman" panose="02020603050405020304" pitchFamily="18" charset="0"/>
                <a:ea typeface="Instrument Sans SemiBold" pitchFamily="34" charset="-122"/>
                <a:cs typeface="Times New Roman" panose="02020603050405020304" pitchFamily="18" charset="0"/>
              </a:rPr>
              <a:t>CRITICAL EVALUATION OF BOWLBY'S THEORY</a:t>
            </a:r>
            <a:endParaRPr lang="en-US" sz="325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661475" y="2120702"/>
            <a:ext cx="2676954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dirty="0">
                <a:solidFill>
                  <a:srgbClr val="A0622C"/>
                </a:solidFill>
                <a:latin typeface="Times New Roman" panose="02020603050405020304" pitchFamily="18" charset="0"/>
                <a:ea typeface="Instrument Sans SemiBold" pitchFamily="34" charset="-122"/>
                <a:cs typeface="Times New Roman" panose="02020603050405020304" pitchFamily="18" charset="0"/>
              </a:rPr>
              <a:t>STRENGTHS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Shape 4"/>
          <p:cNvSpPr/>
          <p:nvPr/>
        </p:nvSpPr>
        <p:spPr>
          <a:xfrm>
            <a:off x="661475" y="2565202"/>
            <a:ext cx="372061" cy="372070"/>
          </a:xfrm>
          <a:prstGeom prst="ellipse">
            <a:avLst/>
          </a:prstGeom>
          <a:solidFill>
            <a:srgbClr val="E3BC9A"/>
          </a:solidFill>
          <a:ln/>
        </p:spPr>
      </p:sp>
      <p:sp>
        <p:nvSpPr>
          <p:cNvPr id="7" name="Text 5"/>
          <p:cNvSpPr/>
          <p:nvPr/>
        </p:nvSpPr>
        <p:spPr>
          <a:xfrm>
            <a:off x="1198830" y="2622054"/>
            <a:ext cx="4695311" cy="51693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3F3D3B"/>
                </a:solidFill>
                <a:latin typeface="Times New Roman" panose="02020603050405020304" pitchFamily="18" charset="0"/>
                <a:ea typeface="Instrument Sans SemiBold" pitchFamily="34" charset="-122"/>
                <a:cs typeface="Times New Roman" panose="02020603050405020304" pitchFamily="18" charset="0"/>
              </a:rPr>
              <a:t>HIGHLIGHTS IMPORTANCE OF EARLY RELATIONSHIPS</a:t>
            </a:r>
            <a:endParaRPr lang="en-US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1198830" y="3304282"/>
            <a:ext cx="4695311" cy="52923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 lnSpcReduction="20000"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6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Helps explain emotional needs behind behaviour and supports relationship-based early-years practice 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Shape 7"/>
          <p:cNvSpPr/>
          <p:nvPr/>
        </p:nvSpPr>
        <p:spPr>
          <a:xfrm>
            <a:off x="661475" y="4164211"/>
            <a:ext cx="372061" cy="372070"/>
          </a:xfrm>
          <a:prstGeom prst="ellipse">
            <a:avLst/>
          </a:prstGeom>
          <a:solidFill>
            <a:srgbClr val="FFF9F5"/>
          </a:solidFill>
          <a:ln/>
        </p:spPr>
      </p:sp>
      <p:sp>
        <p:nvSpPr>
          <p:cNvPr id="10" name="Text 8"/>
          <p:cNvSpPr/>
          <p:nvPr/>
        </p:nvSpPr>
        <p:spPr>
          <a:xfrm>
            <a:off x="1198830" y="4221063"/>
            <a:ext cx="2966765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3F3D3B"/>
                </a:solidFill>
                <a:latin typeface="Times New Roman" panose="02020603050405020304" pitchFamily="18" charset="0"/>
                <a:ea typeface="Instrument Sans SemiBold" pitchFamily="34" charset="-122"/>
                <a:cs typeface="Times New Roman" panose="02020603050405020304" pitchFamily="18" charset="0"/>
              </a:rPr>
              <a:t>USEFUL FOR PLANNING CARE</a:t>
            </a:r>
            <a:endParaRPr lang="en-US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1198830" y="4644827"/>
            <a:ext cx="4695311" cy="52923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lnSpcReduction="10000"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Supports consistent care and emotional support strategies for practitioners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6303904" y="2120702"/>
            <a:ext cx="2676954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dirty="0">
                <a:solidFill>
                  <a:srgbClr val="A0622C"/>
                </a:solidFill>
                <a:latin typeface="Times New Roman" panose="02020603050405020304" pitchFamily="18" charset="0"/>
                <a:ea typeface="Instrument Sans SemiBold" pitchFamily="34" charset="-122"/>
                <a:cs typeface="Times New Roman" panose="02020603050405020304" pitchFamily="18" charset="0"/>
              </a:rPr>
              <a:t>LIMITATIONS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6303904" y="2565202"/>
            <a:ext cx="372061" cy="372070"/>
          </a:xfrm>
          <a:prstGeom prst="ellipse">
            <a:avLst/>
          </a:prstGeom>
          <a:solidFill>
            <a:srgbClr val="E3BC9A"/>
          </a:solidFill>
          <a:ln/>
        </p:spPr>
      </p:sp>
      <p:sp>
        <p:nvSpPr>
          <p:cNvPr id="14" name="Text 12"/>
          <p:cNvSpPr/>
          <p:nvPr/>
        </p:nvSpPr>
        <p:spPr>
          <a:xfrm>
            <a:off x="6841259" y="2622054"/>
            <a:ext cx="2455007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3F3D3B"/>
                </a:solidFill>
                <a:latin typeface="Times New Roman" panose="02020603050405020304" pitchFamily="18" charset="0"/>
                <a:ea typeface="Instrument Sans SemiBold" pitchFamily="34" charset="-122"/>
                <a:cs typeface="Times New Roman" panose="02020603050405020304" pitchFamily="18" charset="0"/>
              </a:rPr>
              <a:t>FOCUS ON THE MOTHER</a:t>
            </a:r>
            <a:endParaRPr lang="en-US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6841259" y="3045817"/>
            <a:ext cx="4695311" cy="52923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lnSpcReduction="10000"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Can place too much focus on the mother. May overlook fathers, grandparents and wider family support.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Shape 14"/>
          <p:cNvSpPr/>
          <p:nvPr/>
        </p:nvSpPr>
        <p:spPr>
          <a:xfrm>
            <a:off x="6303904" y="3905746"/>
            <a:ext cx="372061" cy="372070"/>
          </a:xfrm>
          <a:prstGeom prst="ellipse">
            <a:avLst/>
          </a:prstGeom>
          <a:solidFill>
            <a:srgbClr val="FFF9F5"/>
          </a:solidFill>
          <a:ln/>
        </p:spPr>
      </p:sp>
      <p:sp>
        <p:nvSpPr>
          <p:cNvPr id="17" name="Text 15"/>
          <p:cNvSpPr/>
          <p:nvPr/>
        </p:nvSpPr>
        <p:spPr>
          <a:xfrm>
            <a:off x="6841259" y="3962598"/>
            <a:ext cx="2504219" cy="2584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3F3D3B"/>
                </a:solidFill>
                <a:latin typeface="Times New Roman" panose="02020603050405020304" pitchFamily="18" charset="0"/>
                <a:ea typeface="Instrument Sans SemiBold" pitchFamily="34" charset="-122"/>
                <a:cs typeface="Times New Roman" panose="02020603050405020304" pitchFamily="18" charset="0"/>
              </a:rPr>
              <a:t>WIDER SOCIAL FACTORS</a:t>
            </a:r>
            <a:endParaRPr lang="en-US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6841259" y="4386362"/>
            <a:ext cx="4695311" cy="105846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Does not fully explain the impact of poverty, housing or social inequality. May not reflect all culturally diverse caregiving arrangements. Early attachment difficulties are not permanent.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0" name="Picture 2" descr="Prifysgol Cymru Y Drindod Dewi Sant | University of Wales Trinity Saint  David - NPLD">
            <a:extLst>
              <a:ext uri="{FF2B5EF4-FFF2-40B4-BE49-F238E27FC236}">
                <a16:creationId xmlns:a16="http://schemas.microsoft.com/office/drawing/2014/main" id="{6262B7D9-83A3-5F67-04CE-D71069FCC6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3499" y="5469731"/>
            <a:ext cx="3260623" cy="1630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Rectangle 1">
            <a:extLst>
              <a:ext uri="{FF2B5EF4-FFF2-40B4-BE49-F238E27FC236}">
                <a16:creationId xmlns:a16="http://schemas.microsoft.com/office/drawing/2014/main" id="{19323880-B581-A7E7-A185-A32B0FC13D7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31991" y="3568898"/>
            <a:ext cx="2124299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(van der Horst et al., 2019)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2" name="Rectangle 2">
            <a:extLst>
              <a:ext uri="{FF2B5EF4-FFF2-40B4-BE49-F238E27FC236}">
                <a16:creationId xmlns:a16="http://schemas.microsoft.com/office/drawing/2014/main" id="{FCF68CAF-C452-77BF-0198-273B517846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88608" y="4815482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(Darling et al., 2024)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457299"/>
            <a:ext cx="10477840" cy="41344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800" dirty="0">
                <a:solidFill>
                  <a:srgbClr val="A0622C"/>
                </a:solidFill>
                <a:latin typeface="Times New Roman" panose="02020603050405020304" pitchFamily="18" charset="0"/>
                <a:ea typeface="Instrument Sans SemiBold" pitchFamily="34" charset="-122"/>
                <a:cs typeface="Times New Roman" panose="02020603050405020304" pitchFamily="18" charset="0"/>
              </a:rPr>
              <a:t>CONCLUSION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661475" y="1135261"/>
            <a:ext cx="4438830" cy="20667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A0622C"/>
                </a:solidFill>
                <a:latin typeface="Times New Roman" panose="02020603050405020304" pitchFamily="18" charset="0"/>
                <a:ea typeface="Instrument Sans SemiBold" pitchFamily="34" charset="-122"/>
                <a:cs typeface="Times New Roman" panose="02020603050405020304" pitchFamily="18" charset="0"/>
              </a:rPr>
              <a:t>CONCLUSION</a:t>
            </a:r>
            <a:endParaRPr lang="en-US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11083" y="1465064"/>
            <a:ext cx="389150" cy="198438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1091378" y="1460996"/>
            <a:ext cx="3243363" cy="20667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3F3D3B"/>
                </a:solidFill>
                <a:latin typeface="Times New Roman" panose="02020603050405020304" pitchFamily="18" charset="0"/>
                <a:ea typeface="Instrument Sans SemiBold" pitchFamily="34" charset="-122"/>
                <a:cs typeface="Times New Roman" panose="02020603050405020304" pitchFamily="18" charset="0"/>
              </a:rPr>
              <a:t>THEORY APPLIED</a:t>
            </a:r>
            <a:endParaRPr lang="en-US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3"/>
          <p:cNvSpPr/>
          <p:nvPr/>
        </p:nvSpPr>
        <p:spPr>
          <a:xfrm>
            <a:off x="1091379" y="1773436"/>
            <a:ext cx="9497963" cy="5715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Bowlby's Attachment Theory helps explain how early relationships may affect Isaac's wellbeing. Disrupted childcare and maternal mental-health difficulties may affect Isaac's emotional security 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11083" y="2560638"/>
            <a:ext cx="389150" cy="198438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1091379" y="2556570"/>
            <a:ext cx="3660532" cy="20667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3F3D3B"/>
                </a:solidFill>
                <a:latin typeface="Times New Roman" panose="02020603050405020304" pitchFamily="18" charset="0"/>
                <a:ea typeface="Instrument Sans SemiBold" pitchFamily="34" charset="-122"/>
                <a:cs typeface="Times New Roman" panose="02020603050405020304" pitchFamily="18" charset="0"/>
              </a:rPr>
              <a:t>NATURE AND NURTURE</a:t>
            </a:r>
            <a:endParaRPr lang="en-US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 5"/>
          <p:cNvSpPr/>
          <p:nvPr/>
        </p:nvSpPr>
        <p:spPr>
          <a:xfrm>
            <a:off x="1091379" y="2869008"/>
            <a:ext cx="9610974" cy="57149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Isaac's needs are shaped by both </a:t>
            </a:r>
            <a:r>
              <a:rPr lang="en-US" sz="14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 Bold" pitchFamily="34" charset="-122"/>
                <a:cs typeface="Times New Roman" panose="02020603050405020304" pitchFamily="18" charset="0"/>
              </a:rPr>
              <a:t>nature and nurture</a:t>
            </a:r>
            <a:r>
              <a:rPr lang="en-US" sz="14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. A consistent key worker, predictable routines, play, language support and family support can help.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Image 2" descr="preencoded.png"/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11083" y="3465711"/>
            <a:ext cx="389150" cy="198438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1091379" y="3461643"/>
            <a:ext cx="3362248" cy="20667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4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 SemiBold" pitchFamily="34" charset="-122"/>
                <a:cs typeface="Times New Roman" panose="02020603050405020304" pitchFamily="18" charset="0"/>
              </a:rPr>
              <a:t>SENSITIVE PRACTICE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 7"/>
          <p:cNvSpPr/>
          <p:nvPr/>
        </p:nvSpPr>
        <p:spPr>
          <a:xfrm>
            <a:off x="1091379" y="3774083"/>
            <a:ext cx="9911150" cy="60086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dirty="0">
                <a:solidFill>
                  <a:srgbClr val="3F3D3B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Multi-agency working is important to meet Isaac's needs early. The theory should be used sensitively and should not blame Isaac's mother or family.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3" name="Image 3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69149" y="5062567"/>
            <a:ext cx="10341054" cy="804267"/>
          </a:xfrm>
          <a:prstGeom prst="rect">
            <a:avLst/>
          </a:prstGeom>
        </p:spPr>
      </p:pic>
      <p:sp>
        <p:nvSpPr>
          <p:cNvPr id="14" name="Text 8"/>
          <p:cNvSpPr/>
          <p:nvPr/>
        </p:nvSpPr>
        <p:spPr>
          <a:xfrm>
            <a:off x="833628" y="5286573"/>
            <a:ext cx="10341054" cy="3810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Times New Roman" panose="02020603050405020304" pitchFamily="18" charset="0"/>
                <a:ea typeface="Instrument Sans Bold" pitchFamily="34" charset="-122"/>
                <a:cs typeface="Times New Roman" panose="02020603050405020304" pitchFamily="18" charset="0"/>
              </a:rPr>
              <a:t>Final Message:</a:t>
            </a:r>
            <a:r>
              <a:rPr lang="en-US" sz="1400" dirty="0">
                <a:solidFill>
                  <a:srgbClr val="000000"/>
                </a:solidFill>
                <a:latin typeface="Times New Roman" panose="02020603050405020304" pitchFamily="18" charset="0"/>
                <a:ea typeface="Instrument Sans" pitchFamily="34" charset="-122"/>
                <a:cs typeface="Times New Roman" panose="02020603050405020304" pitchFamily="18" charset="0"/>
              </a:rPr>
              <a:t> Early, consistent and relationship-based support can help Isaac feel secure, communicate his needs and develop positive relationships.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 9"/>
          <p:cNvSpPr/>
          <p:nvPr/>
        </p:nvSpPr>
        <p:spPr>
          <a:xfrm>
            <a:off x="6263523" y="1135261"/>
            <a:ext cx="4438830" cy="20667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7" name="Picture 2" descr="Prifysgol Cymru Y Drindod Dewi Sant | University of Wales Trinity Saint  David - NPLD">
            <a:extLst>
              <a:ext uri="{FF2B5EF4-FFF2-40B4-BE49-F238E27FC236}">
                <a16:creationId xmlns:a16="http://schemas.microsoft.com/office/drawing/2014/main" id="{5CE7C0E5-2CD4-22D3-5103-F642ECEEF2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82938" y="5843872"/>
            <a:ext cx="4208642" cy="1073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Rectangle 1">
            <a:extLst>
              <a:ext uri="{FF2B5EF4-FFF2-40B4-BE49-F238E27FC236}">
                <a16:creationId xmlns:a16="http://schemas.microsoft.com/office/drawing/2014/main" id="{97C32EE8-5DB6-BB81-824B-80DE702AFAA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28189" y="1987227"/>
            <a:ext cx="1335622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 (Clinton, 2020)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5E0554C-3082-4A40-7D9E-FC8D40445BC1}"/>
              </a:ext>
            </a:extLst>
          </p:cNvPr>
          <p:cNvSpPr txBox="1"/>
          <p:nvPr/>
        </p:nvSpPr>
        <p:spPr>
          <a:xfrm>
            <a:off x="4140610" y="265160"/>
            <a:ext cx="60984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solidFill>
                  <a:srgbClr val="A0622C"/>
                </a:solidFill>
                <a:latin typeface="Instrument Sans SemiBold" pitchFamily="34" charset="0"/>
                <a:ea typeface="Instrument Sans SemiBold" pitchFamily="34" charset="-122"/>
                <a:cs typeface="Instrument Sans SemiBold" pitchFamily="34" charset="-120"/>
              </a:rPr>
              <a:t>REFERENCES</a:t>
            </a:r>
            <a:endParaRPr lang="en-GB" dirty="0"/>
          </a:p>
        </p:txBody>
      </p:sp>
      <p:pic>
        <p:nvPicPr>
          <p:cNvPr id="4" name="Picture 2" descr="Prifysgol Cymru Y Drindod Dewi Sant | University of Wales Trinity Saint  David - NPLD">
            <a:extLst>
              <a:ext uri="{FF2B5EF4-FFF2-40B4-BE49-F238E27FC236}">
                <a16:creationId xmlns:a16="http://schemas.microsoft.com/office/drawing/2014/main" id="{2D2F8549-8467-A0D5-0270-F86A78FDD2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7852" y="5440926"/>
            <a:ext cx="2834148" cy="1417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269CE032-D4D7-6BE0-C5BB-056106CF7A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9936" y="1459230"/>
            <a:ext cx="10633587" cy="39395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Clinton, D. N. A. (2020).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CRITICAL ANALYSIS OF BOWLBY’S THEORY OF ATTACHMENT*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Cortazar, A., &amp; Herreros, F. (2020). Early attachment relationships and the early childhood curriculum.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Contemporary Issues in Early Childhood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11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(2), 192–202. https://doi.org/10.2304/CIEC.2010.11.2.192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Darling, P. J., Illum, D. B., &amp;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Storebø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O. J. (2024). The Critical Role of Attachment Theory in Child and Adolescent Mental Health Care.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Scandinavian Journal of Child and Adolescent Psychiatry and Psychology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12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(1), 47. https://doi.org/10.2478/SJCAPP-2024-0005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Jarvis, P. (2020).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Early Years An International Research Journal Attachment theory, cortisol and care for the under-threes in the twenty-first century: constructing evidence-informed policy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https://doi.org/10.1080/09575146.2020.1764507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Rees, C. A. (2025). Thinking about children’s attachments.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Archives of Disease in Childhood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90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(10), 1058–1065. https://doi.org/10.1136/ADC.2004.068650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van der Horst, F. C. P., van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Rosmalen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L., &amp; van der Veer, R. (2019). John Bowlby’s critical evaluation of the work of Rene Spitz.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History of Psychology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22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(2), 205–208. https://doi.org/10.1037/HOP0000127B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19629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1171</Words>
  <Application>Microsoft Office PowerPoint</Application>
  <PresentationFormat>Widescreen</PresentationFormat>
  <Paragraphs>152</Paragraphs>
  <Slides>11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Instrument Sans SemiBold</vt:lpstr>
      <vt:lpstr>Arial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user</dc:creator>
  <cp:lastModifiedBy>tayyaba tanveer</cp:lastModifiedBy>
  <cp:revision>16</cp:revision>
  <dcterms:created xsi:type="dcterms:W3CDTF">2026-07-06T18:25:07Z</dcterms:created>
  <dcterms:modified xsi:type="dcterms:W3CDTF">2026-07-06T19:55:09Z</dcterms:modified>
</cp:coreProperties>
</file>