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87" r:id="rId3"/>
    <p:sldId id="257" r:id="rId4"/>
    <p:sldId id="297" r:id="rId5"/>
    <p:sldId id="290" r:id="rId6"/>
    <p:sldId id="291" r:id="rId7"/>
    <p:sldId id="292" r:id="rId8"/>
    <p:sldId id="261" r:id="rId9"/>
    <p:sldId id="298" r:id="rId10"/>
    <p:sldId id="301" r:id="rId11"/>
    <p:sldId id="302" r:id="rId12"/>
    <p:sldId id="303" r:id="rId13"/>
    <p:sldId id="263" r:id="rId14"/>
    <p:sldId id="310" r:id="rId15"/>
    <p:sldId id="299" r:id="rId16"/>
    <p:sldId id="266" r:id="rId17"/>
    <p:sldId id="300" r:id="rId18"/>
    <p:sldId id="267" r:id="rId19"/>
    <p:sldId id="271" r:id="rId20"/>
    <p:sldId id="268" r:id="rId21"/>
    <p:sldId id="272" r:id="rId22"/>
    <p:sldId id="304" r:id="rId23"/>
    <p:sldId id="305" r:id="rId24"/>
    <p:sldId id="306" r:id="rId25"/>
    <p:sldId id="307" r:id="rId26"/>
    <p:sldId id="293" r:id="rId27"/>
    <p:sldId id="294" r:id="rId28"/>
    <p:sldId id="295" r:id="rId29"/>
    <p:sldId id="296" r:id="rId30"/>
    <p:sldId id="308" r:id="rId31"/>
    <p:sldId id="283" r:id="rId32"/>
    <p:sldId id="284" r:id="rId33"/>
    <p:sldId id="265" r:id="rId34"/>
    <p:sldId id="309" r:id="rId35"/>
    <p:sldId id="285" r:id="rId36"/>
    <p:sldId id="264" r:id="rId37"/>
    <p:sldId id="27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306"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6541D5-C455-4590-B274-0BD94E005BE4}" type="datetimeFigureOut">
              <a:rPr lang="en-GB" smtClean="0"/>
              <a:t>17/01/2018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276561-2F6B-4AC9-ADB3-62BD54D583F7}" type="slidenum">
              <a:rPr lang="en-GB" smtClean="0"/>
              <a:t>‹#›</a:t>
            </a:fld>
            <a:endParaRPr lang="en-GB"/>
          </a:p>
        </p:txBody>
      </p:sp>
    </p:spTree>
    <p:extLst>
      <p:ext uri="{BB962C8B-B14F-4D97-AF65-F5344CB8AC3E}">
        <p14:creationId xmlns:p14="http://schemas.microsoft.com/office/powerpoint/2010/main" val="593353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i.pinimg.com/474x/55/c5/32/55c53232801e48635638c65ae53ac5c2--change-management-kurt-lewin.jp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Note: </a:t>
            </a:r>
          </a:p>
          <a:p>
            <a:r>
              <a:rPr lang="en-GB" dirty="0" smtClean="0"/>
              <a:t>image discovered</a:t>
            </a:r>
            <a:r>
              <a:rPr lang="en-GB" baseline="0" dirty="0" smtClean="0"/>
              <a:t> on </a:t>
            </a:r>
            <a:r>
              <a:rPr lang="en-GB" baseline="0" dirty="0" err="1" smtClean="0"/>
              <a:t>pininterest</a:t>
            </a:r>
            <a:r>
              <a:rPr lang="en-GB" baseline="0" dirty="0" smtClean="0"/>
              <a:t> ref</a:t>
            </a:r>
            <a:r>
              <a:rPr lang="en-GB" baseline="0" smtClean="0"/>
              <a:t>: </a:t>
            </a:r>
          </a:p>
          <a:p>
            <a:r>
              <a:rPr lang="en-GB" smtClean="0">
                <a:hlinkClick r:id="rId3"/>
              </a:rPr>
              <a:t>https</a:t>
            </a:r>
            <a:r>
              <a:rPr lang="en-GB" dirty="0" smtClean="0">
                <a:hlinkClick r:id="rId3"/>
              </a:rPr>
              <a:t>://i.pinimg.com/474x/55/c5/32/55c53232801e48635638c65ae53ac5c2--change-management-kurt-lewin.jpg</a:t>
            </a:r>
            <a:r>
              <a:rPr lang="en-GB" dirty="0" smtClean="0"/>
              <a:t> Accessed on: 16/01/2018.</a:t>
            </a:r>
          </a:p>
          <a:p>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14</a:t>
            </a:fld>
            <a:endParaRPr lang="en-GB"/>
          </a:p>
        </p:txBody>
      </p:sp>
    </p:spTree>
    <p:extLst>
      <p:ext uri="{BB962C8B-B14F-4D97-AF65-F5344CB8AC3E}">
        <p14:creationId xmlns:p14="http://schemas.microsoft.com/office/powerpoint/2010/main" val="1142769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22</a:t>
            </a:fld>
            <a:endParaRPr lang="en-GB"/>
          </a:p>
        </p:txBody>
      </p:sp>
    </p:spTree>
    <p:extLst>
      <p:ext uri="{BB962C8B-B14F-4D97-AF65-F5344CB8AC3E}">
        <p14:creationId xmlns:p14="http://schemas.microsoft.com/office/powerpoint/2010/main" val="4035745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3DC6FD1-5436-4779-9D08-74C9E0D34A9B}" type="datetimeFigureOut">
              <a:rPr lang="en-GB" smtClean="0"/>
              <a:t>17/01/2018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0CA41BE-DE02-44D6-864A-E9F3AB70B26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CA41BE-DE02-44D6-864A-E9F3AB70B26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CA41BE-DE02-44D6-864A-E9F3AB70B26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0CA41BE-DE02-44D6-864A-E9F3AB70B26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0CA41BE-DE02-44D6-864A-E9F3AB70B26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0CA41BE-DE02-44D6-864A-E9F3AB70B26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0CA41BE-DE02-44D6-864A-E9F3AB70B26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3DC6FD1-5436-4779-9D08-74C9E0D34A9B}" type="datetimeFigureOut">
              <a:rPr lang="en-GB" smtClean="0"/>
              <a:t>17/01/2018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0CA41BE-DE02-44D6-864A-E9F3AB70B26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3DC6FD1-5436-4779-9D08-74C9E0D34A9B}" type="datetimeFigureOut">
              <a:rPr lang="en-GB" smtClean="0"/>
              <a:t>17/01/2018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0CA41BE-DE02-44D6-864A-E9F3AB70B26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CA41BE-DE02-44D6-864A-E9F3AB70B26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3DC6FD1-5436-4779-9D08-74C9E0D34A9B}" type="datetimeFigureOut">
              <a:rPr lang="en-GB" smtClean="0"/>
              <a:t>17/01/2018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CA41BE-DE02-44D6-864A-E9F3AB70B26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3DC6FD1-5436-4779-9D08-74C9E0D34A9B}" type="datetimeFigureOut">
              <a:rPr lang="en-GB" smtClean="0"/>
              <a:t>17/01/2018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0CA41BE-DE02-44D6-864A-E9F3AB70B26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mindtools.com/media/Diagrams/Force-Field-Analysis-ExampleLARGE.jpg"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lmcuk.com/management-tool/lewins-3-stage-mode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actsoffaithblog.com/inspirational-quotes-elisabeth-kubler-ros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image.slidesharecdn.com/kublerossgriefcycle-12836948859031-phpapp01/95/slide-1-728.jpg?cb=1283695018"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tatic.squarespace.com/static/51680240e4b00ee22f23417d/t/5257f9b0e4b070f48220ab64/1381497266409/The%20Change%20Model%202.jpg"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hainescentre.com/wp-content/uploads/2013/07/rollercoaster.gif" TargetMode="External"/><Relationship Id="rId2" Type="http://schemas.openxmlformats.org/officeDocument/2006/relationships/image" Target="../media/image1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Change Management</a:t>
            </a:r>
            <a:endParaRPr lang="en-GB" dirty="0"/>
          </a:p>
        </p:txBody>
      </p:sp>
      <p:sp>
        <p:nvSpPr>
          <p:cNvPr id="3" name="Subtitle 2"/>
          <p:cNvSpPr>
            <a:spLocks noGrp="1"/>
          </p:cNvSpPr>
          <p:nvPr>
            <p:ph type="subTitle" idx="1"/>
          </p:nvPr>
        </p:nvSpPr>
        <p:spPr/>
        <p:txBody>
          <a:bodyPr/>
          <a:lstStyle/>
          <a:p>
            <a:r>
              <a:rPr lang="en-GB" dirty="0" smtClean="0"/>
              <a:t>Leadership &amp; Management Series.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Change Management? </a:t>
            </a:r>
          </a:p>
          <a:p>
            <a:pPr marL="109728" indent="0">
              <a:buNone/>
            </a:pPr>
            <a:r>
              <a:rPr lang="en-GB" sz="1800" dirty="0"/>
              <a:t>	</a:t>
            </a:r>
            <a:r>
              <a:rPr lang="en-GB" sz="1800" dirty="0" smtClean="0"/>
              <a:t>Research and document a definition.</a:t>
            </a:r>
            <a:endParaRPr lang="en-GB" sz="1800" dirty="0"/>
          </a:p>
        </p:txBody>
      </p:sp>
      <p:sp>
        <p:nvSpPr>
          <p:cNvPr id="3" name="Title 2"/>
          <p:cNvSpPr>
            <a:spLocks noGrp="1"/>
          </p:cNvSpPr>
          <p:nvPr>
            <p:ph type="title"/>
          </p:nvPr>
        </p:nvSpPr>
        <p:spPr/>
        <p:txBody>
          <a:bodyPr/>
          <a:lstStyle/>
          <a:p>
            <a:r>
              <a:rPr lang="en-GB" dirty="0"/>
              <a:t>Change Management</a:t>
            </a:r>
          </a:p>
        </p:txBody>
      </p:sp>
    </p:spTree>
    <p:extLst>
      <p:ext uri="{BB962C8B-B14F-4D97-AF65-F5344CB8AC3E}">
        <p14:creationId xmlns:p14="http://schemas.microsoft.com/office/powerpoint/2010/main" val="3295681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b="1" dirty="0"/>
              <a:t>Change management </a:t>
            </a:r>
            <a:r>
              <a:rPr lang="en-GB" dirty="0"/>
              <a:t>can be defined </a:t>
            </a:r>
            <a:r>
              <a:rPr lang="en-GB" dirty="0" smtClean="0"/>
              <a:t>as:</a:t>
            </a:r>
          </a:p>
          <a:p>
            <a:r>
              <a:rPr lang="en-GB" dirty="0" smtClean="0"/>
              <a:t>A </a:t>
            </a:r>
            <a:r>
              <a:rPr lang="en-GB" dirty="0"/>
              <a:t>structured approach to transitioning individuals, teams, and organizations from a </a:t>
            </a:r>
            <a:r>
              <a:rPr lang="en-GB" b="1" dirty="0"/>
              <a:t>current state </a:t>
            </a:r>
            <a:r>
              <a:rPr lang="en-GB" dirty="0"/>
              <a:t>to a </a:t>
            </a:r>
            <a:r>
              <a:rPr lang="en-GB" b="1" dirty="0"/>
              <a:t>desired future state</a:t>
            </a:r>
            <a:r>
              <a:rPr lang="en-GB" dirty="0"/>
              <a:t>. </a:t>
            </a:r>
            <a:endParaRPr lang="en-GB" dirty="0" smtClean="0"/>
          </a:p>
          <a:p>
            <a:r>
              <a:rPr lang="en-GB" dirty="0" smtClean="0"/>
              <a:t>It </a:t>
            </a:r>
            <a:r>
              <a:rPr lang="en-GB" dirty="0"/>
              <a:t>is an organizational process aimed at empowering employees to </a:t>
            </a:r>
            <a:r>
              <a:rPr lang="en-GB" b="1" dirty="0"/>
              <a:t>accept and embrace changes</a:t>
            </a:r>
            <a:r>
              <a:rPr lang="en-GB" dirty="0"/>
              <a:t> in their current business environment.</a:t>
            </a:r>
          </a:p>
          <a:p>
            <a:endParaRPr lang="en-GB" dirty="0"/>
          </a:p>
        </p:txBody>
      </p:sp>
      <p:sp>
        <p:nvSpPr>
          <p:cNvPr id="2" name="Title 1"/>
          <p:cNvSpPr>
            <a:spLocks noGrp="1"/>
          </p:cNvSpPr>
          <p:nvPr>
            <p:ph type="title"/>
          </p:nvPr>
        </p:nvSpPr>
        <p:spPr/>
        <p:txBody>
          <a:bodyPr/>
          <a:lstStyle/>
          <a:p>
            <a:r>
              <a:rPr lang="en-GB" dirty="0" smtClean="0"/>
              <a:t>Change Management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t>
            </a:r>
            <a:r>
              <a:rPr lang="en-GB" dirty="0"/>
              <a:t>Lewin’s Force-field analysis</a:t>
            </a:r>
            <a:r>
              <a:rPr lang="en-GB" dirty="0" smtClean="0"/>
              <a:t>? </a:t>
            </a:r>
          </a:p>
          <a:p>
            <a:pPr marL="109728" indent="0">
              <a:buNone/>
            </a:pPr>
            <a:r>
              <a:rPr lang="en-GB" sz="1800" dirty="0"/>
              <a:t>	</a:t>
            </a:r>
            <a:r>
              <a:rPr lang="en-GB" sz="1800" dirty="0" smtClean="0"/>
              <a:t>Research and document a definition.</a:t>
            </a:r>
            <a:endParaRPr lang="en-GB" sz="1800" dirty="0"/>
          </a:p>
        </p:txBody>
      </p:sp>
      <p:sp>
        <p:nvSpPr>
          <p:cNvPr id="3" name="Title 2"/>
          <p:cNvSpPr>
            <a:spLocks noGrp="1"/>
          </p:cNvSpPr>
          <p:nvPr>
            <p:ph type="title"/>
          </p:nvPr>
        </p:nvSpPr>
        <p:spPr/>
        <p:txBody>
          <a:bodyPr/>
          <a:lstStyle/>
          <a:p>
            <a:r>
              <a:rPr lang="en-GB" dirty="0" smtClean="0"/>
              <a:t>Lewin’s </a:t>
            </a:r>
            <a:r>
              <a:rPr lang="en-GB" dirty="0"/>
              <a:t>Force-field analysis</a:t>
            </a:r>
          </a:p>
        </p:txBody>
      </p:sp>
    </p:spTree>
    <p:extLst>
      <p:ext uri="{BB962C8B-B14F-4D97-AF65-F5344CB8AC3E}">
        <p14:creationId xmlns:p14="http://schemas.microsoft.com/office/powerpoint/2010/main" val="3790740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Kurt </a:t>
            </a:r>
            <a:r>
              <a:rPr lang="en-GB" b="1" dirty="0" err="1" smtClean="0"/>
              <a:t>Lewin</a:t>
            </a:r>
            <a:r>
              <a:rPr lang="en-GB" b="1" dirty="0" smtClean="0"/>
              <a:t> </a:t>
            </a:r>
            <a:r>
              <a:rPr lang="en-GB" dirty="0" smtClean="0"/>
              <a:t>developed a framework called </a:t>
            </a:r>
            <a:r>
              <a:rPr lang="en-GB" b="1" dirty="0" smtClean="0"/>
              <a:t>Force-field analysis</a:t>
            </a:r>
            <a:r>
              <a:rPr lang="en-GB" dirty="0" smtClean="0"/>
              <a:t> for looking at the factors (</a:t>
            </a:r>
            <a:r>
              <a:rPr lang="en-GB" i="1" dirty="0" smtClean="0"/>
              <a:t>forces</a:t>
            </a:r>
            <a:r>
              <a:rPr lang="en-GB" dirty="0" smtClean="0"/>
              <a:t>) that are either driving movement toward a goal (helping forces) or blocking movement toward a goal (hindering forces).</a:t>
            </a:r>
          </a:p>
          <a:p>
            <a:endParaRPr lang="en-GB" dirty="0"/>
          </a:p>
        </p:txBody>
      </p:sp>
      <p:sp>
        <p:nvSpPr>
          <p:cNvPr id="3" name="Title 2"/>
          <p:cNvSpPr>
            <a:spLocks noGrp="1"/>
          </p:cNvSpPr>
          <p:nvPr>
            <p:ph type="title"/>
          </p:nvPr>
        </p:nvSpPr>
        <p:spPr/>
        <p:txBody>
          <a:bodyPr/>
          <a:lstStyle/>
          <a:p>
            <a:r>
              <a:rPr lang="en-GB" dirty="0" err="1" smtClean="0"/>
              <a:t>Lewin’s</a:t>
            </a:r>
            <a:r>
              <a:rPr lang="en-GB" dirty="0" smtClean="0"/>
              <a:t> Force-field analysis</a:t>
            </a:r>
            <a:endParaRPr lang="en-GB" dirty="0"/>
          </a:p>
        </p:txBody>
      </p:sp>
    </p:spTree>
    <p:extLst>
      <p:ext uri="{BB962C8B-B14F-4D97-AF65-F5344CB8AC3E}">
        <p14:creationId xmlns:p14="http://schemas.microsoft.com/office/powerpoint/2010/main" val="197152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256584"/>
          </a:xfrm>
        </p:spPr>
        <p:txBody>
          <a:bodyPr>
            <a:normAutofit fontScale="70000" lnSpcReduction="20000"/>
          </a:bodyPr>
          <a:lstStyle/>
          <a:p>
            <a:pPr>
              <a:buNone/>
            </a:pPr>
            <a:r>
              <a:rPr lang="en-GB" dirty="0" smtClean="0"/>
              <a:t>With regard to managing change the process is outlined below:</a:t>
            </a:r>
          </a:p>
          <a:p>
            <a:pPr marL="624078" indent="-514350">
              <a:buFont typeface="+mj-lt"/>
              <a:buAutoNum type="arabicPeriod"/>
            </a:pPr>
            <a:r>
              <a:rPr lang="en-US" b="1" dirty="0" smtClean="0"/>
              <a:t>Step 1:</a:t>
            </a:r>
            <a:r>
              <a:rPr lang="en-US" dirty="0" smtClean="0"/>
              <a:t> Define the Change.</a:t>
            </a:r>
          </a:p>
          <a:p>
            <a:pPr marL="624078" indent="-514350">
              <a:buFont typeface="+mj-lt"/>
              <a:buAutoNum type="arabicPeriod"/>
            </a:pPr>
            <a:r>
              <a:rPr lang="en-US" b="1" dirty="0" smtClean="0"/>
              <a:t>Step 2:</a:t>
            </a:r>
            <a:r>
              <a:rPr lang="en-US" dirty="0" smtClean="0"/>
              <a:t> List the forces working for and against the desired change. These can be based on people, power, symbols, procedures, resources, time, external factors,  culture etc..</a:t>
            </a:r>
          </a:p>
          <a:p>
            <a:pPr marL="624078" indent="-514350">
              <a:buFont typeface="+mj-lt"/>
              <a:buAutoNum type="arabicPeriod"/>
            </a:pPr>
            <a:r>
              <a:rPr lang="en-GB" b="1" dirty="0" smtClean="0"/>
              <a:t>Step 3:</a:t>
            </a:r>
            <a:r>
              <a:rPr lang="en-GB" dirty="0" smtClean="0"/>
              <a:t> Rate each of the forces for and against change in terms of strength: e.g. out of 10 or high, medium, low.</a:t>
            </a:r>
          </a:p>
          <a:p>
            <a:pPr marL="624078" indent="-514350">
              <a:buFont typeface="+mj-lt"/>
              <a:buAutoNum type="arabicPeriod"/>
            </a:pPr>
            <a:r>
              <a:rPr lang="en-GB" b="1" dirty="0" smtClean="0"/>
              <a:t>Step 4:</a:t>
            </a:r>
            <a:r>
              <a:rPr lang="en-GB" dirty="0" smtClean="0"/>
              <a:t> Create a Force-field analysis diagram, draw lines of different lengths to indicate the different strengths of the forces.</a:t>
            </a:r>
          </a:p>
          <a:p>
            <a:pPr marL="624078" indent="-514350">
              <a:buFont typeface="+mj-lt"/>
              <a:buAutoNum type="arabicPeriod"/>
            </a:pPr>
            <a:r>
              <a:rPr lang="en-US" b="1" dirty="0" smtClean="0"/>
              <a:t>Step 6:</a:t>
            </a:r>
            <a:r>
              <a:rPr lang="en-US" dirty="0" smtClean="0"/>
              <a:t> Document strategies to overcome barriers to change e.g. for each force supporting the change indicate how the force may be strengthened and/or forces opposing the change how they could be weakened. </a:t>
            </a:r>
            <a:endParaRPr lang="en-GB" dirty="0" smtClean="0"/>
          </a:p>
          <a:p>
            <a:pPr>
              <a:buNone/>
            </a:pPr>
            <a:r>
              <a:rPr lang="en-US" b="1" u="sng" dirty="0" smtClean="0"/>
              <a:t>Practical implementation guidelines:</a:t>
            </a:r>
            <a:endParaRPr lang="en-US" dirty="0" smtClean="0"/>
          </a:p>
          <a:p>
            <a:pPr marL="624078" indent="-514350">
              <a:buFont typeface="+mj-lt"/>
              <a:buAutoNum type="arabicPeriod" startAt="7"/>
            </a:pPr>
            <a:r>
              <a:rPr lang="en-US" b="1" dirty="0" smtClean="0"/>
              <a:t>Step 7: </a:t>
            </a:r>
            <a:r>
              <a:rPr lang="en-US" dirty="0" smtClean="0"/>
              <a:t>identify the resources that will be needed to take the agreed actions and how these resources may be obtained.</a:t>
            </a:r>
          </a:p>
          <a:p>
            <a:pPr marL="624078" indent="-514350">
              <a:buFont typeface="+mj-lt"/>
              <a:buAutoNum type="arabicPeriod" startAt="7"/>
            </a:pPr>
            <a:r>
              <a:rPr lang="en-US" b="1" dirty="0" smtClean="0"/>
              <a:t>Step 8: </a:t>
            </a:r>
            <a:r>
              <a:rPr lang="en-US" dirty="0" smtClean="0"/>
              <a:t>Make a practical action plan designed to achieve the change, which should include timing of events, specified milestones and deadlines, specific responsibilities and who does what.  </a:t>
            </a:r>
            <a:endParaRPr lang="en-GB" dirty="0" smtClean="0"/>
          </a:p>
          <a:p>
            <a:endParaRPr lang="en-GB" dirty="0"/>
          </a:p>
        </p:txBody>
      </p:sp>
      <p:sp>
        <p:nvSpPr>
          <p:cNvPr id="3" name="Title 2"/>
          <p:cNvSpPr>
            <a:spLocks noGrp="1"/>
          </p:cNvSpPr>
          <p:nvPr>
            <p:ph type="title"/>
          </p:nvPr>
        </p:nvSpPr>
        <p:spPr/>
        <p:txBody>
          <a:bodyPr/>
          <a:lstStyle/>
          <a:p>
            <a:r>
              <a:rPr lang="en-GB" dirty="0" err="1" smtClean="0"/>
              <a:t>Lewin’s</a:t>
            </a:r>
            <a:r>
              <a:rPr lang="en-GB" dirty="0" smtClean="0"/>
              <a:t> Force-field analysis</a:t>
            </a:r>
            <a:endParaRPr lang="en-GB" dirty="0"/>
          </a:p>
        </p:txBody>
      </p:sp>
    </p:spTree>
    <p:extLst>
      <p:ext uri="{BB962C8B-B14F-4D97-AF65-F5344CB8AC3E}">
        <p14:creationId xmlns:p14="http://schemas.microsoft.com/office/powerpoint/2010/main" val="403181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www.mindtools.com/media/Diagrams/Force-Field-Analysis-ExampleLARGE.jpg"/>
          <p:cNvPicPr>
            <a:picLocks noChangeAspect="1" noChangeArrowheads="1"/>
          </p:cNvPicPr>
          <p:nvPr/>
        </p:nvPicPr>
        <p:blipFill>
          <a:blip r:embed="rId2" cstate="print"/>
          <a:srcRect/>
          <a:stretch>
            <a:fillRect/>
          </a:stretch>
        </p:blipFill>
        <p:spPr bwMode="auto">
          <a:xfrm>
            <a:off x="539552" y="0"/>
            <a:ext cx="8126724" cy="6858000"/>
          </a:xfrm>
          <a:prstGeom prst="rect">
            <a:avLst/>
          </a:prstGeom>
          <a:noFill/>
        </p:spPr>
      </p:pic>
      <p:sp>
        <p:nvSpPr>
          <p:cNvPr id="5" name="TextBox 4"/>
          <p:cNvSpPr txBox="1"/>
          <p:nvPr/>
        </p:nvSpPr>
        <p:spPr>
          <a:xfrm>
            <a:off x="73012" y="6597352"/>
            <a:ext cx="322524" cy="215444"/>
          </a:xfrm>
          <a:prstGeom prst="rect">
            <a:avLst/>
          </a:prstGeom>
          <a:noFill/>
        </p:spPr>
        <p:txBody>
          <a:bodyPr wrap="none" rtlCol="0">
            <a:spAutoFit/>
          </a:bodyPr>
          <a:lstStyle/>
          <a:p>
            <a:r>
              <a:rPr lang="en-GB" sz="800" dirty="0" smtClean="0">
                <a:hlinkClick r:id="rId3"/>
              </a:rPr>
              <a:t>ref</a:t>
            </a:r>
            <a:endParaRPr lang="en-GB" sz="800" dirty="0"/>
          </a:p>
        </p:txBody>
      </p:sp>
    </p:spTree>
    <p:extLst>
      <p:ext uri="{BB962C8B-B14F-4D97-AF65-F5344CB8AC3E}">
        <p14:creationId xmlns:p14="http://schemas.microsoft.com/office/powerpoint/2010/main" val="2990926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are many change management models and theories, here are 3 theoretical models that are representative of the </a:t>
            </a:r>
            <a:r>
              <a:rPr lang="en-GB" dirty="0" err="1" smtClean="0"/>
              <a:t>foundatonal</a:t>
            </a:r>
            <a:r>
              <a:rPr lang="en-GB" dirty="0" smtClean="0"/>
              <a:t> work in this field.</a:t>
            </a:r>
          </a:p>
          <a:p>
            <a:pPr>
              <a:buNone/>
            </a:pPr>
            <a:endParaRPr lang="en-GB" dirty="0" smtClean="0"/>
          </a:p>
          <a:p>
            <a:r>
              <a:rPr lang="en-GB" b="1" dirty="0" smtClean="0"/>
              <a:t>(1) </a:t>
            </a:r>
            <a:r>
              <a:rPr lang="en-GB" b="1" dirty="0" err="1" smtClean="0"/>
              <a:t>Lewin's</a:t>
            </a:r>
            <a:r>
              <a:rPr lang="en-GB" b="1" dirty="0" smtClean="0"/>
              <a:t> Freeze Phases Model</a:t>
            </a:r>
            <a:endParaRPr lang="en-GB" dirty="0" smtClean="0"/>
          </a:p>
          <a:p>
            <a:r>
              <a:rPr lang="en-GB" b="1" dirty="0" smtClean="0"/>
              <a:t>(2) The </a:t>
            </a:r>
            <a:r>
              <a:rPr lang="en-GB" b="1" dirty="0" err="1" smtClean="0"/>
              <a:t>Kübler</a:t>
            </a:r>
            <a:r>
              <a:rPr lang="en-GB" b="1" dirty="0" smtClean="0"/>
              <a:t>-Ross Model </a:t>
            </a:r>
            <a:endParaRPr lang="en-GB" dirty="0" smtClean="0"/>
          </a:p>
          <a:p>
            <a:r>
              <a:rPr lang="it-IT" b="1" dirty="0" smtClean="0"/>
              <a:t>(3) The Prosci ADKAR Model</a:t>
            </a:r>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t>Change Management Models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t>
            </a:r>
            <a:r>
              <a:rPr lang="en-GB" b="1" dirty="0"/>
              <a:t>Lewin's Freeze Phases </a:t>
            </a:r>
            <a:r>
              <a:rPr lang="en-GB" b="1" dirty="0" smtClean="0"/>
              <a:t>Model</a:t>
            </a:r>
            <a:r>
              <a:rPr lang="en-GB" dirty="0" smtClean="0"/>
              <a:t>? </a:t>
            </a:r>
          </a:p>
          <a:p>
            <a:pPr marL="109728" indent="0">
              <a:buNone/>
            </a:pPr>
            <a:r>
              <a:rPr lang="en-GB" sz="1800" dirty="0"/>
              <a:t>	</a:t>
            </a:r>
            <a:r>
              <a:rPr lang="en-GB" sz="1800" dirty="0" smtClean="0"/>
              <a:t>Research and document a definition.</a:t>
            </a:r>
            <a:endParaRPr lang="en-GB" sz="1800" dirty="0"/>
          </a:p>
        </p:txBody>
      </p:sp>
      <p:sp>
        <p:nvSpPr>
          <p:cNvPr id="3" name="Title 2"/>
          <p:cNvSpPr>
            <a:spLocks noGrp="1"/>
          </p:cNvSpPr>
          <p:nvPr>
            <p:ph type="title"/>
          </p:nvPr>
        </p:nvSpPr>
        <p:spPr/>
        <p:txBody>
          <a:bodyPr>
            <a:normAutofit/>
          </a:bodyPr>
          <a:lstStyle/>
          <a:p>
            <a:r>
              <a:rPr lang="en-GB" dirty="0"/>
              <a:t>Lewin's Freeze Phases </a:t>
            </a:r>
            <a:r>
              <a:rPr lang="en-GB" dirty="0" smtClean="0"/>
              <a:t>Model</a:t>
            </a:r>
            <a:endParaRPr lang="en-GB" dirty="0"/>
          </a:p>
        </p:txBody>
      </p:sp>
    </p:spTree>
    <p:extLst>
      <p:ext uri="{BB962C8B-B14F-4D97-AF65-F5344CB8AC3E}">
        <p14:creationId xmlns:p14="http://schemas.microsoft.com/office/powerpoint/2010/main" val="1636758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651304" cy="1143000"/>
          </a:xfrm>
        </p:spPr>
        <p:txBody>
          <a:bodyPr>
            <a:normAutofit/>
          </a:bodyPr>
          <a:lstStyle/>
          <a:p>
            <a:r>
              <a:rPr lang="en-GB" u="sng" dirty="0" smtClean="0"/>
              <a:t>(1) Lewin's Freeze Phases Model</a:t>
            </a:r>
            <a:endParaRPr lang="en-GB" u="sng" dirty="0"/>
          </a:p>
        </p:txBody>
      </p:sp>
      <p:sp>
        <p:nvSpPr>
          <p:cNvPr id="3" name="Content Placeholder 2"/>
          <p:cNvSpPr>
            <a:spLocks noGrp="1"/>
          </p:cNvSpPr>
          <p:nvPr>
            <p:ph idx="1"/>
          </p:nvPr>
        </p:nvSpPr>
        <p:spPr>
          <a:xfrm>
            <a:off x="0" y="1124744"/>
            <a:ext cx="6516216" cy="4525963"/>
          </a:xfrm>
        </p:spPr>
        <p:txBody>
          <a:bodyPr>
            <a:noAutofit/>
          </a:bodyPr>
          <a:lstStyle/>
          <a:p>
            <a:r>
              <a:rPr lang="en-GB" sz="2000" dirty="0" smtClean="0"/>
              <a:t>In the early 20th century, the </a:t>
            </a:r>
            <a:r>
              <a:rPr lang="en-GB" sz="2000" b="1" dirty="0" smtClean="0"/>
              <a:t>psychologist Kurt </a:t>
            </a:r>
            <a:r>
              <a:rPr lang="en-GB" sz="2000" b="1" dirty="0" err="1" smtClean="0"/>
              <a:t>Lewin</a:t>
            </a:r>
            <a:r>
              <a:rPr lang="en-GB" sz="2000" b="1" dirty="0" smtClean="0"/>
              <a:t> </a:t>
            </a:r>
            <a:r>
              <a:rPr lang="en-GB" sz="2000" dirty="0" smtClean="0"/>
              <a:t>developed the </a:t>
            </a:r>
            <a:r>
              <a:rPr lang="en-GB" sz="2000" b="1" dirty="0" smtClean="0"/>
              <a:t>Freeze Phases model </a:t>
            </a:r>
            <a:r>
              <a:rPr lang="en-GB" sz="2000" dirty="0" smtClean="0"/>
              <a:t>which still forms the underlying basis of many change management theories and models today.</a:t>
            </a:r>
          </a:p>
          <a:p>
            <a:r>
              <a:rPr lang="en-GB" sz="2000" dirty="0" smtClean="0"/>
              <a:t>His model suggests that change involves a move from one static state to another static state / a new status quo;</a:t>
            </a:r>
          </a:p>
          <a:p>
            <a:r>
              <a:rPr lang="en-GB" sz="2000" b="1" dirty="0" smtClean="0"/>
              <a:t>Via a three-stage process of managing change</a:t>
            </a:r>
            <a:r>
              <a:rPr lang="en-GB" sz="2000" dirty="0" smtClean="0"/>
              <a:t>: </a:t>
            </a:r>
          </a:p>
          <a:p>
            <a:pPr marL="514350" indent="-514350">
              <a:buFont typeface="+mj-lt"/>
              <a:buAutoNum type="arabicPeriod"/>
            </a:pPr>
            <a:r>
              <a:rPr lang="en-GB" sz="2000" b="1" dirty="0" smtClean="0"/>
              <a:t>Unfreezing</a:t>
            </a:r>
          </a:p>
          <a:p>
            <a:pPr marL="514350" indent="-514350">
              <a:buFont typeface="+mj-lt"/>
              <a:buAutoNum type="arabicPeriod"/>
            </a:pPr>
            <a:r>
              <a:rPr lang="en-GB" sz="2000" b="1" dirty="0" smtClean="0"/>
              <a:t>Changing and</a:t>
            </a:r>
          </a:p>
          <a:p>
            <a:pPr marL="514350" indent="-514350">
              <a:buFont typeface="+mj-lt"/>
              <a:buAutoNum type="arabicPeriod"/>
            </a:pPr>
            <a:r>
              <a:rPr lang="en-GB" sz="2000" b="1" dirty="0" smtClean="0"/>
              <a:t>Re-freezing.</a:t>
            </a:r>
          </a:p>
          <a:p>
            <a:endParaRPr lang="en-GB" sz="2600" dirty="0"/>
          </a:p>
        </p:txBody>
      </p:sp>
      <p:pic>
        <p:nvPicPr>
          <p:cNvPr id="49154" name="Picture 2" descr="http://www.nwlink.com/~donclark/hrd/history/Kurt_Lewin.jpg"/>
          <p:cNvPicPr>
            <a:picLocks noChangeAspect="1" noChangeArrowheads="1"/>
          </p:cNvPicPr>
          <p:nvPr/>
        </p:nvPicPr>
        <p:blipFill>
          <a:blip r:embed="rId2" cstate="print"/>
          <a:srcRect/>
          <a:stretch>
            <a:fillRect/>
          </a:stretch>
        </p:blipFill>
        <p:spPr bwMode="auto">
          <a:xfrm>
            <a:off x="6508179" y="1240506"/>
            <a:ext cx="2600325" cy="4276726"/>
          </a:xfrm>
          <a:prstGeom prst="rect">
            <a:avLst/>
          </a:prstGeom>
          <a:noFill/>
        </p:spPr>
      </p:pic>
    </p:spTree>
    <p:extLst>
      <p:ext uri="{BB962C8B-B14F-4D97-AF65-F5344CB8AC3E}">
        <p14:creationId xmlns:p14="http://schemas.microsoft.com/office/powerpoint/2010/main" val="23513548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470" y="1340768"/>
            <a:ext cx="9144000" cy="5139869"/>
          </a:xfrm>
          <a:prstGeom prst="rect">
            <a:avLst/>
          </a:prstGeom>
          <a:noFill/>
        </p:spPr>
        <p:txBody>
          <a:bodyPr wrap="square" rtlCol="0">
            <a:spAutoFit/>
          </a:bodyPr>
          <a:lstStyle/>
          <a:p>
            <a:r>
              <a:rPr lang="en-GB" dirty="0" err="1" smtClean="0"/>
              <a:t>Lewin</a:t>
            </a:r>
            <a:r>
              <a:rPr lang="en-GB" dirty="0" smtClean="0"/>
              <a:t> identifies three stages involved in managing change. After identifying the direction of change and how it is to be achieved, you must: </a:t>
            </a:r>
            <a:br>
              <a:rPr lang="en-GB" dirty="0" smtClean="0"/>
            </a:br>
            <a:r>
              <a:rPr lang="en-GB" dirty="0" smtClean="0"/>
              <a:t/>
            </a:r>
            <a:br>
              <a:rPr lang="en-GB" dirty="0" smtClean="0"/>
            </a:br>
            <a:r>
              <a:rPr lang="en-GB" dirty="0" smtClean="0"/>
              <a:t>1) </a:t>
            </a:r>
            <a:r>
              <a:rPr lang="en-GB" b="1" dirty="0" smtClean="0"/>
              <a:t>Unfreeze</a:t>
            </a:r>
            <a:r>
              <a:rPr lang="en-GB" dirty="0" smtClean="0"/>
              <a:t> the existing way of doing things in the Person/Organisation. </a:t>
            </a:r>
            <a:br>
              <a:rPr lang="en-GB" dirty="0" smtClean="0"/>
            </a:br>
            <a:r>
              <a:rPr lang="en-GB" dirty="0" smtClean="0"/>
              <a:t>2)</a:t>
            </a:r>
            <a:r>
              <a:rPr lang="en-GB" b="1" dirty="0" smtClean="0"/>
              <a:t> Change </a:t>
            </a:r>
            <a:r>
              <a:rPr lang="en-GB" dirty="0" smtClean="0"/>
              <a:t>the Person/Organisation in the desired direction, and</a:t>
            </a:r>
            <a:br>
              <a:rPr lang="en-GB" dirty="0" smtClean="0"/>
            </a:br>
            <a:r>
              <a:rPr lang="en-GB" dirty="0" smtClean="0"/>
              <a:t>3) </a:t>
            </a:r>
            <a:r>
              <a:rPr lang="en-GB" b="1" dirty="0" smtClean="0"/>
              <a:t>Refreeze</a:t>
            </a:r>
            <a:r>
              <a:rPr lang="en-GB" dirty="0" smtClean="0"/>
              <a:t> the new ways of doing things in the Person/Organisation, so that the organisation or person is now operating in the desired way. </a:t>
            </a:r>
            <a:br>
              <a:rPr lang="en-GB" dirty="0" smtClean="0"/>
            </a:br>
            <a:r>
              <a:rPr lang="en-GB" dirty="0" smtClean="0"/>
              <a:t/>
            </a:r>
            <a:br>
              <a:rPr lang="en-GB" dirty="0" smtClean="0"/>
            </a:br>
            <a:r>
              <a:rPr lang="en-GB" dirty="0" smtClean="0"/>
              <a:t>The process of Change in an Organisation operates at three levels:</a:t>
            </a:r>
            <a:br>
              <a:rPr lang="en-GB" dirty="0" smtClean="0"/>
            </a:br>
            <a:r>
              <a:rPr lang="en-GB" dirty="0" smtClean="0"/>
              <a:t>1. It involves </a:t>
            </a:r>
            <a:r>
              <a:rPr lang="en-GB" b="1" dirty="0" smtClean="0"/>
              <a:t>changing people </a:t>
            </a:r>
            <a:r>
              <a:rPr lang="en-GB" dirty="0" smtClean="0"/>
              <a:t>and their behaviours. </a:t>
            </a:r>
            <a:br>
              <a:rPr lang="en-GB" dirty="0" smtClean="0"/>
            </a:br>
            <a:r>
              <a:rPr lang="en-GB" dirty="0" smtClean="0"/>
              <a:t>2. It involves </a:t>
            </a:r>
            <a:r>
              <a:rPr lang="en-GB" b="1" dirty="0" smtClean="0"/>
              <a:t>changing organisational structures and cultures</a:t>
            </a:r>
            <a:r>
              <a:rPr lang="en-GB" dirty="0" smtClean="0"/>
              <a:t>. </a:t>
            </a:r>
            <a:br>
              <a:rPr lang="en-GB" dirty="0" smtClean="0"/>
            </a:br>
            <a:r>
              <a:rPr lang="en-GB" dirty="0" smtClean="0"/>
              <a:t>3. It involves </a:t>
            </a:r>
            <a:r>
              <a:rPr lang="en-GB" b="1" dirty="0" smtClean="0"/>
              <a:t>changing processes </a:t>
            </a:r>
            <a:r>
              <a:rPr lang="en-GB" dirty="0" smtClean="0"/>
              <a:t>within the organisation. </a:t>
            </a:r>
            <a:r>
              <a:rPr lang="en-GB" sz="2200" dirty="0" smtClean="0"/>
              <a:t/>
            </a:r>
            <a:br>
              <a:rPr lang="en-GB" sz="2200" dirty="0" smtClean="0"/>
            </a:br>
            <a:endParaRPr lang="en-GB" sz="1000" dirty="0" smtClean="0"/>
          </a:p>
          <a:p>
            <a:pPr marL="800100" lvl="1" indent="-342900">
              <a:buFont typeface="Arial" panose="020B0604020202020204" pitchFamily="34" charset="0"/>
              <a:buChar char="•"/>
            </a:pPr>
            <a:r>
              <a:rPr lang="en-GB" sz="2000" b="1" u="sng" dirty="0" smtClean="0"/>
              <a:t>Good communication</a:t>
            </a:r>
            <a:r>
              <a:rPr lang="en-GB" sz="2000" b="1" dirty="0" smtClean="0"/>
              <a:t> </a:t>
            </a:r>
            <a:r>
              <a:rPr lang="en-GB" sz="2000" dirty="0" smtClean="0"/>
              <a:t>is an important part of the process of changing the organisation. This involves communicating the direction of change, the objectives, how the change will be carried out and who will be involved.</a:t>
            </a:r>
          </a:p>
          <a:p>
            <a:endParaRPr lang="en-GB" sz="2200" dirty="0"/>
          </a:p>
        </p:txBody>
      </p:sp>
      <p:sp>
        <p:nvSpPr>
          <p:cNvPr id="3" name="Title 1"/>
          <p:cNvSpPr>
            <a:spLocks noGrp="1"/>
          </p:cNvSpPr>
          <p:nvPr>
            <p:ph type="title"/>
          </p:nvPr>
        </p:nvSpPr>
        <p:spPr>
          <a:xfrm>
            <a:off x="457200" y="188640"/>
            <a:ext cx="8229600" cy="1143000"/>
          </a:xfrm>
        </p:spPr>
        <p:txBody>
          <a:bodyPr>
            <a:normAutofit fontScale="90000"/>
          </a:bodyPr>
          <a:lstStyle/>
          <a:p>
            <a:pPr algn="ctr"/>
            <a:r>
              <a:rPr lang="en-GB" u="sng" dirty="0" smtClean="0"/>
              <a:t>Lewin's 3 Stage Process for</a:t>
            </a:r>
            <a:br>
              <a:rPr lang="en-GB" u="sng" dirty="0" smtClean="0"/>
            </a:br>
            <a:r>
              <a:rPr lang="en-GB" u="sng" dirty="0" smtClean="0"/>
              <a:t> Managing change</a:t>
            </a:r>
            <a:endParaRPr lang="en-GB" u="sng" dirty="0"/>
          </a:p>
        </p:txBody>
      </p:sp>
    </p:spTree>
    <p:extLst>
      <p:ext uri="{BB962C8B-B14F-4D97-AF65-F5344CB8AC3E}">
        <p14:creationId xmlns:p14="http://schemas.microsoft.com/office/powerpoint/2010/main" val="284561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647" y="-27384"/>
            <a:ext cx="6851104" cy="1143000"/>
          </a:xfrm>
        </p:spPr>
        <p:txBody>
          <a:bodyPr>
            <a:normAutofit/>
          </a:bodyPr>
          <a:lstStyle/>
          <a:p>
            <a:r>
              <a:rPr lang="en-GB" sz="2000" dirty="0" smtClean="0"/>
              <a:t>Bg: </a:t>
            </a:r>
            <a:r>
              <a:rPr lang="en-GB" u="sng" dirty="0" smtClean="0"/>
              <a:t>Lewin's 3 Stage Model</a:t>
            </a:r>
            <a:endParaRPr lang="en-GB" u="sng" dirty="0"/>
          </a:p>
        </p:txBody>
      </p:sp>
      <p:pic>
        <p:nvPicPr>
          <p:cNvPr id="4" name="Picture 3" descr="Lewin_3_Stages.jpg"/>
          <p:cNvPicPr>
            <a:picLocks noChangeAspect="1"/>
          </p:cNvPicPr>
          <p:nvPr/>
        </p:nvPicPr>
        <p:blipFill>
          <a:blip r:embed="rId2" cstate="print"/>
          <a:stretch>
            <a:fillRect/>
          </a:stretch>
        </p:blipFill>
        <p:spPr>
          <a:xfrm>
            <a:off x="683568" y="2051720"/>
            <a:ext cx="7882510" cy="3897560"/>
          </a:xfrm>
          <a:prstGeom prst="rect">
            <a:avLst/>
          </a:prstGeom>
        </p:spPr>
      </p:pic>
      <p:sp>
        <p:nvSpPr>
          <p:cNvPr id="5" name="TextBox 4"/>
          <p:cNvSpPr txBox="1"/>
          <p:nvPr/>
        </p:nvSpPr>
        <p:spPr>
          <a:xfrm>
            <a:off x="-36512" y="6567155"/>
            <a:ext cx="3805850" cy="246221"/>
          </a:xfrm>
          <a:prstGeom prst="rect">
            <a:avLst/>
          </a:prstGeom>
          <a:noFill/>
        </p:spPr>
        <p:txBody>
          <a:bodyPr wrap="none" rtlCol="0">
            <a:spAutoFit/>
          </a:bodyPr>
          <a:lstStyle/>
          <a:p>
            <a:r>
              <a:rPr lang="en-GB" sz="1000" dirty="0" smtClean="0"/>
              <a:t>Ref: </a:t>
            </a:r>
            <a:r>
              <a:rPr lang="en-GB" sz="1000" dirty="0" smtClean="0">
                <a:hlinkClick r:id="rId3"/>
              </a:rPr>
              <a:t>http://www.lmcuk.com/management-tool/lewins-3-stage-model</a:t>
            </a:r>
            <a:endParaRPr lang="en-GB" sz="1000" dirty="0"/>
          </a:p>
        </p:txBody>
      </p:sp>
      <p:sp>
        <p:nvSpPr>
          <p:cNvPr id="6" name="TextBox 5"/>
          <p:cNvSpPr txBox="1"/>
          <p:nvPr/>
        </p:nvSpPr>
        <p:spPr>
          <a:xfrm>
            <a:off x="0" y="908720"/>
            <a:ext cx="9144000" cy="1323439"/>
          </a:xfrm>
          <a:prstGeom prst="rect">
            <a:avLst/>
          </a:prstGeom>
          <a:noFill/>
        </p:spPr>
        <p:txBody>
          <a:bodyPr wrap="square" rtlCol="0">
            <a:spAutoFit/>
          </a:bodyPr>
          <a:lstStyle/>
          <a:p>
            <a:r>
              <a:rPr lang="en-GB" sz="2000" dirty="0" smtClean="0"/>
              <a:t>This model states that organisational change involves a </a:t>
            </a:r>
            <a:r>
              <a:rPr lang="en-GB" sz="2000" b="1" dirty="0" smtClean="0"/>
              <a:t>move from one static state via a </a:t>
            </a:r>
            <a:r>
              <a:rPr lang="en-GB" sz="2000" b="1" dirty="0" err="1" smtClean="0"/>
              <a:t>progressional</a:t>
            </a:r>
            <a:r>
              <a:rPr lang="en-GB" sz="2000" b="1" dirty="0" smtClean="0"/>
              <a:t> shift, to another static state</a:t>
            </a:r>
            <a:r>
              <a:rPr lang="en-GB" sz="2000" dirty="0" smtClean="0"/>
              <a:t>. The model, also known as Unfreeze-Change-Refreeze, comprises a three-stage process of 1) unfreezing, 2) changing and 3) re-freezing:</a:t>
            </a:r>
            <a:endParaRPr lang="en-GB" sz="2000" dirty="0"/>
          </a:p>
        </p:txBody>
      </p:sp>
    </p:spTree>
    <p:extLst>
      <p:ext uri="{BB962C8B-B14F-4D97-AF65-F5344CB8AC3E}">
        <p14:creationId xmlns:p14="http://schemas.microsoft.com/office/powerpoint/2010/main" val="32396178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525963"/>
          </a:xfrm>
        </p:spPr>
        <p:txBody>
          <a:bodyPr>
            <a:noAutofit/>
          </a:bodyPr>
          <a:lstStyle/>
          <a:p>
            <a:pPr>
              <a:buNone/>
            </a:pPr>
            <a:r>
              <a:rPr lang="en-GB" sz="1600" b="1" dirty="0" smtClean="0"/>
              <a:t>Stage 1: Unfreeze</a:t>
            </a:r>
            <a:r>
              <a:rPr lang="en-GB" sz="1600" dirty="0" smtClean="0"/>
              <a:t> </a:t>
            </a:r>
          </a:p>
          <a:p>
            <a:r>
              <a:rPr lang="en-GB" sz="1600" dirty="0" smtClean="0"/>
              <a:t>This stage involves creating the right conditions for change to occur. By resisting change, people often attach a sense of identity to their environment. In this state, alternatives, even beneficial ones, will initially cause discomfort. The challenge is to move people from this 'frozen' state to a 'change ready' or 'unfrozen' state.</a:t>
            </a:r>
          </a:p>
          <a:p>
            <a:pPr>
              <a:buNone/>
            </a:pPr>
            <a:endParaRPr lang="en-GB" sz="1600" b="1" dirty="0" smtClean="0"/>
          </a:p>
          <a:p>
            <a:pPr>
              <a:buNone/>
            </a:pPr>
            <a:r>
              <a:rPr lang="en-GB" sz="1600" b="1" dirty="0" smtClean="0"/>
              <a:t>Stage 2: Transition</a:t>
            </a:r>
            <a:r>
              <a:rPr lang="en-GB" sz="1600" dirty="0" smtClean="0"/>
              <a:t> </a:t>
            </a:r>
          </a:p>
          <a:p>
            <a:r>
              <a:rPr lang="en-GB" sz="1600" dirty="0" smtClean="0"/>
              <a:t>The transitional 'journey' is central to </a:t>
            </a:r>
            <a:r>
              <a:rPr lang="en-GB" sz="1600" dirty="0" err="1" smtClean="0"/>
              <a:t>Lewin's</a:t>
            </a:r>
            <a:r>
              <a:rPr lang="en-GB" sz="1600" dirty="0" smtClean="0"/>
              <a:t> model and at the psychological level it is typically a period of confusion. People are aware that the old ways are being challenged, but there is no clear understanding of the new ways which will replace them. As roles change, a reduced state of efficiency is created, where goals are significantly lowered. Good leadership is important, and coaching, counselling or psychological support may be needed. The end goal of this stage is to get people to the 'unfrozen' state and keep them there.</a:t>
            </a:r>
          </a:p>
          <a:p>
            <a:pPr>
              <a:buNone/>
            </a:pPr>
            <a:endParaRPr lang="en-GB" sz="1600" dirty="0" smtClean="0"/>
          </a:p>
          <a:p>
            <a:pPr>
              <a:buNone/>
            </a:pPr>
            <a:r>
              <a:rPr lang="en-GB" sz="1600" b="1" dirty="0" smtClean="0"/>
              <a:t>Stage 3: Refreeze</a:t>
            </a:r>
            <a:r>
              <a:rPr lang="en-GB" sz="1600" dirty="0" smtClean="0"/>
              <a:t> </a:t>
            </a:r>
          </a:p>
          <a:p>
            <a:r>
              <a:rPr lang="en-GB" sz="1600" dirty="0" smtClean="0"/>
              <a:t>The end goal of the model is to achieve a 'refreeze', re-establishing a new place of stability and elevate comfort levels by reconnecting people back into their safe, familiar environment. Refreezing takes people from a period of low productivity in the transitional state to a stable and productive state.</a:t>
            </a:r>
          </a:p>
        </p:txBody>
      </p:sp>
      <p:sp>
        <p:nvSpPr>
          <p:cNvPr id="3" name="Title 2"/>
          <p:cNvSpPr>
            <a:spLocks noGrp="1"/>
          </p:cNvSpPr>
          <p:nvPr>
            <p:ph type="title"/>
          </p:nvPr>
        </p:nvSpPr>
        <p:spPr/>
        <p:txBody>
          <a:bodyPr/>
          <a:lstStyle/>
          <a:p>
            <a:r>
              <a:rPr lang="en-GB" dirty="0" err="1" smtClean="0"/>
              <a:t>Lewin's</a:t>
            </a:r>
            <a:r>
              <a:rPr lang="en-GB" dirty="0" smtClean="0"/>
              <a:t> Freeze Phases Model</a:t>
            </a:r>
            <a:endParaRPr lang="en-GB" dirty="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fontScale="90000"/>
          </a:bodyPr>
          <a:lstStyle/>
          <a:p>
            <a:r>
              <a:rPr lang="en-GB" dirty="0" smtClean="0"/>
              <a:t>Lewin’s 12 Practical steps (Strategy)</a:t>
            </a:r>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4621"/>
          <a:stretch/>
        </p:blipFill>
        <p:spPr>
          <a:xfrm>
            <a:off x="1164450" y="1196752"/>
            <a:ext cx="7020780" cy="5015195"/>
          </a:xfrm>
          <a:prstGeom prst="rect">
            <a:avLst/>
          </a:prstGeom>
        </p:spPr>
      </p:pic>
    </p:spTree>
    <p:extLst>
      <p:ext uri="{BB962C8B-B14F-4D97-AF65-F5344CB8AC3E}">
        <p14:creationId xmlns:p14="http://schemas.microsoft.com/office/powerpoint/2010/main" val="3356407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a:t>
            </a:r>
            <a:r>
              <a:rPr lang="en-GB" dirty="0"/>
              <a:t> </a:t>
            </a:r>
            <a:r>
              <a:rPr lang="en-GB" dirty="0" smtClean="0"/>
              <a:t>the </a:t>
            </a:r>
            <a:r>
              <a:rPr lang="en-GB" dirty="0" err="1"/>
              <a:t>Kübler</a:t>
            </a:r>
            <a:r>
              <a:rPr lang="en-GB" dirty="0"/>
              <a:t>-Ross Model</a:t>
            </a:r>
            <a:r>
              <a:rPr lang="en-GB" dirty="0" smtClean="0"/>
              <a:t>? </a:t>
            </a:r>
          </a:p>
          <a:p>
            <a:pPr marL="109728" indent="0">
              <a:buNone/>
            </a:pPr>
            <a:r>
              <a:rPr lang="en-GB" sz="1800" dirty="0"/>
              <a:t>	</a:t>
            </a:r>
            <a:r>
              <a:rPr lang="en-GB" sz="1800" dirty="0" smtClean="0"/>
              <a:t>Research and document a definition.</a:t>
            </a:r>
            <a:endParaRPr lang="en-GB" sz="1800" dirty="0"/>
          </a:p>
        </p:txBody>
      </p:sp>
      <p:sp>
        <p:nvSpPr>
          <p:cNvPr id="3" name="Title 2"/>
          <p:cNvSpPr>
            <a:spLocks noGrp="1"/>
          </p:cNvSpPr>
          <p:nvPr>
            <p:ph type="title"/>
          </p:nvPr>
        </p:nvSpPr>
        <p:spPr/>
        <p:txBody>
          <a:bodyPr>
            <a:normAutofit/>
          </a:bodyPr>
          <a:lstStyle/>
          <a:p>
            <a:r>
              <a:rPr lang="en-GB" dirty="0"/>
              <a:t>The </a:t>
            </a:r>
            <a:r>
              <a:rPr lang="en-GB" dirty="0" err="1"/>
              <a:t>Kübler</a:t>
            </a:r>
            <a:r>
              <a:rPr lang="en-GB" dirty="0"/>
              <a:t>-Ross Model</a:t>
            </a:r>
          </a:p>
        </p:txBody>
      </p:sp>
    </p:spTree>
    <p:extLst>
      <p:ext uri="{BB962C8B-B14F-4D97-AF65-F5344CB8AC3E}">
        <p14:creationId xmlns:p14="http://schemas.microsoft.com/office/powerpoint/2010/main" val="2095469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major significance of the </a:t>
            </a:r>
            <a:r>
              <a:rPr lang="en-GB" dirty="0" err="1" smtClean="0"/>
              <a:t>Kubler</a:t>
            </a:r>
            <a:r>
              <a:rPr lang="en-GB" dirty="0" smtClean="0"/>
              <a:t>-Ross model is that it shows the emotional responses that staff may experience when Management announce a major change. </a:t>
            </a:r>
          </a:p>
          <a:p>
            <a:r>
              <a:rPr lang="en-GB" dirty="0" smtClean="0"/>
              <a:t>Dr. </a:t>
            </a:r>
            <a:r>
              <a:rPr lang="en-GB" dirty="0" err="1" smtClean="0"/>
              <a:t>Kübler</a:t>
            </a:r>
            <a:r>
              <a:rPr lang="en-GB" dirty="0" smtClean="0"/>
              <a:t>-Ross proposed the now famous Five Stages of Grief as a pattern of adjustment. </a:t>
            </a:r>
          </a:p>
          <a:p>
            <a:r>
              <a:rPr lang="en-GB" dirty="0" smtClean="0"/>
              <a:t>These five stages of grief are denial, anger, bargaining, depression, and acceptance.</a:t>
            </a:r>
          </a:p>
        </p:txBody>
      </p:sp>
      <p:sp>
        <p:nvSpPr>
          <p:cNvPr id="3" name="Title 2"/>
          <p:cNvSpPr>
            <a:spLocks noGrp="1"/>
          </p:cNvSpPr>
          <p:nvPr>
            <p:ph type="title"/>
          </p:nvPr>
        </p:nvSpPr>
        <p:spPr/>
        <p:txBody>
          <a:bodyPr>
            <a:normAutofit/>
          </a:bodyPr>
          <a:lstStyle/>
          <a:p>
            <a:r>
              <a:rPr lang="en-GB" dirty="0" smtClean="0"/>
              <a:t>(2) The </a:t>
            </a:r>
            <a:r>
              <a:rPr lang="en-GB" dirty="0" err="1" smtClean="0"/>
              <a:t>Kübler</a:t>
            </a:r>
            <a:r>
              <a:rPr lang="en-GB" dirty="0" smtClean="0"/>
              <a:t>-Ross Model</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a:bodyPr>
          <a:lstStyle/>
          <a:p>
            <a:r>
              <a:rPr lang="en-GB" dirty="0" err="1" smtClean="0"/>
              <a:t>Kübler</a:t>
            </a:r>
            <a:r>
              <a:rPr lang="en-GB" dirty="0" smtClean="0"/>
              <a:t>-Ross</a:t>
            </a:r>
            <a:endParaRPr lang="en-GB" dirty="0"/>
          </a:p>
        </p:txBody>
      </p:sp>
      <p:sp>
        <p:nvSpPr>
          <p:cNvPr id="3" name="Content Placeholder 2"/>
          <p:cNvSpPr>
            <a:spLocks noGrp="1"/>
          </p:cNvSpPr>
          <p:nvPr>
            <p:ph idx="1"/>
          </p:nvPr>
        </p:nvSpPr>
        <p:spPr>
          <a:xfrm>
            <a:off x="35496" y="980728"/>
            <a:ext cx="9108504" cy="4929222"/>
          </a:xfrm>
        </p:spPr>
        <p:txBody>
          <a:bodyPr>
            <a:normAutofit/>
          </a:bodyPr>
          <a:lstStyle/>
          <a:p>
            <a:r>
              <a:rPr lang="en-GB" sz="2400" b="1" dirty="0" smtClean="0"/>
              <a:t>Inspirational Quote from Elisabeth Kübler-Ross: </a:t>
            </a:r>
            <a:r>
              <a:rPr lang="en-GB" sz="2400" dirty="0" smtClean="0"/>
              <a:t>“When we face the worst that can happen in any situation, we grow.”</a:t>
            </a:r>
          </a:p>
          <a:p>
            <a:pPr>
              <a:buNone/>
            </a:pPr>
            <a:endParaRPr lang="en-GB" sz="2400" dirty="0" smtClean="0"/>
          </a:p>
          <a:p>
            <a:pPr>
              <a:buNone/>
            </a:pPr>
            <a:endParaRPr lang="en-GB" sz="2400" b="1" dirty="0" smtClean="0"/>
          </a:p>
        </p:txBody>
      </p:sp>
      <p:pic>
        <p:nvPicPr>
          <p:cNvPr id="4" name="Picture 3" descr="ekr01.jpg"/>
          <p:cNvPicPr>
            <a:picLocks noChangeAspect="1"/>
          </p:cNvPicPr>
          <p:nvPr/>
        </p:nvPicPr>
        <p:blipFill>
          <a:blip r:embed="rId2" cstate="print"/>
          <a:stretch>
            <a:fillRect/>
          </a:stretch>
        </p:blipFill>
        <p:spPr>
          <a:xfrm>
            <a:off x="2411760" y="1964320"/>
            <a:ext cx="4680520" cy="3737064"/>
          </a:xfrm>
          <a:prstGeom prst="rect">
            <a:avLst/>
          </a:prstGeom>
        </p:spPr>
      </p:pic>
      <p:sp>
        <p:nvSpPr>
          <p:cNvPr id="5" name="TextBox 4"/>
          <p:cNvSpPr txBox="1"/>
          <p:nvPr/>
        </p:nvSpPr>
        <p:spPr>
          <a:xfrm>
            <a:off x="2383269" y="5701964"/>
            <a:ext cx="3384376" cy="215444"/>
          </a:xfrm>
          <a:prstGeom prst="rect">
            <a:avLst/>
          </a:prstGeom>
          <a:noFill/>
        </p:spPr>
        <p:txBody>
          <a:bodyPr wrap="square" rtlCol="0">
            <a:spAutoFit/>
          </a:bodyPr>
          <a:lstStyle/>
          <a:p>
            <a:r>
              <a:rPr lang="en-GB" sz="800" dirty="0" smtClean="0">
                <a:hlinkClick r:id="rId3"/>
              </a:rPr>
              <a:t>http://actsoffaithblog.com/inspirational-quotes-elisabeth-kubler-ross</a:t>
            </a:r>
            <a:endParaRPr lang="en-GB" sz="800" dirty="0"/>
          </a:p>
        </p:txBody>
      </p:sp>
    </p:spTree>
    <p:extLst>
      <p:ext uri="{BB962C8B-B14F-4D97-AF65-F5344CB8AC3E}">
        <p14:creationId xmlns:p14="http://schemas.microsoft.com/office/powerpoint/2010/main" val="19881358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Originally used to describe the cycle of emotional changes experienced by people who were unwell, Elizabeth </a:t>
            </a:r>
            <a:r>
              <a:rPr lang="en-GB" dirty="0" err="1" smtClean="0"/>
              <a:t>Kübler</a:t>
            </a:r>
            <a:r>
              <a:rPr lang="en-GB" dirty="0" smtClean="0"/>
              <a:t>-Ross's model though evolved within a clinical environment, was found to have a far wider application to people experiencing any perceived bad news. </a:t>
            </a:r>
          </a:p>
          <a:p>
            <a:r>
              <a:rPr lang="en-GB" dirty="0" smtClean="0"/>
              <a:t>In essence, this model maps the emotional responses that staff are likely to experience if or when a major change is announced and especially if this is likely to contain perceived bad news. </a:t>
            </a:r>
          </a:p>
          <a:p>
            <a:r>
              <a:rPr lang="en-GB" dirty="0" smtClean="0"/>
              <a:t>The importance and significance of this </a:t>
            </a:r>
            <a:r>
              <a:rPr lang="en-GB" b="1" dirty="0" smtClean="0"/>
              <a:t>change management theory</a:t>
            </a:r>
            <a:r>
              <a:rPr lang="en-GB" dirty="0" smtClean="0"/>
              <a:t> is that it highlights very clearly the emotional terrain that people are likely to experience, and the necessity for clear yet compassionate leadership - and especially through the initial phases of the change.</a:t>
            </a:r>
          </a:p>
        </p:txBody>
      </p:sp>
      <p:sp>
        <p:nvSpPr>
          <p:cNvPr id="3" name="Title 2"/>
          <p:cNvSpPr>
            <a:spLocks noGrp="1"/>
          </p:cNvSpPr>
          <p:nvPr>
            <p:ph type="title"/>
          </p:nvPr>
        </p:nvSpPr>
        <p:spPr/>
        <p:txBody>
          <a:bodyPr>
            <a:normAutofit/>
          </a:bodyPr>
          <a:lstStyle/>
          <a:p>
            <a:r>
              <a:rPr lang="en-GB" dirty="0" smtClean="0"/>
              <a:t>The </a:t>
            </a:r>
            <a:r>
              <a:rPr lang="en-GB" dirty="0" err="1" smtClean="0"/>
              <a:t>Kübler</a:t>
            </a:r>
            <a:r>
              <a:rPr lang="en-GB" dirty="0" smtClean="0"/>
              <a:t>-Ross Model</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image.slidesharecdn.com/kublerossgriefcycle-12836948859031-phpapp01/95/slide-1-728.jpg?cb=1283695018"/>
          <p:cNvPicPr>
            <a:picLocks noChangeAspect="1" noChangeArrowheads="1"/>
          </p:cNvPicPr>
          <p:nvPr/>
        </p:nvPicPr>
        <p:blipFill>
          <a:blip r:embed="rId2" cstate="print"/>
          <a:srcRect/>
          <a:stretch>
            <a:fillRect/>
          </a:stretch>
        </p:blipFill>
        <p:spPr bwMode="auto">
          <a:xfrm>
            <a:off x="395536" y="72007"/>
            <a:ext cx="8316416" cy="6237313"/>
          </a:xfrm>
          <a:prstGeom prst="rect">
            <a:avLst/>
          </a:prstGeom>
          <a:noFill/>
        </p:spPr>
      </p:pic>
      <p:sp>
        <p:nvSpPr>
          <p:cNvPr id="5" name="TextBox 4"/>
          <p:cNvSpPr txBox="1"/>
          <p:nvPr/>
        </p:nvSpPr>
        <p:spPr>
          <a:xfrm>
            <a:off x="395536" y="6453336"/>
            <a:ext cx="322524" cy="215444"/>
          </a:xfrm>
          <a:prstGeom prst="rect">
            <a:avLst/>
          </a:prstGeom>
          <a:noFill/>
        </p:spPr>
        <p:txBody>
          <a:bodyPr wrap="none" rtlCol="0">
            <a:spAutoFit/>
          </a:bodyPr>
          <a:lstStyle/>
          <a:p>
            <a:r>
              <a:rPr lang="en-GB" sz="800" dirty="0" smtClean="0">
                <a:hlinkClick r:id="rId3"/>
              </a:rPr>
              <a:t>ref</a:t>
            </a:r>
            <a:endParaRPr lang="en-GB"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pic>
        <p:nvPicPr>
          <p:cNvPr id="1026" name="Picture 2" descr="http://static.squarespace.com/static/51680240e4b00ee22f23417d/t/5257f9b0e4b070f48220ab64/1381497266409/The%20Change%20Model%202.jpg"/>
          <p:cNvPicPr>
            <a:picLocks noChangeAspect="1" noChangeArrowheads="1"/>
          </p:cNvPicPr>
          <p:nvPr/>
        </p:nvPicPr>
        <p:blipFill>
          <a:blip r:embed="rId2" cstate="print"/>
          <a:srcRect/>
          <a:stretch>
            <a:fillRect/>
          </a:stretch>
        </p:blipFill>
        <p:spPr bwMode="auto">
          <a:xfrm>
            <a:off x="0" y="476672"/>
            <a:ext cx="9156209" cy="5256584"/>
          </a:xfrm>
          <a:prstGeom prst="rect">
            <a:avLst/>
          </a:prstGeom>
          <a:noFill/>
        </p:spPr>
      </p:pic>
      <p:sp>
        <p:nvSpPr>
          <p:cNvPr id="5" name="TextBox 4"/>
          <p:cNvSpPr txBox="1"/>
          <p:nvPr/>
        </p:nvSpPr>
        <p:spPr>
          <a:xfrm>
            <a:off x="395536" y="6597352"/>
            <a:ext cx="322524" cy="215444"/>
          </a:xfrm>
          <a:prstGeom prst="rect">
            <a:avLst/>
          </a:prstGeom>
          <a:noFill/>
        </p:spPr>
        <p:txBody>
          <a:bodyPr wrap="none" rtlCol="0">
            <a:spAutoFit/>
          </a:bodyPr>
          <a:lstStyle/>
          <a:p>
            <a:r>
              <a:rPr lang="en-GB" sz="800" dirty="0" smtClean="0">
                <a:hlinkClick r:id="rId3"/>
              </a:rPr>
              <a:t>ref</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Aka "</a:t>
            </a:r>
            <a:r>
              <a:rPr lang="en-GB" sz="2400" b="1" dirty="0" smtClean="0"/>
              <a:t>The change roller coaster</a:t>
            </a:r>
            <a:r>
              <a:rPr lang="en-GB" sz="2400" dirty="0" smtClean="0"/>
              <a:t>“. </a:t>
            </a:r>
          </a:p>
          <a:p>
            <a:r>
              <a:rPr lang="en-GB" sz="2400" dirty="0" smtClean="0"/>
              <a:t>The change roller coaster shows the emotional terrain that staff are likely to experience and the necessity for clear yet </a:t>
            </a:r>
            <a:r>
              <a:rPr lang="en-GB" sz="2400" b="1" dirty="0" smtClean="0"/>
              <a:t>compassionate leadership </a:t>
            </a:r>
            <a:r>
              <a:rPr lang="en-GB" sz="2400" dirty="0" smtClean="0"/>
              <a:t>- especially through the initial phases of the change. </a:t>
            </a:r>
          </a:p>
          <a:p>
            <a:r>
              <a:rPr lang="en-GB" sz="2400" dirty="0" smtClean="0"/>
              <a:t>This is why a clear and positive Communications Strategy is very important.</a:t>
            </a:r>
          </a:p>
          <a:p>
            <a:endParaRPr lang="en-GB" sz="2400" dirty="0" smtClean="0"/>
          </a:p>
          <a:p>
            <a:endParaRPr lang="en-GB" sz="2400" dirty="0"/>
          </a:p>
        </p:txBody>
      </p:sp>
      <p:sp>
        <p:nvSpPr>
          <p:cNvPr id="3" name="Title 2"/>
          <p:cNvSpPr>
            <a:spLocks noGrp="1"/>
          </p:cNvSpPr>
          <p:nvPr>
            <p:ph type="title"/>
          </p:nvPr>
        </p:nvSpPr>
        <p:spPr/>
        <p:txBody>
          <a:bodyPr>
            <a:normAutofit/>
          </a:bodyPr>
          <a:lstStyle/>
          <a:p>
            <a:r>
              <a:rPr lang="en-GB" dirty="0" smtClean="0"/>
              <a:t>The </a:t>
            </a:r>
            <a:r>
              <a:rPr lang="en-GB" dirty="0" err="1" smtClean="0"/>
              <a:t>Kübler</a:t>
            </a:r>
            <a:r>
              <a:rPr lang="en-GB" dirty="0" smtClean="0"/>
              <a:t>-Ross Model</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Activity: The </a:t>
            </a:r>
            <a:r>
              <a:rPr lang="it-IT" u="sng" dirty="0"/>
              <a:t>Prosci ADKAR </a:t>
            </a:r>
            <a:r>
              <a:rPr lang="en-GB" u="sng" dirty="0" smtClean="0"/>
              <a:t>Model</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of </a:t>
            </a:r>
            <a:r>
              <a:rPr lang="it-IT" b="1" dirty="0"/>
              <a:t>Prosci ADKAR </a:t>
            </a:r>
            <a:r>
              <a:rPr lang="it-IT" b="1" dirty="0" smtClean="0"/>
              <a:t>Change Management </a:t>
            </a:r>
            <a:r>
              <a:rPr lang="en-GB" b="1" dirty="0" smtClean="0"/>
              <a:t>Model</a:t>
            </a:r>
            <a:r>
              <a:rPr lang="en-GB" dirty="0" smtClean="0"/>
              <a:t>?</a:t>
            </a:r>
          </a:p>
          <a:p>
            <a:endParaRPr lang="en-GB" dirty="0"/>
          </a:p>
          <a:p>
            <a:endParaRPr lang="en-GB" dirty="0"/>
          </a:p>
        </p:txBody>
      </p:sp>
    </p:spTree>
    <p:extLst>
      <p:ext uri="{BB962C8B-B14F-4D97-AF65-F5344CB8AC3E}">
        <p14:creationId xmlns:p14="http://schemas.microsoft.com/office/powerpoint/2010/main" val="16786488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sz="2000" dirty="0" smtClean="0"/>
              <a:t>Bg: </a:t>
            </a:r>
            <a:r>
              <a:rPr lang="it-IT" u="sng" dirty="0" smtClean="0"/>
              <a:t>(3) The Prosci ADKAR model</a:t>
            </a:r>
            <a:endParaRPr lang="it-IT" u="sng" dirty="0"/>
          </a:p>
        </p:txBody>
      </p:sp>
      <p:sp>
        <p:nvSpPr>
          <p:cNvPr id="5" name="Content Placeholder 2"/>
          <p:cNvSpPr txBox="1">
            <a:spLocks/>
          </p:cNvSpPr>
          <p:nvPr/>
        </p:nvSpPr>
        <p:spPr>
          <a:xfrm>
            <a:off x="179512" y="1340768"/>
            <a:ext cx="8643998" cy="5072098"/>
          </a:xfrm>
          <a:prstGeom prst="rect">
            <a:avLst/>
          </a:prstGeom>
        </p:spPr>
        <p:txBody>
          <a:bodyPr vert="horz" lIns="91440" tIns="45720" rIns="91440" bIns="45720" rtlCol="0">
            <a:normAutofit fontScale="700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change model was first published by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in 1998. </a:t>
            </a: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is the recognised leader in business process design and change management </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research, and is the world's largest provider of change management and reengineering toolkits and benchmarking information.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model reflects the necessary building blocks for individual change and was developed based on analysis of research data from over 900 organizations over a 10-year period.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In 2006,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released the first complete text on the ADKAR model in Jeff Hiatt's book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ADKAR: a model for change in business, government and our community.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Prosci’s</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 own research shows that problems with the people dimension of change is the most commonly cited reason for project failures.</a:t>
            </a:r>
          </a:p>
        </p:txBody>
      </p:sp>
    </p:spTree>
    <p:extLst>
      <p:ext uri="{BB962C8B-B14F-4D97-AF65-F5344CB8AC3E}">
        <p14:creationId xmlns:p14="http://schemas.microsoft.com/office/powerpoint/2010/main" val="24199189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1844824"/>
            <a:ext cx="9144000" cy="2232248"/>
          </a:xfrm>
          <a:prstGeom prst="rect">
            <a:avLst/>
          </a:prstGeom>
          <a:solidFill>
            <a:schemeClr val="accent1">
              <a:lumMod val="40000"/>
              <a:lumOff val="6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0" y="4149080"/>
            <a:ext cx="9144000" cy="2376264"/>
          </a:xfrm>
          <a:prstGeom prst="rect">
            <a:avLst/>
          </a:prstGeom>
          <a:solidFill>
            <a:srgbClr val="FFFF00">
              <a:alpha val="2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620688"/>
          </a:xfrm>
        </p:spPr>
        <p:txBody>
          <a:bodyPr>
            <a:normAutofit/>
          </a:bodyPr>
          <a:lstStyle/>
          <a:p>
            <a:r>
              <a:rPr lang="it-IT" sz="2400" dirty="0" smtClean="0"/>
              <a:t>Bg: </a:t>
            </a:r>
            <a:r>
              <a:rPr lang="en-GB" sz="2400" u="sng" dirty="0" smtClean="0"/>
              <a:t>Summary of the ADKAR model</a:t>
            </a:r>
            <a:endParaRPr lang="en-GB" sz="2400" u="sng" dirty="0"/>
          </a:p>
        </p:txBody>
      </p:sp>
      <p:sp>
        <p:nvSpPr>
          <p:cNvPr id="3" name="Content Placeholder 2"/>
          <p:cNvSpPr>
            <a:spLocks noGrp="1"/>
          </p:cNvSpPr>
          <p:nvPr>
            <p:ph idx="1"/>
          </p:nvPr>
        </p:nvSpPr>
        <p:spPr>
          <a:xfrm>
            <a:off x="0" y="548680"/>
            <a:ext cx="9144000" cy="4929222"/>
          </a:xfrm>
        </p:spPr>
        <p:txBody>
          <a:bodyPr>
            <a:noAutofit/>
          </a:bodyPr>
          <a:lstStyle/>
          <a:p>
            <a:pPr>
              <a:buNone/>
            </a:pPr>
            <a:r>
              <a:rPr lang="en-GB" sz="1800" dirty="0" smtClean="0"/>
              <a:t>The ADKAR change model is founded on 2 basic ideas:</a:t>
            </a:r>
          </a:p>
          <a:p>
            <a:pPr>
              <a:buNone/>
            </a:pPr>
            <a:r>
              <a:rPr lang="en-GB" sz="1800" b="1" dirty="0" smtClean="0"/>
              <a:t>(1) It is people who change, not organisations.</a:t>
            </a:r>
          </a:p>
          <a:p>
            <a:pPr>
              <a:buNone/>
            </a:pPr>
            <a:r>
              <a:rPr lang="en-GB" sz="1800" b="1" dirty="0" smtClean="0"/>
              <a:t>(2) Successful change occurs when individual change matches the stages of organisational change.</a:t>
            </a:r>
          </a:p>
          <a:p>
            <a:pPr>
              <a:buNone/>
            </a:pPr>
            <a:r>
              <a:rPr lang="en-GB" sz="1800" dirty="0" smtClean="0"/>
              <a:t>	For successful change to occur at the </a:t>
            </a:r>
            <a:r>
              <a:rPr lang="en-GB" sz="1800" b="1" u="sng" dirty="0" smtClean="0"/>
              <a:t>individual level people </a:t>
            </a:r>
            <a:r>
              <a:rPr lang="en-GB" sz="1800" dirty="0" smtClean="0"/>
              <a:t>need to move through each of these stages:</a:t>
            </a:r>
          </a:p>
          <a:p>
            <a:pPr>
              <a:buFont typeface="+mj-lt"/>
              <a:buAutoNum type="arabicPeriod"/>
            </a:pPr>
            <a:r>
              <a:rPr lang="en-GB" sz="1800" b="1" dirty="0" smtClean="0"/>
              <a:t>Awareness</a:t>
            </a:r>
            <a:r>
              <a:rPr lang="en-GB" sz="1800" dirty="0" smtClean="0"/>
              <a:t> of the need for change.</a:t>
            </a:r>
          </a:p>
          <a:p>
            <a:pPr>
              <a:buFont typeface="+mj-lt"/>
              <a:buAutoNum type="arabicPeriod"/>
            </a:pPr>
            <a:r>
              <a:rPr lang="en-GB" sz="1800" b="1" dirty="0" smtClean="0"/>
              <a:t>Desire</a:t>
            </a:r>
            <a:r>
              <a:rPr lang="en-GB" sz="1800" dirty="0" smtClean="0"/>
              <a:t> to make the change happen.</a:t>
            </a:r>
          </a:p>
          <a:p>
            <a:pPr>
              <a:buFont typeface="+mj-lt"/>
              <a:buAutoNum type="arabicPeriod"/>
            </a:pPr>
            <a:r>
              <a:rPr lang="en-GB" sz="1800" b="1" dirty="0" smtClean="0"/>
              <a:t>Knowledge</a:t>
            </a:r>
            <a:r>
              <a:rPr lang="en-GB" sz="1800" dirty="0" smtClean="0"/>
              <a:t> about how to change.</a:t>
            </a:r>
          </a:p>
          <a:p>
            <a:pPr>
              <a:buFont typeface="+mj-lt"/>
              <a:buAutoNum type="arabicPeriod"/>
            </a:pPr>
            <a:r>
              <a:rPr lang="en-GB" sz="1800" b="1" dirty="0" smtClean="0"/>
              <a:t>Ability</a:t>
            </a:r>
            <a:r>
              <a:rPr lang="en-GB" sz="1800" dirty="0" smtClean="0"/>
              <a:t> to implement new skills and </a:t>
            </a:r>
            <a:r>
              <a:rPr lang="en-GB" sz="1800" dirty="0" err="1" smtClean="0"/>
              <a:t>behaviors</a:t>
            </a:r>
            <a:r>
              <a:rPr lang="en-GB" sz="1800" dirty="0" smtClean="0"/>
              <a:t>.</a:t>
            </a:r>
          </a:p>
          <a:p>
            <a:pPr>
              <a:buFont typeface="+mj-lt"/>
              <a:buAutoNum type="arabicPeriod"/>
            </a:pPr>
            <a:r>
              <a:rPr lang="en-GB" sz="1800" b="1" dirty="0" smtClean="0"/>
              <a:t>Reinforcement</a:t>
            </a:r>
            <a:r>
              <a:rPr lang="en-GB" sz="1800" dirty="0" smtClean="0"/>
              <a:t> to retain the change once it has been made.</a:t>
            </a:r>
          </a:p>
          <a:p>
            <a:pPr>
              <a:buNone/>
            </a:pPr>
            <a:r>
              <a:rPr lang="en-GB" sz="1800" dirty="0" smtClean="0"/>
              <a:t>	</a:t>
            </a:r>
            <a:r>
              <a:rPr lang="en-GB" sz="1800" dirty="0" err="1" smtClean="0"/>
              <a:t>Prosci</a:t>
            </a:r>
            <a:r>
              <a:rPr lang="en-GB" sz="1800" dirty="0" smtClean="0"/>
              <a:t> define the </a:t>
            </a:r>
            <a:r>
              <a:rPr lang="en-GB" sz="1800" b="1" u="sng" dirty="0" smtClean="0"/>
              <a:t>business dimension of change </a:t>
            </a:r>
            <a:r>
              <a:rPr lang="en-GB" sz="1800" dirty="0" smtClean="0"/>
              <a:t>as including these typical project elements:</a:t>
            </a:r>
          </a:p>
          <a:p>
            <a:pPr>
              <a:buFont typeface="+mj-lt"/>
              <a:buAutoNum type="arabicPeriod"/>
            </a:pPr>
            <a:r>
              <a:rPr lang="en-GB" sz="1800" b="1" dirty="0" smtClean="0"/>
              <a:t>Business need or opportunity is identified</a:t>
            </a:r>
          </a:p>
          <a:p>
            <a:pPr>
              <a:buFont typeface="+mj-lt"/>
              <a:buAutoNum type="arabicPeriod"/>
            </a:pPr>
            <a:r>
              <a:rPr lang="en-GB" sz="1800" b="1" dirty="0" smtClean="0"/>
              <a:t>Project is defined (scope and objectives)</a:t>
            </a:r>
          </a:p>
          <a:p>
            <a:pPr>
              <a:buFont typeface="+mj-lt"/>
              <a:buAutoNum type="arabicPeriod"/>
            </a:pPr>
            <a:r>
              <a:rPr lang="en-GB" sz="1800" b="1" dirty="0" smtClean="0"/>
              <a:t>Business solution is designed (new processes, systems and organizational structure)</a:t>
            </a:r>
          </a:p>
          <a:p>
            <a:pPr>
              <a:buFont typeface="+mj-lt"/>
              <a:buAutoNum type="arabicPeriod"/>
            </a:pPr>
            <a:r>
              <a:rPr lang="en-GB" sz="1800" b="1" dirty="0" smtClean="0"/>
              <a:t>New processes and systems are developed</a:t>
            </a:r>
          </a:p>
          <a:p>
            <a:pPr>
              <a:buFont typeface="+mj-lt"/>
              <a:buAutoNum type="arabicPeriod"/>
            </a:pPr>
            <a:r>
              <a:rPr lang="en-GB" sz="1800" b="1" dirty="0" smtClean="0"/>
              <a:t>Solution is implemented into the organization &amp; People understand the need for this change and are ‘willing’ to carry it out.</a:t>
            </a:r>
            <a:r>
              <a:rPr lang="en-GB" sz="1800" dirty="0" smtClean="0"/>
              <a:t/>
            </a:r>
            <a:br>
              <a:rPr lang="en-GB" sz="1800" dirty="0" smtClean="0"/>
            </a:br>
            <a:endParaRPr lang="en-GB" sz="1800" dirty="0"/>
          </a:p>
        </p:txBody>
      </p:sp>
    </p:spTree>
    <p:extLst>
      <p:ext uri="{BB962C8B-B14F-4D97-AF65-F5344CB8AC3E}">
        <p14:creationId xmlns:p14="http://schemas.microsoft.com/office/powerpoint/2010/main" val="28977269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noAutofit/>
          </a:bodyPr>
          <a:lstStyle/>
          <a:p>
            <a:r>
              <a:rPr lang="it-IT" sz="3600" dirty="0"/>
              <a:t>Bg: </a:t>
            </a:r>
            <a:r>
              <a:rPr lang="en-GB" sz="3600" b="1" u="sng" dirty="0" smtClean="0"/>
              <a:t>ADKAR Model &amp; People</a:t>
            </a:r>
            <a:br>
              <a:rPr lang="en-GB" sz="3600" b="1" u="sng" dirty="0" smtClean="0"/>
            </a:br>
            <a:endParaRPr lang="en-GB" sz="3600" b="1" u="sng" dirty="0"/>
          </a:p>
        </p:txBody>
      </p:sp>
      <p:sp>
        <p:nvSpPr>
          <p:cNvPr id="3" name="Content Placeholder 2"/>
          <p:cNvSpPr>
            <a:spLocks noGrp="1"/>
          </p:cNvSpPr>
          <p:nvPr>
            <p:ph idx="1"/>
          </p:nvPr>
        </p:nvSpPr>
        <p:spPr>
          <a:xfrm>
            <a:off x="-36512" y="952610"/>
            <a:ext cx="9144000" cy="5500726"/>
          </a:xfrm>
        </p:spPr>
        <p:txBody>
          <a:bodyPr>
            <a:noAutofit/>
          </a:bodyPr>
          <a:lstStyle/>
          <a:p>
            <a:pPr>
              <a:buNone/>
            </a:pPr>
            <a:r>
              <a:rPr lang="en-GB" sz="2000" dirty="0" smtClean="0"/>
              <a:t>	There are 2 quite different streams of thought that have shaped the practise of change management.</a:t>
            </a:r>
          </a:p>
          <a:p>
            <a:pPr marL="457200" indent="-457200">
              <a:buFont typeface="+mj-lt"/>
              <a:buAutoNum type="arabicPeriod"/>
            </a:pPr>
            <a:r>
              <a:rPr lang="en-GB" sz="2000" dirty="0" smtClean="0"/>
              <a:t>The </a:t>
            </a:r>
            <a:r>
              <a:rPr lang="en-GB" sz="2000" b="1" u="sng" dirty="0" smtClean="0"/>
              <a:t>engineer's approach </a:t>
            </a:r>
            <a:r>
              <a:rPr lang="en-GB" sz="2000" dirty="0" smtClean="0"/>
              <a:t>to business improvement with the </a:t>
            </a:r>
            <a:r>
              <a:rPr lang="en-GB" sz="2000" b="1" dirty="0" smtClean="0"/>
              <a:t>focus on business process</a:t>
            </a:r>
            <a:r>
              <a:rPr lang="en-GB" sz="2000" dirty="0" smtClean="0"/>
              <a:t>.</a:t>
            </a:r>
          </a:p>
          <a:p>
            <a:pPr marL="457200" indent="-457200">
              <a:buFont typeface="+mj-lt"/>
              <a:buAutoNum type="arabicPeriod"/>
            </a:pPr>
            <a:r>
              <a:rPr lang="en-GB" sz="2000" dirty="0" smtClean="0"/>
              <a:t>The </a:t>
            </a:r>
            <a:r>
              <a:rPr lang="en-GB" sz="2000" b="1" u="sng" dirty="0" smtClean="0"/>
              <a:t>psychologist's approach </a:t>
            </a:r>
            <a:r>
              <a:rPr lang="en-GB" sz="2000" dirty="0" smtClean="0"/>
              <a:t>to understanding human responses to change with the </a:t>
            </a:r>
            <a:r>
              <a:rPr lang="en-GB" sz="2000" b="1" dirty="0" smtClean="0"/>
              <a:t>focus on people</a:t>
            </a:r>
            <a:r>
              <a:rPr lang="en-GB" sz="2000" dirty="0" smtClean="0"/>
              <a:t>.</a:t>
            </a:r>
          </a:p>
          <a:p>
            <a:r>
              <a:rPr lang="en-GB" sz="2000" dirty="0" smtClean="0"/>
              <a:t>The single biggest reason for the astonishingly high 70% failure rate of ALL business change initiatives has </a:t>
            </a:r>
            <a:r>
              <a:rPr lang="en-GB" sz="2000" b="1" dirty="0" smtClean="0"/>
              <a:t>been the over-emphasis on process rather than people</a:t>
            </a:r>
            <a:r>
              <a:rPr lang="en-GB" sz="2000" dirty="0" smtClean="0"/>
              <a:t> i.e. the failure to take full account of the impact of change on those people who are most impacted by it.</a:t>
            </a:r>
          </a:p>
          <a:p>
            <a:r>
              <a:rPr lang="en-GB" sz="2000" dirty="0" smtClean="0"/>
              <a:t>As a result 7 out of 10 change projects today fall far short of their promised outcomes.</a:t>
            </a:r>
          </a:p>
          <a:p>
            <a:r>
              <a:rPr lang="en-GB" sz="2000" dirty="0" smtClean="0"/>
              <a:t>Consider what Michael Hammer, co-author of "Re-engineering the Corporation", has said about the people issues:"I don't regret saying anything [in the book]; it's more what I left out. In particular, the </a:t>
            </a:r>
            <a:r>
              <a:rPr lang="en-GB" sz="2000" b="1" dirty="0" smtClean="0"/>
              <a:t>human side is ... the overwhelming issue</a:t>
            </a:r>
            <a:r>
              <a:rPr lang="en-GB" sz="2000" dirty="0" smtClean="0"/>
              <a:t>.“ </a:t>
            </a:r>
          </a:p>
          <a:p>
            <a:r>
              <a:rPr lang="en-GB" sz="2000" b="1" dirty="0" smtClean="0"/>
              <a:t>Emotional Intelligence </a:t>
            </a:r>
            <a:r>
              <a:rPr lang="en-GB" sz="2000" dirty="0" smtClean="0"/>
              <a:t>is a key component of any successful change management process.</a:t>
            </a:r>
          </a:p>
          <a:p>
            <a:pPr>
              <a:buNone/>
            </a:pPr>
            <a:endParaRPr lang="en-GB" sz="2000" dirty="0" smtClean="0"/>
          </a:p>
          <a:p>
            <a:endParaRPr lang="en-GB" sz="2000" dirty="0"/>
          </a:p>
        </p:txBody>
      </p:sp>
    </p:spTree>
    <p:extLst>
      <p:ext uri="{BB962C8B-B14F-4D97-AF65-F5344CB8AC3E}">
        <p14:creationId xmlns:p14="http://schemas.microsoft.com/office/powerpoint/2010/main" val="6011615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When </a:t>
            </a:r>
            <a:r>
              <a:rPr lang="en-GB" sz="2400" dirty="0"/>
              <a:t>faced with change </a:t>
            </a:r>
            <a:r>
              <a:rPr lang="en-GB" sz="2400" dirty="0" smtClean="0"/>
              <a:t>how do people react</a:t>
            </a:r>
            <a:r>
              <a:rPr lang="en-GB" dirty="0" smtClean="0"/>
              <a:t>? </a:t>
            </a:r>
          </a:p>
        </p:txBody>
      </p:sp>
      <p:sp>
        <p:nvSpPr>
          <p:cNvPr id="3" name="Title 2"/>
          <p:cNvSpPr>
            <a:spLocks noGrp="1"/>
          </p:cNvSpPr>
          <p:nvPr>
            <p:ph type="title"/>
          </p:nvPr>
        </p:nvSpPr>
        <p:spPr/>
        <p:txBody>
          <a:bodyPr/>
          <a:lstStyle/>
          <a:p>
            <a:r>
              <a:rPr lang="en-GB" sz="4000" dirty="0"/>
              <a:t>Faced with change</a:t>
            </a:r>
            <a:endParaRPr lang="en-GB" dirty="0"/>
          </a:p>
        </p:txBody>
      </p:sp>
    </p:spTree>
    <p:extLst>
      <p:ext uri="{BB962C8B-B14F-4D97-AF65-F5344CB8AC3E}">
        <p14:creationId xmlns:p14="http://schemas.microsoft.com/office/powerpoint/2010/main" val="1406833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When faced with change People often react in a variety if ways:</a:t>
            </a:r>
          </a:p>
          <a:p>
            <a:pPr lvl="1"/>
            <a:r>
              <a:rPr lang="en-GB" sz="2400" dirty="0" smtClean="0"/>
              <a:t>Positively e.g. with excitement relief &amp; Joy.</a:t>
            </a:r>
          </a:p>
          <a:p>
            <a:pPr lvl="1"/>
            <a:r>
              <a:rPr lang="en-GB" sz="2400" dirty="0" smtClean="0"/>
              <a:t>Negatively e.g. With fear anger and resistance.</a:t>
            </a:r>
          </a:p>
          <a:p>
            <a:pPr lvl="1"/>
            <a:r>
              <a:rPr lang="en-GB" sz="2400" dirty="0" smtClean="0"/>
              <a:t>Peacefully e.g. With equanimity and Peace.</a:t>
            </a:r>
          </a:p>
          <a:p>
            <a:endParaRPr lang="en-GB" dirty="0"/>
          </a:p>
        </p:txBody>
      </p:sp>
      <p:sp>
        <p:nvSpPr>
          <p:cNvPr id="3" name="Title 2"/>
          <p:cNvSpPr>
            <a:spLocks noGrp="1"/>
          </p:cNvSpPr>
          <p:nvPr>
            <p:ph type="title"/>
          </p:nvPr>
        </p:nvSpPr>
        <p:spPr/>
        <p:txBody>
          <a:bodyPr/>
          <a:lstStyle/>
          <a:p>
            <a:r>
              <a:rPr lang="en-GB" sz="4400" dirty="0" smtClean="0"/>
              <a:t>Faced with change</a:t>
            </a:r>
            <a:endParaRPr lang="en-GB" dirty="0"/>
          </a:p>
        </p:txBody>
      </p:sp>
    </p:spTree>
    <p:extLst>
      <p:ext uri="{BB962C8B-B14F-4D97-AF65-F5344CB8AC3E}">
        <p14:creationId xmlns:p14="http://schemas.microsoft.com/office/powerpoint/2010/main" val="2073011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400" dirty="0" smtClean="0"/>
              <a:t>Understanding how to manage thoughts &amp; emotions is key to effective Change Management. </a:t>
            </a:r>
          </a:p>
          <a:p>
            <a:r>
              <a:rPr lang="en-GB" sz="2400" dirty="0" smtClean="0"/>
              <a:t>Emotional intelligence (EI) is the ability to be </a:t>
            </a:r>
            <a:r>
              <a:rPr lang="en-GB" sz="2400" b="1" dirty="0" smtClean="0"/>
              <a:t>aware</a:t>
            </a:r>
            <a:r>
              <a:rPr lang="en-GB" sz="2400" dirty="0" smtClean="0"/>
              <a:t>, </a:t>
            </a:r>
            <a:r>
              <a:rPr lang="en-GB" sz="2400" b="1" dirty="0" smtClean="0"/>
              <a:t>understand</a:t>
            </a:r>
            <a:r>
              <a:rPr lang="en-GB" sz="2400" dirty="0" smtClean="0"/>
              <a:t> and </a:t>
            </a:r>
            <a:r>
              <a:rPr lang="en-GB" sz="2400" b="1" dirty="0" smtClean="0"/>
              <a:t>regulate</a:t>
            </a:r>
            <a:r>
              <a:rPr lang="en-GB" sz="2400" dirty="0" smtClean="0"/>
              <a:t> our emotions to support change and personal growth in ourselves and others.</a:t>
            </a:r>
          </a:p>
          <a:p>
            <a:r>
              <a:rPr lang="en-GB" sz="2400" dirty="0" smtClean="0"/>
              <a:t>In his groundbreaking book, Emotional Intelligence, researcher </a:t>
            </a:r>
            <a:r>
              <a:rPr lang="en-GB" sz="2400" b="1" dirty="0" smtClean="0"/>
              <a:t>Daniel </a:t>
            </a:r>
            <a:r>
              <a:rPr lang="en-GB" sz="2400" b="1" dirty="0" err="1" smtClean="0"/>
              <a:t>Goleman</a:t>
            </a:r>
            <a:r>
              <a:rPr lang="en-GB" sz="2400" b="1" dirty="0" smtClean="0"/>
              <a:t> </a:t>
            </a:r>
            <a:r>
              <a:rPr lang="en-GB" sz="2400" dirty="0" smtClean="0"/>
              <a:t>reported on compelling breakthroughs from the fields of neuroscience and business that created a revolution in how organizations think about leadership and change management.</a:t>
            </a:r>
          </a:p>
          <a:p>
            <a:endParaRPr lang="en-GB" dirty="0"/>
          </a:p>
        </p:txBody>
      </p:sp>
      <p:sp>
        <p:nvSpPr>
          <p:cNvPr id="3" name="Title 2"/>
          <p:cNvSpPr>
            <a:spLocks noGrp="1"/>
          </p:cNvSpPr>
          <p:nvPr>
            <p:ph type="title"/>
          </p:nvPr>
        </p:nvSpPr>
        <p:spPr/>
        <p:txBody>
          <a:bodyPr/>
          <a:lstStyle/>
          <a:p>
            <a:r>
              <a:rPr lang="en-GB" sz="4400" dirty="0" smtClean="0"/>
              <a:t>Emotional intelligence</a:t>
            </a:r>
            <a:endParaRPr lang="en-GB" dirty="0"/>
          </a:p>
        </p:txBody>
      </p:sp>
    </p:spTree>
    <p:extLst>
      <p:ext uri="{BB962C8B-B14F-4D97-AF65-F5344CB8AC3E}">
        <p14:creationId xmlns:p14="http://schemas.microsoft.com/office/powerpoint/2010/main" val="23577775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GB" dirty="0" smtClean="0"/>
              <a:t>They had no input or involvement in the decision.</a:t>
            </a:r>
          </a:p>
          <a:p>
            <a:pPr lvl="0"/>
            <a:r>
              <a:rPr lang="en-GB" dirty="0" smtClean="0"/>
              <a:t>They believe change is unnecessary or will make the situation worse.</a:t>
            </a:r>
          </a:p>
          <a:p>
            <a:pPr lvl="0"/>
            <a:r>
              <a:rPr lang="en-GB" dirty="0" smtClean="0"/>
              <a:t>They fear that the change will mean personal loss of: security, money, status, friends or freedom.</a:t>
            </a:r>
          </a:p>
          <a:p>
            <a:pPr lvl="0"/>
            <a:r>
              <a:rPr lang="en-GB" dirty="0" smtClean="0"/>
              <a:t>The change was a surprise.</a:t>
            </a:r>
          </a:p>
          <a:p>
            <a:pPr lvl="0"/>
            <a:r>
              <a:rPr lang="en-GB" dirty="0" smtClean="0"/>
              <a:t>They are not confident that the change will succeed.</a:t>
            </a:r>
          </a:p>
          <a:p>
            <a:pPr lvl="0"/>
            <a:r>
              <a:rPr lang="en-GB" dirty="0" smtClean="0"/>
              <a:t>They feel manipulated because the changes were kept secret during the planning stage. </a:t>
            </a:r>
          </a:p>
          <a:p>
            <a:pPr lvl="0"/>
            <a:r>
              <a:rPr lang="en-GB" dirty="0" smtClean="0"/>
              <a:t>They believe that the organization lacks the necessary resources to implement the change.</a:t>
            </a:r>
          </a:p>
          <a:p>
            <a:endParaRPr lang="en-GB" dirty="0"/>
          </a:p>
        </p:txBody>
      </p:sp>
      <p:sp>
        <p:nvSpPr>
          <p:cNvPr id="3" name="Title 2"/>
          <p:cNvSpPr>
            <a:spLocks noGrp="1"/>
          </p:cNvSpPr>
          <p:nvPr>
            <p:ph type="title"/>
          </p:nvPr>
        </p:nvSpPr>
        <p:spPr/>
        <p:txBody>
          <a:bodyPr>
            <a:normAutofit/>
          </a:bodyPr>
          <a:lstStyle/>
          <a:p>
            <a:r>
              <a:rPr lang="en-GB" dirty="0" smtClean="0"/>
              <a:t>People resist change when:</a:t>
            </a:r>
            <a:endParaRPr lang="en-GB" dirty="0"/>
          </a:p>
        </p:txBody>
      </p:sp>
    </p:spTree>
    <p:extLst>
      <p:ext uri="{BB962C8B-B14F-4D97-AF65-F5344CB8AC3E}">
        <p14:creationId xmlns:p14="http://schemas.microsoft.com/office/powerpoint/2010/main" val="1579692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Conner</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a:t>
            </a:r>
            <a:r>
              <a:rPr lang="en-GB" dirty="0" smtClean="0"/>
              <a:t>of ‘</a:t>
            </a:r>
            <a:r>
              <a:rPr lang="en-GB" b="1" dirty="0" smtClean="0"/>
              <a:t>Conner’s Questions’ Change Management theory</a:t>
            </a:r>
            <a:r>
              <a:rPr lang="en-GB" dirty="0" smtClean="0"/>
              <a:t>?</a:t>
            </a:r>
          </a:p>
          <a:p>
            <a:endParaRPr lang="en-GB" dirty="0"/>
          </a:p>
          <a:p>
            <a:endParaRPr lang="en-GB" dirty="0"/>
          </a:p>
        </p:txBody>
      </p:sp>
    </p:spTree>
    <p:extLst>
      <p:ext uri="{BB962C8B-B14F-4D97-AF65-F5344CB8AC3E}">
        <p14:creationId xmlns:p14="http://schemas.microsoft.com/office/powerpoint/2010/main" val="2977320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None/>
            </a:pPr>
            <a:r>
              <a:rPr lang="en-GB" sz="2800" dirty="0" smtClean="0"/>
              <a:t>	According to </a:t>
            </a:r>
            <a:r>
              <a:rPr lang="en-GB" sz="2800" b="1" dirty="0" err="1" smtClean="0"/>
              <a:t>Kotter</a:t>
            </a:r>
            <a:r>
              <a:rPr lang="en-GB" sz="2800" dirty="0" smtClean="0"/>
              <a:t> overcoming resistance to change consists of the following key points:</a:t>
            </a:r>
          </a:p>
          <a:p>
            <a:pPr lvl="0"/>
            <a:r>
              <a:rPr lang="en-GB" sz="2800" b="1" dirty="0" smtClean="0"/>
              <a:t>Inform: </a:t>
            </a:r>
            <a:r>
              <a:rPr lang="en-GB" sz="2800" dirty="0" smtClean="0"/>
              <a:t>Open &amp; Honest with employees;</a:t>
            </a:r>
          </a:p>
          <a:p>
            <a:pPr lvl="0"/>
            <a:r>
              <a:rPr lang="en-GB" sz="2800" b="1" dirty="0" smtClean="0"/>
              <a:t>Negotiation: </a:t>
            </a:r>
            <a:r>
              <a:rPr lang="en-GB" sz="2800" dirty="0" smtClean="0"/>
              <a:t>Two-way Communication;</a:t>
            </a:r>
          </a:p>
          <a:p>
            <a:pPr lvl="0"/>
            <a:r>
              <a:rPr lang="en-GB" sz="2800" b="1" dirty="0" smtClean="0"/>
              <a:t>Participation and involvement: </a:t>
            </a:r>
            <a:r>
              <a:rPr lang="en-GB" sz="2800" dirty="0" smtClean="0"/>
              <a:t>Open to ideas from staff; </a:t>
            </a:r>
          </a:p>
          <a:p>
            <a:pPr lvl="0"/>
            <a:r>
              <a:rPr lang="en-GB" sz="2800" b="1" dirty="0" smtClean="0"/>
              <a:t>Support: </a:t>
            </a:r>
            <a:r>
              <a:rPr lang="en-GB" sz="2800" dirty="0" smtClean="0"/>
              <a:t>staff going through change such as:</a:t>
            </a:r>
          </a:p>
          <a:p>
            <a:pPr lvl="1"/>
            <a:r>
              <a:rPr lang="en-GB" sz="2400" dirty="0" smtClean="0"/>
              <a:t>Listen and understand, sympathise and understand their emotions;</a:t>
            </a:r>
          </a:p>
          <a:p>
            <a:pPr lvl="1"/>
            <a:r>
              <a:rPr lang="en-GB" sz="2400" dirty="0" smtClean="0"/>
              <a:t>Re-train, re-skill and empower staff;</a:t>
            </a:r>
          </a:p>
          <a:p>
            <a:pPr lvl="1"/>
            <a:r>
              <a:rPr lang="en-GB" sz="2400" dirty="0" smtClean="0"/>
              <a:t>Open to communication such as via email, regular staff meetings, post updates on staff network and notices such as notice-boards.</a:t>
            </a:r>
          </a:p>
          <a:p>
            <a:endParaRPr lang="en-GB" dirty="0"/>
          </a:p>
        </p:txBody>
      </p:sp>
      <p:sp>
        <p:nvSpPr>
          <p:cNvPr id="3" name="Title 2"/>
          <p:cNvSpPr>
            <a:spLocks noGrp="1"/>
          </p:cNvSpPr>
          <p:nvPr>
            <p:ph type="title"/>
          </p:nvPr>
        </p:nvSpPr>
        <p:spPr/>
        <p:txBody>
          <a:bodyPr>
            <a:normAutofit fontScale="90000"/>
          </a:bodyPr>
          <a:lstStyle/>
          <a:p>
            <a:r>
              <a:rPr lang="en-GB" sz="4400" dirty="0" smtClean="0"/>
              <a:t>Overcoming Resistance to Change:</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There are many guidelines for successfully implementing change, perhaps one of the most know and used is John </a:t>
            </a:r>
            <a:r>
              <a:rPr lang="en-GB" dirty="0" err="1" smtClean="0"/>
              <a:t>Kotter's</a:t>
            </a:r>
            <a:r>
              <a:rPr lang="en-GB" dirty="0" smtClean="0"/>
              <a:t> guiding principles for leading change. </a:t>
            </a:r>
          </a:p>
          <a:p>
            <a:r>
              <a:rPr lang="en-GB" dirty="0" smtClean="0"/>
              <a:t>John </a:t>
            </a:r>
            <a:r>
              <a:rPr lang="en-GB" dirty="0" err="1" smtClean="0"/>
              <a:t>Kotter</a:t>
            </a:r>
            <a:r>
              <a:rPr lang="en-GB" dirty="0" smtClean="0"/>
              <a:t> sets out 8 steps for managing change which managers and change leaders should follow if a change initiative is to succeed:</a:t>
            </a:r>
          </a:p>
          <a:p>
            <a:pPr marL="624078" lvl="0" indent="-514350">
              <a:buFont typeface="+mj-lt"/>
              <a:buAutoNum type="arabicPeriod"/>
            </a:pPr>
            <a:r>
              <a:rPr lang="en-GB" b="1" dirty="0" smtClean="0"/>
              <a:t>Establish</a:t>
            </a:r>
            <a:r>
              <a:rPr lang="en-GB" dirty="0" smtClean="0"/>
              <a:t> a sense of urgency</a:t>
            </a:r>
          </a:p>
          <a:p>
            <a:pPr marL="624078" lvl="0" indent="-514350">
              <a:buFont typeface="+mj-lt"/>
              <a:buAutoNum type="arabicPeriod"/>
            </a:pPr>
            <a:r>
              <a:rPr lang="en-GB" b="1" dirty="0" smtClean="0"/>
              <a:t>Create</a:t>
            </a:r>
            <a:r>
              <a:rPr lang="en-GB" dirty="0" smtClean="0"/>
              <a:t> a guiding coalition</a:t>
            </a:r>
          </a:p>
          <a:p>
            <a:pPr marL="624078" lvl="0" indent="-514350">
              <a:buFont typeface="+mj-lt"/>
              <a:buAutoNum type="arabicPeriod"/>
            </a:pPr>
            <a:r>
              <a:rPr lang="en-GB" b="1" dirty="0" smtClean="0"/>
              <a:t>Develop</a:t>
            </a:r>
            <a:r>
              <a:rPr lang="en-GB" dirty="0" smtClean="0"/>
              <a:t> a vision and strategy</a:t>
            </a:r>
          </a:p>
          <a:p>
            <a:pPr marL="624078" lvl="0" indent="-514350">
              <a:buFont typeface="+mj-lt"/>
              <a:buAutoNum type="arabicPeriod"/>
            </a:pPr>
            <a:r>
              <a:rPr lang="en-GB" b="1" dirty="0" smtClean="0"/>
              <a:t>Communicate</a:t>
            </a:r>
            <a:r>
              <a:rPr lang="en-GB" dirty="0" smtClean="0"/>
              <a:t> the change vision</a:t>
            </a:r>
          </a:p>
          <a:p>
            <a:pPr marL="624078" lvl="0" indent="-514350">
              <a:buFont typeface="+mj-lt"/>
              <a:buAutoNum type="arabicPeriod"/>
            </a:pPr>
            <a:r>
              <a:rPr lang="en-GB" b="1" dirty="0" smtClean="0"/>
              <a:t>Empower</a:t>
            </a:r>
            <a:r>
              <a:rPr lang="en-GB" dirty="0" smtClean="0"/>
              <a:t> employees for broad-based action</a:t>
            </a:r>
          </a:p>
          <a:p>
            <a:pPr marL="624078" lvl="0" indent="-514350">
              <a:buFont typeface="+mj-lt"/>
              <a:buAutoNum type="arabicPeriod"/>
            </a:pPr>
            <a:r>
              <a:rPr lang="en-GB" b="1" dirty="0" smtClean="0"/>
              <a:t>Generating</a:t>
            </a:r>
            <a:r>
              <a:rPr lang="en-GB" dirty="0" smtClean="0"/>
              <a:t> short-term wins</a:t>
            </a:r>
          </a:p>
          <a:p>
            <a:pPr marL="624078" lvl="0" indent="-514350">
              <a:buFont typeface="+mj-lt"/>
              <a:buAutoNum type="arabicPeriod"/>
            </a:pPr>
            <a:r>
              <a:rPr lang="en-GB" b="1" dirty="0" smtClean="0"/>
              <a:t>Consolidate</a:t>
            </a:r>
            <a:r>
              <a:rPr lang="en-GB" dirty="0" smtClean="0"/>
              <a:t> gains and produce more change</a:t>
            </a:r>
          </a:p>
          <a:p>
            <a:pPr marL="624078" lvl="0" indent="-514350">
              <a:buFont typeface="+mj-lt"/>
              <a:buAutoNum type="arabicPeriod"/>
            </a:pPr>
            <a:r>
              <a:rPr lang="en-GB" b="1" dirty="0" smtClean="0"/>
              <a:t>Anchor</a:t>
            </a:r>
            <a:r>
              <a:rPr lang="en-GB" dirty="0" smtClean="0"/>
              <a:t> new approaches in the culture.</a:t>
            </a:r>
          </a:p>
          <a:p>
            <a:endParaRPr lang="en-GB" dirty="0"/>
          </a:p>
        </p:txBody>
      </p:sp>
      <p:sp>
        <p:nvSpPr>
          <p:cNvPr id="3" name="Title 2"/>
          <p:cNvSpPr>
            <a:spLocks noGrp="1"/>
          </p:cNvSpPr>
          <p:nvPr>
            <p:ph type="title"/>
          </p:nvPr>
        </p:nvSpPr>
        <p:spPr/>
        <p:txBody>
          <a:bodyPr>
            <a:normAutofit fontScale="90000"/>
          </a:bodyPr>
          <a:lstStyle/>
          <a:p>
            <a:r>
              <a:rPr lang="en-GB" dirty="0" smtClean="0"/>
              <a:t>John </a:t>
            </a:r>
            <a:r>
              <a:rPr lang="en-GB" dirty="0" err="1" smtClean="0"/>
              <a:t>Kotter’s</a:t>
            </a:r>
            <a:r>
              <a:rPr lang="en-GB" dirty="0" smtClean="0"/>
              <a:t> 8 steps for managing change</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507288" cy="4525963"/>
          </a:xfrm>
        </p:spPr>
        <p:txBody>
          <a:bodyPr/>
          <a:lstStyle/>
          <a:p>
            <a:pPr marL="624078" indent="-514350"/>
            <a:r>
              <a:rPr lang="en-GB" dirty="0" smtClean="0"/>
              <a:t>Communication ad Employee support are essential components of a successful change management process.</a:t>
            </a:r>
          </a:p>
          <a:p>
            <a:pPr marL="624078" indent="-514350"/>
            <a:r>
              <a:rPr lang="en-GB" dirty="0" smtClean="0"/>
              <a:t>This involves communicating the purpose of the change, the benefits, the objectives, how the change will be carried out and who will be involved.</a:t>
            </a:r>
          </a:p>
          <a:p>
            <a:pPr marL="624078" indent="-514350"/>
            <a:r>
              <a:rPr lang="en-GB" dirty="0" smtClean="0"/>
              <a:t>Providing two-way methods of communication to allow any and all employee concerns to be addressed.</a:t>
            </a:r>
          </a:p>
          <a:p>
            <a:endParaRPr lang="en-GB" dirty="0"/>
          </a:p>
        </p:txBody>
      </p:sp>
      <p:sp>
        <p:nvSpPr>
          <p:cNvPr id="3" name="Title 2"/>
          <p:cNvSpPr>
            <a:spLocks noGrp="1"/>
          </p:cNvSpPr>
          <p:nvPr>
            <p:ph type="title"/>
          </p:nvPr>
        </p:nvSpPr>
        <p:spPr/>
        <p:txBody>
          <a:bodyPr/>
          <a:lstStyle/>
          <a:p>
            <a:r>
              <a:rPr lang="en-GB" dirty="0" err="1" smtClean="0"/>
              <a:t>Commnuication</a:t>
            </a:r>
            <a:r>
              <a:rPr lang="en-GB" dirty="0" smtClean="0"/>
              <a:t> is Key</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19600" dirty="0" smtClean="0">
                <a:solidFill>
                  <a:srgbClr val="00B0F0"/>
                </a:solidFill>
              </a:rPr>
              <a:t>?</a:t>
            </a:r>
            <a:endParaRPr lang="en-GB" sz="19600" dirty="0">
              <a:solidFill>
                <a:srgbClr val="00B0F0"/>
              </a:solidFill>
            </a:endParaRPr>
          </a:p>
        </p:txBody>
      </p:sp>
      <p:sp>
        <p:nvSpPr>
          <p:cNvPr id="3" name="Title 2"/>
          <p:cNvSpPr>
            <a:spLocks noGrp="1"/>
          </p:cNvSpPr>
          <p:nvPr>
            <p:ph type="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3190855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C:\Users\Pamela\AppData\Local\Microsoft\Windows\Temporary Internet Files\Content.IE5\5XYZY1AZ\MC900116362[1].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process of Change in an Organisation operates at three levels:</a:t>
            </a:r>
          </a:p>
          <a:p>
            <a:pPr marL="624078" indent="-514350">
              <a:buFont typeface="+mj-lt"/>
              <a:buAutoNum type="arabicPeriod"/>
            </a:pPr>
            <a:r>
              <a:rPr lang="en-GB" dirty="0" smtClean="0"/>
              <a:t>It involves </a:t>
            </a:r>
            <a:r>
              <a:rPr lang="en-GB" b="1" dirty="0" smtClean="0"/>
              <a:t>changing people and their behaviours</a:t>
            </a:r>
            <a:r>
              <a:rPr lang="en-GB" dirty="0" smtClean="0"/>
              <a:t>. </a:t>
            </a:r>
          </a:p>
          <a:p>
            <a:pPr marL="624078" indent="-514350">
              <a:buFont typeface="+mj-lt"/>
              <a:buAutoNum type="arabicPeriod"/>
            </a:pPr>
            <a:r>
              <a:rPr lang="en-GB" dirty="0" smtClean="0"/>
              <a:t>It involves </a:t>
            </a:r>
            <a:r>
              <a:rPr lang="en-GB" b="1" dirty="0" smtClean="0"/>
              <a:t>changing organisational structures and cultures</a:t>
            </a:r>
            <a:r>
              <a:rPr lang="en-GB" dirty="0" smtClean="0"/>
              <a:t>. </a:t>
            </a:r>
          </a:p>
          <a:p>
            <a:pPr marL="624078" indent="-514350">
              <a:buFont typeface="+mj-lt"/>
              <a:buAutoNum type="arabicPeriod"/>
            </a:pPr>
            <a:r>
              <a:rPr lang="en-GB" dirty="0" smtClean="0"/>
              <a:t>It involves </a:t>
            </a:r>
            <a:r>
              <a:rPr lang="en-GB" b="1" dirty="0" smtClean="0"/>
              <a:t>changing processes within the organisation</a:t>
            </a:r>
            <a:r>
              <a:rPr lang="en-GB" dirty="0" smtClean="0"/>
              <a:t>.</a:t>
            </a:r>
          </a:p>
        </p:txBody>
      </p:sp>
      <p:sp>
        <p:nvSpPr>
          <p:cNvPr id="3" name="Title 2"/>
          <p:cNvSpPr>
            <a:spLocks noGrp="1"/>
          </p:cNvSpPr>
          <p:nvPr>
            <p:ph type="title"/>
          </p:nvPr>
        </p:nvSpPr>
        <p:spPr/>
        <p:txBody>
          <a:bodyPr>
            <a:normAutofit fontScale="90000"/>
          </a:bodyPr>
          <a:lstStyle/>
          <a:p>
            <a:r>
              <a:rPr lang="en-GB" dirty="0" smtClean="0"/>
              <a:t>Org. Change operates at 3 levels</a:t>
            </a:r>
            <a:endParaRPr lang="en-GB" b="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http://hainescentre.com/wp-content/uploads/2013/07/rollercoaster.gif"/>
          <p:cNvPicPr>
            <a:picLocks noChangeAspect="1" noChangeArrowheads="1"/>
          </p:cNvPicPr>
          <p:nvPr/>
        </p:nvPicPr>
        <p:blipFill>
          <a:blip r:embed="rId2" cstate="print"/>
          <a:srcRect/>
          <a:stretch>
            <a:fillRect/>
          </a:stretch>
        </p:blipFill>
        <p:spPr bwMode="auto">
          <a:xfrm>
            <a:off x="288032" y="19470"/>
            <a:ext cx="8676456" cy="6577882"/>
          </a:xfrm>
          <a:prstGeom prst="rect">
            <a:avLst/>
          </a:prstGeom>
          <a:noFill/>
        </p:spPr>
      </p:pic>
      <p:sp>
        <p:nvSpPr>
          <p:cNvPr id="6" name="TextBox 5"/>
          <p:cNvSpPr txBox="1"/>
          <p:nvPr/>
        </p:nvSpPr>
        <p:spPr>
          <a:xfrm>
            <a:off x="0" y="6597352"/>
            <a:ext cx="322524" cy="215444"/>
          </a:xfrm>
          <a:prstGeom prst="rect">
            <a:avLst/>
          </a:prstGeom>
          <a:noFill/>
        </p:spPr>
        <p:txBody>
          <a:bodyPr wrap="none" rtlCol="0">
            <a:spAutoFit/>
          </a:bodyPr>
          <a:lstStyle/>
          <a:p>
            <a:r>
              <a:rPr lang="en-GB" sz="800" dirty="0" smtClean="0">
                <a:hlinkClick r:id="rId3"/>
              </a:rPr>
              <a:t>ref</a:t>
            </a:r>
            <a:endParaRPr lang="en-GB" sz="8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92</TotalTime>
  <Words>1484</Words>
  <Application>Microsoft Office PowerPoint</Application>
  <PresentationFormat>On-screen Show (4:3)</PresentationFormat>
  <Paragraphs>166</Paragraphs>
  <Slides>37</Slides>
  <Notes>2</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Lucida Sans Unicode</vt:lpstr>
      <vt:lpstr>Verdana</vt:lpstr>
      <vt:lpstr>Wingdings 2</vt:lpstr>
      <vt:lpstr>Wingdings 3</vt:lpstr>
      <vt:lpstr>Concourse</vt:lpstr>
      <vt:lpstr>Change Management</vt:lpstr>
      <vt:lpstr>Change Management</vt:lpstr>
      <vt:lpstr>Change Management</vt:lpstr>
      <vt:lpstr>Lewin’s Force-field analysis</vt:lpstr>
      <vt:lpstr>Lewin’s Force-field analysis</vt:lpstr>
      <vt:lpstr>Lewin’s Force-field analysis</vt:lpstr>
      <vt:lpstr>PowerPoint Presentation</vt:lpstr>
      <vt:lpstr>Change Management Models</vt:lpstr>
      <vt:lpstr>Lewin's Freeze Phases Model</vt:lpstr>
      <vt:lpstr>(1) Lewin's Freeze Phases Model</vt:lpstr>
      <vt:lpstr>Lewin's 3 Stage Process for  Managing change</vt:lpstr>
      <vt:lpstr>Bg: Lewin's 3 Stage Model</vt:lpstr>
      <vt:lpstr>Lewin's Freeze Phases Model</vt:lpstr>
      <vt:lpstr>Lewin’s 12 Practical steps (Strategy)</vt:lpstr>
      <vt:lpstr>The Kübler-Ross Model</vt:lpstr>
      <vt:lpstr>(2) The Kübler-Ross Model</vt:lpstr>
      <vt:lpstr>Kübler-Ross</vt:lpstr>
      <vt:lpstr>The Kübler-Ross Model</vt:lpstr>
      <vt:lpstr>PowerPoint Presentation</vt:lpstr>
      <vt:lpstr>PowerPoint Presentation</vt:lpstr>
      <vt:lpstr>The Kübler-Ross Model</vt:lpstr>
      <vt:lpstr>Activity: The Prosci ADKAR Model</vt:lpstr>
      <vt:lpstr>Bg: (3) The Prosci ADKAR model</vt:lpstr>
      <vt:lpstr>Bg: Summary of the ADKAR model</vt:lpstr>
      <vt:lpstr>Bg: ADKAR Model &amp; People </vt:lpstr>
      <vt:lpstr>Faced with change</vt:lpstr>
      <vt:lpstr>Faced with change</vt:lpstr>
      <vt:lpstr>Emotional intelligence</vt:lpstr>
      <vt:lpstr>People resist change when:</vt:lpstr>
      <vt:lpstr>Conner</vt:lpstr>
      <vt:lpstr>Overcoming Resistance to Change:</vt:lpstr>
      <vt:lpstr>John Kotter’s 8 steps for managing change</vt:lpstr>
      <vt:lpstr>Commnuication is Key</vt:lpstr>
      <vt:lpstr>Any Questions?</vt:lpstr>
      <vt:lpstr>PowerPoint Presentation</vt:lpstr>
      <vt:lpstr>Org. Change operates at 3 levels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Pamela</dc:creator>
  <cp:lastModifiedBy>James Williams</cp:lastModifiedBy>
  <cp:revision>10</cp:revision>
  <dcterms:created xsi:type="dcterms:W3CDTF">2014-03-11T12:30:48Z</dcterms:created>
  <dcterms:modified xsi:type="dcterms:W3CDTF">2018-01-17T11:57:38Z</dcterms:modified>
</cp:coreProperties>
</file>