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21"/>
  </p:notesMasterIdLst>
  <p:sldIdLst>
    <p:sldId id="266" r:id="rId4"/>
    <p:sldId id="257" r:id="rId5"/>
    <p:sldId id="258" r:id="rId6"/>
    <p:sldId id="259" r:id="rId7"/>
    <p:sldId id="260" r:id="rId8"/>
    <p:sldId id="261" r:id="rId9"/>
    <p:sldId id="262" r:id="rId10"/>
    <p:sldId id="263" r:id="rId11"/>
    <p:sldId id="268" r:id="rId12"/>
    <p:sldId id="267" r:id="rId13"/>
    <p:sldId id="269" r:id="rId14"/>
    <p:sldId id="270" r:id="rId15"/>
    <p:sldId id="271" r:id="rId16"/>
    <p:sldId id="272" r:id="rId17"/>
    <p:sldId id="273" r:id="rId18"/>
    <p:sldId id="264"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9" autoAdjust="0"/>
    <p:restoredTop sz="94660"/>
  </p:normalViewPr>
  <p:slideViewPr>
    <p:cSldViewPr snapToGrid="0">
      <p:cViewPr varScale="1">
        <p:scale>
          <a:sx n="83" d="100"/>
          <a:sy n="83" d="100"/>
        </p:scale>
        <p:origin x="45" y="513"/>
      </p:cViewPr>
      <p:guideLst/>
    </p:cSldViewPr>
  </p:slideViewPr>
  <p:notesTextViewPr>
    <p:cViewPr>
      <p:scale>
        <a:sx n="1" d="1"/>
        <a:sy n="1" d="1"/>
      </p:scale>
      <p:origin x="0" y="0"/>
    </p:cViewPr>
  </p:notesTextViewPr>
  <p:notesViewPr>
    <p:cSldViewPr snapToGrid="0">
      <p:cViewPr varScale="1">
        <p:scale>
          <a:sx n="54" d="100"/>
          <a:sy n="54" d="100"/>
        </p:scale>
        <p:origin x="1524" y="51"/>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9C3555-D74A-4969-9B96-0255098AB1BB}" type="datetimeFigureOut">
              <a:rPr lang="en-GB" smtClean="0"/>
              <a:t>19/11/2017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C5DFCD-212F-4AA8-864E-ABD9EDAB2564}" type="slidenum">
              <a:rPr lang="en-GB" smtClean="0"/>
              <a:t>‹#›</a:t>
            </a:fld>
            <a:endParaRPr lang="en-GB"/>
          </a:p>
        </p:txBody>
      </p:sp>
    </p:spTree>
    <p:extLst>
      <p:ext uri="{BB962C8B-B14F-4D97-AF65-F5344CB8AC3E}">
        <p14:creationId xmlns:p14="http://schemas.microsoft.com/office/powerpoint/2010/main" val="3800439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B4B262A-DD09-4207-8E92-805FFA00687F}" type="slidenum">
              <a:rPr lang="en-GB" altLang="en-US" smtClean="0">
                <a:solidFill>
                  <a:prstClr val="black"/>
                </a:solidFill>
              </a:rPr>
              <a:pPr eaLnBrk="1" hangingPunct="1">
                <a:spcBef>
                  <a:spcPct val="0"/>
                </a:spcBef>
              </a:pPr>
              <a:t>1</a:t>
            </a:fld>
            <a:endParaRPr lang="en-GB" altLang="en-US" smtClean="0">
              <a:solidFill>
                <a:prstClr val="black"/>
              </a:solidFill>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itchFamily="34" charset="0"/>
              <a:cs typeface="Arial" pitchFamily="34" charset="0"/>
            </a:endParaRPr>
          </a:p>
        </p:txBody>
      </p:sp>
    </p:spTree>
    <p:extLst>
      <p:ext uri="{BB962C8B-B14F-4D97-AF65-F5344CB8AC3E}">
        <p14:creationId xmlns:p14="http://schemas.microsoft.com/office/powerpoint/2010/main" val="849591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latin typeface="Arial" pitchFamily="34" charset="0"/>
                <a:cs typeface="Arial" pitchFamily="34" charset="0"/>
              </a:rPr>
              <a:t>Julia Davis sued</a:t>
            </a:r>
            <a:r>
              <a:rPr lang="en-GB" altLang="en-US" baseline="0" dirty="0" smtClean="0">
                <a:latin typeface="Arial" pitchFamily="34" charset="0"/>
                <a:cs typeface="Arial" pitchFamily="34" charset="0"/>
              </a:rPr>
              <a:t> a carbon footprint to assess sustainability of an early childhood centre. Paper on Moodle </a:t>
            </a:r>
            <a:endParaRPr lang="en-GB" altLang="en-US" dirty="0" smtClean="0">
              <a:latin typeface="Arial" pitchFamily="34" charset="0"/>
              <a:cs typeface="Arial" pitchFamily="34" charset="0"/>
            </a:endParaRPr>
          </a:p>
          <a:p>
            <a:endParaRPr lang="en-GB" altLang="en-US" dirty="0" smtClean="0">
              <a:latin typeface="Arial" pitchFamily="34" charset="0"/>
              <a:cs typeface="Arial" pitchFamily="34"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ECFF3F42-19B8-4DFE-BF37-EFF9996EA441}" type="slidenum">
              <a:rPr lang="en-GB" altLang="en-US" smtClean="0">
                <a:solidFill>
                  <a:prstClr val="black"/>
                </a:solidFill>
              </a:rPr>
              <a:pPr eaLnBrk="1" hangingPunct="1">
                <a:spcBef>
                  <a:spcPct val="0"/>
                </a:spcBef>
              </a:pPr>
              <a:t>2</a:t>
            </a:fld>
            <a:endParaRPr lang="en-GB" altLang="en-US" smtClean="0">
              <a:solidFill>
                <a:prstClr val="black"/>
              </a:solidFill>
            </a:endParaRPr>
          </a:p>
        </p:txBody>
      </p:sp>
    </p:spTree>
    <p:extLst>
      <p:ext uri="{BB962C8B-B14F-4D97-AF65-F5344CB8AC3E}">
        <p14:creationId xmlns:p14="http://schemas.microsoft.com/office/powerpoint/2010/main" val="2385337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cs typeface="Arial" pitchFamily="34" charset="0"/>
              </a:rPr>
              <a:t>STABUCKS- are cups able to be recycled?</a:t>
            </a:r>
          </a:p>
          <a:p>
            <a:r>
              <a:rPr lang="en-GB" altLang="en-US" dirty="0" smtClean="0">
                <a:latin typeface="Arial" pitchFamily="34" charset="0"/>
                <a:cs typeface="Arial" pitchFamily="34" charset="0"/>
              </a:rPr>
              <a:t>Polystyrene ? Can’t be recycled</a:t>
            </a: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98A42C10-4295-426B-9630-5125726595CB}" type="slidenum">
              <a:rPr lang="en-GB" altLang="en-US" smtClean="0">
                <a:solidFill>
                  <a:prstClr val="black"/>
                </a:solidFill>
              </a:rPr>
              <a:pPr eaLnBrk="1" hangingPunct="1">
                <a:spcBef>
                  <a:spcPct val="0"/>
                </a:spcBef>
              </a:pPr>
              <a:t>3</a:t>
            </a:fld>
            <a:endParaRPr lang="en-GB" altLang="en-US" smtClean="0">
              <a:solidFill>
                <a:prstClr val="black"/>
              </a:solidFill>
            </a:endParaRPr>
          </a:p>
        </p:txBody>
      </p:sp>
    </p:spTree>
    <p:extLst>
      <p:ext uri="{BB962C8B-B14F-4D97-AF65-F5344CB8AC3E}">
        <p14:creationId xmlns:p14="http://schemas.microsoft.com/office/powerpoint/2010/main" val="503414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cs typeface="Arial" pitchFamily="34"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9740E820-1182-47B0-A579-094B213CDF8A}" type="slidenum">
              <a:rPr lang="en-GB" altLang="en-US" smtClean="0">
                <a:solidFill>
                  <a:prstClr val="black"/>
                </a:solidFill>
              </a:rPr>
              <a:pPr eaLnBrk="1" hangingPunct="1">
                <a:spcBef>
                  <a:spcPct val="0"/>
                </a:spcBef>
              </a:pPr>
              <a:t>4</a:t>
            </a:fld>
            <a:endParaRPr lang="en-GB" altLang="en-US" smtClean="0">
              <a:solidFill>
                <a:prstClr val="black"/>
              </a:solidFill>
            </a:endParaRPr>
          </a:p>
        </p:txBody>
      </p:sp>
    </p:spTree>
    <p:extLst>
      <p:ext uri="{BB962C8B-B14F-4D97-AF65-F5344CB8AC3E}">
        <p14:creationId xmlns:p14="http://schemas.microsoft.com/office/powerpoint/2010/main" val="1363144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cs typeface="Arial" pitchFamily="34" charset="0"/>
            </a:endParaRP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7805A024-CEE0-4C1F-9C15-7CC515C0F316}" type="slidenum">
              <a:rPr lang="en-GB" altLang="en-US" smtClean="0">
                <a:solidFill>
                  <a:prstClr val="black"/>
                </a:solidFill>
              </a:rPr>
              <a:pPr eaLnBrk="1" hangingPunct="1">
                <a:spcBef>
                  <a:spcPct val="0"/>
                </a:spcBef>
              </a:pPr>
              <a:t>5</a:t>
            </a:fld>
            <a:endParaRPr lang="en-GB" altLang="en-US" smtClean="0">
              <a:solidFill>
                <a:prstClr val="black"/>
              </a:solidFill>
            </a:endParaRPr>
          </a:p>
        </p:txBody>
      </p:sp>
    </p:spTree>
    <p:extLst>
      <p:ext uri="{BB962C8B-B14F-4D97-AF65-F5344CB8AC3E}">
        <p14:creationId xmlns:p14="http://schemas.microsoft.com/office/powerpoint/2010/main" val="2161829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cs typeface="Arial" pitchFamily="34" charset="0"/>
              </a:rPr>
              <a:t>God public transport links?</a:t>
            </a: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4AF2744A-BE15-4AE4-A3FA-C05F3B27C621}" type="slidenum">
              <a:rPr lang="en-GB" altLang="en-US" smtClean="0">
                <a:solidFill>
                  <a:prstClr val="black"/>
                </a:solidFill>
              </a:rPr>
              <a:pPr eaLnBrk="1" hangingPunct="1">
                <a:spcBef>
                  <a:spcPct val="0"/>
                </a:spcBef>
              </a:pPr>
              <a:t>6</a:t>
            </a:fld>
            <a:endParaRPr lang="en-GB" altLang="en-US" smtClean="0">
              <a:solidFill>
                <a:prstClr val="black"/>
              </a:solidFill>
            </a:endParaRPr>
          </a:p>
        </p:txBody>
      </p:sp>
    </p:spTree>
    <p:extLst>
      <p:ext uri="{BB962C8B-B14F-4D97-AF65-F5344CB8AC3E}">
        <p14:creationId xmlns:p14="http://schemas.microsoft.com/office/powerpoint/2010/main" val="4062637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cs typeface="Arial" pitchFamily="34" charset="0"/>
              </a:rPr>
              <a:t>Thinking of the energy an resources used when we consume one of those on the list. </a:t>
            </a: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C31748BD-8765-4DA8-99B7-02E4E420A7AE}" type="slidenum">
              <a:rPr lang="en-GB" altLang="en-US" smtClean="0">
                <a:solidFill>
                  <a:prstClr val="black"/>
                </a:solidFill>
              </a:rPr>
              <a:pPr eaLnBrk="1" hangingPunct="1">
                <a:spcBef>
                  <a:spcPct val="0"/>
                </a:spcBef>
              </a:pPr>
              <a:t>7</a:t>
            </a:fld>
            <a:endParaRPr lang="en-GB" altLang="en-US" smtClean="0">
              <a:solidFill>
                <a:prstClr val="black"/>
              </a:solidFill>
            </a:endParaRPr>
          </a:p>
        </p:txBody>
      </p:sp>
    </p:spTree>
    <p:extLst>
      <p:ext uri="{BB962C8B-B14F-4D97-AF65-F5344CB8AC3E}">
        <p14:creationId xmlns:p14="http://schemas.microsoft.com/office/powerpoint/2010/main" val="3145061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cs typeface="Arial" pitchFamily="34" charset="0"/>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E79788F6-BC1A-41D7-BBD5-EF78DE931B9A}" type="slidenum">
              <a:rPr lang="en-GB" altLang="en-US" smtClean="0">
                <a:solidFill>
                  <a:prstClr val="black"/>
                </a:solidFill>
              </a:rPr>
              <a:pPr eaLnBrk="1" hangingPunct="1">
                <a:spcBef>
                  <a:spcPct val="0"/>
                </a:spcBef>
              </a:pPr>
              <a:t>8</a:t>
            </a:fld>
            <a:endParaRPr lang="en-GB" altLang="en-US" smtClean="0">
              <a:solidFill>
                <a:prstClr val="black"/>
              </a:solidFill>
            </a:endParaRPr>
          </a:p>
        </p:txBody>
      </p:sp>
    </p:spTree>
    <p:extLst>
      <p:ext uri="{BB962C8B-B14F-4D97-AF65-F5344CB8AC3E}">
        <p14:creationId xmlns:p14="http://schemas.microsoft.com/office/powerpoint/2010/main" val="319825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do these link to ESDGC themes. How can these be tackled with young children?</a:t>
            </a:r>
            <a:endParaRPr lang="en-GB" dirty="0"/>
          </a:p>
        </p:txBody>
      </p:sp>
      <p:sp>
        <p:nvSpPr>
          <p:cNvPr id="4" name="Slide Number Placeholder 3"/>
          <p:cNvSpPr>
            <a:spLocks noGrp="1"/>
          </p:cNvSpPr>
          <p:nvPr>
            <p:ph type="sldNum" sz="quarter" idx="10"/>
          </p:nvPr>
        </p:nvSpPr>
        <p:spPr/>
        <p:txBody>
          <a:bodyPr/>
          <a:lstStyle/>
          <a:p>
            <a:fld id="{62C5DFCD-212F-4AA8-864E-ABD9EDAB2564}" type="slidenum">
              <a:rPr lang="en-GB" smtClean="0"/>
              <a:t>12</a:t>
            </a:fld>
            <a:endParaRPr lang="en-GB"/>
          </a:p>
        </p:txBody>
      </p:sp>
    </p:spTree>
    <p:extLst>
      <p:ext uri="{BB962C8B-B14F-4D97-AF65-F5344CB8AC3E}">
        <p14:creationId xmlns:p14="http://schemas.microsoft.com/office/powerpoint/2010/main" val="1479754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cs typeface="Arial" pitchFamily="34" charset="0"/>
            </a:endParaRPr>
          </a:p>
        </p:txBody>
      </p:sp>
      <p:sp>
        <p:nvSpPr>
          <p:cNvPr id="696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F75E8C4F-BC2C-4996-975D-76592C384708}" type="slidenum">
              <a:rPr lang="en-GB" altLang="en-US" smtClean="0">
                <a:solidFill>
                  <a:prstClr val="black"/>
                </a:solidFill>
              </a:rPr>
              <a:pPr eaLnBrk="1" hangingPunct="1">
                <a:spcBef>
                  <a:spcPct val="0"/>
                </a:spcBef>
              </a:pPr>
              <a:t>16</a:t>
            </a:fld>
            <a:endParaRPr lang="en-GB" altLang="en-US" smtClean="0">
              <a:solidFill>
                <a:prstClr val="black"/>
              </a:solidFill>
            </a:endParaRPr>
          </a:p>
        </p:txBody>
      </p:sp>
    </p:spTree>
    <p:extLst>
      <p:ext uri="{BB962C8B-B14F-4D97-AF65-F5344CB8AC3E}">
        <p14:creationId xmlns:p14="http://schemas.microsoft.com/office/powerpoint/2010/main" val="1088003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cs typeface="Arial"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693A1B19-9A14-4D7A-9E71-A303D422F626}" type="slidenum">
              <a:rPr lang="en-GB" altLang="en-US" smtClean="0">
                <a:solidFill>
                  <a:prstClr val="black"/>
                </a:solidFill>
              </a:rPr>
              <a:pPr eaLnBrk="1" hangingPunct="1">
                <a:spcBef>
                  <a:spcPct val="0"/>
                </a:spcBef>
              </a:pPr>
              <a:t>17</a:t>
            </a:fld>
            <a:endParaRPr lang="en-GB" altLang="en-US" smtClean="0">
              <a:solidFill>
                <a:prstClr val="black"/>
              </a:solidFill>
            </a:endParaRPr>
          </a:p>
        </p:txBody>
      </p:sp>
    </p:spTree>
    <p:extLst>
      <p:ext uri="{BB962C8B-B14F-4D97-AF65-F5344CB8AC3E}">
        <p14:creationId xmlns:p14="http://schemas.microsoft.com/office/powerpoint/2010/main" val="9546365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274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6036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7512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47567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032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0138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18172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5832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3658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0373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74558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4695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0969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76992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2545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90605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57830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78411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18937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71967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467028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23928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836659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539758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544088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5109219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609287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5894890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0837152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347452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722188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4824441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557892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17" Type="http://schemas.openxmlformats.org/officeDocument/2006/relationships/image" Target="../media/image6.jpeg"/><Relationship Id="rId2" Type="http://schemas.openxmlformats.org/officeDocument/2006/relationships/slideLayout" Target="../slideLayouts/slideLayout24.xml"/><Relationship Id="rId16" Type="http://schemas.openxmlformats.org/officeDocument/2006/relationships/image" Target="../media/image5.jpe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hyperlink" Target="http://www.eco-schoolswales.org/" TargetMode="Externa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69673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98752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188E75-1C0A-43FF-8291-7EA72ABF5E44}" type="datetimeFigureOut">
              <a:rPr lang="en-GB" smtClean="0">
                <a:solidFill>
                  <a:prstClr val="black">
                    <a:tint val="75000"/>
                  </a:prstClr>
                </a:solidFill>
              </a:rPr>
              <a:pPr/>
              <a:t>19/11/2017</a:t>
            </a:fld>
            <a:endParaRPr lang="en-GB" dirty="0">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C112CA-FE2A-4A9C-BB3F-C28DEFC278F4}" type="slidenum">
              <a:rPr lang="en-GB" smtClean="0">
                <a:solidFill>
                  <a:prstClr val="black">
                    <a:tint val="75000"/>
                  </a:prstClr>
                </a:solidFill>
              </a:rPr>
              <a:pPr/>
              <a:t>‹#›</a:t>
            </a:fld>
            <a:endParaRPr lang="en-GB" dirty="0">
              <a:solidFill>
                <a:prstClr val="black">
                  <a:tint val="75000"/>
                </a:prstClr>
              </a:solidFill>
            </a:endParaRPr>
          </a:p>
        </p:txBody>
      </p:sp>
      <p:sp>
        <p:nvSpPr>
          <p:cNvPr id="7" name="Rectangle 6"/>
          <p:cNvSpPr/>
          <p:nvPr userDrawn="1"/>
        </p:nvSpPr>
        <p:spPr>
          <a:xfrm>
            <a:off x="11856640" y="908720"/>
            <a:ext cx="335360" cy="532859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solidFill>
                <a:prstClr val="white"/>
              </a:solidFill>
            </a:endParaRPr>
          </a:p>
        </p:txBody>
      </p:sp>
      <p:sp>
        <p:nvSpPr>
          <p:cNvPr id="8" name="Rectangle 7"/>
          <p:cNvSpPr/>
          <p:nvPr userDrawn="1"/>
        </p:nvSpPr>
        <p:spPr>
          <a:xfrm>
            <a:off x="0" y="1052736"/>
            <a:ext cx="335360" cy="511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solidFill>
                <a:prstClr val="white"/>
              </a:solidFill>
            </a:endParaRPr>
          </a:p>
        </p:txBody>
      </p:sp>
      <p:sp>
        <p:nvSpPr>
          <p:cNvPr id="9" name="Rectangle 8"/>
          <p:cNvSpPr/>
          <p:nvPr userDrawn="1"/>
        </p:nvSpPr>
        <p:spPr>
          <a:xfrm>
            <a:off x="0" y="0"/>
            <a:ext cx="12192000" cy="126876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solidFill>
                <a:prstClr val="white"/>
              </a:solidFill>
            </a:endParaRPr>
          </a:p>
        </p:txBody>
      </p:sp>
      <p:pic>
        <p:nvPicPr>
          <p:cNvPr id="10" name="Picture 3"/>
          <p:cNvPicPr>
            <a:picLocks noChangeAspect="1" noChangeArrowheads="1"/>
          </p:cNvPicPr>
          <p:nvPr userDrawn="1"/>
        </p:nvPicPr>
        <p:blipFill>
          <a:blip r:embed="rId13" cstate="print"/>
          <a:srcRect/>
          <a:stretch>
            <a:fillRect/>
          </a:stretch>
        </p:blipFill>
        <p:spPr bwMode="auto">
          <a:xfrm>
            <a:off x="0" y="6165304"/>
            <a:ext cx="12192000" cy="692696"/>
          </a:xfrm>
          <a:prstGeom prst="rect">
            <a:avLst/>
          </a:prstGeom>
          <a:noFill/>
          <a:ln w="9525">
            <a:noFill/>
            <a:miter lim="800000"/>
            <a:headEnd/>
            <a:tailEnd/>
          </a:ln>
        </p:spPr>
      </p:pic>
      <p:sp>
        <p:nvSpPr>
          <p:cNvPr id="11" name="Rectangle 10"/>
          <p:cNvSpPr/>
          <p:nvPr userDrawn="1"/>
        </p:nvSpPr>
        <p:spPr>
          <a:xfrm>
            <a:off x="335360" y="260648"/>
            <a:ext cx="11521280" cy="590465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solidFill>
                <a:prstClr val="white"/>
              </a:solidFill>
            </a:endParaRPr>
          </a:p>
        </p:txBody>
      </p:sp>
      <p:pic>
        <p:nvPicPr>
          <p:cNvPr id="12" name="Picture 2"/>
          <p:cNvPicPr>
            <a:picLocks noChangeAspect="1" noChangeArrowheads="1"/>
          </p:cNvPicPr>
          <p:nvPr userDrawn="1"/>
        </p:nvPicPr>
        <p:blipFill>
          <a:blip r:embed="rId14" cstate="print"/>
          <a:srcRect l="10714" t="12056"/>
          <a:stretch>
            <a:fillRect/>
          </a:stretch>
        </p:blipFill>
        <p:spPr bwMode="auto">
          <a:xfrm>
            <a:off x="9168341" y="4797153"/>
            <a:ext cx="2976331" cy="1607219"/>
          </a:xfrm>
          <a:prstGeom prst="rect">
            <a:avLst/>
          </a:prstGeom>
          <a:ln>
            <a:noFill/>
          </a:ln>
          <a:effectLst>
            <a:softEdge rad="112500"/>
          </a:effectLst>
        </p:spPr>
      </p:pic>
      <p:sp>
        <p:nvSpPr>
          <p:cNvPr id="13" name="Rounded Rectangle 12"/>
          <p:cNvSpPr/>
          <p:nvPr userDrawn="1"/>
        </p:nvSpPr>
        <p:spPr>
          <a:xfrm>
            <a:off x="143339" y="6246023"/>
            <a:ext cx="4416491" cy="504056"/>
          </a:xfrm>
          <a:prstGeom prst="roundRect">
            <a:avLst/>
          </a:prstGeom>
          <a:solidFill>
            <a:schemeClr val="bg1"/>
          </a:solidFill>
          <a:ln>
            <a:solidFill>
              <a:schemeClr val="tx2">
                <a:lumMod val="40000"/>
                <a:lumOff val="60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solidFill>
                <a:prstClr val="white"/>
              </a:solidFill>
            </a:endParaRPr>
          </a:p>
        </p:txBody>
      </p:sp>
      <p:sp>
        <p:nvSpPr>
          <p:cNvPr id="14" name="TextBox 13"/>
          <p:cNvSpPr txBox="1"/>
          <p:nvPr userDrawn="1"/>
        </p:nvSpPr>
        <p:spPr>
          <a:xfrm>
            <a:off x="719403" y="6218148"/>
            <a:ext cx="4416491" cy="523220"/>
          </a:xfrm>
          <a:prstGeom prst="rect">
            <a:avLst/>
          </a:prstGeom>
          <a:noFill/>
          <a:ln>
            <a:noFill/>
            <a:bevel/>
          </a:ln>
        </p:spPr>
        <p:txBody>
          <a:bodyPr wrap="square" rtlCol="0">
            <a:spAutoFit/>
          </a:bodyPr>
          <a:lstStyle/>
          <a:p>
            <a:pPr algn="ctr"/>
            <a:r>
              <a:rPr lang="en-GB" sz="1400" b="1" dirty="0" smtClean="0">
                <a:solidFill>
                  <a:prstClr val="black"/>
                </a:solidFill>
                <a:cs typeface="Arial" pitchFamily="34" charset="0"/>
                <a:hlinkClick r:id="rId15"/>
              </a:rPr>
              <a:t>www.eco-sgolioncymru.org</a:t>
            </a:r>
          </a:p>
          <a:p>
            <a:pPr algn="ctr"/>
            <a:r>
              <a:rPr lang="en-GB" sz="1400" b="1" dirty="0" smtClean="0">
                <a:solidFill>
                  <a:prstClr val="black"/>
                </a:solidFill>
                <a:cs typeface="Arial" pitchFamily="34" charset="0"/>
                <a:hlinkClick r:id="rId15"/>
              </a:rPr>
              <a:t>www.eco-schoolswales.org</a:t>
            </a:r>
            <a:endParaRPr lang="en-GB" sz="1400" b="1" dirty="0">
              <a:solidFill>
                <a:prstClr val="black"/>
              </a:solidFill>
              <a:cs typeface="Arial" pitchFamily="34" charset="0"/>
            </a:endParaRPr>
          </a:p>
        </p:txBody>
      </p:sp>
      <p:pic>
        <p:nvPicPr>
          <p:cNvPr id="15" name="Picture 14" descr="EcoLogoBNew.jpg"/>
          <p:cNvPicPr>
            <a:picLocks noChangeAspect="1"/>
          </p:cNvPicPr>
          <p:nvPr userDrawn="1"/>
        </p:nvPicPr>
        <p:blipFill>
          <a:blip r:embed="rId16" cstate="print"/>
          <a:stretch>
            <a:fillRect/>
          </a:stretch>
        </p:blipFill>
        <p:spPr>
          <a:xfrm>
            <a:off x="858139" y="6312834"/>
            <a:ext cx="384043" cy="356526"/>
          </a:xfrm>
          <a:prstGeom prst="rect">
            <a:avLst/>
          </a:prstGeom>
        </p:spPr>
      </p:pic>
      <p:pic>
        <p:nvPicPr>
          <p:cNvPr id="16" name="Picture 15" descr="KWT new logo colour.jpg"/>
          <p:cNvPicPr>
            <a:picLocks noChangeAspect="1"/>
          </p:cNvPicPr>
          <p:nvPr userDrawn="1"/>
        </p:nvPicPr>
        <p:blipFill>
          <a:blip r:embed="rId17" cstate="print"/>
          <a:stretch>
            <a:fillRect/>
          </a:stretch>
        </p:blipFill>
        <p:spPr>
          <a:xfrm>
            <a:off x="335361" y="6309320"/>
            <a:ext cx="426767" cy="360040"/>
          </a:xfrm>
          <a:prstGeom prst="rect">
            <a:avLst/>
          </a:prstGeom>
        </p:spPr>
      </p:pic>
    </p:spTree>
    <p:extLst>
      <p:ext uri="{BB962C8B-B14F-4D97-AF65-F5344CB8AC3E}">
        <p14:creationId xmlns:p14="http://schemas.microsoft.com/office/powerpoint/2010/main" val="15304931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siuEbyyUZaJ-cM&amp;tbnid=SM9kLDPipOS65M:&amp;ved=0CAUQjRw&amp;url=http://carbonday.com/cut-carbon-action-center/&amp;ei=cbHzUrKhKMKctQa0h4GgCQ&amp;bvm=bv.60983673,d.bGE&amp;psig=AFQjCNGcyTe3_956sHStCuM4VgUC56WrCQ&amp;ust=1391788630333831"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footprint.wwf.org.uk/questionnaires/show/1/4/3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slide" Target="slide12.xml"/><Relationship Id="rId3" Type="http://schemas.openxmlformats.org/officeDocument/2006/relationships/slide" Target="slide14.xml"/><Relationship Id="rId7" Type="http://schemas.openxmlformats.org/officeDocument/2006/relationships/slide" Target="slide9.xml"/><Relationship Id="rId2" Type="http://schemas.openxmlformats.org/officeDocument/2006/relationships/slide" Target="slide1.xml"/><Relationship Id="rId1" Type="http://schemas.openxmlformats.org/officeDocument/2006/relationships/slideLayout" Target="../slideLayouts/slideLayout28.xml"/><Relationship Id="rId6" Type="http://schemas.openxmlformats.org/officeDocument/2006/relationships/slide" Target="slide11.xml"/><Relationship Id="rId5" Type="http://schemas.openxmlformats.org/officeDocument/2006/relationships/slide" Target="slide10.xml"/><Relationship Id="rId10" Type="http://schemas.openxmlformats.org/officeDocument/2006/relationships/image" Target="../media/image9.jpeg"/><Relationship Id="rId4" Type="http://schemas.openxmlformats.org/officeDocument/2006/relationships/slide" Target="slide13.xml"/><Relationship Id="rId9" Type="http://schemas.openxmlformats.org/officeDocument/2006/relationships/slide" Target="slide3.xml"/></Relationships>
</file>

<file path=ppt/slides/_rels/slide1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hyperlink" Target="http://www.keepwalestidy.org/eco-schools/awards/2-silver" TargetMode="External"/><Relationship Id="rId7" Type="http://schemas.openxmlformats.org/officeDocument/2006/relationships/slide" Target="slide2.xml"/><Relationship Id="rId2" Type="http://schemas.openxmlformats.org/officeDocument/2006/relationships/hyperlink" Target="http://www.keepwalestidy.org/eco-schools/awards/3-bronze-award" TargetMode="External"/><Relationship Id="rId1" Type="http://schemas.openxmlformats.org/officeDocument/2006/relationships/slideLayout" Target="../slideLayouts/slideLayout23.xml"/><Relationship Id="rId6" Type="http://schemas.openxmlformats.org/officeDocument/2006/relationships/image" Target="../media/image10.png"/><Relationship Id="rId5" Type="http://schemas.openxmlformats.org/officeDocument/2006/relationships/hyperlink" Target="https://app.box.com/s/sdw1zmihcabryhggywvr" TargetMode="External"/><Relationship Id="rId4" Type="http://schemas.openxmlformats.org/officeDocument/2006/relationships/hyperlink" Target="http://www.keepwalestidy.org/eco-schools/awards/1-green-flag" TargetMode="External"/></Relationships>
</file>

<file path=ppt/slides/_rels/slide15.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6.xml"/><Relationship Id="rId1" Type="http://schemas.openxmlformats.org/officeDocument/2006/relationships/slideLayout" Target="../slideLayouts/slideLayout28.xml"/><Relationship Id="rId6" Type="http://schemas.openxmlformats.org/officeDocument/2006/relationships/slide" Target="slide2.xml"/><Relationship Id="rId5" Type="http://schemas.openxmlformats.org/officeDocument/2006/relationships/image" Target="../media/image12.wmf"/><Relationship Id="rId4" Type="http://schemas.openxmlformats.org/officeDocument/2006/relationships/slide" Target="slide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911424" y="3009602"/>
            <a:ext cx="10363200" cy="1470025"/>
          </a:xfrm>
        </p:spPr>
        <p:txBody>
          <a:bodyPr rtlCol="0">
            <a:normAutofit fontScale="90000"/>
          </a:bodyPr>
          <a:lstStyle/>
          <a:p>
            <a:pPr>
              <a:defRPr/>
            </a:pPr>
            <a:r>
              <a:rPr lang="en-GB" sz="3200" dirty="0"/>
              <a:t>EAEC6010-C</a:t>
            </a:r>
            <a:br>
              <a:rPr lang="en-GB" sz="3200" dirty="0"/>
            </a:br>
            <a:r>
              <a:rPr lang="en-GB" sz="3200" dirty="0"/>
              <a:t>Greening </a:t>
            </a:r>
            <a:r>
              <a:rPr lang="en-GB" sz="3200" dirty="0" smtClean="0"/>
              <a:t>Childhood</a:t>
            </a:r>
            <a:br>
              <a:rPr lang="en-GB" sz="3200" dirty="0" smtClean="0"/>
            </a:br>
            <a:r>
              <a:rPr lang="en-GB" sz="3200" dirty="0" err="1" smtClean="0"/>
              <a:t>Plentyndod</a:t>
            </a:r>
            <a:r>
              <a:rPr lang="en-GB" sz="3200" dirty="0" smtClean="0"/>
              <a:t> </a:t>
            </a:r>
            <a:r>
              <a:rPr lang="en-GB" sz="3200" dirty="0" err="1" smtClean="0"/>
              <a:t>Gwyrdd</a:t>
            </a:r>
            <a:r>
              <a:rPr lang="en-GB" sz="3200" dirty="0"/>
              <a:t/>
            </a:r>
            <a:br>
              <a:rPr lang="en-GB" sz="3200" dirty="0"/>
            </a:br>
            <a:r>
              <a:rPr lang="en-GB" sz="3200" dirty="0" smtClean="0"/>
              <a:t/>
            </a:r>
            <a:br>
              <a:rPr lang="en-GB" sz="3200" dirty="0" smtClean="0"/>
            </a:br>
            <a:r>
              <a:rPr lang="en-GB" sz="3200" dirty="0" smtClean="0"/>
              <a:t> </a:t>
            </a:r>
            <a:r>
              <a:rPr lang="en-GB" sz="3200" dirty="0"/>
              <a:t/>
            </a:r>
            <a:br>
              <a:rPr lang="en-GB" sz="3200" dirty="0"/>
            </a:br>
            <a:endParaRPr lang="en-US" sz="3200" dirty="0"/>
          </a:p>
        </p:txBody>
      </p:sp>
      <p:sp>
        <p:nvSpPr>
          <p:cNvPr id="2051" name="Rectangle 3"/>
          <p:cNvSpPr>
            <a:spLocks noGrp="1" noChangeArrowheads="1"/>
          </p:cNvSpPr>
          <p:nvPr>
            <p:ph type="subTitle" idx="1"/>
          </p:nvPr>
        </p:nvSpPr>
        <p:spPr/>
        <p:txBody>
          <a:bodyPr>
            <a:normAutofit/>
          </a:bodyPr>
          <a:lstStyle/>
          <a:p>
            <a:pPr lvl="0"/>
            <a:endParaRPr lang="en-GB" dirty="0">
              <a:solidFill>
                <a:prstClr val="black">
                  <a:tint val="75000"/>
                </a:prstClr>
              </a:solidFill>
              <a:latin typeface="Calibri"/>
            </a:endParaRPr>
          </a:p>
        </p:txBody>
      </p:sp>
    </p:spTree>
    <p:extLst>
      <p:ext uri="{BB962C8B-B14F-4D97-AF65-F5344CB8AC3E}">
        <p14:creationId xmlns:p14="http://schemas.microsoft.com/office/powerpoint/2010/main" val="1830149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dirty="0" smtClean="0"/>
              <a:t>Week 4 Ecological Footprint</a:t>
            </a:r>
            <a:br>
              <a:rPr lang="en-GB" dirty="0" smtClean="0"/>
            </a:br>
            <a:r>
              <a:rPr lang="en-GB" dirty="0" err="1" smtClean="0"/>
              <a:t>Wythnos</a:t>
            </a:r>
            <a:r>
              <a:rPr lang="en-GB" dirty="0" smtClean="0"/>
              <a:t> 4 </a:t>
            </a:r>
            <a:r>
              <a:rPr lang="cy-GB" dirty="0" smtClean="0">
                <a:solidFill>
                  <a:srgbClr val="00B0F0"/>
                </a:solidFill>
              </a:rPr>
              <a:t>Ôl-troed</a:t>
            </a:r>
            <a:r>
              <a:rPr lang="en-GB" dirty="0" smtClean="0">
                <a:solidFill>
                  <a:srgbClr val="00B0F0"/>
                </a:solidFill>
              </a:rPr>
              <a:t> </a:t>
            </a:r>
            <a:r>
              <a:rPr lang="cy-GB" dirty="0" smtClean="0">
                <a:solidFill>
                  <a:srgbClr val="00B0F0"/>
                </a:solidFill>
              </a:rPr>
              <a:t>ecolegol </a:t>
            </a:r>
            <a:endParaRPr lang="cy-GB" dirty="0">
              <a:solidFill>
                <a:srgbClr val="00B0F0"/>
              </a:solidFill>
            </a:endParaRPr>
          </a:p>
        </p:txBody>
      </p:sp>
      <p:sp>
        <p:nvSpPr>
          <p:cNvPr id="3" name="Content Placeholder 2"/>
          <p:cNvSpPr>
            <a:spLocks noGrp="1"/>
          </p:cNvSpPr>
          <p:nvPr>
            <p:ph sz="half" idx="1"/>
          </p:nvPr>
        </p:nvSpPr>
        <p:spPr/>
        <p:txBody>
          <a:bodyPr rtlCol="0">
            <a:normAutofit/>
          </a:bodyPr>
          <a:lstStyle/>
          <a:p>
            <a:pPr marL="0" indent="0">
              <a:buNone/>
              <a:defRPr/>
            </a:pPr>
            <a:r>
              <a:rPr lang="en-GB" dirty="0" smtClean="0"/>
              <a:t>or</a:t>
            </a:r>
          </a:p>
          <a:p>
            <a:pPr>
              <a:defRPr/>
            </a:pPr>
            <a:r>
              <a:rPr lang="en-GB" dirty="0" smtClean="0"/>
              <a:t>Carbon footprints</a:t>
            </a:r>
          </a:p>
          <a:p>
            <a:pPr>
              <a:defRPr/>
            </a:pPr>
            <a:endParaRPr lang="en-GB" dirty="0"/>
          </a:p>
          <a:p>
            <a:pPr>
              <a:defRPr/>
            </a:pPr>
            <a:r>
              <a:rPr lang="cy-GB" dirty="0" err="1"/>
              <a:t>How</a:t>
            </a:r>
            <a:r>
              <a:rPr lang="cy-GB" dirty="0"/>
              <a:t> </a:t>
            </a:r>
            <a:r>
              <a:rPr lang="cy-GB" dirty="0" err="1"/>
              <a:t>much</a:t>
            </a:r>
            <a:r>
              <a:rPr lang="cy-GB" dirty="0"/>
              <a:t> </a:t>
            </a:r>
            <a:r>
              <a:rPr lang="cy-GB" dirty="0" err="1"/>
              <a:t>land</a:t>
            </a:r>
            <a:r>
              <a:rPr lang="cy-GB" dirty="0"/>
              <a:t>, </a:t>
            </a:r>
            <a:r>
              <a:rPr lang="cy-GB" smtClean="0"/>
              <a:t>energy</a:t>
            </a:r>
            <a:r>
              <a:rPr lang="cy-GB" dirty="0" smtClean="0"/>
              <a:t> </a:t>
            </a:r>
            <a:r>
              <a:rPr lang="cy-GB" dirty="0"/>
              <a:t>we </a:t>
            </a:r>
            <a:r>
              <a:rPr lang="cy-GB" dirty="0" err="1"/>
              <a:t>use</a:t>
            </a:r>
            <a:r>
              <a:rPr lang="cy-GB" dirty="0"/>
              <a:t> </a:t>
            </a:r>
            <a:r>
              <a:rPr lang="cy-GB" dirty="0" err="1"/>
              <a:t>or</a:t>
            </a:r>
            <a:r>
              <a:rPr lang="cy-GB" dirty="0"/>
              <a:t> carbon </a:t>
            </a:r>
            <a:r>
              <a:rPr lang="cy-GB" dirty="0" err="1"/>
              <a:t>dioxide</a:t>
            </a:r>
            <a:r>
              <a:rPr lang="cy-GB" dirty="0"/>
              <a:t> we </a:t>
            </a:r>
            <a:r>
              <a:rPr lang="cy-GB" dirty="0" err="1"/>
              <a:t>genarate</a:t>
            </a:r>
            <a:r>
              <a:rPr lang="cy-GB" dirty="0"/>
              <a:t> </a:t>
            </a:r>
            <a:r>
              <a:rPr lang="cy-GB" dirty="0" err="1"/>
              <a:t>in</a:t>
            </a:r>
            <a:r>
              <a:rPr lang="cy-GB" dirty="0"/>
              <a:t> </a:t>
            </a:r>
            <a:r>
              <a:rPr lang="cy-GB" dirty="0" err="1"/>
              <a:t>our</a:t>
            </a:r>
            <a:r>
              <a:rPr lang="cy-GB" dirty="0"/>
              <a:t> </a:t>
            </a:r>
            <a:r>
              <a:rPr lang="cy-GB" dirty="0" err="1"/>
              <a:t>life</a:t>
            </a:r>
            <a:r>
              <a:rPr lang="cy-GB" dirty="0"/>
              <a:t> </a:t>
            </a:r>
            <a:endParaRPr lang="en-GB" dirty="0"/>
          </a:p>
        </p:txBody>
      </p:sp>
      <p:sp>
        <p:nvSpPr>
          <p:cNvPr id="4" name="Content Placeholder 3"/>
          <p:cNvSpPr>
            <a:spLocks noGrp="1"/>
          </p:cNvSpPr>
          <p:nvPr>
            <p:ph sz="half" idx="2"/>
          </p:nvPr>
        </p:nvSpPr>
        <p:spPr/>
        <p:txBody>
          <a:bodyPr rtlCol="0">
            <a:normAutofit/>
          </a:bodyPr>
          <a:lstStyle/>
          <a:p>
            <a:pPr marL="0" indent="0">
              <a:buNone/>
              <a:defRPr/>
            </a:pPr>
            <a:r>
              <a:rPr lang="cy-GB" dirty="0" smtClean="0"/>
              <a:t>neu</a:t>
            </a:r>
          </a:p>
          <a:p>
            <a:pPr>
              <a:defRPr/>
            </a:pPr>
            <a:r>
              <a:rPr lang="cy-GB" dirty="0" smtClean="0">
                <a:solidFill>
                  <a:srgbClr val="00B0F0"/>
                </a:solidFill>
              </a:rPr>
              <a:t>Ôl-troed carbon</a:t>
            </a:r>
          </a:p>
          <a:p>
            <a:pPr marL="0" indent="0">
              <a:buNone/>
              <a:defRPr/>
            </a:pPr>
            <a:endParaRPr lang="cy-GB" dirty="0" smtClean="0">
              <a:solidFill>
                <a:srgbClr val="00B0F0"/>
              </a:solidFill>
            </a:endParaRPr>
          </a:p>
          <a:p>
            <a:pPr>
              <a:defRPr/>
            </a:pPr>
            <a:r>
              <a:rPr lang="en-GB" dirty="0" err="1" smtClean="0">
                <a:solidFill>
                  <a:srgbClr val="00B0F0"/>
                </a:solidFill>
              </a:rPr>
              <a:t>Gweithio</a:t>
            </a:r>
            <a:r>
              <a:rPr lang="en-GB" dirty="0" smtClean="0">
                <a:solidFill>
                  <a:srgbClr val="00B0F0"/>
                </a:solidFill>
              </a:rPr>
              <a:t> </a:t>
            </a:r>
            <a:r>
              <a:rPr lang="en-GB" dirty="0" err="1">
                <a:solidFill>
                  <a:srgbClr val="00B0F0"/>
                </a:solidFill>
              </a:rPr>
              <a:t>allan</a:t>
            </a:r>
            <a:r>
              <a:rPr lang="en-GB" dirty="0">
                <a:solidFill>
                  <a:srgbClr val="00B0F0"/>
                </a:solidFill>
              </a:rPr>
              <a:t> faint o </a:t>
            </a:r>
            <a:r>
              <a:rPr lang="en-GB" dirty="0" err="1">
                <a:solidFill>
                  <a:srgbClr val="00B0F0"/>
                </a:solidFill>
              </a:rPr>
              <a:t>egni</a:t>
            </a:r>
            <a:r>
              <a:rPr lang="en-GB" dirty="0">
                <a:solidFill>
                  <a:srgbClr val="00B0F0"/>
                </a:solidFill>
              </a:rPr>
              <a:t>, </a:t>
            </a:r>
            <a:r>
              <a:rPr lang="en-GB" dirty="0" err="1">
                <a:solidFill>
                  <a:srgbClr val="00B0F0"/>
                </a:solidFill>
              </a:rPr>
              <a:t>tir</a:t>
            </a:r>
            <a:r>
              <a:rPr lang="en-GB" dirty="0">
                <a:solidFill>
                  <a:srgbClr val="00B0F0"/>
                </a:solidFill>
              </a:rPr>
              <a:t>, </a:t>
            </a:r>
            <a:r>
              <a:rPr lang="en-GB" dirty="0" err="1">
                <a:solidFill>
                  <a:srgbClr val="00B0F0"/>
                </a:solidFill>
              </a:rPr>
              <a:t>neu</a:t>
            </a:r>
            <a:r>
              <a:rPr lang="en-GB" dirty="0">
                <a:solidFill>
                  <a:srgbClr val="00B0F0"/>
                </a:solidFill>
              </a:rPr>
              <a:t> carbon </a:t>
            </a:r>
            <a:r>
              <a:rPr lang="en-GB" dirty="0" err="1">
                <a:solidFill>
                  <a:srgbClr val="00B0F0"/>
                </a:solidFill>
              </a:rPr>
              <a:t>diocsid</a:t>
            </a:r>
            <a:r>
              <a:rPr lang="en-GB" dirty="0">
                <a:solidFill>
                  <a:srgbClr val="00B0F0"/>
                </a:solidFill>
              </a:rPr>
              <a:t> </a:t>
            </a:r>
            <a:r>
              <a:rPr lang="en-GB" dirty="0" err="1">
                <a:solidFill>
                  <a:srgbClr val="00B0F0"/>
                </a:solidFill>
              </a:rPr>
              <a:t>rydym</a:t>
            </a:r>
            <a:r>
              <a:rPr lang="en-GB" dirty="0">
                <a:solidFill>
                  <a:srgbClr val="00B0F0"/>
                </a:solidFill>
              </a:rPr>
              <a:t> </a:t>
            </a:r>
            <a:r>
              <a:rPr lang="en-GB" dirty="0" err="1">
                <a:solidFill>
                  <a:srgbClr val="00B0F0"/>
                </a:solidFill>
              </a:rPr>
              <a:t>yn</a:t>
            </a:r>
            <a:r>
              <a:rPr lang="en-GB" dirty="0">
                <a:solidFill>
                  <a:srgbClr val="00B0F0"/>
                </a:solidFill>
              </a:rPr>
              <a:t> </a:t>
            </a:r>
            <a:r>
              <a:rPr lang="en-GB" dirty="0" err="1">
                <a:solidFill>
                  <a:srgbClr val="00B0F0"/>
                </a:solidFill>
              </a:rPr>
              <a:t>creu</a:t>
            </a:r>
            <a:r>
              <a:rPr lang="en-GB" dirty="0">
                <a:solidFill>
                  <a:srgbClr val="00B0F0"/>
                </a:solidFill>
              </a:rPr>
              <a:t> </a:t>
            </a:r>
            <a:r>
              <a:rPr lang="en-GB" dirty="0" err="1">
                <a:solidFill>
                  <a:srgbClr val="00B0F0"/>
                </a:solidFill>
              </a:rPr>
              <a:t>er</a:t>
            </a:r>
            <a:r>
              <a:rPr lang="en-GB" dirty="0">
                <a:solidFill>
                  <a:srgbClr val="00B0F0"/>
                </a:solidFill>
              </a:rPr>
              <a:t> </a:t>
            </a:r>
            <a:r>
              <a:rPr lang="en-GB" dirty="0" err="1">
                <a:solidFill>
                  <a:srgbClr val="00B0F0"/>
                </a:solidFill>
              </a:rPr>
              <a:t>mwyn</a:t>
            </a:r>
            <a:r>
              <a:rPr lang="en-GB" dirty="0">
                <a:solidFill>
                  <a:srgbClr val="00B0F0"/>
                </a:solidFill>
              </a:rPr>
              <a:t> </a:t>
            </a:r>
            <a:r>
              <a:rPr lang="en-GB" dirty="0" err="1">
                <a:solidFill>
                  <a:srgbClr val="00B0F0"/>
                </a:solidFill>
              </a:rPr>
              <a:t>byw</a:t>
            </a:r>
            <a:r>
              <a:rPr lang="en-GB" dirty="0">
                <a:solidFill>
                  <a:srgbClr val="00B0F0"/>
                </a:solidFill>
              </a:rPr>
              <a:t> </a:t>
            </a:r>
            <a:r>
              <a:rPr lang="en-GB" dirty="0" err="1">
                <a:solidFill>
                  <a:srgbClr val="00B0F0"/>
                </a:solidFill>
              </a:rPr>
              <a:t>ein</a:t>
            </a:r>
            <a:r>
              <a:rPr lang="en-GB" dirty="0">
                <a:solidFill>
                  <a:srgbClr val="00B0F0"/>
                </a:solidFill>
              </a:rPr>
              <a:t> </a:t>
            </a:r>
            <a:r>
              <a:rPr lang="en-GB" dirty="0" err="1">
                <a:solidFill>
                  <a:srgbClr val="00B0F0"/>
                </a:solidFill>
              </a:rPr>
              <a:t>bywyd</a:t>
            </a:r>
            <a:endParaRPr lang="en-GB" dirty="0">
              <a:solidFill>
                <a:srgbClr val="00B0F0"/>
              </a:solidFill>
            </a:endParaRPr>
          </a:p>
          <a:p>
            <a:pPr marL="0" indent="0">
              <a:buNone/>
              <a:defRPr/>
            </a:pPr>
            <a:endParaRPr lang="cy-GB" dirty="0" smtClean="0"/>
          </a:p>
          <a:p>
            <a:pPr>
              <a:defRPr/>
            </a:pPr>
            <a:endParaRPr lang="cy-GB" dirty="0"/>
          </a:p>
        </p:txBody>
      </p:sp>
    </p:spTree>
    <p:extLst>
      <p:ext uri="{BB962C8B-B14F-4D97-AF65-F5344CB8AC3E}">
        <p14:creationId xmlns:p14="http://schemas.microsoft.com/office/powerpoint/2010/main" val="1512506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AutoShape 2"/>
          <p:cNvSpPr>
            <a:spLocks noGrp="1" noChangeArrowheads="1"/>
          </p:cNvSpPr>
          <p:nvPr>
            <p:ph type="title"/>
          </p:nvPr>
        </p:nvSpPr>
        <p:spPr/>
        <p:txBody>
          <a:bodyPr rtlCol="0">
            <a:normAutofit/>
          </a:bodyPr>
          <a:lstStyle/>
          <a:p>
            <a:pPr>
              <a:defRPr/>
            </a:pPr>
            <a:r>
              <a:rPr lang="en-GB" altLang="en-US" sz="3200" dirty="0"/>
              <a:t>How can we use ecological footprints with children? </a:t>
            </a:r>
            <a:br>
              <a:rPr lang="en-GB" altLang="en-US" sz="3200" dirty="0"/>
            </a:br>
            <a:r>
              <a:rPr lang="cy-GB" altLang="en-US" sz="3200" dirty="0">
                <a:solidFill>
                  <a:srgbClr val="00B0F0"/>
                </a:solidFill>
              </a:rPr>
              <a:t>Sut ellir defnyddio ôl-traed ecolegol gyda plant?</a:t>
            </a:r>
          </a:p>
        </p:txBody>
      </p:sp>
      <p:sp>
        <p:nvSpPr>
          <p:cNvPr id="11267" name="Rectangle 3"/>
          <p:cNvSpPr>
            <a:spLocks noGrp="1" noChangeArrowheads="1"/>
          </p:cNvSpPr>
          <p:nvPr>
            <p:ph sz="half" idx="1"/>
          </p:nvPr>
        </p:nvSpPr>
        <p:spPr/>
        <p:txBody>
          <a:bodyPr rtlCol="0">
            <a:normAutofit/>
          </a:bodyPr>
          <a:lstStyle/>
          <a:p>
            <a:pPr>
              <a:defRPr/>
            </a:pPr>
            <a:r>
              <a:rPr lang="en-GB" altLang="en-US" dirty="0" smtClean="0"/>
              <a:t>Look at our impact on the world.</a:t>
            </a:r>
            <a:endParaRPr lang="en-GB" altLang="en-US" dirty="0"/>
          </a:p>
          <a:p>
            <a:pPr marL="0" indent="0">
              <a:buNone/>
              <a:defRPr/>
            </a:pPr>
            <a:r>
              <a:rPr lang="en-GB" altLang="en-US" dirty="0"/>
              <a:t>Solutions on a personal and collective level	</a:t>
            </a:r>
            <a:r>
              <a:rPr lang="en-GB" altLang="en-US" dirty="0" smtClean="0"/>
              <a:t>-</a:t>
            </a:r>
          </a:p>
          <a:p>
            <a:pPr>
              <a:defRPr/>
            </a:pPr>
            <a:r>
              <a:rPr lang="en-GB" altLang="en-US" dirty="0" smtClean="0"/>
              <a:t>reducing </a:t>
            </a:r>
            <a:r>
              <a:rPr lang="en-GB" altLang="en-US" dirty="0"/>
              <a:t>consumption</a:t>
            </a:r>
          </a:p>
          <a:p>
            <a:pPr>
              <a:defRPr/>
            </a:pPr>
            <a:r>
              <a:rPr lang="en-GB" altLang="en-US" dirty="0" smtClean="0"/>
              <a:t>reducing </a:t>
            </a:r>
            <a:r>
              <a:rPr lang="en-GB" altLang="en-US" dirty="0"/>
              <a:t>unsustainable </a:t>
            </a:r>
            <a:r>
              <a:rPr lang="en-GB" altLang="en-US" dirty="0" smtClean="0"/>
              <a:t>behaviour</a:t>
            </a:r>
          </a:p>
          <a:p>
            <a:pPr>
              <a:defRPr/>
            </a:pPr>
            <a:r>
              <a:rPr lang="en-GB" altLang="en-US" dirty="0" smtClean="0"/>
              <a:t>Discussion tool</a:t>
            </a:r>
            <a:endParaRPr lang="en-GB" altLang="en-US" dirty="0"/>
          </a:p>
          <a:p>
            <a:pPr lvl="3">
              <a:buNone/>
              <a:defRPr/>
            </a:pPr>
            <a:endParaRPr lang="en-GB" altLang="en-US" sz="2800" dirty="0"/>
          </a:p>
          <a:p>
            <a:pPr>
              <a:defRPr/>
            </a:pPr>
            <a:endParaRPr lang="en-US" altLang="en-US" dirty="0"/>
          </a:p>
        </p:txBody>
      </p:sp>
      <p:sp>
        <p:nvSpPr>
          <p:cNvPr id="2" name="Content Placeholder 1"/>
          <p:cNvSpPr>
            <a:spLocks noGrp="1"/>
          </p:cNvSpPr>
          <p:nvPr>
            <p:ph sz="half" idx="2"/>
          </p:nvPr>
        </p:nvSpPr>
        <p:spPr/>
        <p:txBody>
          <a:bodyPr rtlCol="0">
            <a:normAutofit/>
          </a:bodyPr>
          <a:lstStyle/>
          <a:p>
            <a:pPr>
              <a:defRPr/>
            </a:pPr>
            <a:r>
              <a:rPr lang="en-GB" dirty="0" err="1" smtClean="0">
                <a:solidFill>
                  <a:srgbClr val="00B0F0"/>
                </a:solidFill>
              </a:rPr>
              <a:t>Mesur</a:t>
            </a:r>
            <a:r>
              <a:rPr lang="en-GB" dirty="0" smtClean="0">
                <a:solidFill>
                  <a:srgbClr val="00B0F0"/>
                </a:solidFill>
              </a:rPr>
              <a:t> </a:t>
            </a:r>
            <a:r>
              <a:rPr lang="en-GB" dirty="0" err="1" smtClean="0">
                <a:solidFill>
                  <a:srgbClr val="00B0F0"/>
                </a:solidFill>
              </a:rPr>
              <a:t>ein</a:t>
            </a:r>
            <a:r>
              <a:rPr lang="en-GB" dirty="0" smtClean="0">
                <a:solidFill>
                  <a:srgbClr val="00B0F0"/>
                </a:solidFill>
              </a:rPr>
              <a:t> </a:t>
            </a:r>
            <a:r>
              <a:rPr lang="en-GB" dirty="0" err="1" smtClean="0">
                <a:solidFill>
                  <a:srgbClr val="00B0F0"/>
                </a:solidFill>
              </a:rPr>
              <a:t>effaith</a:t>
            </a:r>
            <a:r>
              <a:rPr lang="en-GB" dirty="0" smtClean="0">
                <a:solidFill>
                  <a:srgbClr val="00B0F0"/>
                </a:solidFill>
              </a:rPr>
              <a:t> </a:t>
            </a:r>
            <a:r>
              <a:rPr lang="en-GB" dirty="0" err="1" smtClean="0">
                <a:solidFill>
                  <a:srgbClr val="00B0F0"/>
                </a:solidFill>
              </a:rPr>
              <a:t>ar</a:t>
            </a:r>
            <a:r>
              <a:rPr lang="en-GB" dirty="0" smtClean="0">
                <a:solidFill>
                  <a:srgbClr val="00B0F0"/>
                </a:solidFill>
              </a:rPr>
              <a:t> y </a:t>
            </a:r>
            <a:r>
              <a:rPr lang="en-GB" dirty="0" err="1" smtClean="0">
                <a:solidFill>
                  <a:srgbClr val="00B0F0"/>
                </a:solidFill>
              </a:rPr>
              <a:t>byd</a:t>
            </a:r>
            <a:endParaRPr lang="en-GB" dirty="0" smtClean="0">
              <a:solidFill>
                <a:srgbClr val="00B0F0"/>
              </a:solidFill>
            </a:endParaRPr>
          </a:p>
          <a:p>
            <a:pPr marL="0" indent="0">
              <a:buNone/>
              <a:defRPr/>
            </a:pPr>
            <a:r>
              <a:rPr lang="en-GB" dirty="0" err="1" smtClean="0">
                <a:solidFill>
                  <a:srgbClr val="00B0F0"/>
                </a:solidFill>
              </a:rPr>
              <a:t>Edrych</a:t>
            </a:r>
            <a:r>
              <a:rPr lang="en-GB" dirty="0" smtClean="0">
                <a:solidFill>
                  <a:srgbClr val="00B0F0"/>
                </a:solidFill>
              </a:rPr>
              <a:t> am </a:t>
            </a:r>
            <a:r>
              <a:rPr lang="en-GB" dirty="0" err="1" smtClean="0">
                <a:solidFill>
                  <a:srgbClr val="00B0F0"/>
                </a:solidFill>
              </a:rPr>
              <a:t>ffyrdd</a:t>
            </a:r>
            <a:r>
              <a:rPr lang="en-GB" dirty="0" smtClean="0">
                <a:solidFill>
                  <a:srgbClr val="00B0F0"/>
                </a:solidFill>
              </a:rPr>
              <a:t> o </a:t>
            </a:r>
            <a:r>
              <a:rPr lang="en-GB" dirty="0" err="1" smtClean="0">
                <a:solidFill>
                  <a:srgbClr val="00B0F0"/>
                </a:solidFill>
              </a:rPr>
              <a:t>lleihau</a:t>
            </a:r>
            <a:r>
              <a:rPr lang="en-GB" dirty="0" smtClean="0">
                <a:solidFill>
                  <a:srgbClr val="00B0F0"/>
                </a:solidFill>
              </a:rPr>
              <a:t> </a:t>
            </a:r>
            <a:r>
              <a:rPr lang="en-GB" dirty="0" err="1" smtClean="0">
                <a:solidFill>
                  <a:srgbClr val="00B0F0"/>
                </a:solidFill>
              </a:rPr>
              <a:t>effaith</a:t>
            </a:r>
            <a:r>
              <a:rPr lang="en-GB" dirty="0" smtClean="0">
                <a:solidFill>
                  <a:srgbClr val="00B0F0"/>
                </a:solidFill>
              </a:rPr>
              <a:t> </a:t>
            </a:r>
            <a:r>
              <a:rPr lang="en-GB" dirty="0" err="1" smtClean="0">
                <a:solidFill>
                  <a:srgbClr val="00B0F0"/>
                </a:solidFill>
              </a:rPr>
              <a:t>gwael</a:t>
            </a:r>
            <a:r>
              <a:rPr lang="en-GB" dirty="0" smtClean="0">
                <a:solidFill>
                  <a:srgbClr val="00B0F0"/>
                </a:solidFill>
              </a:rPr>
              <a:t> </a:t>
            </a:r>
            <a:r>
              <a:rPr lang="en-GB" dirty="0" err="1" smtClean="0">
                <a:solidFill>
                  <a:srgbClr val="00B0F0"/>
                </a:solidFill>
              </a:rPr>
              <a:t>yn</a:t>
            </a:r>
            <a:r>
              <a:rPr lang="en-GB" dirty="0" smtClean="0">
                <a:solidFill>
                  <a:srgbClr val="00B0F0"/>
                </a:solidFill>
              </a:rPr>
              <a:t> </a:t>
            </a:r>
            <a:r>
              <a:rPr lang="en-GB" dirty="0" err="1" smtClean="0">
                <a:solidFill>
                  <a:srgbClr val="00B0F0"/>
                </a:solidFill>
              </a:rPr>
              <a:t>unigol</a:t>
            </a:r>
            <a:r>
              <a:rPr lang="en-GB" dirty="0" smtClean="0">
                <a:solidFill>
                  <a:srgbClr val="00B0F0"/>
                </a:solidFill>
              </a:rPr>
              <a:t> a </a:t>
            </a:r>
            <a:r>
              <a:rPr lang="en-GB" dirty="0" err="1" smtClean="0">
                <a:solidFill>
                  <a:srgbClr val="00B0F0"/>
                </a:solidFill>
              </a:rPr>
              <a:t>gyda’n</a:t>
            </a:r>
            <a:r>
              <a:rPr lang="en-GB" dirty="0" smtClean="0">
                <a:solidFill>
                  <a:srgbClr val="00B0F0"/>
                </a:solidFill>
              </a:rPr>
              <a:t> </a:t>
            </a:r>
            <a:r>
              <a:rPr lang="en-GB" dirty="0" err="1" smtClean="0">
                <a:solidFill>
                  <a:srgbClr val="00B0F0"/>
                </a:solidFill>
              </a:rPr>
              <a:t>gilydd</a:t>
            </a:r>
            <a:endParaRPr lang="en-GB" dirty="0" smtClean="0">
              <a:solidFill>
                <a:srgbClr val="00B0F0"/>
              </a:solidFill>
            </a:endParaRPr>
          </a:p>
          <a:p>
            <a:pPr>
              <a:defRPr/>
            </a:pPr>
            <a:r>
              <a:rPr lang="en-GB" dirty="0" err="1" smtClean="0">
                <a:solidFill>
                  <a:srgbClr val="00B0F0"/>
                </a:solidFill>
              </a:rPr>
              <a:t>Lleihau</a:t>
            </a:r>
            <a:r>
              <a:rPr lang="en-GB" dirty="0" smtClean="0">
                <a:solidFill>
                  <a:srgbClr val="00B0F0"/>
                </a:solidFill>
              </a:rPr>
              <a:t> </a:t>
            </a:r>
            <a:r>
              <a:rPr lang="en-GB" dirty="0" err="1" smtClean="0">
                <a:solidFill>
                  <a:srgbClr val="00B0F0"/>
                </a:solidFill>
              </a:rPr>
              <a:t>defnydd</a:t>
            </a:r>
            <a:r>
              <a:rPr lang="en-GB" dirty="0" smtClean="0">
                <a:solidFill>
                  <a:srgbClr val="00B0F0"/>
                </a:solidFill>
              </a:rPr>
              <a:t> o </a:t>
            </a:r>
            <a:r>
              <a:rPr lang="en-GB" dirty="0" err="1" smtClean="0">
                <a:solidFill>
                  <a:srgbClr val="00B0F0"/>
                </a:solidFill>
              </a:rPr>
              <a:t>adnoddau</a:t>
            </a:r>
            <a:endParaRPr lang="en-GB" dirty="0" smtClean="0">
              <a:solidFill>
                <a:srgbClr val="00B0F0"/>
              </a:solidFill>
            </a:endParaRPr>
          </a:p>
          <a:p>
            <a:pPr>
              <a:defRPr/>
            </a:pPr>
            <a:r>
              <a:rPr lang="en-GB" dirty="0" err="1" smtClean="0">
                <a:solidFill>
                  <a:srgbClr val="00B0F0"/>
                </a:solidFill>
              </a:rPr>
              <a:t>Lleihau</a:t>
            </a:r>
            <a:r>
              <a:rPr lang="en-GB" dirty="0" smtClean="0">
                <a:solidFill>
                  <a:srgbClr val="00B0F0"/>
                </a:solidFill>
              </a:rPr>
              <a:t> </a:t>
            </a:r>
            <a:r>
              <a:rPr lang="en-GB" dirty="0" err="1" smtClean="0">
                <a:solidFill>
                  <a:srgbClr val="00B0F0"/>
                </a:solidFill>
              </a:rPr>
              <a:t>ymddygiad</a:t>
            </a:r>
            <a:r>
              <a:rPr lang="en-GB" dirty="0" smtClean="0">
                <a:solidFill>
                  <a:srgbClr val="00B0F0"/>
                </a:solidFill>
              </a:rPr>
              <a:t> </a:t>
            </a:r>
            <a:r>
              <a:rPr lang="en-GB" dirty="0" err="1" smtClean="0">
                <a:solidFill>
                  <a:srgbClr val="00B0F0"/>
                </a:solidFill>
              </a:rPr>
              <a:t>nad</a:t>
            </a:r>
            <a:r>
              <a:rPr lang="en-GB" dirty="0" smtClean="0">
                <a:solidFill>
                  <a:srgbClr val="00B0F0"/>
                </a:solidFill>
              </a:rPr>
              <a:t> </a:t>
            </a:r>
            <a:r>
              <a:rPr lang="en-GB" dirty="0" err="1" smtClean="0">
                <a:solidFill>
                  <a:srgbClr val="00B0F0"/>
                </a:solidFill>
              </a:rPr>
              <a:t>sy’n</a:t>
            </a:r>
            <a:r>
              <a:rPr lang="en-GB" dirty="0" smtClean="0">
                <a:solidFill>
                  <a:srgbClr val="00B0F0"/>
                </a:solidFill>
              </a:rPr>
              <a:t> </a:t>
            </a:r>
            <a:r>
              <a:rPr lang="en-GB" dirty="0" err="1" smtClean="0">
                <a:solidFill>
                  <a:srgbClr val="00B0F0"/>
                </a:solidFill>
              </a:rPr>
              <a:t>gynaladwy</a:t>
            </a:r>
            <a:endParaRPr lang="en-GB" dirty="0" smtClean="0">
              <a:solidFill>
                <a:srgbClr val="00B0F0"/>
              </a:solidFill>
            </a:endParaRPr>
          </a:p>
          <a:p>
            <a:pPr>
              <a:defRPr/>
            </a:pPr>
            <a:r>
              <a:rPr lang="en-GB" dirty="0" err="1" smtClean="0">
                <a:solidFill>
                  <a:srgbClr val="00B0F0"/>
                </a:solidFill>
              </a:rPr>
              <a:t>Creu</a:t>
            </a:r>
            <a:r>
              <a:rPr lang="en-GB" dirty="0" smtClean="0">
                <a:solidFill>
                  <a:srgbClr val="00B0F0"/>
                </a:solidFill>
              </a:rPr>
              <a:t> </a:t>
            </a:r>
            <a:r>
              <a:rPr lang="en-GB" dirty="0" err="1" smtClean="0">
                <a:solidFill>
                  <a:srgbClr val="00B0F0"/>
                </a:solidFill>
              </a:rPr>
              <a:t>trafodaeth</a:t>
            </a:r>
            <a:endParaRPr lang="en-GB" dirty="0">
              <a:solidFill>
                <a:srgbClr val="00B0F0"/>
              </a:solidFill>
            </a:endParaRPr>
          </a:p>
        </p:txBody>
      </p:sp>
    </p:spTree>
    <p:extLst>
      <p:ext uri="{BB962C8B-B14F-4D97-AF65-F5344CB8AC3E}">
        <p14:creationId xmlns:p14="http://schemas.microsoft.com/office/powerpoint/2010/main" val="101979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5888"/>
            <a:ext cx="9144000" cy="67421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49099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carbonday.com/wp-content/uploads/2009/04/slide1.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15888"/>
            <a:ext cx="8820150" cy="674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0300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AutoShape 2"/>
          <p:cNvSpPr>
            <a:spLocks noGrp="1" noChangeArrowheads="1"/>
          </p:cNvSpPr>
          <p:nvPr>
            <p:ph type="title"/>
          </p:nvPr>
        </p:nvSpPr>
        <p:spPr/>
        <p:txBody>
          <a:bodyPr rtlCol="0">
            <a:normAutofit fontScale="90000"/>
          </a:bodyPr>
          <a:lstStyle/>
          <a:p>
            <a:pPr>
              <a:defRPr/>
            </a:pPr>
            <a:r>
              <a:rPr lang="en-GB" altLang="en-US" dirty="0" smtClean="0"/>
              <a:t>Questions </a:t>
            </a:r>
            <a:br>
              <a:rPr lang="en-GB" altLang="en-US" dirty="0" smtClean="0"/>
            </a:br>
            <a:r>
              <a:rPr lang="cy-GB" altLang="en-US" dirty="0" smtClean="0"/>
              <a:t>Cwestiynau</a:t>
            </a:r>
            <a:endParaRPr lang="cy-GB" altLang="en-US" dirty="0"/>
          </a:p>
        </p:txBody>
      </p:sp>
      <p:sp>
        <p:nvSpPr>
          <p:cNvPr id="30723" name="Rectangle 3"/>
          <p:cNvSpPr>
            <a:spLocks noGrp="1" noChangeArrowheads="1"/>
          </p:cNvSpPr>
          <p:nvPr>
            <p:ph sz="half" idx="1"/>
          </p:nvPr>
        </p:nvSpPr>
        <p:spPr/>
        <p:txBody>
          <a:bodyPr>
            <a:normAutofit/>
          </a:bodyPr>
          <a:lstStyle/>
          <a:p>
            <a:pPr eaLnBrk="1" hangingPunct="1">
              <a:lnSpc>
                <a:spcPct val="90000"/>
              </a:lnSpc>
            </a:pPr>
            <a:r>
              <a:rPr lang="en-GB" altLang="en-US" sz="2400"/>
              <a:t>Consider the choices you make when shopping</a:t>
            </a:r>
          </a:p>
          <a:p>
            <a:pPr eaLnBrk="1" hangingPunct="1">
              <a:lnSpc>
                <a:spcPct val="90000"/>
              </a:lnSpc>
            </a:pPr>
            <a:r>
              <a:rPr lang="en-GB" altLang="en-US" sz="2400"/>
              <a:t>Walk, cycle, bus, car or other ?</a:t>
            </a:r>
          </a:p>
          <a:p>
            <a:pPr eaLnBrk="1" hangingPunct="1">
              <a:lnSpc>
                <a:spcPct val="90000"/>
              </a:lnSpc>
            </a:pPr>
            <a:r>
              <a:rPr lang="en-GB" altLang="en-US" sz="2400"/>
              <a:t>Supermarket, farmers market, small local shops?</a:t>
            </a:r>
          </a:p>
          <a:p>
            <a:pPr eaLnBrk="1" hangingPunct="1">
              <a:lnSpc>
                <a:spcPct val="90000"/>
              </a:lnSpc>
            </a:pPr>
            <a:r>
              <a:rPr lang="en-GB" altLang="en-US" sz="2400"/>
              <a:t>Meat, fish or only vegetables, fruit and pulses?</a:t>
            </a:r>
          </a:p>
          <a:p>
            <a:pPr eaLnBrk="1" hangingPunct="1">
              <a:lnSpc>
                <a:spcPct val="90000"/>
              </a:lnSpc>
            </a:pPr>
            <a:r>
              <a:rPr lang="en-GB" altLang="en-US" sz="2400"/>
              <a:t>Packaging or not? Type of packaging-Plastic, tins, paper</a:t>
            </a:r>
          </a:p>
          <a:p>
            <a:pPr eaLnBrk="1" hangingPunct="1">
              <a:lnSpc>
                <a:spcPct val="90000"/>
              </a:lnSpc>
            </a:pPr>
            <a:endParaRPr lang="en-GB" altLang="en-US" sz="2400"/>
          </a:p>
          <a:p>
            <a:pPr eaLnBrk="1" hangingPunct="1">
              <a:lnSpc>
                <a:spcPct val="90000"/>
              </a:lnSpc>
            </a:pPr>
            <a:endParaRPr lang="en-GB" altLang="en-US" sz="2400"/>
          </a:p>
          <a:p>
            <a:pPr eaLnBrk="1" hangingPunct="1">
              <a:lnSpc>
                <a:spcPct val="90000"/>
              </a:lnSpc>
            </a:pPr>
            <a:endParaRPr lang="en-GB" altLang="en-US" sz="2400"/>
          </a:p>
          <a:p>
            <a:pPr eaLnBrk="1" hangingPunct="1">
              <a:lnSpc>
                <a:spcPct val="90000"/>
              </a:lnSpc>
            </a:pPr>
            <a:endParaRPr lang="en-US" altLang="en-US" sz="2400"/>
          </a:p>
        </p:txBody>
      </p:sp>
      <p:sp>
        <p:nvSpPr>
          <p:cNvPr id="30724" name="Content Placeholder 1"/>
          <p:cNvSpPr>
            <a:spLocks noGrp="1"/>
          </p:cNvSpPr>
          <p:nvPr>
            <p:ph sz="half" idx="2"/>
          </p:nvPr>
        </p:nvSpPr>
        <p:spPr/>
        <p:txBody>
          <a:bodyPr>
            <a:normAutofit/>
          </a:bodyPr>
          <a:lstStyle/>
          <a:p>
            <a:pPr eaLnBrk="1" hangingPunct="1"/>
            <a:r>
              <a:rPr lang="cy-GB" altLang="en-US" sz="2400">
                <a:solidFill>
                  <a:srgbClr val="00B0F0"/>
                </a:solidFill>
              </a:rPr>
              <a:t>Dewisiadau wrth siopa</a:t>
            </a:r>
          </a:p>
          <a:p>
            <a:pPr eaLnBrk="1" hangingPunct="1"/>
            <a:r>
              <a:rPr lang="cy-GB" altLang="en-US" sz="2400">
                <a:solidFill>
                  <a:srgbClr val="00B0F0"/>
                </a:solidFill>
              </a:rPr>
              <a:t>Cerdded, beicio, bws, car neu arall?</a:t>
            </a:r>
          </a:p>
          <a:p>
            <a:pPr eaLnBrk="1" hangingPunct="1"/>
            <a:r>
              <a:rPr lang="cy-GB" altLang="en-US" sz="2400">
                <a:solidFill>
                  <a:srgbClr val="00B0F0"/>
                </a:solidFill>
              </a:rPr>
              <a:t>Archfarchnad, marchnad ffermwyr, siopau bach lleol?</a:t>
            </a:r>
          </a:p>
          <a:p>
            <a:pPr eaLnBrk="1" hangingPunct="1"/>
            <a:r>
              <a:rPr lang="cy-GB" altLang="en-US" sz="2400">
                <a:solidFill>
                  <a:srgbClr val="00B0F0"/>
                </a:solidFill>
              </a:rPr>
              <a:t>Cig, pysgod, neu dim ond llysiau, ffrwythau a pulses</a:t>
            </a:r>
          </a:p>
          <a:p>
            <a:pPr eaLnBrk="1" hangingPunct="1"/>
            <a:r>
              <a:rPr lang="cy-GB" altLang="en-US" sz="2400">
                <a:solidFill>
                  <a:srgbClr val="00B0F0"/>
                </a:solidFill>
              </a:rPr>
              <a:t>Bagiau neu beidio, fath o fagiau plastig, tiniau neu papur?  </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17012697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AutoShape 2"/>
          <p:cNvSpPr>
            <a:spLocks noGrp="1" noChangeArrowheads="1"/>
          </p:cNvSpPr>
          <p:nvPr>
            <p:ph type="title"/>
          </p:nvPr>
        </p:nvSpPr>
        <p:spPr/>
        <p:txBody>
          <a:bodyPr rtlCol="0">
            <a:normAutofit fontScale="90000"/>
          </a:bodyPr>
          <a:lstStyle/>
          <a:p>
            <a:pPr>
              <a:defRPr/>
            </a:pPr>
            <a:r>
              <a:rPr lang="en-GB" altLang="en-US" dirty="0" smtClean="0"/>
              <a:t>Resources</a:t>
            </a:r>
            <a:br>
              <a:rPr lang="en-GB" altLang="en-US" dirty="0" smtClean="0"/>
            </a:br>
            <a:r>
              <a:rPr lang="en-GB" altLang="en-US" dirty="0" err="1" smtClean="0">
                <a:solidFill>
                  <a:srgbClr val="00B0F0"/>
                </a:solidFill>
              </a:rPr>
              <a:t>Adnoddau</a:t>
            </a:r>
            <a:endParaRPr lang="en-US" altLang="en-US" dirty="0">
              <a:solidFill>
                <a:srgbClr val="00B0F0"/>
              </a:solidFill>
            </a:endParaRPr>
          </a:p>
        </p:txBody>
      </p:sp>
      <p:sp>
        <p:nvSpPr>
          <p:cNvPr id="31747" name="Rectangle 3"/>
          <p:cNvSpPr>
            <a:spLocks noGrp="1" noChangeArrowheads="1"/>
          </p:cNvSpPr>
          <p:nvPr>
            <p:ph sz="half" idx="1"/>
          </p:nvPr>
        </p:nvSpPr>
        <p:spPr/>
        <p:txBody>
          <a:bodyPr/>
          <a:lstStyle/>
          <a:p>
            <a:pPr eaLnBrk="1" hangingPunct="1"/>
            <a:r>
              <a:rPr lang="en-GB" altLang="en-US" smtClean="0"/>
              <a:t>Tomato ketchup in a plastic bottle?</a:t>
            </a:r>
          </a:p>
          <a:p>
            <a:pPr eaLnBrk="1" hangingPunct="1"/>
            <a:r>
              <a:rPr lang="en-GB" altLang="en-US" smtClean="0"/>
              <a:t>Chocolate bar?</a:t>
            </a:r>
          </a:p>
          <a:p>
            <a:pPr eaLnBrk="1" hangingPunct="1"/>
            <a:r>
              <a:rPr lang="en-GB" altLang="en-US" smtClean="0"/>
              <a:t>Cheese?</a:t>
            </a:r>
          </a:p>
          <a:p>
            <a:pPr eaLnBrk="1" hangingPunct="1"/>
            <a:r>
              <a:rPr lang="en-GB" altLang="en-US" smtClean="0"/>
              <a:t>Bananas?</a:t>
            </a:r>
          </a:p>
          <a:p>
            <a:pPr eaLnBrk="1" hangingPunct="1"/>
            <a:r>
              <a:rPr lang="en-GB" altLang="en-US" smtClean="0"/>
              <a:t>Potatoes?</a:t>
            </a:r>
            <a:endParaRPr lang="en-US" altLang="en-US" smtClean="0"/>
          </a:p>
        </p:txBody>
      </p:sp>
      <p:sp>
        <p:nvSpPr>
          <p:cNvPr id="31748" name="Content Placeholder 1"/>
          <p:cNvSpPr>
            <a:spLocks noGrp="1"/>
          </p:cNvSpPr>
          <p:nvPr>
            <p:ph sz="half" idx="2"/>
          </p:nvPr>
        </p:nvSpPr>
        <p:spPr/>
        <p:txBody>
          <a:bodyPr/>
          <a:lstStyle/>
          <a:p>
            <a:pPr eaLnBrk="1" hangingPunct="1"/>
            <a:r>
              <a:rPr lang="en-GB" altLang="en-US" smtClean="0">
                <a:solidFill>
                  <a:srgbClr val="00B0F0"/>
                </a:solidFill>
              </a:rPr>
              <a:t>Saws Coch Tomato mewn botel plastig?</a:t>
            </a:r>
          </a:p>
          <a:p>
            <a:pPr eaLnBrk="1" hangingPunct="1"/>
            <a:r>
              <a:rPr lang="en-GB" altLang="en-US" smtClean="0">
                <a:solidFill>
                  <a:srgbClr val="00B0F0"/>
                </a:solidFill>
              </a:rPr>
              <a:t>Bar o siocled?</a:t>
            </a:r>
          </a:p>
          <a:p>
            <a:pPr eaLnBrk="1" hangingPunct="1"/>
            <a:r>
              <a:rPr lang="en-GB" altLang="en-US" smtClean="0">
                <a:solidFill>
                  <a:srgbClr val="00B0F0"/>
                </a:solidFill>
              </a:rPr>
              <a:t>Caws?</a:t>
            </a:r>
          </a:p>
          <a:p>
            <a:pPr eaLnBrk="1" hangingPunct="1"/>
            <a:r>
              <a:rPr lang="en-GB" altLang="en-US" smtClean="0">
                <a:solidFill>
                  <a:srgbClr val="00B0F0"/>
                </a:solidFill>
              </a:rPr>
              <a:t>Bananas?</a:t>
            </a:r>
          </a:p>
          <a:p>
            <a:pPr eaLnBrk="1" hangingPunct="1"/>
            <a:r>
              <a:rPr lang="en-GB" altLang="en-US" smtClean="0">
                <a:solidFill>
                  <a:srgbClr val="00B0F0"/>
                </a:solidFill>
              </a:rPr>
              <a:t>Tatws?</a:t>
            </a:r>
          </a:p>
        </p:txBody>
      </p:sp>
    </p:spTree>
    <p:extLst>
      <p:ext uri="{BB962C8B-B14F-4D97-AF65-F5344CB8AC3E}">
        <p14:creationId xmlns:p14="http://schemas.microsoft.com/office/powerpoint/2010/main" val="23068054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2"/>
          <p:cNvSpPr>
            <a:spLocks noGrp="1" noChangeArrowheads="1"/>
          </p:cNvSpPr>
          <p:nvPr>
            <p:ph type="title"/>
          </p:nvPr>
        </p:nvSpPr>
        <p:spPr/>
        <p:txBody>
          <a:bodyPr rtlCol="0">
            <a:normAutofit fontScale="90000"/>
          </a:bodyPr>
          <a:lstStyle/>
          <a:p>
            <a:pPr>
              <a:defRPr/>
            </a:pPr>
            <a:r>
              <a:rPr lang="en-GB" altLang="en-US" dirty="0" smtClean="0"/>
              <a:t>Ecological </a:t>
            </a:r>
            <a:r>
              <a:rPr lang="en-GB" altLang="en-US" dirty="0"/>
              <a:t>footprint </a:t>
            </a:r>
            <a:r>
              <a:rPr lang="en-GB" altLang="en-US" dirty="0" smtClean="0"/>
              <a:t>websites</a:t>
            </a:r>
            <a:br>
              <a:rPr lang="en-GB" altLang="en-US" dirty="0" smtClean="0"/>
            </a:br>
            <a:r>
              <a:rPr lang="en-GB" altLang="en-US" dirty="0" err="1" smtClean="0">
                <a:solidFill>
                  <a:srgbClr val="00B0F0"/>
                </a:solidFill>
              </a:rPr>
              <a:t>Ol-traed</a:t>
            </a:r>
            <a:r>
              <a:rPr lang="en-GB" altLang="en-US" dirty="0" smtClean="0">
                <a:solidFill>
                  <a:srgbClr val="00B0F0"/>
                </a:solidFill>
              </a:rPr>
              <a:t> </a:t>
            </a:r>
            <a:r>
              <a:rPr lang="en-GB" altLang="en-US" dirty="0" err="1" smtClean="0">
                <a:solidFill>
                  <a:srgbClr val="00B0F0"/>
                </a:solidFill>
              </a:rPr>
              <a:t>Ecolegol</a:t>
            </a:r>
            <a:r>
              <a:rPr lang="en-GB" altLang="en-US" dirty="0" smtClean="0">
                <a:solidFill>
                  <a:srgbClr val="00B0F0"/>
                </a:solidFill>
              </a:rPr>
              <a:t> </a:t>
            </a:r>
            <a:endParaRPr lang="en-US" altLang="en-US" dirty="0">
              <a:solidFill>
                <a:srgbClr val="00B0F0"/>
              </a:solidFill>
            </a:endParaRPr>
          </a:p>
        </p:txBody>
      </p:sp>
      <p:sp>
        <p:nvSpPr>
          <p:cNvPr id="32771" name="Rectangle 3"/>
          <p:cNvSpPr>
            <a:spLocks noGrp="1" noChangeArrowheads="1"/>
          </p:cNvSpPr>
          <p:nvPr>
            <p:ph idx="1"/>
          </p:nvPr>
        </p:nvSpPr>
        <p:spPr/>
        <p:txBody>
          <a:bodyPr>
            <a:normAutofit/>
          </a:bodyPr>
          <a:lstStyle/>
          <a:p>
            <a:pPr marL="0" indent="0">
              <a:buNone/>
            </a:pPr>
            <a:endParaRPr lang="en-US" altLang="en-US" dirty="0" smtClean="0">
              <a:hlinkClick r:id="rId3"/>
            </a:endParaRPr>
          </a:p>
          <a:p>
            <a:pPr eaLnBrk="1" hangingPunct="1"/>
            <a:r>
              <a:rPr lang="en-US" altLang="en-US" dirty="0" smtClean="0">
                <a:hlinkClick r:id="rId3"/>
              </a:rPr>
              <a:t>http://footprint.wwf.org.uk/questionnaires/show/1/4/30</a:t>
            </a:r>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819103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fontScale="90000"/>
          </a:bodyPr>
          <a:lstStyle/>
          <a:p>
            <a:r>
              <a:rPr lang="en-GB" dirty="0" smtClean="0"/>
              <a:t>Activities</a:t>
            </a:r>
            <a:br>
              <a:rPr lang="en-GB" dirty="0" smtClean="0"/>
            </a:br>
            <a:r>
              <a:rPr lang="en-GB" dirty="0" err="1" smtClean="0">
                <a:solidFill>
                  <a:schemeClr val="accent1"/>
                </a:solidFill>
              </a:rPr>
              <a:t>Gweithgareddau</a:t>
            </a:r>
            <a:endParaRPr lang="en-GB" dirty="0">
              <a:solidFill>
                <a:schemeClr val="accent1"/>
              </a:solidFill>
            </a:endParaRPr>
          </a:p>
        </p:txBody>
      </p:sp>
      <p:sp>
        <p:nvSpPr>
          <p:cNvPr id="10" name="Content Placeholder 9"/>
          <p:cNvSpPr>
            <a:spLocks noGrp="1"/>
          </p:cNvSpPr>
          <p:nvPr>
            <p:ph sz="half" idx="1"/>
          </p:nvPr>
        </p:nvSpPr>
        <p:spPr/>
        <p:txBody>
          <a:bodyPr/>
          <a:lstStyle/>
          <a:p>
            <a:r>
              <a:rPr lang="en-GB" dirty="0" err="1" smtClean="0"/>
              <a:t>Globingo</a:t>
            </a:r>
            <a:r>
              <a:rPr lang="en-GB" dirty="0" smtClean="0"/>
              <a:t> Game</a:t>
            </a:r>
          </a:p>
          <a:p>
            <a:r>
              <a:rPr lang="en-GB" dirty="0" smtClean="0"/>
              <a:t>Oxfam photographs</a:t>
            </a:r>
          </a:p>
          <a:p>
            <a:r>
              <a:rPr lang="en-GB" dirty="0" smtClean="0"/>
              <a:t>Clothes Labels</a:t>
            </a:r>
          </a:p>
          <a:p>
            <a:r>
              <a:rPr lang="en-GB" dirty="0" smtClean="0"/>
              <a:t>Shopping Basket</a:t>
            </a:r>
            <a:endParaRPr lang="en-GB" dirty="0"/>
          </a:p>
        </p:txBody>
      </p:sp>
      <p:sp>
        <p:nvSpPr>
          <p:cNvPr id="11" name="Content Placeholder 10"/>
          <p:cNvSpPr>
            <a:spLocks noGrp="1"/>
          </p:cNvSpPr>
          <p:nvPr>
            <p:ph sz="half" idx="2"/>
          </p:nvPr>
        </p:nvSpPr>
        <p:spPr/>
        <p:txBody>
          <a:bodyPr/>
          <a:lstStyle/>
          <a:p>
            <a:r>
              <a:rPr lang="cy-GB" dirty="0" smtClean="0">
                <a:solidFill>
                  <a:schemeClr val="accent1"/>
                </a:solidFill>
              </a:rPr>
              <a:t>Gem </a:t>
            </a:r>
            <a:r>
              <a:rPr lang="cy-GB" dirty="0" err="1" smtClean="0">
                <a:solidFill>
                  <a:schemeClr val="accent1"/>
                </a:solidFill>
              </a:rPr>
              <a:t>Globingo</a:t>
            </a:r>
            <a:endParaRPr lang="cy-GB" dirty="0" smtClean="0">
              <a:solidFill>
                <a:schemeClr val="accent1"/>
              </a:solidFill>
            </a:endParaRPr>
          </a:p>
          <a:p>
            <a:r>
              <a:rPr lang="cy-GB" dirty="0" smtClean="0">
                <a:solidFill>
                  <a:schemeClr val="accent1"/>
                </a:solidFill>
              </a:rPr>
              <a:t>Ffotograffau </a:t>
            </a:r>
            <a:r>
              <a:rPr lang="cy-GB" dirty="0" err="1" smtClean="0">
                <a:solidFill>
                  <a:schemeClr val="accent1"/>
                </a:solidFill>
              </a:rPr>
              <a:t>Oxfam</a:t>
            </a:r>
            <a:endParaRPr lang="cy-GB" dirty="0" smtClean="0">
              <a:solidFill>
                <a:schemeClr val="accent1"/>
              </a:solidFill>
            </a:endParaRPr>
          </a:p>
          <a:p>
            <a:r>
              <a:rPr lang="cy-GB" dirty="0" smtClean="0">
                <a:solidFill>
                  <a:schemeClr val="accent1"/>
                </a:solidFill>
              </a:rPr>
              <a:t>Labeli Dillad</a:t>
            </a:r>
          </a:p>
          <a:p>
            <a:r>
              <a:rPr lang="cy-GB" dirty="0" smtClean="0">
                <a:solidFill>
                  <a:schemeClr val="accent1"/>
                </a:solidFill>
              </a:rPr>
              <a:t>Basged Siopa</a:t>
            </a:r>
            <a:endParaRPr lang="cy-GB" dirty="0">
              <a:solidFill>
                <a:schemeClr val="accent1"/>
              </a:solidFill>
            </a:endParaRPr>
          </a:p>
        </p:txBody>
      </p:sp>
    </p:spTree>
    <p:extLst>
      <p:ext uri="{BB962C8B-B14F-4D97-AF65-F5344CB8AC3E}">
        <p14:creationId xmlns:p14="http://schemas.microsoft.com/office/powerpoint/2010/main" val="1308197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Recently in news</a:t>
            </a:r>
            <a:br>
              <a:rPr lang="en-GB" dirty="0" smtClean="0"/>
            </a:br>
            <a:r>
              <a:rPr lang="en-GB" dirty="0" err="1" smtClean="0">
                <a:solidFill>
                  <a:schemeClr val="accent1"/>
                </a:solidFill>
              </a:rPr>
              <a:t>Yn</a:t>
            </a:r>
            <a:r>
              <a:rPr lang="en-GB" dirty="0" smtClean="0">
                <a:solidFill>
                  <a:schemeClr val="accent1"/>
                </a:solidFill>
              </a:rPr>
              <a:t> y </a:t>
            </a:r>
            <a:r>
              <a:rPr lang="en-GB" dirty="0" err="1" smtClean="0">
                <a:solidFill>
                  <a:schemeClr val="accent1"/>
                </a:solidFill>
              </a:rPr>
              <a:t>newyddion</a:t>
            </a:r>
            <a:endParaRPr lang="en-GB" dirty="0">
              <a:solidFill>
                <a:schemeClr val="accent1"/>
              </a:solidFill>
            </a:endParaRPr>
          </a:p>
        </p:txBody>
      </p:sp>
      <p:sp>
        <p:nvSpPr>
          <p:cNvPr id="3" name="Content Placeholder 2"/>
          <p:cNvSpPr>
            <a:spLocks noGrp="1"/>
          </p:cNvSpPr>
          <p:nvPr>
            <p:ph sz="half" idx="1"/>
          </p:nvPr>
        </p:nvSpPr>
        <p:spPr/>
        <p:txBody>
          <a:bodyPr/>
          <a:lstStyle/>
          <a:p>
            <a:r>
              <a:rPr lang="en-GB" dirty="0" smtClean="0"/>
              <a:t>Taxing plastic food containers and drink cups.</a:t>
            </a:r>
          </a:p>
          <a:p>
            <a:r>
              <a:rPr lang="en-GB" dirty="0" smtClean="0"/>
              <a:t>Plastic in the Pacific Ocean.</a:t>
            </a:r>
          </a:p>
          <a:p>
            <a:r>
              <a:rPr lang="en-GB" dirty="0" smtClean="0"/>
              <a:t>Climate </a:t>
            </a:r>
            <a:r>
              <a:rPr lang="en-GB" dirty="0" smtClean="0"/>
              <a:t>Change</a:t>
            </a:r>
          </a:p>
          <a:p>
            <a:endParaRPr lang="en-GB" dirty="0"/>
          </a:p>
          <a:p>
            <a:r>
              <a:rPr lang="en-GB" dirty="0" smtClean="0"/>
              <a:t>See video clip on Moodle</a:t>
            </a:r>
            <a:endParaRPr lang="en-GB" dirty="0" smtClean="0"/>
          </a:p>
        </p:txBody>
      </p:sp>
      <p:sp>
        <p:nvSpPr>
          <p:cNvPr id="4" name="Content Placeholder 3"/>
          <p:cNvSpPr>
            <a:spLocks noGrp="1"/>
          </p:cNvSpPr>
          <p:nvPr>
            <p:ph sz="half" idx="2"/>
          </p:nvPr>
        </p:nvSpPr>
        <p:spPr/>
        <p:txBody>
          <a:bodyPr/>
          <a:lstStyle/>
          <a:p>
            <a:r>
              <a:rPr lang="en-GB" dirty="0" err="1" smtClean="0">
                <a:solidFill>
                  <a:schemeClr val="accent1"/>
                </a:solidFill>
              </a:rPr>
              <a:t>Trethu</a:t>
            </a:r>
            <a:r>
              <a:rPr lang="en-GB" dirty="0">
                <a:solidFill>
                  <a:schemeClr val="accent1"/>
                </a:solidFill>
              </a:rPr>
              <a:t> </a:t>
            </a:r>
            <a:r>
              <a:rPr lang="en-GB" dirty="0" err="1" smtClean="0">
                <a:solidFill>
                  <a:schemeClr val="accent1"/>
                </a:solidFill>
              </a:rPr>
              <a:t>ar</a:t>
            </a:r>
            <a:r>
              <a:rPr lang="en-GB" dirty="0" smtClean="0">
                <a:solidFill>
                  <a:schemeClr val="accent1"/>
                </a:solidFill>
              </a:rPr>
              <a:t> </a:t>
            </a:r>
            <a:r>
              <a:rPr lang="en-GB" dirty="0" err="1" smtClean="0">
                <a:solidFill>
                  <a:schemeClr val="accent1"/>
                </a:solidFill>
              </a:rPr>
              <a:t>cynwysyddion</a:t>
            </a:r>
            <a:r>
              <a:rPr lang="en-GB" dirty="0" smtClean="0">
                <a:solidFill>
                  <a:schemeClr val="accent1"/>
                </a:solidFill>
              </a:rPr>
              <a:t> a </a:t>
            </a:r>
            <a:r>
              <a:rPr lang="en-GB" dirty="0" err="1" smtClean="0">
                <a:solidFill>
                  <a:schemeClr val="accent1"/>
                </a:solidFill>
              </a:rPr>
              <a:t>cwpanau</a:t>
            </a:r>
            <a:r>
              <a:rPr lang="en-GB" dirty="0" smtClean="0">
                <a:solidFill>
                  <a:schemeClr val="accent1"/>
                </a:solidFill>
              </a:rPr>
              <a:t> </a:t>
            </a:r>
            <a:r>
              <a:rPr lang="en-GB" dirty="0" err="1" smtClean="0">
                <a:solidFill>
                  <a:schemeClr val="accent1"/>
                </a:solidFill>
              </a:rPr>
              <a:t>plastig</a:t>
            </a:r>
            <a:r>
              <a:rPr lang="en-GB" dirty="0" smtClean="0">
                <a:solidFill>
                  <a:schemeClr val="accent1"/>
                </a:solidFill>
              </a:rPr>
              <a:t>.</a:t>
            </a:r>
            <a:r>
              <a:rPr lang="en-GB" dirty="0"/>
              <a:t> </a:t>
            </a:r>
            <a:endParaRPr lang="en-GB" dirty="0" smtClean="0"/>
          </a:p>
          <a:p>
            <a:r>
              <a:rPr lang="en-GB" dirty="0" err="1" smtClean="0">
                <a:solidFill>
                  <a:schemeClr val="accent1"/>
                </a:solidFill>
              </a:rPr>
              <a:t>Plastig</a:t>
            </a:r>
            <a:r>
              <a:rPr lang="en-GB" dirty="0" smtClean="0">
                <a:solidFill>
                  <a:schemeClr val="accent1"/>
                </a:solidFill>
              </a:rPr>
              <a:t> </a:t>
            </a:r>
            <a:r>
              <a:rPr lang="en-GB" dirty="0" err="1" smtClean="0">
                <a:solidFill>
                  <a:schemeClr val="accent1"/>
                </a:solidFill>
              </a:rPr>
              <a:t>yn</a:t>
            </a:r>
            <a:r>
              <a:rPr lang="en-GB" dirty="0" smtClean="0">
                <a:solidFill>
                  <a:schemeClr val="accent1"/>
                </a:solidFill>
              </a:rPr>
              <a:t> </a:t>
            </a:r>
            <a:r>
              <a:rPr lang="en-GB" dirty="0">
                <a:solidFill>
                  <a:schemeClr val="accent1"/>
                </a:solidFill>
              </a:rPr>
              <a:t>y </a:t>
            </a:r>
            <a:r>
              <a:rPr lang="en-GB" dirty="0" err="1">
                <a:solidFill>
                  <a:schemeClr val="accent1"/>
                </a:solidFill>
              </a:rPr>
              <a:t>Môr</a:t>
            </a:r>
            <a:r>
              <a:rPr lang="en-GB" dirty="0">
                <a:solidFill>
                  <a:schemeClr val="accent1"/>
                </a:solidFill>
              </a:rPr>
              <a:t> </a:t>
            </a:r>
            <a:r>
              <a:rPr lang="en-GB" dirty="0" err="1" smtClean="0">
                <a:solidFill>
                  <a:schemeClr val="accent1"/>
                </a:solidFill>
              </a:rPr>
              <a:t>Tawel</a:t>
            </a:r>
            <a:r>
              <a:rPr lang="en-GB" dirty="0" smtClean="0">
                <a:solidFill>
                  <a:schemeClr val="accent1"/>
                </a:solidFill>
              </a:rPr>
              <a:t>.</a:t>
            </a:r>
          </a:p>
          <a:p>
            <a:r>
              <a:rPr lang="en-GB" dirty="0" err="1" smtClean="0">
                <a:solidFill>
                  <a:schemeClr val="accent1"/>
                </a:solidFill>
              </a:rPr>
              <a:t>Newid</a:t>
            </a:r>
            <a:r>
              <a:rPr lang="en-GB" dirty="0" smtClean="0">
                <a:solidFill>
                  <a:schemeClr val="accent1"/>
                </a:solidFill>
              </a:rPr>
              <a:t> </a:t>
            </a:r>
            <a:r>
              <a:rPr lang="en-GB" dirty="0" err="1" smtClean="0">
                <a:solidFill>
                  <a:schemeClr val="accent1"/>
                </a:solidFill>
              </a:rPr>
              <a:t>yn</a:t>
            </a:r>
            <a:r>
              <a:rPr lang="en-GB" dirty="0" smtClean="0">
                <a:solidFill>
                  <a:schemeClr val="accent1"/>
                </a:solidFill>
              </a:rPr>
              <a:t> </a:t>
            </a:r>
            <a:r>
              <a:rPr lang="en-GB" dirty="0" err="1" smtClean="0">
                <a:solidFill>
                  <a:schemeClr val="accent1"/>
                </a:solidFill>
              </a:rPr>
              <a:t>yr</a:t>
            </a:r>
            <a:r>
              <a:rPr lang="en-GB" dirty="0" smtClean="0">
                <a:solidFill>
                  <a:schemeClr val="accent1"/>
                </a:solidFill>
              </a:rPr>
              <a:t> </a:t>
            </a:r>
            <a:r>
              <a:rPr lang="en-GB" dirty="0" err="1" smtClean="0">
                <a:solidFill>
                  <a:schemeClr val="accent1"/>
                </a:solidFill>
              </a:rPr>
              <a:t>Hinsawdd</a:t>
            </a:r>
            <a:endParaRPr lang="en-GB" dirty="0" smtClean="0">
              <a:solidFill>
                <a:schemeClr val="accent1"/>
              </a:solidFill>
            </a:endParaRPr>
          </a:p>
          <a:p>
            <a:endParaRPr lang="en-GB" dirty="0">
              <a:solidFill>
                <a:schemeClr val="accent1"/>
              </a:solidFill>
            </a:endParaRPr>
          </a:p>
          <a:p>
            <a:r>
              <a:rPr lang="en-GB" dirty="0" err="1" smtClean="0">
                <a:solidFill>
                  <a:schemeClr val="accent1"/>
                </a:solidFill>
              </a:rPr>
              <a:t>Gweler</a:t>
            </a:r>
            <a:r>
              <a:rPr lang="en-GB" dirty="0" smtClean="0">
                <a:solidFill>
                  <a:schemeClr val="accent1"/>
                </a:solidFill>
              </a:rPr>
              <a:t> clip </a:t>
            </a:r>
            <a:r>
              <a:rPr lang="en-GB" dirty="0" err="1" smtClean="0">
                <a:solidFill>
                  <a:schemeClr val="accent1"/>
                </a:solidFill>
              </a:rPr>
              <a:t>fidio</a:t>
            </a:r>
            <a:r>
              <a:rPr lang="en-GB" dirty="0" smtClean="0">
                <a:solidFill>
                  <a:schemeClr val="accent1"/>
                </a:solidFill>
              </a:rPr>
              <a:t> </a:t>
            </a:r>
            <a:r>
              <a:rPr lang="en-GB" dirty="0" err="1" smtClean="0">
                <a:solidFill>
                  <a:schemeClr val="accent1"/>
                </a:solidFill>
              </a:rPr>
              <a:t>ar</a:t>
            </a:r>
            <a:r>
              <a:rPr lang="en-GB" dirty="0" smtClean="0">
                <a:solidFill>
                  <a:schemeClr val="accent1"/>
                </a:solidFill>
              </a:rPr>
              <a:t> Moodle</a:t>
            </a:r>
            <a:endParaRPr lang="en-GB" dirty="0">
              <a:solidFill>
                <a:schemeClr val="accent1"/>
              </a:solidFill>
            </a:endParaRPr>
          </a:p>
        </p:txBody>
      </p:sp>
      <p:sp>
        <p:nvSpPr>
          <p:cNvPr id="5" name="Rectangle 1"/>
          <p:cNvSpPr>
            <a:spLocks noChangeArrowheads="1"/>
          </p:cNvSpPr>
          <p:nvPr/>
        </p:nvSpPr>
        <p:spPr bwMode="auto">
          <a:xfrm>
            <a:off x="0" y="190127"/>
            <a:ext cx="17634" cy="7694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500" b="0" i="0" u="none" strike="noStrike" cap="none" normalizeH="0" baseline="0" dirty="0" smtClean="0">
                <a:ln>
                  <a:noFill/>
                </a:ln>
                <a:solidFill>
                  <a:schemeClr val="tx1"/>
                </a:solidFill>
                <a:effectLst/>
              </a:rPr>
              <a:t> </a:t>
            </a: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4081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Ecoschools</a:t>
            </a:r>
            <a:r>
              <a:rPr lang="en-GB" dirty="0" smtClean="0"/>
              <a:t/>
            </a:r>
            <a:br>
              <a:rPr lang="en-GB" dirty="0" smtClean="0"/>
            </a:br>
            <a:r>
              <a:rPr lang="en-GB" dirty="0" err="1" smtClean="0">
                <a:solidFill>
                  <a:schemeClr val="accent1"/>
                </a:solidFill>
              </a:rPr>
              <a:t>Ecoysgolion</a:t>
            </a:r>
            <a:endParaRPr lang="en-GB" dirty="0">
              <a:solidFill>
                <a:schemeClr val="accent1"/>
              </a:solidFill>
            </a:endParaRPr>
          </a:p>
        </p:txBody>
      </p:sp>
      <p:sp>
        <p:nvSpPr>
          <p:cNvPr id="3" name="Content Placeholder 2"/>
          <p:cNvSpPr>
            <a:spLocks noGrp="1"/>
          </p:cNvSpPr>
          <p:nvPr>
            <p:ph sz="half" idx="1"/>
          </p:nvPr>
        </p:nvSpPr>
        <p:spPr/>
        <p:txBody>
          <a:bodyPr>
            <a:normAutofit fontScale="70000" lnSpcReduction="20000"/>
          </a:bodyPr>
          <a:lstStyle/>
          <a:p>
            <a:r>
              <a:rPr lang="en-GB" dirty="0" smtClean="0"/>
              <a:t>Is based on lowering carbon / </a:t>
            </a:r>
            <a:r>
              <a:rPr lang="en-GB" dirty="0" err="1" smtClean="0"/>
              <a:t>ecofootprint</a:t>
            </a:r>
            <a:endParaRPr lang="en-GB" dirty="0"/>
          </a:p>
          <a:p>
            <a:r>
              <a:rPr lang="en-GB" dirty="0" smtClean="0"/>
              <a:t>Links to saving resources and being less wasteful</a:t>
            </a:r>
          </a:p>
          <a:p>
            <a:r>
              <a:rPr lang="en-GB" dirty="0" smtClean="0"/>
              <a:t>Practical and active</a:t>
            </a:r>
          </a:p>
          <a:p>
            <a:r>
              <a:rPr lang="en-GB" dirty="0" smtClean="0"/>
              <a:t>Links to Global Citizenship </a:t>
            </a:r>
          </a:p>
          <a:p>
            <a:r>
              <a:rPr lang="en-GB" dirty="0" smtClean="0"/>
              <a:t>Fair Trade versus air miles</a:t>
            </a:r>
          </a:p>
          <a:p>
            <a:r>
              <a:rPr lang="en-GB" dirty="0" smtClean="0"/>
              <a:t>Is a ‘whole school’ approach.</a:t>
            </a:r>
          </a:p>
          <a:p>
            <a:r>
              <a:rPr lang="en-GB" dirty="0" smtClean="0"/>
              <a:t>Information on Moodle and :</a:t>
            </a:r>
          </a:p>
          <a:p>
            <a:pPr marL="0" indent="0">
              <a:buNone/>
            </a:pPr>
            <a:r>
              <a:rPr lang="en-GB" dirty="0"/>
              <a:t>https://www.keepwalestidy.cymru/Pages/FAQs/Category/eco-schools-getting-started</a:t>
            </a:r>
          </a:p>
          <a:p>
            <a:endParaRPr lang="en-GB" dirty="0" smtClean="0"/>
          </a:p>
          <a:p>
            <a:endParaRPr lang="en-GB" dirty="0" smtClean="0"/>
          </a:p>
          <a:p>
            <a:endParaRPr lang="en-GB" dirty="0"/>
          </a:p>
        </p:txBody>
      </p:sp>
      <p:sp>
        <p:nvSpPr>
          <p:cNvPr id="4" name="Content Placeholder 3"/>
          <p:cNvSpPr>
            <a:spLocks noGrp="1"/>
          </p:cNvSpPr>
          <p:nvPr>
            <p:ph sz="half" idx="2"/>
          </p:nvPr>
        </p:nvSpPr>
        <p:spPr/>
        <p:txBody>
          <a:bodyPr>
            <a:normAutofit fontScale="70000" lnSpcReduction="20000"/>
          </a:bodyPr>
          <a:lstStyle/>
          <a:p>
            <a:r>
              <a:rPr lang="cy-GB" dirty="0" smtClean="0">
                <a:solidFill>
                  <a:schemeClr val="accent1"/>
                </a:solidFill>
              </a:rPr>
              <a:t>Wedi selio ar lleihau ôl troed carbon / eco.</a:t>
            </a:r>
          </a:p>
          <a:p>
            <a:r>
              <a:rPr lang="cy-GB" dirty="0">
                <a:solidFill>
                  <a:schemeClr val="accent1"/>
                </a:solidFill>
              </a:rPr>
              <a:t>C</a:t>
            </a:r>
            <a:r>
              <a:rPr lang="cy-GB" dirty="0" smtClean="0">
                <a:solidFill>
                  <a:schemeClr val="accent1"/>
                </a:solidFill>
              </a:rPr>
              <a:t>ysylltiad gyda  achub adnoddau a bod yn llai gwastraffus.</a:t>
            </a:r>
          </a:p>
          <a:p>
            <a:r>
              <a:rPr lang="cy-GB" dirty="0" smtClean="0">
                <a:solidFill>
                  <a:schemeClr val="accent1"/>
                </a:solidFill>
              </a:rPr>
              <a:t>Ymarferol a gweithredol.</a:t>
            </a:r>
          </a:p>
          <a:p>
            <a:r>
              <a:rPr lang="cy-GB" dirty="0" smtClean="0">
                <a:solidFill>
                  <a:schemeClr val="accent1"/>
                </a:solidFill>
              </a:rPr>
              <a:t>Cysylltiad gyda Dinasyddiaeth Byd Eang.</a:t>
            </a:r>
          </a:p>
          <a:p>
            <a:r>
              <a:rPr lang="cy-GB" dirty="0" smtClean="0">
                <a:solidFill>
                  <a:schemeClr val="accent1"/>
                </a:solidFill>
              </a:rPr>
              <a:t>Masnach Deg yn erbyn milltiroedd awyr</a:t>
            </a:r>
          </a:p>
          <a:p>
            <a:r>
              <a:rPr lang="cy-GB" dirty="0" smtClean="0">
                <a:solidFill>
                  <a:schemeClr val="accent1"/>
                </a:solidFill>
              </a:rPr>
              <a:t>Ysgol cyfan</a:t>
            </a:r>
          </a:p>
          <a:p>
            <a:r>
              <a:rPr lang="cy-GB" dirty="0" smtClean="0">
                <a:solidFill>
                  <a:schemeClr val="accent1"/>
                </a:solidFill>
              </a:rPr>
              <a:t>Partneriaeth gyda teuluoedd, y gymuned a busnes lleol.</a:t>
            </a:r>
          </a:p>
          <a:p>
            <a:r>
              <a:rPr lang="cy-GB" dirty="0" smtClean="0">
                <a:solidFill>
                  <a:schemeClr val="accent1"/>
                </a:solidFill>
              </a:rPr>
              <a:t>Gwybodaeth ar </a:t>
            </a:r>
            <a:r>
              <a:rPr lang="cy-GB" dirty="0" err="1" smtClean="0">
                <a:solidFill>
                  <a:schemeClr val="accent1"/>
                </a:solidFill>
              </a:rPr>
              <a:t>Moodle</a:t>
            </a:r>
            <a:r>
              <a:rPr lang="cy-GB" dirty="0" smtClean="0">
                <a:solidFill>
                  <a:schemeClr val="accent1"/>
                </a:solidFill>
              </a:rPr>
              <a:t> a:</a:t>
            </a:r>
          </a:p>
          <a:p>
            <a:pPr marL="0" indent="0">
              <a:buNone/>
            </a:pPr>
            <a:r>
              <a:rPr lang="en-GB" dirty="0" smtClean="0">
                <a:solidFill>
                  <a:schemeClr val="accent1"/>
                </a:solidFill>
              </a:rPr>
              <a:t>https</a:t>
            </a:r>
            <a:r>
              <a:rPr lang="en-GB" dirty="0">
                <a:solidFill>
                  <a:schemeClr val="accent1"/>
                </a:solidFill>
              </a:rPr>
              <a:t>://www.keepwalestidy.cymru/Pages/FAQs/Site/cy/Category/rhoi-cynnig-arni</a:t>
            </a:r>
          </a:p>
        </p:txBody>
      </p:sp>
    </p:spTree>
    <p:extLst>
      <p:ext uri="{BB962C8B-B14F-4D97-AF65-F5344CB8AC3E}">
        <p14:creationId xmlns:p14="http://schemas.microsoft.com/office/powerpoint/2010/main" val="1040762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Topics of </a:t>
            </a:r>
            <a:r>
              <a:rPr lang="en-GB" dirty="0" err="1" smtClean="0"/>
              <a:t>Ecoschools</a:t>
            </a:r>
            <a:r>
              <a:rPr lang="en-GB" dirty="0" smtClean="0"/>
              <a:t> Wales</a:t>
            </a:r>
            <a:br>
              <a:rPr lang="en-GB" dirty="0" smtClean="0"/>
            </a:br>
            <a:r>
              <a:rPr lang="en-GB" dirty="0" err="1" smtClean="0">
                <a:solidFill>
                  <a:schemeClr val="accent1"/>
                </a:solidFill>
              </a:rPr>
              <a:t>Testunau</a:t>
            </a:r>
            <a:r>
              <a:rPr lang="en-GB" dirty="0" smtClean="0">
                <a:solidFill>
                  <a:schemeClr val="accent1"/>
                </a:solidFill>
              </a:rPr>
              <a:t> </a:t>
            </a:r>
            <a:r>
              <a:rPr lang="en-GB" dirty="0" err="1" smtClean="0">
                <a:solidFill>
                  <a:schemeClr val="accent1"/>
                </a:solidFill>
              </a:rPr>
              <a:t>Ecoysgolion</a:t>
            </a:r>
            <a:r>
              <a:rPr lang="en-GB" dirty="0" smtClean="0">
                <a:solidFill>
                  <a:schemeClr val="accent1"/>
                </a:solidFill>
              </a:rPr>
              <a:t> </a:t>
            </a:r>
            <a:r>
              <a:rPr lang="en-GB" dirty="0" err="1" smtClean="0">
                <a:solidFill>
                  <a:schemeClr val="accent1"/>
                </a:solidFill>
              </a:rPr>
              <a:t>Cymru</a:t>
            </a:r>
            <a:r>
              <a:rPr lang="en-GB" dirty="0" smtClean="0"/>
              <a:t/>
            </a:r>
            <a:br>
              <a:rPr lang="en-GB" dirty="0" smtClean="0"/>
            </a:br>
            <a:endParaRPr lang="en-GB" dirty="0"/>
          </a:p>
        </p:txBody>
      </p:sp>
      <p:sp>
        <p:nvSpPr>
          <p:cNvPr id="4" name="Content Placeholder 3"/>
          <p:cNvSpPr>
            <a:spLocks noGrp="1"/>
          </p:cNvSpPr>
          <p:nvPr>
            <p:ph sz="half" idx="2"/>
          </p:nvPr>
        </p:nvSpPr>
        <p:spPr/>
        <p:txBody>
          <a:bodyPr>
            <a:normAutofit lnSpcReduction="10000"/>
          </a:bodyPr>
          <a:lstStyle/>
          <a:p>
            <a:r>
              <a:rPr lang="en-GB" dirty="0" err="1">
                <a:solidFill>
                  <a:schemeClr val="accent1"/>
                </a:solidFill>
              </a:rPr>
              <a:t>Lleihau</a:t>
            </a:r>
            <a:r>
              <a:rPr lang="en-GB" dirty="0">
                <a:solidFill>
                  <a:schemeClr val="accent1"/>
                </a:solidFill>
              </a:rPr>
              <a:t> </a:t>
            </a:r>
            <a:r>
              <a:rPr lang="en-GB" dirty="0" err="1" smtClean="0">
                <a:solidFill>
                  <a:schemeClr val="accent1"/>
                </a:solidFill>
              </a:rPr>
              <a:t>Gwastraff</a:t>
            </a:r>
            <a:endParaRPr lang="en-GB" dirty="0" smtClean="0">
              <a:solidFill>
                <a:schemeClr val="accent1"/>
              </a:solidFill>
            </a:endParaRPr>
          </a:p>
          <a:p>
            <a:r>
              <a:rPr lang="en-GB" dirty="0" err="1" smtClean="0">
                <a:solidFill>
                  <a:schemeClr val="accent1"/>
                </a:solidFill>
              </a:rPr>
              <a:t>Trafnidiaeth</a:t>
            </a:r>
            <a:endParaRPr lang="en-GB" dirty="0" smtClean="0">
              <a:solidFill>
                <a:schemeClr val="accent1"/>
              </a:solidFill>
            </a:endParaRPr>
          </a:p>
          <a:p>
            <a:r>
              <a:rPr lang="en-GB" dirty="0" err="1" smtClean="0">
                <a:solidFill>
                  <a:schemeClr val="accent1"/>
                </a:solidFill>
              </a:rPr>
              <a:t>Tir</a:t>
            </a:r>
            <a:r>
              <a:rPr lang="en-GB" dirty="0" smtClean="0">
                <a:solidFill>
                  <a:schemeClr val="accent1"/>
                </a:solidFill>
              </a:rPr>
              <a:t> </a:t>
            </a:r>
            <a:r>
              <a:rPr lang="en-GB" dirty="0" err="1">
                <a:solidFill>
                  <a:schemeClr val="accent1"/>
                </a:solidFill>
              </a:rPr>
              <a:t>yr</a:t>
            </a:r>
            <a:r>
              <a:rPr lang="en-GB" dirty="0">
                <a:solidFill>
                  <a:schemeClr val="accent1"/>
                </a:solidFill>
              </a:rPr>
              <a:t> </a:t>
            </a:r>
            <a:r>
              <a:rPr lang="en-GB" dirty="0" err="1" smtClean="0">
                <a:solidFill>
                  <a:schemeClr val="accent1"/>
                </a:solidFill>
              </a:rPr>
              <a:t>Ysgol</a:t>
            </a:r>
            <a:endParaRPr lang="en-GB" dirty="0" smtClean="0">
              <a:solidFill>
                <a:schemeClr val="accent1"/>
              </a:solidFill>
            </a:endParaRPr>
          </a:p>
          <a:p>
            <a:r>
              <a:rPr lang="en-GB" dirty="0" err="1" smtClean="0">
                <a:solidFill>
                  <a:schemeClr val="accent1"/>
                </a:solidFill>
              </a:rPr>
              <a:t>Byw’n</a:t>
            </a:r>
            <a:r>
              <a:rPr lang="en-GB" dirty="0" smtClean="0">
                <a:solidFill>
                  <a:schemeClr val="accent1"/>
                </a:solidFill>
              </a:rPr>
              <a:t> </a:t>
            </a:r>
            <a:r>
              <a:rPr lang="en-GB" dirty="0" err="1" smtClean="0">
                <a:solidFill>
                  <a:schemeClr val="accent1"/>
                </a:solidFill>
              </a:rPr>
              <a:t>Iach</a:t>
            </a:r>
            <a:endParaRPr lang="en-GB" dirty="0" smtClean="0">
              <a:solidFill>
                <a:schemeClr val="accent1"/>
              </a:solidFill>
            </a:endParaRPr>
          </a:p>
          <a:p>
            <a:r>
              <a:rPr lang="en-GB" dirty="0" err="1" smtClean="0">
                <a:solidFill>
                  <a:schemeClr val="accent1"/>
                </a:solidFill>
              </a:rPr>
              <a:t>Ynni</a:t>
            </a:r>
            <a:endParaRPr lang="en-GB" dirty="0" smtClean="0">
              <a:solidFill>
                <a:schemeClr val="accent1"/>
              </a:solidFill>
            </a:endParaRPr>
          </a:p>
          <a:p>
            <a:r>
              <a:rPr lang="en-GB" dirty="0" err="1" smtClean="0">
                <a:solidFill>
                  <a:schemeClr val="accent1"/>
                </a:solidFill>
              </a:rPr>
              <a:t>Dŵr</a:t>
            </a:r>
            <a:endParaRPr lang="en-GB" dirty="0" smtClean="0">
              <a:solidFill>
                <a:schemeClr val="accent1"/>
              </a:solidFill>
            </a:endParaRPr>
          </a:p>
          <a:p>
            <a:r>
              <a:rPr lang="en-GB" dirty="0" err="1" smtClean="0">
                <a:solidFill>
                  <a:schemeClr val="accent1"/>
                </a:solidFill>
              </a:rPr>
              <a:t>Sbwriel</a:t>
            </a:r>
            <a:endParaRPr lang="en-GB" dirty="0">
              <a:solidFill>
                <a:schemeClr val="accent1"/>
              </a:solidFill>
            </a:endParaRPr>
          </a:p>
          <a:p>
            <a:r>
              <a:rPr lang="en-GB" dirty="0" err="1" smtClean="0">
                <a:solidFill>
                  <a:schemeClr val="accent1"/>
                </a:solidFill>
              </a:rPr>
              <a:t>Dinasyddiaeth</a:t>
            </a:r>
            <a:r>
              <a:rPr lang="en-GB" dirty="0" smtClean="0">
                <a:solidFill>
                  <a:schemeClr val="accent1"/>
                </a:solidFill>
              </a:rPr>
              <a:t> </a:t>
            </a:r>
            <a:r>
              <a:rPr lang="en-GB" dirty="0" err="1" smtClean="0">
                <a:solidFill>
                  <a:schemeClr val="accent1"/>
                </a:solidFill>
              </a:rPr>
              <a:t>Fyd-eang</a:t>
            </a:r>
            <a:endParaRPr lang="en-GB" dirty="0">
              <a:solidFill>
                <a:schemeClr val="accent1"/>
              </a:solidFill>
            </a:endParaRPr>
          </a:p>
        </p:txBody>
      </p:sp>
      <p:sp>
        <p:nvSpPr>
          <p:cNvPr id="6" name="Content Placeholder 5"/>
          <p:cNvSpPr>
            <a:spLocks noGrp="1"/>
          </p:cNvSpPr>
          <p:nvPr>
            <p:ph sz="half" idx="1"/>
          </p:nvPr>
        </p:nvSpPr>
        <p:spPr/>
        <p:txBody>
          <a:bodyPr>
            <a:normAutofit lnSpcReduction="10000"/>
          </a:bodyPr>
          <a:lstStyle/>
          <a:p>
            <a:r>
              <a:rPr lang="en-GB" dirty="0"/>
              <a:t>Waste </a:t>
            </a:r>
            <a:r>
              <a:rPr lang="en-GB" dirty="0" smtClean="0"/>
              <a:t>Minimisation</a:t>
            </a:r>
          </a:p>
          <a:p>
            <a:r>
              <a:rPr lang="en-GB" dirty="0" smtClean="0"/>
              <a:t>Transport</a:t>
            </a:r>
          </a:p>
          <a:p>
            <a:r>
              <a:rPr lang="en-GB" dirty="0" smtClean="0"/>
              <a:t>School Grounds</a:t>
            </a:r>
          </a:p>
          <a:p>
            <a:r>
              <a:rPr lang="en-GB" dirty="0" smtClean="0"/>
              <a:t>Healthy Living</a:t>
            </a:r>
          </a:p>
          <a:p>
            <a:r>
              <a:rPr lang="en-GB" dirty="0" smtClean="0"/>
              <a:t>Energy</a:t>
            </a:r>
          </a:p>
          <a:p>
            <a:r>
              <a:rPr lang="en-GB" dirty="0" smtClean="0"/>
              <a:t>Water</a:t>
            </a:r>
          </a:p>
          <a:p>
            <a:r>
              <a:rPr lang="en-GB" dirty="0" smtClean="0"/>
              <a:t>Litter</a:t>
            </a:r>
          </a:p>
          <a:p>
            <a:r>
              <a:rPr lang="en-GB" dirty="0" smtClean="0"/>
              <a:t>Global </a:t>
            </a:r>
            <a:r>
              <a:rPr lang="en-GB" dirty="0"/>
              <a:t>Citizenship.</a:t>
            </a:r>
          </a:p>
        </p:txBody>
      </p:sp>
    </p:spTree>
    <p:extLst>
      <p:ext uri="{BB962C8B-B14F-4D97-AF65-F5344CB8AC3E}">
        <p14:creationId xmlns:p14="http://schemas.microsoft.com/office/powerpoint/2010/main" val="4044718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2352" y="1124744"/>
            <a:ext cx="6156176" cy="504056"/>
          </a:xfrm>
        </p:spPr>
        <p:txBody>
          <a:bodyPr>
            <a:normAutofit fontScale="90000"/>
          </a:bodyPr>
          <a:lstStyle/>
          <a:p>
            <a:r>
              <a:rPr lang="cy-GB" sz="3600" b="1" dirty="0">
                <a:ln w="18000">
                  <a:solidFill>
                    <a:schemeClr val="tx2">
                      <a:lumMod val="75000"/>
                    </a:schemeClr>
                  </a:solidFill>
                  <a:prstDash val="solid"/>
                  <a:miter lim="800000"/>
                </a:ln>
                <a:solidFill>
                  <a:schemeClr val="tx2">
                    <a:lumMod val="40000"/>
                    <a:lumOff val="60000"/>
                  </a:schemeClr>
                </a:solidFill>
                <a:effectLst>
                  <a:outerShdw blurRad="25500" dist="23000" dir="7020000" algn="tl">
                    <a:srgbClr val="000000">
                      <a:alpha val="50000"/>
                    </a:srgbClr>
                  </a:outerShdw>
                </a:effectLst>
                <a:latin typeface="Century Gothic" pitchFamily="34" charset="0"/>
              </a:rPr>
              <a:t>The </a:t>
            </a:r>
            <a:r>
              <a:rPr lang="cy-GB" sz="3600" b="1" dirty="0">
                <a:ln w="18000">
                  <a:solidFill>
                    <a:schemeClr val="tx2">
                      <a:lumMod val="75000"/>
                    </a:schemeClr>
                  </a:solidFill>
                  <a:prstDash val="solid"/>
                  <a:miter lim="800000"/>
                </a:ln>
                <a:solidFill>
                  <a:srgbClr val="00B050"/>
                </a:solidFill>
                <a:effectLst>
                  <a:outerShdw blurRad="25500" dist="23000" dir="7020000" algn="tl">
                    <a:srgbClr val="000000">
                      <a:alpha val="50000"/>
                    </a:srgbClr>
                  </a:outerShdw>
                </a:effectLst>
                <a:latin typeface="Century Gothic" pitchFamily="34" charset="0"/>
              </a:rPr>
              <a:t>Eco</a:t>
            </a:r>
            <a:r>
              <a:rPr lang="cy-GB" sz="3600" b="1" dirty="0">
                <a:ln w="18000">
                  <a:solidFill>
                    <a:schemeClr val="tx2">
                      <a:lumMod val="75000"/>
                    </a:schemeClr>
                  </a:solidFill>
                  <a:prstDash val="solid"/>
                  <a:miter lim="800000"/>
                </a:ln>
                <a:solidFill>
                  <a:schemeClr val="tx2">
                    <a:lumMod val="40000"/>
                    <a:lumOff val="60000"/>
                  </a:schemeClr>
                </a:solidFill>
                <a:effectLst>
                  <a:outerShdw blurRad="25500" dist="23000" dir="7020000" algn="tl">
                    <a:srgbClr val="000000">
                      <a:alpha val="50000"/>
                    </a:srgbClr>
                  </a:outerShdw>
                </a:effectLst>
                <a:latin typeface="Century Gothic" pitchFamily="34" charset="0"/>
              </a:rPr>
              <a:t>-Schools Process</a:t>
            </a:r>
            <a:endParaRPr lang="en-GB" sz="3600" b="1" dirty="0">
              <a:ln w="18000">
                <a:solidFill>
                  <a:schemeClr val="tx2">
                    <a:lumMod val="75000"/>
                  </a:schemeClr>
                </a:solidFill>
                <a:prstDash val="solid"/>
                <a:miter lim="800000"/>
              </a:ln>
              <a:solidFill>
                <a:schemeClr val="tx2">
                  <a:lumMod val="40000"/>
                  <a:lumOff val="60000"/>
                </a:schemeClr>
              </a:solidFill>
              <a:effectLst>
                <a:outerShdw blurRad="25500" dist="23000" dir="7020000" algn="tl">
                  <a:srgbClr val="000000">
                    <a:alpha val="50000"/>
                  </a:srgbClr>
                </a:outerShdw>
              </a:effectLst>
              <a:latin typeface="Century Gothic" pitchFamily="34" charset="0"/>
            </a:endParaRPr>
          </a:p>
        </p:txBody>
      </p:sp>
      <p:sp>
        <p:nvSpPr>
          <p:cNvPr id="19" name="Oval 18">
            <a:hlinkClick r:id="rId2" action="ppaction://hlinksldjump"/>
          </p:cNvPr>
          <p:cNvSpPr/>
          <p:nvPr/>
        </p:nvSpPr>
        <p:spPr>
          <a:xfrm>
            <a:off x="5375920" y="1988840"/>
            <a:ext cx="4248472" cy="3744416"/>
          </a:xfrm>
          <a:prstGeom prst="ellipse">
            <a:avLst/>
          </a:prstGeom>
          <a:solidFill>
            <a:schemeClr val="accent1">
              <a:lumMod val="60000"/>
              <a:lumOff val="40000"/>
            </a:schemeClr>
          </a:solidFill>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entury Gothic" pitchFamily="34" charset="0"/>
            </a:endParaRPr>
          </a:p>
        </p:txBody>
      </p:sp>
      <p:sp>
        <p:nvSpPr>
          <p:cNvPr id="8" name="Dodecagon 7">
            <a:hlinkClick r:id="rId3" action="ppaction://hlinksldjump"/>
          </p:cNvPr>
          <p:cNvSpPr/>
          <p:nvPr/>
        </p:nvSpPr>
        <p:spPr>
          <a:xfrm>
            <a:off x="4439816" y="1700809"/>
            <a:ext cx="1584176" cy="1098823"/>
          </a:xfrm>
          <a:prstGeom prst="dodecagon">
            <a:avLst/>
          </a:prstGeom>
          <a:solidFill>
            <a:srgbClr val="00B050"/>
          </a:solidFill>
          <a:effectLst>
            <a:glow rad="101600">
              <a:srgbClr val="00B050">
                <a:alpha val="6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a:solidFill>
                  <a:prstClr val="black"/>
                </a:solidFill>
                <a:latin typeface="Century Gothic" pitchFamily="34" charset="0"/>
              </a:rPr>
              <a:t>Linking to the Curriculum</a:t>
            </a:r>
            <a:endParaRPr lang="en-GB" sz="1400" dirty="0">
              <a:solidFill>
                <a:prstClr val="black"/>
              </a:solidFill>
              <a:latin typeface="Century Gothic" pitchFamily="34" charset="0"/>
            </a:endParaRPr>
          </a:p>
        </p:txBody>
      </p:sp>
      <p:sp>
        <p:nvSpPr>
          <p:cNvPr id="9" name="Rounded Rectangle 8">
            <a:hlinkClick r:id="rId4" action="ppaction://hlinksldjump"/>
          </p:cNvPr>
          <p:cNvSpPr/>
          <p:nvPr/>
        </p:nvSpPr>
        <p:spPr>
          <a:xfrm>
            <a:off x="4583832" y="4589546"/>
            <a:ext cx="1348950" cy="855679"/>
          </a:xfrm>
          <a:prstGeom prst="roundRect">
            <a:avLst/>
          </a:prstGeom>
          <a:solidFill>
            <a:srgbClr val="00B050"/>
          </a:solidFill>
          <a:effectLst>
            <a:glow rad="101600">
              <a:srgbClr val="00B050">
                <a:alpha val="6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a:solidFill>
                  <a:prstClr val="black"/>
                </a:solidFill>
                <a:latin typeface="Century Gothic" pitchFamily="34" charset="0"/>
              </a:rPr>
              <a:t>Informing and Involving</a:t>
            </a:r>
            <a:endParaRPr lang="en-GB" sz="1400" dirty="0">
              <a:solidFill>
                <a:prstClr val="black"/>
              </a:solidFill>
              <a:latin typeface="Century Gothic" pitchFamily="34" charset="0"/>
            </a:endParaRPr>
          </a:p>
        </p:txBody>
      </p:sp>
      <p:grpSp>
        <p:nvGrpSpPr>
          <p:cNvPr id="3" name="Group 13"/>
          <p:cNvGrpSpPr/>
          <p:nvPr/>
        </p:nvGrpSpPr>
        <p:grpSpPr>
          <a:xfrm>
            <a:off x="5663952" y="2852936"/>
            <a:ext cx="3744416" cy="1656184"/>
            <a:chOff x="2267744" y="1916832"/>
            <a:chExt cx="4896544" cy="2160240"/>
          </a:xfrm>
        </p:grpSpPr>
        <p:sp>
          <p:nvSpPr>
            <p:cNvPr id="5" name="Oval 4">
              <a:hlinkClick r:id="rId5" action="ppaction://hlinksldjump"/>
            </p:cNvPr>
            <p:cNvSpPr/>
            <p:nvPr/>
          </p:nvSpPr>
          <p:spPr>
            <a:xfrm>
              <a:off x="3491880" y="1916832"/>
              <a:ext cx="2451180" cy="1008112"/>
            </a:xfrm>
            <a:prstGeom prst="ellipse">
              <a:avLst/>
            </a:prstGeom>
            <a:solidFill>
              <a:schemeClr val="accent1">
                <a:lumMod val="40000"/>
                <a:lumOff val="60000"/>
              </a:schemeClr>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a:solidFill>
                    <a:prstClr val="black"/>
                  </a:solidFill>
                  <a:latin typeface="Century Gothic" pitchFamily="34" charset="0"/>
                </a:rPr>
                <a:t>Environmental</a:t>
              </a:r>
            </a:p>
            <a:p>
              <a:pPr algn="ctr"/>
              <a:r>
                <a:rPr lang="cy-GB" sz="1200" dirty="0">
                  <a:solidFill>
                    <a:prstClr val="black"/>
                  </a:solidFill>
                  <a:latin typeface="Century Gothic" pitchFamily="34" charset="0"/>
                </a:rPr>
                <a:t> Review</a:t>
              </a:r>
              <a:endParaRPr lang="en-GB" sz="1200" dirty="0">
                <a:solidFill>
                  <a:prstClr val="black"/>
                </a:solidFill>
                <a:latin typeface="Century Gothic" pitchFamily="34" charset="0"/>
              </a:endParaRPr>
            </a:p>
          </p:txBody>
        </p:sp>
        <p:sp>
          <p:nvSpPr>
            <p:cNvPr id="6" name="Oval 5">
              <a:hlinkClick r:id="rId6" action="ppaction://hlinksldjump"/>
            </p:cNvPr>
            <p:cNvSpPr/>
            <p:nvPr/>
          </p:nvSpPr>
          <p:spPr>
            <a:xfrm>
              <a:off x="2267744" y="3068960"/>
              <a:ext cx="2376264" cy="1008112"/>
            </a:xfrm>
            <a:prstGeom prst="ellipse">
              <a:avLst/>
            </a:prstGeom>
            <a:solidFill>
              <a:schemeClr val="accent1">
                <a:lumMod val="40000"/>
                <a:lumOff val="60000"/>
              </a:schemeClr>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a:solidFill>
                    <a:prstClr val="black"/>
                  </a:solidFill>
                  <a:latin typeface="Century Gothic" pitchFamily="34" charset="0"/>
                </a:rPr>
                <a:t>Monitoring and Evaluation</a:t>
              </a:r>
              <a:endParaRPr lang="en-GB" sz="1200" dirty="0">
                <a:solidFill>
                  <a:prstClr val="black"/>
                </a:solidFill>
                <a:latin typeface="Century Gothic" pitchFamily="34" charset="0"/>
              </a:endParaRPr>
            </a:p>
          </p:txBody>
        </p:sp>
        <p:sp>
          <p:nvSpPr>
            <p:cNvPr id="7" name="Oval 6">
              <a:hlinkClick r:id="rId7" action="ppaction://hlinksldjump"/>
            </p:cNvPr>
            <p:cNvSpPr/>
            <p:nvPr/>
          </p:nvSpPr>
          <p:spPr>
            <a:xfrm>
              <a:off x="4932040" y="3068960"/>
              <a:ext cx="2232248" cy="1008112"/>
            </a:xfrm>
            <a:prstGeom prst="ellipse">
              <a:avLst/>
            </a:prstGeom>
            <a:solidFill>
              <a:schemeClr val="accent1">
                <a:lumMod val="40000"/>
                <a:lumOff val="60000"/>
              </a:schemeClr>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a:solidFill>
                    <a:prstClr val="black"/>
                  </a:solidFill>
                  <a:latin typeface="Century Gothic" pitchFamily="34" charset="0"/>
                </a:rPr>
                <a:t>Action Plan</a:t>
              </a:r>
              <a:endParaRPr lang="en-GB" sz="1200" dirty="0">
                <a:solidFill>
                  <a:prstClr val="black"/>
                </a:solidFill>
                <a:latin typeface="Century Gothic" pitchFamily="34" charset="0"/>
              </a:endParaRPr>
            </a:p>
          </p:txBody>
        </p:sp>
        <p:sp>
          <p:nvSpPr>
            <p:cNvPr id="10" name="Right Arrow 9"/>
            <p:cNvSpPr/>
            <p:nvPr/>
          </p:nvSpPr>
          <p:spPr>
            <a:xfrm rot="2615748">
              <a:off x="5232492" y="2718845"/>
              <a:ext cx="648072" cy="504056"/>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entury Gothic" pitchFamily="34" charset="0"/>
              </a:endParaRPr>
            </a:p>
          </p:txBody>
        </p:sp>
        <p:sp>
          <p:nvSpPr>
            <p:cNvPr id="11" name="Right Arrow 10"/>
            <p:cNvSpPr/>
            <p:nvPr/>
          </p:nvSpPr>
          <p:spPr>
            <a:xfrm rot="18573359">
              <a:off x="3424498" y="2651201"/>
              <a:ext cx="648072" cy="504056"/>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entury Gothic" pitchFamily="34" charset="0"/>
              </a:endParaRPr>
            </a:p>
          </p:txBody>
        </p:sp>
        <p:sp>
          <p:nvSpPr>
            <p:cNvPr id="12" name="Right Arrow 11"/>
            <p:cNvSpPr/>
            <p:nvPr/>
          </p:nvSpPr>
          <p:spPr>
            <a:xfrm rot="10800000">
              <a:off x="4440946" y="3373892"/>
              <a:ext cx="648072" cy="504056"/>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entury Gothic" pitchFamily="34" charset="0"/>
              </a:endParaRPr>
            </a:p>
          </p:txBody>
        </p:sp>
      </p:grpSp>
      <p:sp>
        <p:nvSpPr>
          <p:cNvPr id="15" name="Rectangle 14">
            <a:hlinkClick r:id="rId8" action="ppaction://hlinksldjump"/>
          </p:cNvPr>
          <p:cNvSpPr/>
          <p:nvPr/>
        </p:nvSpPr>
        <p:spPr>
          <a:xfrm>
            <a:off x="6748874" y="4869160"/>
            <a:ext cx="1363351" cy="576064"/>
          </a:xfrm>
          <a:prstGeom prst="rect">
            <a:avLst/>
          </a:prstGeom>
          <a:solidFill>
            <a:schemeClr val="accent1">
              <a:lumMod val="40000"/>
              <a:lumOff val="60000"/>
            </a:schemeClr>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a:solidFill>
                  <a:sysClr val="windowText" lastClr="000000"/>
                </a:solidFill>
                <a:latin typeface="Century Gothic" pitchFamily="34" charset="0"/>
              </a:rPr>
              <a:t>Eco-Code</a:t>
            </a:r>
            <a:endParaRPr lang="en-GB" sz="1200" dirty="0">
              <a:solidFill>
                <a:sysClr val="windowText" lastClr="000000"/>
              </a:solidFill>
              <a:latin typeface="Century Gothic" pitchFamily="34" charset="0"/>
            </a:endParaRPr>
          </a:p>
        </p:txBody>
      </p:sp>
      <p:sp>
        <p:nvSpPr>
          <p:cNvPr id="16" name="Up-Down Arrow 15"/>
          <p:cNvSpPr/>
          <p:nvPr/>
        </p:nvSpPr>
        <p:spPr>
          <a:xfrm rot="2499734">
            <a:off x="8189895" y="4436239"/>
            <a:ext cx="325173" cy="861545"/>
          </a:xfrm>
          <a:prstGeom prst="up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entury Gothic" pitchFamily="34" charset="0"/>
            </a:endParaRPr>
          </a:p>
        </p:txBody>
      </p:sp>
      <p:sp>
        <p:nvSpPr>
          <p:cNvPr id="20" name="Up-Down Arrow 19"/>
          <p:cNvSpPr/>
          <p:nvPr/>
        </p:nvSpPr>
        <p:spPr>
          <a:xfrm rot="18905963">
            <a:off x="5330674" y="2571883"/>
            <a:ext cx="366601" cy="839376"/>
          </a:xfrm>
          <a:prstGeom prst="up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entury Gothic" pitchFamily="34" charset="0"/>
            </a:endParaRPr>
          </a:p>
        </p:txBody>
      </p:sp>
      <p:sp>
        <p:nvSpPr>
          <p:cNvPr id="22" name="TextBox 21">
            <a:hlinkClick r:id="rId2" action="ppaction://hlinksldjump"/>
          </p:cNvPr>
          <p:cNvSpPr txBox="1"/>
          <p:nvPr/>
        </p:nvSpPr>
        <p:spPr>
          <a:xfrm>
            <a:off x="6240016" y="2276873"/>
            <a:ext cx="2520280" cy="461665"/>
          </a:xfrm>
          <a:prstGeom prst="rect">
            <a:avLst/>
          </a:prstGeom>
          <a:noFill/>
        </p:spPr>
        <p:txBody>
          <a:bodyPr wrap="square" rtlCol="0">
            <a:spAutoFit/>
          </a:bodyPr>
          <a:lstStyle/>
          <a:p>
            <a:r>
              <a:rPr lang="cy-GB" sz="2400" b="1" dirty="0">
                <a:solidFill>
                  <a:prstClr val="black"/>
                </a:solidFill>
                <a:latin typeface="Century Gothic" pitchFamily="34" charset="0"/>
              </a:rPr>
              <a:t>Eco-Committee</a:t>
            </a:r>
            <a:endParaRPr lang="en-GB" sz="2400" b="1" dirty="0">
              <a:solidFill>
                <a:prstClr val="black"/>
              </a:solidFill>
              <a:latin typeface="Century Gothic" pitchFamily="34" charset="0"/>
            </a:endParaRPr>
          </a:p>
        </p:txBody>
      </p:sp>
      <p:sp>
        <p:nvSpPr>
          <p:cNvPr id="24" name="Title 1"/>
          <p:cNvSpPr txBox="1">
            <a:spLocks/>
          </p:cNvSpPr>
          <p:nvPr/>
        </p:nvSpPr>
        <p:spPr>
          <a:xfrm>
            <a:off x="1991544" y="260648"/>
            <a:ext cx="8229600" cy="504056"/>
          </a:xfrm>
          <a:prstGeom prst="rect">
            <a:avLst/>
          </a:prstGeom>
        </p:spPr>
        <p:txBody>
          <a:bodyPr vert="horz" lIns="91440" tIns="45720" rIns="91440" bIns="45720" rtlCol="0" anchor="ctr">
            <a:noAutofit/>
          </a:bodyPr>
          <a:lstStyle/>
          <a:p>
            <a:pPr algn="ctr">
              <a:spcBef>
                <a:spcPct val="0"/>
              </a:spcBef>
              <a:defRPr/>
            </a:pPr>
            <a:r>
              <a:rPr lang="cy-GB" sz="3600" b="1" dirty="0">
                <a:solidFill>
                  <a:prstClr val="black"/>
                </a:solidFill>
                <a:latin typeface="Century Gothic" pitchFamily="34" charset="0"/>
              </a:rPr>
              <a:t>How Eco-Schools Works</a:t>
            </a:r>
            <a:endParaRPr lang="en-GB" sz="3600" b="1" dirty="0">
              <a:solidFill>
                <a:prstClr val="black"/>
              </a:solidFill>
              <a:latin typeface="Century Gothic" pitchFamily="34" charset="0"/>
            </a:endParaRPr>
          </a:p>
        </p:txBody>
      </p:sp>
      <p:sp>
        <p:nvSpPr>
          <p:cNvPr id="25" name="Rectangle 24"/>
          <p:cNvSpPr/>
          <p:nvPr/>
        </p:nvSpPr>
        <p:spPr>
          <a:xfrm>
            <a:off x="1919536" y="1199649"/>
            <a:ext cx="2520280" cy="4493538"/>
          </a:xfrm>
          <a:prstGeom prst="rect">
            <a:avLst/>
          </a:prstGeom>
        </p:spPr>
        <p:txBody>
          <a:bodyPr wrap="square">
            <a:spAutoFit/>
          </a:bodyPr>
          <a:lstStyle/>
          <a:p>
            <a:r>
              <a:rPr lang="en-GB" sz="1100" dirty="0">
                <a:solidFill>
                  <a:prstClr val="black"/>
                </a:solidFill>
                <a:latin typeface="Century Gothic" pitchFamily="34" charset="0"/>
              </a:rPr>
              <a:t>The seven steps of the Eco-Schools Programme include the establishment of an </a:t>
            </a:r>
            <a:r>
              <a:rPr lang="en-GB" sz="1100" b="1" dirty="0">
                <a:solidFill>
                  <a:prstClr val="black"/>
                </a:solidFill>
                <a:latin typeface="Century Gothic" pitchFamily="34" charset="0"/>
              </a:rPr>
              <a:t>Eco-Committee</a:t>
            </a:r>
            <a:r>
              <a:rPr lang="en-GB" sz="1100" dirty="0">
                <a:solidFill>
                  <a:prstClr val="black"/>
                </a:solidFill>
                <a:latin typeface="Century Gothic" pitchFamily="34" charset="0"/>
              </a:rPr>
              <a:t> – the driving force.  This is made up of pupils, staff, governors and parents who then ensure that the other six elements are implemented and encourage the involvement of all members of the school community. The school then undertakes an </a:t>
            </a:r>
            <a:r>
              <a:rPr lang="en-GB" sz="1100" b="1" dirty="0">
                <a:solidFill>
                  <a:prstClr val="black"/>
                </a:solidFill>
                <a:latin typeface="Century Gothic" pitchFamily="34" charset="0"/>
              </a:rPr>
              <a:t>environmental review</a:t>
            </a:r>
            <a:r>
              <a:rPr lang="en-GB" sz="1100" dirty="0">
                <a:solidFill>
                  <a:prstClr val="black"/>
                </a:solidFill>
                <a:latin typeface="Century Gothic" pitchFamily="34" charset="0"/>
              </a:rPr>
              <a:t>, which feeds into an </a:t>
            </a:r>
            <a:r>
              <a:rPr lang="en-GB" sz="1100" b="1" dirty="0">
                <a:solidFill>
                  <a:prstClr val="black"/>
                </a:solidFill>
                <a:latin typeface="Century Gothic" pitchFamily="34" charset="0"/>
              </a:rPr>
              <a:t>action plan</a:t>
            </a:r>
            <a:r>
              <a:rPr lang="en-GB" sz="1100" dirty="0">
                <a:solidFill>
                  <a:prstClr val="black"/>
                </a:solidFill>
                <a:latin typeface="Century Gothic" pitchFamily="34" charset="0"/>
              </a:rPr>
              <a:t>. Progress is then </a:t>
            </a:r>
            <a:r>
              <a:rPr lang="en-GB" sz="1100" b="1" dirty="0">
                <a:solidFill>
                  <a:prstClr val="black"/>
                </a:solidFill>
                <a:latin typeface="Century Gothic" pitchFamily="34" charset="0"/>
              </a:rPr>
              <a:t>monitored and evaluated</a:t>
            </a:r>
            <a:r>
              <a:rPr lang="en-GB" sz="1100" dirty="0">
                <a:solidFill>
                  <a:prstClr val="black"/>
                </a:solidFill>
                <a:latin typeface="Century Gothic" pitchFamily="34" charset="0"/>
              </a:rPr>
              <a:t>, and any necessary changes implemented. They must also </a:t>
            </a:r>
            <a:r>
              <a:rPr lang="en-GB" sz="1100" b="1" dirty="0">
                <a:solidFill>
                  <a:prstClr val="black"/>
                </a:solidFill>
                <a:latin typeface="Century Gothic" pitchFamily="34" charset="0"/>
              </a:rPr>
              <a:t>involve and inform</a:t>
            </a:r>
            <a:r>
              <a:rPr lang="en-GB" sz="1100" dirty="0">
                <a:solidFill>
                  <a:prstClr val="black"/>
                </a:solidFill>
                <a:latin typeface="Century Gothic" pitchFamily="34" charset="0"/>
              </a:rPr>
              <a:t> the wider community. The production of an ‘</a:t>
            </a:r>
            <a:r>
              <a:rPr lang="en-GB" sz="1100" b="1" dirty="0">
                <a:solidFill>
                  <a:prstClr val="black"/>
                </a:solidFill>
                <a:latin typeface="Century Gothic" pitchFamily="34" charset="0"/>
              </a:rPr>
              <a:t>Eco-Code’</a:t>
            </a:r>
            <a:r>
              <a:rPr lang="en-GB" sz="1100" dirty="0">
                <a:solidFill>
                  <a:prstClr val="black"/>
                </a:solidFill>
                <a:latin typeface="Century Gothic" pitchFamily="34" charset="0"/>
              </a:rPr>
              <a:t>, a statement of their environmental stewardship and commitment to the programme, helps to spread the message. The whole process should be integrated within the</a:t>
            </a:r>
            <a:r>
              <a:rPr lang="en-GB" sz="1100" b="1" dirty="0">
                <a:solidFill>
                  <a:prstClr val="black"/>
                </a:solidFill>
                <a:latin typeface="Century Gothic" pitchFamily="34" charset="0"/>
              </a:rPr>
              <a:t> curriculum,</a:t>
            </a:r>
            <a:r>
              <a:rPr lang="en-GB" sz="1100" dirty="0">
                <a:solidFill>
                  <a:prstClr val="black"/>
                </a:solidFill>
                <a:latin typeface="Century Gothic" pitchFamily="34" charset="0"/>
              </a:rPr>
              <a:t> to ensure the process becomes embedded throughout the school.</a:t>
            </a:r>
          </a:p>
        </p:txBody>
      </p:sp>
      <p:sp>
        <p:nvSpPr>
          <p:cNvPr id="26" name="Rectangle 25"/>
          <p:cNvSpPr/>
          <p:nvPr/>
        </p:nvSpPr>
        <p:spPr>
          <a:xfrm>
            <a:off x="1847528" y="692698"/>
            <a:ext cx="8640960" cy="461665"/>
          </a:xfrm>
          <a:prstGeom prst="rect">
            <a:avLst/>
          </a:prstGeom>
        </p:spPr>
        <p:txBody>
          <a:bodyPr wrap="square">
            <a:spAutoFit/>
          </a:bodyPr>
          <a:lstStyle/>
          <a:p>
            <a:r>
              <a:rPr lang="en-GB" sz="1200" dirty="0">
                <a:solidFill>
                  <a:prstClr val="black"/>
                </a:solidFill>
                <a:latin typeface="Century Gothic" pitchFamily="34" charset="0"/>
              </a:rPr>
              <a:t>Eco-Schools is an environmental education programme, designed to encourage pupils to engage with environmental issues through seven inter-connecting steps.</a:t>
            </a:r>
          </a:p>
        </p:txBody>
      </p:sp>
      <p:sp>
        <p:nvSpPr>
          <p:cNvPr id="21" name="TextBox 20"/>
          <p:cNvSpPr txBox="1"/>
          <p:nvPr/>
        </p:nvSpPr>
        <p:spPr>
          <a:xfrm>
            <a:off x="6456040" y="1556793"/>
            <a:ext cx="4320480" cy="307777"/>
          </a:xfrm>
          <a:prstGeom prst="rect">
            <a:avLst/>
          </a:prstGeom>
          <a:noFill/>
        </p:spPr>
        <p:txBody>
          <a:bodyPr wrap="square" rtlCol="0">
            <a:spAutoFit/>
          </a:bodyPr>
          <a:lstStyle/>
          <a:p>
            <a:r>
              <a:rPr lang="cy-GB" sz="1400" b="1" dirty="0">
                <a:solidFill>
                  <a:prstClr val="black"/>
                </a:solidFill>
              </a:rPr>
              <a:t>Click on the step to view a full explanation</a:t>
            </a:r>
            <a:endParaRPr lang="en-GB" sz="1400" b="1" dirty="0">
              <a:solidFill>
                <a:prstClr val="black"/>
              </a:solidFill>
            </a:endParaRPr>
          </a:p>
        </p:txBody>
      </p:sp>
      <p:sp>
        <p:nvSpPr>
          <p:cNvPr id="23" name="Right Arrow 22">
            <a:hlinkClick r:id="rId9" action="ppaction://hlinksldjump"/>
          </p:cNvPr>
          <p:cNvSpPr/>
          <p:nvPr/>
        </p:nvSpPr>
        <p:spPr>
          <a:xfrm>
            <a:off x="2351584" y="5589240"/>
            <a:ext cx="2664296" cy="548680"/>
          </a:xfrm>
          <a:prstGeom prst="rightArrow">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Tx/>
              <a:buBlip>
                <a:blip r:embed="rId10"/>
              </a:buBlip>
            </a:pPr>
            <a:r>
              <a:rPr lang="cy-GB" sz="1400" b="1" dirty="0">
                <a:solidFill>
                  <a:prstClr val="black"/>
                </a:solidFill>
              </a:rPr>
              <a:t>Tell me about the Awards</a:t>
            </a:r>
            <a:endParaRPr lang="en-GB" sz="1400" b="1" dirty="0">
              <a:solidFill>
                <a:prstClr val="black"/>
              </a:solidFill>
            </a:endParaRPr>
          </a:p>
        </p:txBody>
      </p:sp>
    </p:spTree>
    <p:extLst>
      <p:ext uri="{BB962C8B-B14F-4D97-AF65-F5344CB8AC3E}">
        <p14:creationId xmlns:p14="http://schemas.microsoft.com/office/powerpoint/2010/main" val="604577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91544" y="260648"/>
            <a:ext cx="8229600" cy="648072"/>
          </a:xfrm>
          <a:prstGeom prst="rect">
            <a:avLst/>
          </a:prstGeom>
        </p:spPr>
        <p:txBody>
          <a:bodyPr vert="horz" lIns="91440" tIns="45720" rIns="91440" bIns="45720" rtlCol="0" anchor="ctr">
            <a:normAutofit fontScale="92500" lnSpcReduction="20000"/>
          </a:bodyPr>
          <a:lstStyle/>
          <a:p>
            <a:pPr algn="ctr">
              <a:spcBef>
                <a:spcPct val="0"/>
              </a:spcBef>
              <a:defRPr/>
            </a:pPr>
            <a:r>
              <a:rPr lang="cy-GB" sz="4400" b="1" dirty="0">
                <a:ln w="18000">
                  <a:solidFill>
                    <a:srgbClr val="1F497D">
                      <a:lumMod val="75000"/>
                    </a:srgbClr>
                  </a:solidFill>
                  <a:prstDash val="solid"/>
                  <a:miter lim="800000"/>
                </a:ln>
                <a:solidFill>
                  <a:srgbClr val="1F497D">
                    <a:lumMod val="40000"/>
                    <a:lumOff val="60000"/>
                  </a:srgbClr>
                </a:solidFill>
                <a:effectLst>
                  <a:outerShdw blurRad="25500" dist="23000" dir="7020000" algn="tl">
                    <a:srgbClr val="000000">
                      <a:alpha val="50000"/>
                    </a:srgbClr>
                  </a:outerShdw>
                </a:effectLst>
              </a:rPr>
              <a:t>The </a:t>
            </a:r>
            <a:r>
              <a:rPr lang="cy-GB" sz="4400" b="1" dirty="0">
                <a:ln w="18000">
                  <a:solidFill>
                    <a:srgbClr val="1F497D">
                      <a:lumMod val="75000"/>
                    </a:srgbClr>
                  </a:solidFill>
                  <a:prstDash val="solid"/>
                  <a:miter lim="800000"/>
                </a:ln>
                <a:solidFill>
                  <a:srgbClr val="00B050"/>
                </a:solidFill>
                <a:effectLst>
                  <a:outerShdw blurRad="25500" dist="23000" dir="7020000" algn="tl">
                    <a:srgbClr val="000000">
                      <a:alpha val="50000"/>
                    </a:srgbClr>
                  </a:outerShdw>
                </a:effectLst>
              </a:rPr>
              <a:t>Eco</a:t>
            </a:r>
            <a:r>
              <a:rPr lang="cy-GB" sz="4400" b="1" dirty="0">
                <a:ln w="18000">
                  <a:solidFill>
                    <a:srgbClr val="1F497D">
                      <a:lumMod val="75000"/>
                    </a:srgbClr>
                  </a:solidFill>
                  <a:prstDash val="solid"/>
                  <a:miter lim="800000"/>
                </a:ln>
                <a:solidFill>
                  <a:srgbClr val="1F497D">
                    <a:lumMod val="40000"/>
                    <a:lumOff val="60000"/>
                  </a:srgbClr>
                </a:solidFill>
                <a:effectLst>
                  <a:outerShdw blurRad="25500" dist="23000" dir="7020000" algn="tl">
                    <a:srgbClr val="000000">
                      <a:alpha val="50000"/>
                    </a:srgbClr>
                  </a:outerShdw>
                </a:effectLst>
              </a:rPr>
              <a:t>-Schools Awards</a:t>
            </a:r>
          </a:p>
        </p:txBody>
      </p:sp>
      <p:sp>
        <p:nvSpPr>
          <p:cNvPr id="5" name="AutoShape 33">
            <a:hlinkClick r:id="rId2"/>
          </p:cNvPr>
          <p:cNvSpPr>
            <a:spLocks noChangeArrowheads="1"/>
          </p:cNvSpPr>
          <p:nvPr/>
        </p:nvSpPr>
        <p:spPr bwMode="auto">
          <a:xfrm>
            <a:off x="2063528" y="2420888"/>
            <a:ext cx="1800225" cy="720080"/>
          </a:xfrm>
          <a:prstGeom prst="roundRect">
            <a:avLst>
              <a:gd name="adj" fmla="val 16667"/>
            </a:avLst>
          </a:prstGeom>
          <a:solidFill>
            <a:schemeClr val="accent6">
              <a:lumMod val="60000"/>
              <a:lumOff val="40000"/>
            </a:schemeClr>
          </a:solidFill>
          <a:ln w="9525">
            <a:solidFill>
              <a:schemeClr val="tx1"/>
            </a:solidFill>
            <a:round/>
            <a:headEnd/>
            <a:tailEnd/>
          </a:ln>
        </p:spPr>
        <p:txBody>
          <a:bodyPr wrap="none" anchor="ctr"/>
          <a:lstStyle/>
          <a:p>
            <a:pPr algn="ctr" eaLnBrk="0" hangingPunct="0"/>
            <a:r>
              <a:rPr lang="en-GB" b="1" dirty="0">
                <a:solidFill>
                  <a:prstClr val="black"/>
                </a:solidFill>
              </a:rPr>
              <a:t>Bronze</a:t>
            </a:r>
            <a:endParaRPr lang="en-US" b="1" dirty="0">
              <a:solidFill>
                <a:prstClr val="black"/>
              </a:solidFill>
            </a:endParaRPr>
          </a:p>
        </p:txBody>
      </p:sp>
      <p:sp>
        <p:nvSpPr>
          <p:cNvPr id="6" name="AutoShape 34">
            <a:hlinkClick r:id="rId3"/>
          </p:cNvPr>
          <p:cNvSpPr>
            <a:spLocks noChangeArrowheads="1"/>
          </p:cNvSpPr>
          <p:nvPr/>
        </p:nvSpPr>
        <p:spPr bwMode="auto">
          <a:xfrm>
            <a:off x="1991644" y="3573512"/>
            <a:ext cx="1944117" cy="647576"/>
          </a:xfrm>
          <a:prstGeom prst="roundRect">
            <a:avLst>
              <a:gd name="adj" fmla="val 16667"/>
            </a:avLst>
          </a:prstGeom>
          <a:solidFill>
            <a:srgbClr val="C0C0C0"/>
          </a:solidFill>
          <a:ln w="9525">
            <a:solidFill>
              <a:schemeClr val="tx1"/>
            </a:solidFill>
            <a:round/>
            <a:headEnd/>
            <a:tailEnd/>
          </a:ln>
        </p:spPr>
        <p:txBody>
          <a:bodyPr wrap="none" anchor="ctr"/>
          <a:lstStyle/>
          <a:p>
            <a:pPr algn="ctr" eaLnBrk="0" hangingPunct="0"/>
            <a:r>
              <a:rPr lang="en-GB" b="1" dirty="0">
                <a:solidFill>
                  <a:prstClr val="black"/>
                </a:solidFill>
              </a:rPr>
              <a:t>Silver</a:t>
            </a:r>
            <a:endParaRPr lang="en-US" b="1" dirty="0">
              <a:solidFill>
                <a:prstClr val="black"/>
              </a:solidFill>
            </a:endParaRPr>
          </a:p>
        </p:txBody>
      </p:sp>
      <p:sp>
        <p:nvSpPr>
          <p:cNvPr id="7" name="AutoShape 35">
            <a:hlinkClick r:id="rId4"/>
          </p:cNvPr>
          <p:cNvSpPr>
            <a:spLocks noChangeArrowheads="1"/>
          </p:cNvSpPr>
          <p:nvPr/>
        </p:nvSpPr>
        <p:spPr bwMode="auto">
          <a:xfrm>
            <a:off x="4151784" y="5157118"/>
            <a:ext cx="2952328" cy="792163"/>
          </a:xfrm>
          <a:prstGeom prst="roundRect">
            <a:avLst>
              <a:gd name="adj" fmla="val 16667"/>
            </a:avLst>
          </a:prstGeom>
          <a:solidFill>
            <a:srgbClr val="CCFF99"/>
          </a:solidFill>
          <a:ln w="9525">
            <a:solidFill>
              <a:schemeClr val="tx1"/>
            </a:solidFill>
            <a:round/>
            <a:headEnd/>
            <a:tailEnd/>
          </a:ln>
        </p:spPr>
        <p:txBody>
          <a:bodyPr wrap="none" anchor="ctr"/>
          <a:lstStyle/>
          <a:p>
            <a:pPr algn="ctr" eaLnBrk="0" hangingPunct="0"/>
            <a:r>
              <a:rPr lang="en-GB" b="1" dirty="0">
                <a:solidFill>
                  <a:prstClr val="black"/>
                </a:solidFill>
              </a:rPr>
              <a:t>Re Award (every 2 yrs)</a:t>
            </a:r>
          </a:p>
        </p:txBody>
      </p:sp>
      <p:sp>
        <p:nvSpPr>
          <p:cNvPr id="8" name="AutoShape 36">
            <a:hlinkClick r:id="rId4"/>
          </p:cNvPr>
          <p:cNvSpPr>
            <a:spLocks noChangeArrowheads="1"/>
          </p:cNvSpPr>
          <p:nvPr/>
        </p:nvSpPr>
        <p:spPr bwMode="auto">
          <a:xfrm>
            <a:off x="1991544" y="5084664"/>
            <a:ext cx="1800200" cy="936625"/>
          </a:xfrm>
          <a:prstGeom prst="roundRect">
            <a:avLst>
              <a:gd name="adj" fmla="val 16667"/>
            </a:avLst>
          </a:prstGeom>
          <a:solidFill>
            <a:srgbClr val="CCFF99"/>
          </a:solidFill>
          <a:ln w="9525">
            <a:solidFill>
              <a:schemeClr val="tx1"/>
            </a:solidFill>
            <a:round/>
            <a:headEnd/>
            <a:tailEnd/>
          </a:ln>
        </p:spPr>
        <p:txBody>
          <a:bodyPr wrap="none" anchor="ctr"/>
          <a:lstStyle/>
          <a:p>
            <a:pPr algn="ctr" eaLnBrk="0" hangingPunct="0"/>
            <a:r>
              <a:rPr lang="en-GB" b="1" dirty="0">
                <a:solidFill>
                  <a:prstClr val="black"/>
                </a:solidFill>
              </a:rPr>
              <a:t>Green Flag</a:t>
            </a:r>
            <a:endParaRPr lang="en-US" b="1" dirty="0">
              <a:solidFill>
                <a:prstClr val="black"/>
              </a:solidFill>
            </a:endParaRPr>
          </a:p>
        </p:txBody>
      </p:sp>
      <p:sp>
        <p:nvSpPr>
          <p:cNvPr id="9" name="AutoShape 37">
            <a:hlinkClick r:id="rId5"/>
          </p:cNvPr>
          <p:cNvSpPr>
            <a:spLocks noChangeArrowheads="1"/>
          </p:cNvSpPr>
          <p:nvPr/>
        </p:nvSpPr>
        <p:spPr bwMode="auto">
          <a:xfrm>
            <a:off x="6384032" y="4077073"/>
            <a:ext cx="3168898" cy="720725"/>
          </a:xfrm>
          <a:prstGeom prst="roundRect">
            <a:avLst>
              <a:gd name="adj" fmla="val 16667"/>
            </a:avLst>
          </a:prstGeom>
          <a:solidFill>
            <a:srgbClr val="CCFF99"/>
          </a:solidFill>
          <a:ln w="57150">
            <a:solidFill>
              <a:srgbClr val="C0C0C0"/>
            </a:solidFill>
            <a:round/>
            <a:headEnd/>
            <a:tailEnd/>
          </a:ln>
        </p:spPr>
        <p:txBody>
          <a:bodyPr wrap="none" anchor="ctr"/>
          <a:lstStyle/>
          <a:p>
            <a:pPr algn="ctr" eaLnBrk="0" hangingPunct="0"/>
            <a:r>
              <a:rPr lang="en-GB" b="1" dirty="0">
                <a:solidFill>
                  <a:prstClr val="black"/>
                </a:solidFill>
              </a:rPr>
              <a:t>Platinum Status (4</a:t>
            </a:r>
            <a:r>
              <a:rPr lang="en-GB" b="1" baseline="30000" dirty="0">
                <a:solidFill>
                  <a:prstClr val="black"/>
                </a:solidFill>
              </a:rPr>
              <a:t>th</a:t>
            </a:r>
            <a:r>
              <a:rPr lang="en-GB" b="1" dirty="0">
                <a:solidFill>
                  <a:prstClr val="black"/>
                </a:solidFill>
              </a:rPr>
              <a:t> Flag)</a:t>
            </a:r>
            <a:endParaRPr lang="en-US" b="1" dirty="0">
              <a:solidFill>
                <a:prstClr val="black"/>
              </a:solidFill>
            </a:endParaRPr>
          </a:p>
        </p:txBody>
      </p:sp>
      <p:cxnSp>
        <p:nvCxnSpPr>
          <p:cNvPr id="10" name="AutoShape 38"/>
          <p:cNvCxnSpPr>
            <a:cxnSpLocks noChangeShapeType="1"/>
            <a:stCxn id="5" idx="2"/>
            <a:endCxn id="6" idx="0"/>
          </p:cNvCxnSpPr>
          <p:nvPr/>
        </p:nvCxnSpPr>
        <p:spPr bwMode="auto">
          <a:xfrm rot="16200000" flipH="1">
            <a:off x="2747399" y="3357209"/>
            <a:ext cx="432544" cy="62"/>
          </a:xfrm>
          <a:prstGeom prst="straightConnector1">
            <a:avLst/>
          </a:prstGeom>
          <a:noFill/>
          <a:ln w="50800">
            <a:solidFill>
              <a:schemeClr val="tx1"/>
            </a:solidFill>
            <a:round/>
            <a:headEnd/>
            <a:tailEnd type="triangle" w="med" len="med"/>
          </a:ln>
        </p:spPr>
      </p:cxnSp>
      <p:cxnSp>
        <p:nvCxnSpPr>
          <p:cNvPr id="11" name="AutoShape 39"/>
          <p:cNvCxnSpPr>
            <a:cxnSpLocks noChangeShapeType="1"/>
            <a:stCxn id="6" idx="2"/>
          </p:cNvCxnSpPr>
          <p:nvPr/>
        </p:nvCxnSpPr>
        <p:spPr bwMode="auto">
          <a:xfrm rot="5400000">
            <a:off x="2369611" y="4563101"/>
            <a:ext cx="936104" cy="252078"/>
          </a:xfrm>
          <a:prstGeom prst="straightConnector1">
            <a:avLst/>
          </a:prstGeom>
          <a:noFill/>
          <a:ln w="50800">
            <a:solidFill>
              <a:schemeClr val="tx1"/>
            </a:solidFill>
            <a:round/>
            <a:headEnd/>
            <a:tailEnd type="triangle" w="med" len="med"/>
          </a:ln>
        </p:spPr>
      </p:cxnSp>
      <p:cxnSp>
        <p:nvCxnSpPr>
          <p:cNvPr id="12" name="AutoShape 40"/>
          <p:cNvCxnSpPr>
            <a:cxnSpLocks noChangeShapeType="1"/>
            <a:stCxn id="8" idx="3"/>
            <a:endCxn id="7" idx="1"/>
          </p:cNvCxnSpPr>
          <p:nvPr/>
        </p:nvCxnSpPr>
        <p:spPr bwMode="auto">
          <a:xfrm>
            <a:off x="3791744" y="5552977"/>
            <a:ext cx="360040" cy="223"/>
          </a:xfrm>
          <a:prstGeom prst="straightConnector1">
            <a:avLst/>
          </a:prstGeom>
          <a:noFill/>
          <a:ln w="50800">
            <a:solidFill>
              <a:schemeClr val="tx1"/>
            </a:solidFill>
            <a:round/>
            <a:headEnd/>
            <a:tailEnd type="triangle" w="med" len="med"/>
          </a:ln>
        </p:spPr>
      </p:cxnSp>
      <p:cxnSp>
        <p:nvCxnSpPr>
          <p:cNvPr id="13" name="AutoShape 41"/>
          <p:cNvCxnSpPr>
            <a:cxnSpLocks noChangeShapeType="1"/>
            <a:stCxn id="7" idx="3"/>
            <a:endCxn id="9" idx="2"/>
          </p:cNvCxnSpPr>
          <p:nvPr/>
        </p:nvCxnSpPr>
        <p:spPr bwMode="auto">
          <a:xfrm flipV="1">
            <a:off x="7104113" y="4797797"/>
            <a:ext cx="864369" cy="755402"/>
          </a:xfrm>
          <a:prstGeom prst="straightConnector1">
            <a:avLst/>
          </a:prstGeom>
          <a:noFill/>
          <a:ln w="50800">
            <a:solidFill>
              <a:schemeClr val="tx1"/>
            </a:solidFill>
            <a:round/>
            <a:headEnd/>
            <a:tailEnd type="triangle" w="med" len="med"/>
          </a:ln>
        </p:spPr>
      </p:cxnSp>
      <p:sp>
        <p:nvSpPr>
          <p:cNvPr id="14" name="AutoShape 42"/>
          <p:cNvSpPr>
            <a:spLocks noChangeArrowheads="1"/>
          </p:cNvSpPr>
          <p:nvPr/>
        </p:nvSpPr>
        <p:spPr bwMode="auto">
          <a:xfrm>
            <a:off x="1919536" y="1268116"/>
            <a:ext cx="2089150" cy="720725"/>
          </a:xfrm>
          <a:prstGeom prst="roundRect">
            <a:avLst>
              <a:gd name="adj" fmla="val 16667"/>
            </a:avLst>
          </a:prstGeom>
          <a:solidFill>
            <a:srgbClr val="FFFFFF"/>
          </a:solidFill>
          <a:ln w="9525">
            <a:solidFill>
              <a:schemeClr val="tx1"/>
            </a:solidFill>
            <a:round/>
            <a:headEnd/>
            <a:tailEnd/>
          </a:ln>
        </p:spPr>
        <p:txBody>
          <a:bodyPr wrap="none" anchor="ctr"/>
          <a:lstStyle/>
          <a:p>
            <a:pPr algn="ctr" eaLnBrk="0" hangingPunct="0"/>
            <a:r>
              <a:rPr lang="en-GB" b="1" dirty="0">
                <a:solidFill>
                  <a:prstClr val="black"/>
                </a:solidFill>
              </a:rPr>
              <a:t>Registration</a:t>
            </a:r>
            <a:endParaRPr lang="en-US" b="1" dirty="0">
              <a:solidFill>
                <a:prstClr val="black"/>
              </a:solidFill>
            </a:endParaRPr>
          </a:p>
        </p:txBody>
      </p:sp>
      <p:cxnSp>
        <p:nvCxnSpPr>
          <p:cNvPr id="15" name="AutoShape 43"/>
          <p:cNvCxnSpPr>
            <a:cxnSpLocks noChangeShapeType="1"/>
            <a:stCxn id="14" idx="2"/>
            <a:endCxn id="5" idx="0"/>
          </p:cNvCxnSpPr>
          <p:nvPr/>
        </p:nvCxnSpPr>
        <p:spPr bwMode="auto">
          <a:xfrm rot="5400000">
            <a:off x="2747852" y="2204630"/>
            <a:ext cx="432048" cy="471"/>
          </a:xfrm>
          <a:prstGeom prst="straightConnector1">
            <a:avLst/>
          </a:prstGeom>
          <a:noFill/>
          <a:ln w="50800">
            <a:solidFill>
              <a:schemeClr val="tx1"/>
            </a:solidFill>
            <a:round/>
            <a:headEnd/>
            <a:tailEnd type="triangle" w="med" len="med"/>
          </a:ln>
        </p:spPr>
      </p:cxnSp>
      <p:pic>
        <p:nvPicPr>
          <p:cNvPr id="16" name="Picture 31" descr="green flag"/>
          <p:cNvPicPr>
            <a:picLocks noChangeAspect="1" noChangeArrowheads="1"/>
          </p:cNvPicPr>
          <p:nvPr/>
        </p:nvPicPr>
        <p:blipFill>
          <a:blip r:embed="rId6" cstate="print"/>
          <a:srcRect/>
          <a:stretch>
            <a:fillRect/>
          </a:stretch>
        </p:blipFill>
        <p:spPr>
          <a:xfrm>
            <a:off x="4439816" y="1110988"/>
            <a:ext cx="4464496" cy="2894077"/>
          </a:xfrm>
          <a:prstGeom prst="rect">
            <a:avLst/>
          </a:prstGeom>
          <a:noFill/>
        </p:spPr>
      </p:pic>
      <p:sp>
        <p:nvSpPr>
          <p:cNvPr id="17" name="TextBox 16"/>
          <p:cNvSpPr txBox="1"/>
          <p:nvPr/>
        </p:nvSpPr>
        <p:spPr>
          <a:xfrm>
            <a:off x="2351584" y="764705"/>
            <a:ext cx="7848872" cy="307777"/>
          </a:xfrm>
          <a:prstGeom prst="rect">
            <a:avLst/>
          </a:prstGeom>
          <a:noFill/>
        </p:spPr>
        <p:txBody>
          <a:bodyPr wrap="square" rtlCol="0">
            <a:spAutoFit/>
          </a:bodyPr>
          <a:lstStyle/>
          <a:p>
            <a:pPr algn="ctr"/>
            <a:r>
              <a:rPr lang="cy-GB" sz="1400" b="1" dirty="0">
                <a:solidFill>
                  <a:prstClr val="black"/>
                </a:solidFill>
              </a:rPr>
              <a:t>Click on the award to view the criteria and to make an application</a:t>
            </a:r>
            <a:endParaRPr lang="en-GB" sz="1400" b="1" dirty="0">
              <a:solidFill>
                <a:prstClr val="black"/>
              </a:solidFill>
            </a:endParaRPr>
          </a:p>
        </p:txBody>
      </p:sp>
      <p:pic>
        <p:nvPicPr>
          <p:cNvPr id="18" name="Picture 45" descr="C:\Users\catrin.davies\Desktop\Picture9.png">
            <a:hlinkClick r:id="rId7" action="ppaction://hlinksldjump"/>
          </p:cNvPr>
          <p:cNvPicPr>
            <a:picLocks noChangeAspect="1" noChangeArrowheads="1"/>
          </p:cNvPicPr>
          <p:nvPr/>
        </p:nvPicPr>
        <p:blipFill>
          <a:blip r:embed="rId8" cstate="print"/>
          <a:srcRect l="10749" r="11640" b="9050"/>
          <a:stretch>
            <a:fillRect/>
          </a:stretch>
        </p:blipFill>
        <p:spPr bwMode="auto">
          <a:xfrm>
            <a:off x="9048328" y="2780928"/>
            <a:ext cx="1152128" cy="999772"/>
          </a:xfrm>
          <a:prstGeom prst="rect">
            <a:avLst/>
          </a:prstGeom>
          <a:noFill/>
        </p:spPr>
      </p:pic>
      <p:sp>
        <p:nvSpPr>
          <p:cNvPr id="19" name="Rounded Rectangle 18">
            <a:hlinkClick r:id="rId7" action="ppaction://hlinksldjump"/>
          </p:cNvPr>
          <p:cNvSpPr/>
          <p:nvPr/>
        </p:nvSpPr>
        <p:spPr>
          <a:xfrm>
            <a:off x="8472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r>
              <a:rPr lang="en-GB" sz="1100" b="1" dirty="0">
                <a:solidFill>
                  <a:prstClr val="black"/>
                </a:solidFill>
                <a:latin typeface="Century Gothic" pitchFamily="34" charset="0"/>
              </a:rPr>
              <a:t>Back to Title Slide</a:t>
            </a:r>
          </a:p>
        </p:txBody>
      </p:sp>
    </p:spTree>
    <p:extLst>
      <p:ext uri="{BB962C8B-B14F-4D97-AF65-F5344CB8AC3E}">
        <p14:creationId xmlns:p14="http://schemas.microsoft.com/office/powerpoint/2010/main" val="37305216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32656"/>
            <a:ext cx="8229600" cy="1008112"/>
          </a:xfrm>
        </p:spPr>
        <p:txBody>
          <a:bodyPr>
            <a:normAutofit/>
          </a:bodyPr>
          <a:lstStyle/>
          <a:p>
            <a:r>
              <a:rPr lang="cy-GB" sz="3600" b="1" dirty="0"/>
              <a:t>Eco-Committee</a:t>
            </a:r>
            <a:br>
              <a:rPr lang="cy-GB" sz="3600" b="1" dirty="0"/>
            </a:br>
            <a:r>
              <a:rPr lang="cy-GB" sz="2200" dirty="0"/>
              <a:t>At the heart of the process</a:t>
            </a:r>
            <a:endParaRPr lang="en-GB" sz="2200" dirty="0"/>
          </a:p>
        </p:txBody>
      </p:sp>
      <p:sp>
        <p:nvSpPr>
          <p:cNvPr id="9" name="TextBox 8">
            <a:hlinkClick r:id="rId2" action="ppaction://hlinksldjump"/>
          </p:cNvPr>
          <p:cNvSpPr txBox="1"/>
          <p:nvPr/>
        </p:nvSpPr>
        <p:spPr>
          <a:xfrm>
            <a:off x="2351584" y="3356993"/>
            <a:ext cx="7416824" cy="307777"/>
          </a:xfrm>
          <a:prstGeom prst="rect">
            <a:avLst/>
          </a:prstGeom>
          <a:solidFill>
            <a:schemeClr val="tx2">
              <a:lumMod val="40000"/>
              <a:lumOff val="60000"/>
            </a:schemeClr>
          </a:solidFill>
        </p:spPr>
        <p:txBody>
          <a:bodyPr wrap="square" rtlCol="0" anchor="ctr">
            <a:spAutoFit/>
          </a:bodyPr>
          <a:lstStyle/>
          <a:p>
            <a:r>
              <a:rPr lang="cy-GB" sz="1400" b="1" dirty="0">
                <a:solidFill>
                  <a:prstClr val="black"/>
                </a:solidFill>
                <a:latin typeface="Century Gothic" pitchFamily="34" charset="0"/>
              </a:rPr>
              <a:t>The Eco-Committee need to meet regularly</a:t>
            </a:r>
          </a:p>
        </p:txBody>
      </p:sp>
      <p:sp>
        <p:nvSpPr>
          <p:cNvPr id="10" name="TextBox 9">
            <a:hlinkClick r:id="rId3" action="ppaction://hlinksldjump"/>
          </p:cNvPr>
          <p:cNvSpPr txBox="1"/>
          <p:nvPr/>
        </p:nvSpPr>
        <p:spPr>
          <a:xfrm>
            <a:off x="2351584" y="3789040"/>
            <a:ext cx="7416824" cy="540000"/>
          </a:xfrm>
          <a:prstGeom prst="rect">
            <a:avLst/>
          </a:prstGeom>
          <a:solidFill>
            <a:schemeClr val="tx2">
              <a:lumMod val="40000"/>
              <a:lumOff val="60000"/>
            </a:schemeClr>
          </a:solidFill>
        </p:spPr>
        <p:txBody>
          <a:bodyPr wrap="square" rtlCol="0" anchor="ctr">
            <a:spAutoFit/>
          </a:bodyPr>
          <a:lstStyle/>
          <a:p>
            <a:r>
              <a:rPr lang="cy-GB" sz="1400" b="1" dirty="0">
                <a:solidFill>
                  <a:prstClr val="black"/>
                </a:solidFill>
                <a:latin typeface="Century Gothic" pitchFamily="34" charset="0"/>
              </a:rPr>
              <a:t>Adults and non pupils should be involved, either by attending meetings or helping with specific tasks</a:t>
            </a:r>
            <a:endParaRPr lang="en-GB" sz="1400" b="1" dirty="0">
              <a:solidFill>
                <a:prstClr val="black"/>
              </a:solidFill>
              <a:latin typeface="Century Gothic" pitchFamily="34" charset="0"/>
            </a:endParaRPr>
          </a:p>
        </p:txBody>
      </p:sp>
      <p:sp>
        <p:nvSpPr>
          <p:cNvPr id="15" name="TextBox 14"/>
          <p:cNvSpPr txBox="1"/>
          <p:nvPr/>
        </p:nvSpPr>
        <p:spPr>
          <a:xfrm>
            <a:off x="2135560" y="1556793"/>
            <a:ext cx="7920880" cy="919401"/>
          </a:xfrm>
          <a:prstGeom prst="roundRect">
            <a:avLst/>
          </a:prstGeom>
          <a:noFill/>
          <a:ln w="57150">
            <a:solidFill>
              <a:srgbClr val="00B050"/>
            </a:solidFill>
          </a:ln>
        </p:spPr>
        <p:txBody>
          <a:bodyPr wrap="square" rtlCol="0">
            <a:spAutoFit/>
          </a:bodyPr>
          <a:lstStyle/>
          <a:p>
            <a:pPr algn="just"/>
            <a:r>
              <a:rPr lang="cy-GB" sz="1600" b="1" dirty="0">
                <a:solidFill>
                  <a:prstClr val="black"/>
                </a:solidFill>
              </a:rPr>
              <a:t>Why have an Eco-Committee? </a:t>
            </a:r>
            <a:r>
              <a:rPr lang="cy-GB" sz="1600" dirty="0">
                <a:solidFill>
                  <a:prstClr val="black"/>
                </a:solidFill>
              </a:rPr>
              <a:t>This group will represent the views of the whole school, and act as the focus to push forward actions and discuss progress. The Eco-Committee also work to keep the profile of the Eco-Schools programme high.</a:t>
            </a:r>
            <a:endParaRPr lang="en-GB" sz="1600" dirty="0">
              <a:solidFill>
                <a:prstClr val="black"/>
              </a:solidFill>
            </a:endParaRPr>
          </a:p>
        </p:txBody>
      </p:sp>
      <p:sp>
        <p:nvSpPr>
          <p:cNvPr id="14" name="TextBox 13">
            <a:hlinkClick r:id="rId4" action="ppaction://hlinksldjump"/>
          </p:cNvPr>
          <p:cNvSpPr txBox="1"/>
          <p:nvPr/>
        </p:nvSpPr>
        <p:spPr>
          <a:xfrm>
            <a:off x="2351584" y="4437113"/>
            <a:ext cx="7416024" cy="307777"/>
          </a:xfrm>
          <a:prstGeom prst="rect">
            <a:avLst/>
          </a:prstGeom>
          <a:solidFill>
            <a:schemeClr val="tx2">
              <a:lumMod val="40000"/>
              <a:lumOff val="60000"/>
            </a:schemeClr>
          </a:solidFill>
        </p:spPr>
        <p:txBody>
          <a:bodyPr wrap="square" rtlCol="0" anchor="ctr">
            <a:spAutoFit/>
          </a:bodyPr>
          <a:lstStyle/>
          <a:p>
            <a:r>
              <a:rPr lang="cy-GB" sz="1400" b="1" dirty="0">
                <a:solidFill>
                  <a:prstClr val="black"/>
                </a:solidFill>
                <a:latin typeface="Century Gothic" pitchFamily="34" charset="0"/>
              </a:rPr>
              <a:t>A record of meetings must be kept</a:t>
            </a:r>
            <a:endParaRPr lang="en-GB" sz="1400" b="1" dirty="0">
              <a:solidFill>
                <a:prstClr val="black"/>
              </a:solidFill>
              <a:latin typeface="Century Gothic" pitchFamily="34" charset="0"/>
            </a:endParaRPr>
          </a:p>
        </p:txBody>
      </p:sp>
      <p:sp>
        <p:nvSpPr>
          <p:cNvPr id="16" name="TextBox 15">
            <a:hlinkClick r:id="rId4" action="ppaction://hlinksldjump"/>
          </p:cNvPr>
          <p:cNvSpPr txBox="1"/>
          <p:nvPr/>
        </p:nvSpPr>
        <p:spPr>
          <a:xfrm>
            <a:off x="2351584" y="4869160"/>
            <a:ext cx="5904656" cy="540000"/>
          </a:xfrm>
          <a:prstGeom prst="rect">
            <a:avLst/>
          </a:prstGeom>
          <a:solidFill>
            <a:schemeClr val="tx2">
              <a:lumMod val="40000"/>
              <a:lumOff val="60000"/>
            </a:schemeClr>
          </a:solidFill>
        </p:spPr>
        <p:txBody>
          <a:bodyPr wrap="square" rtlCol="0" anchor="ctr">
            <a:spAutoFit/>
          </a:bodyPr>
          <a:lstStyle/>
          <a:p>
            <a:r>
              <a:rPr lang="cy-GB" sz="1400" b="1" dirty="0">
                <a:solidFill>
                  <a:prstClr val="black"/>
                </a:solidFill>
                <a:latin typeface="Century Gothic" pitchFamily="34" charset="0"/>
              </a:rPr>
              <a:t>The Eco-Committee make sure the rest of the school is told what they have been doing/talking about</a:t>
            </a:r>
            <a:endParaRPr lang="en-GB" sz="1400" b="1" dirty="0">
              <a:solidFill>
                <a:prstClr val="black"/>
              </a:solidFill>
              <a:latin typeface="Century Gothic" pitchFamily="34" charset="0"/>
            </a:endParaRPr>
          </a:p>
        </p:txBody>
      </p:sp>
      <p:pic>
        <p:nvPicPr>
          <p:cNvPr id="1026" name="Picture 2" descr="C:\Users\catrin.davies\AppData\Local\Microsoft\Windows\Temporary Internet Files\Content.IE5\BTMJTGJ9\MC900174351[1].wmf"/>
          <p:cNvPicPr>
            <a:picLocks noChangeAspect="1" noChangeArrowheads="1"/>
          </p:cNvPicPr>
          <p:nvPr/>
        </p:nvPicPr>
        <p:blipFill>
          <a:blip r:embed="rId5" cstate="print"/>
          <a:srcRect/>
          <a:stretch>
            <a:fillRect/>
          </a:stretch>
        </p:blipFill>
        <p:spPr bwMode="auto">
          <a:xfrm>
            <a:off x="9265112" y="404664"/>
            <a:ext cx="1007352" cy="864096"/>
          </a:xfrm>
          <a:prstGeom prst="rect">
            <a:avLst/>
          </a:prstGeom>
          <a:noFill/>
        </p:spPr>
      </p:pic>
      <p:sp>
        <p:nvSpPr>
          <p:cNvPr id="11" name="TextBox 10"/>
          <p:cNvSpPr txBox="1"/>
          <p:nvPr/>
        </p:nvSpPr>
        <p:spPr>
          <a:xfrm>
            <a:off x="2351584" y="2924945"/>
            <a:ext cx="1368152" cy="307777"/>
          </a:xfrm>
          <a:prstGeom prst="rect">
            <a:avLst/>
          </a:prstGeom>
          <a:solidFill>
            <a:schemeClr val="tx2">
              <a:lumMod val="20000"/>
              <a:lumOff val="80000"/>
            </a:schemeClr>
          </a:solidFill>
          <a:ln>
            <a:solidFill>
              <a:schemeClr val="tx2">
                <a:lumMod val="40000"/>
                <a:lumOff val="60000"/>
              </a:schemeClr>
            </a:solidFill>
          </a:ln>
        </p:spPr>
        <p:txBody>
          <a:bodyPr wrap="square" rtlCol="0">
            <a:spAutoFit/>
          </a:bodyPr>
          <a:lstStyle/>
          <a:p>
            <a:r>
              <a:rPr lang="cy-GB" sz="1400" b="1" dirty="0">
                <a:solidFill>
                  <a:prstClr val="black"/>
                </a:solidFill>
              </a:rPr>
              <a:t>Key Criteria:</a:t>
            </a:r>
            <a:endParaRPr lang="en-GB" sz="1400" b="1" dirty="0">
              <a:solidFill>
                <a:prstClr val="black"/>
              </a:solidFill>
            </a:endParaRPr>
          </a:p>
        </p:txBody>
      </p:sp>
      <p:sp>
        <p:nvSpPr>
          <p:cNvPr id="13" name="TextBox 12"/>
          <p:cNvSpPr txBox="1"/>
          <p:nvPr/>
        </p:nvSpPr>
        <p:spPr>
          <a:xfrm>
            <a:off x="3935760" y="2924945"/>
            <a:ext cx="5184576" cy="276999"/>
          </a:xfrm>
          <a:prstGeom prst="rect">
            <a:avLst/>
          </a:prstGeom>
          <a:noFill/>
          <a:ln>
            <a:noFill/>
          </a:ln>
        </p:spPr>
        <p:txBody>
          <a:bodyPr wrap="square" rtlCol="0">
            <a:spAutoFit/>
          </a:bodyPr>
          <a:lstStyle/>
          <a:p>
            <a:r>
              <a:rPr lang="cy-GB" sz="1200" dirty="0">
                <a:solidFill>
                  <a:prstClr val="black"/>
                </a:solidFill>
              </a:rPr>
              <a:t>(Click on the criteria to view examples and ideas)</a:t>
            </a:r>
            <a:endParaRPr lang="en-GB" sz="1200" dirty="0">
              <a:solidFill>
                <a:prstClr val="black"/>
              </a:solidFill>
            </a:endParaRPr>
          </a:p>
        </p:txBody>
      </p:sp>
      <p:sp>
        <p:nvSpPr>
          <p:cNvPr id="18" name="Rounded Rectangle 17">
            <a:hlinkClick r:id="rId6" action="ppaction://hlinksldjump"/>
          </p:cNvPr>
          <p:cNvSpPr/>
          <p:nvPr/>
        </p:nvSpPr>
        <p:spPr>
          <a:xfrm>
            <a:off x="8472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r>
              <a:rPr lang="en-GB" sz="1100" b="1" dirty="0">
                <a:solidFill>
                  <a:prstClr val="black"/>
                </a:solidFill>
                <a:latin typeface="Century Gothic" pitchFamily="34" charset="0"/>
              </a:rPr>
              <a:t>Back to Title Slide</a:t>
            </a:r>
          </a:p>
        </p:txBody>
      </p:sp>
    </p:spTree>
    <p:extLst>
      <p:ext uri="{BB962C8B-B14F-4D97-AF65-F5344CB8AC3E}">
        <p14:creationId xmlns:p14="http://schemas.microsoft.com/office/powerpoint/2010/main" val="18679052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GB" altLang="en-US" smtClean="0"/>
              <a:t>Reading</a:t>
            </a:r>
          </a:p>
        </p:txBody>
      </p:sp>
      <p:sp>
        <p:nvSpPr>
          <p:cNvPr id="3" name="Content Placeholder 2"/>
          <p:cNvSpPr>
            <a:spLocks noGrp="1"/>
          </p:cNvSpPr>
          <p:nvPr>
            <p:ph sz="half" idx="1"/>
          </p:nvPr>
        </p:nvSpPr>
        <p:spPr>
          <a:xfrm>
            <a:off x="1992314" y="1557338"/>
            <a:ext cx="6994525" cy="4495800"/>
          </a:xfrm>
        </p:spPr>
        <p:txBody>
          <a:bodyPr rtlCol="0">
            <a:normAutofit/>
          </a:bodyPr>
          <a:lstStyle/>
          <a:p>
            <a:pPr marL="0" indent="0">
              <a:buNone/>
              <a:defRPr/>
            </a:pPr>
            <a:r>
              <a:rPr lang="en-GB" sz="2000" dirty="0" smtClean="0"/>
              <a:t>Moodle </a:t>
            </a:r>
            <a:r>
              <a:rPr lang="en-GB" sz="2000" dirty="0"/>
              <a:t>has several interesting articles. </a:t>
            </a:r>
          </a:p>
          <a:p>
            <a:pPr marL="0" indent="0">
              <a:buNone/>
              <a:defRPr/>
            </a:pPr>
            <a:r>
              <a:rPr lang="en-GB" sz="2000" dirty="0"/>
              <a:t>Read (by next session)</a:t>
            </a:r>
          </a:p>
          <a:p>
            <a:pPr>
              <a:defRPr/>
            </a:pPr>
            <a:r>
              <a:rPr lang="en-US" sz="2000" b="1" i="1" dirty="0"/>
              <a:t>Educating for sustainability in the early years: Creating cultural change in a child care setting by </a:t>
            </a:r>
            <a:r>
              <a:rPr lang="en-GB" sz="2000" b="1" dirty="0"/>
              <a:t>Julia Davis</a:t>
            </a:r>
          </a:p>
          <a:p>
            <a:pPr>
              <a:defRPr/>
            </a:pPr>
            <a:r>
              <a:rPr lang="en-GB" sz="2000" dirty="0"/>
              <a:t>The article </a:t>
            </a:r>
            <a:r>
              <a:rPr lang="en-GB" sz="2000" dirty="0" err="1"/>
              <a:t>McNichol</a:t>
            </a:r>
            <a:r>
              <a:rPr lang="en-GB" sz="2000" dirty="0"/>
              <a:t> et al, also links well to today’s sessions</a:t>
            </a:r>
          </a:p>
          <a:p>
            <a:pPr marL="0" indent="0">
              <a:buNone/>
              <a:defRPr/>
            </a:pPr>
            <a:r>
              <a:rPr lang="en-US" sz="2000" b="1" dirty="0"/>
              <a:t>An ecological footprint for an </a:t>
            </a:r>
            <a:r>
              <a:rPr lang="en-GB" sz="2000" b="1" dirty="0"/>
              <a:t>early learning centre: identifying opportunities for early childhood sustainability education through interdisciplinary research</a:t>
            </a:r>
          </a:p>
          <a:p>
            <a:pPr marL="0" indent="0">
              <a:buNone/>
              <a:defRPr/>
            </a:pPr>
            <a:endParaRPr lang="en-GB" sz="2000" dirty="0"/>
          </a:p>
          <a:p>
            <a:pPr marL="0" indent="0">
              <a:buNone/>
              <a:defRPr/>
            </a:pPr>
            <a:endParaRPr lang="en-GB" sz="2000" dirty="0"/>
          </a:p>
        </p:txBody>
      </p:sp>
    </p:spTree>
    <p:extLst>
      <p:ext uri="{BB962C8B-B14F-4D97-AF65-F5344CB8AC3E}">
        <p14:creationId xmlns:p14="http://schemas.microsoft.com/office/powerpoint/2010/main" val="1343934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altLang="en-US" smtClean="0"/>
              <a:t>Darllen</a:t>
            </a:r>
          </a:p>
        </p:txBody>
      </p:sp>
      <p:sp>
        <p:nvSpPr>
          <p:cNvPr id="3" name="Content Placeholder 2"/>
          <p:cNvSpPr>
            <a:spLocks noGrp="1"/>
          </p:cNvSpPr>
          <p:nvPr>
            <p:ph sz="half" idx="1"/>
          </p:nvPr>
        </p:nvSpPr>
        <p:spPr>
          <a:xfrm>
            <a:off x="1847851" y="1125539"/>
            <a:ext cx="8424863" cy="4638675"/>
          </a:xfrm>
        </p:spPr>
        <p:txBody>
          <a:bodyPr rtlCol="0">
            <a:normAutofit/>
          </a:bodyPr>
          <a:lstStyle/>
          <a:p>
            <a:pPr marL="0" indent="0">
              <a:buNone/>
              <a:defRPr/>
            </a:pPr>
            <a:r>
              <a:rPr lang="en-GB" sz="2000" dirty="0"/>
              <a:t>Mae </a:t>
            </a:r>
            <a:r>
              <a:rPr lang="en-GB" sz="2000" dirty="0" err="1"/>
              <a:t>gan</a:t>
            </a:r>
            <a:r>
              <a:rPr lang="en-GB" sz="2000" dirty="0"/>
              <a:t> </a:t>
            </a:r>
            <a:r>
              <a:rPr lang="en-GB" sz="2000" dirty="0" err="1"/>
              <a:t>Wythnos</a:t>
            </a:r>
            <a:r>
              <a:rPr lang="en-GB" sz="2000" dirty="0"/>
              <a:t> 3 a 4 Moodle </a:t>
            </a:r>
            <a:r>
              <a:rPr lang="en-GB" sz="2000" dirty="0" err="1"/>
              <a:t>llawer</a:t>
            </a:r>
            <a:r>
              <a:rPr lang="en-GB" sz="2000" dirty="0"/>
              <a:t> o </a:t>
            </a:r>
            <a:r>
              <a:rPr lang="en-GB" sz="2000" dirty="0" err="1"/>
              <a:t>adnoddau</a:t>
            </a:r>
            <a:r>
              <a:rPr lang="en-GB" sz="2000" dirty="0"/>
              <a:t> </a:t>
            </a:r>
            <a:r>
              <a:rPr lang="en-GB" sz="2000" dirty="0" err="1"/>
              <a:t>diddorol</a:t>
            </a:r>
            <a:r>
              <a:rPr lang="en-GB" sz="2000" dirty="0"/>
              <a:t> </a:t>
            </a:r>
            <a:r>
              <a:rPr lang="en-GB" sz="2000" dirty="0" err="1"/>
              <a:t>i’w</a:t>
            </a:r>
            <a:r>
              <a:rPr lang="en-GB" sz="2000" dirty="0"/>
              <a:t> </a:t>
            </a:r>
            <a:r>
              <a:rPr lang="en-GB" sz="2000" dirty="0" err="1"/>
              <a:t>darllen</a:t>
            </a:r>
            <a:endParaRPr lang="en-GB" sz="2000" dirty="0"/>
          </a:p>
          <a:p>
            <a:pPr marL="0" indent="0">
              <a:buNone/>
              <a:defRPr/>
            </a:pPr>
            <a:r>
              <a:rPr lang="en-GB" sz="2000" dirty="0" err="1"/>
              <a:t>Darllenwch</a:t>
            </a:r>
            <a:r>
              <a:rPr lang="en-GB" sz="2000" dirty="0"/>
              <a:t> (</a:t>
            </a:r>
            <a:r>
              <a:rPr lang="en-GB" sz="2000" dirty="0" err="1"/>
              <a:t>erbyn</a:t>
            </a:r>
            <a:r>
              <a:rPr lang="en-GB" sz="2000" dirty="0"/>
              <a:t> y </a:t>
            </a:r>
            <a:r>
              <a:rPr lang="en-GB" sz="2000" dirty="0" err="1"/>
              <a:t>sesiwn</a:t>
            </a:r>
            <a:r>
              <a:rPr lang="en-GB" sz="2000" dirty="0"/>
              <a:t> </a:t>
            </a:r>
            <a:r>
              <a:rPr lang="en-GB" sz="2000" dirty="0" err="1"/>
              <a:t>nesaf</a:t>
            </a:r>
            <a:r>
              <a:rPr lang="en-GB" sz="2000" dirty="0"/>
              <a:t>)</a:t>
            </a:r>
          </a:p>
          <a:p>
            <a:pPr>
              <a:defRPr/>
            </a:pPr>
            <a:r>
              <a:rPr lang="en-US" sz="2000" b="1" i="1" dirty="0"/>
              <a:t>Educating for sustainability in the early years: Creating cultural change in a child care setting by </a:t>
            </a:r>
            <a:r>
              <a:rPr lang="en-GB" sz="2000" b="1" dirty="0"/>
              <a:t>Julia Davis</a:t>
            </a:r>
          </a:p>
          <a:p>
            <a:pPr marL="0" indent="0">
              <a:buNone/>
              <a:defRPr/>
            </a:pPr>
            <a:endParaRPr lang="en-GB" sz="2000" dirty="0"/>
          </a:p>
          <a:p>
            <a:pPr marL="0" indent="0">
              <a:buNone/>
              <a:defRPr/>
            </a:pPr>
            <a:r>
              <a:rPr lang="en-GB" sz="2000" dirty="0" err="1"/>
              <a:t>Mae’r</a:t>
            </a:r>
            <a:r>
              <a:rPr lang="en-GB" sz="2000" dirty="0"/>
              <a:t> </a:t>
            </a:r>
            <a:r>
              <a:rPr lang="en-GB" sz="2000" dirty="0" err="1"/>
              <a:t>erthygl</a:t>
            </a:r>
            <a:r>
              <a:rPr lang="en-GB" sz="2000" dirty="0"/>
              <a:t> </a:t>
            </a:r>
            <a:r>
              <a:rPr lang="en-GB" sz="2000" dirty="0" err="1"/>
              <a:t>gan</a:t>
            </a:r>
            <a:r>
              <a:rPr lang="en-GB" sz="2000" dirty="0"/>
              <a:t> </a:t>
            </a:r>
            <a:r>
              <a:rPr lang="en-GB" sz="2000" dirty="0" err="1"/>
              <a:t>McNichol</a:t>
            </a:r>
            <a:r>
              <a:rPr lang="en-GB" sz="2000" dirty="0"/>
              <a:t> et al, </a:t>
            </a:r>
            <a:r>
              <a:rPr lang="en-GB" sz="2000" dirty="0" err="1"/>
              <a:t>hefyd</a:t>
            </a:r>
            <a:r>
              <a:rPr lang="en-GB" sz="2000" dirty="0"/>
              <a:t> </a:t>
            </a:r>
            <a:r>
              <a:rPr lang="en-GB" sz="2000" dirty="0" err="1"/>
              <a:t>yn</a:t>
            </a:r>
            <a:r>
              <a:rPr lang="en-GB" sz="2000" dirty="0"/>
              <a:t> </a:t>
            </a:r>
            <a:r>
              <a:rPr lang="en-GB" sz="2000" dirty="0" err="1"/>
              <a:t>cysylltu’n</a:t>
            </a:r>
            <a:r>
              <a:rPr lang="en-GB" sz="2000" dirty="0"/>
              <a:t> </a:t>
            </a:r>
            <a:r>
              <a:rPr lang="en-GB" sz="2000" dirty="0" err="1"/>
              <a:t>dda</a:t>
            </a:r>
            <a:r>
              <a:rPr lang="en-GB" sz="2000" dirty="0"/>
              <a:t> </a:t>
            </a:r>
            <a:r>
              <a:rPr lang="en-GB" sz="2000" dirty="0" err="1"/>
              <a:t>gyda</a:t>
            </a:r>
            <a:r>
              <a:rPr lang="en-GB" sz="2000" dirty="0"/>
              <a:t> </a:t>
            </a:r>
            <a:r>
              <a:rPr lang="en-GB" sz="2000" dirty="0" err="1"/>
              <a:t>sesiwn</a:t>
            </a:r>
            <a:r>
              <a:rPr lang="en-GB" sz="2000" dirty="0"/>
              <a:t> </a:t>
            </a:r>
            <a:r>
              <a:rPr lang="en-GB" sz="2000" dirty="0" err="1"/>
              <a:t>heddiw</a:t>
            </a:r>
            <a:endParaRPr lang="en-GB" sz="2000" dirty="0"/>
          </a:p>
          <a:p>
            <a:pPr marL="0" indent="0">
              <a:buNone/>
              <a:defRPr/>
            </a:pPr>
            <a:r>
              <a:rPr lang="en-US" sz="2000" b="1" dirty="0"/>
              <a:t>An ecological footprint for an </a:t>
            </a:r>
            <a:r>
              <a:rPr lang="en-GB" sz="2000" b="1" dirty="0"/>
              <a:t>early learning centre: identifying opportunities for early childhood sustainability education through interdisciplinary research</a:t>
            </a:r>
          </a:p>
          <a:p>
            <a:pPr marL="0" indent="0">
              <a:buNone/>
              <a:defRPr/>
            </a:pPr>
            <a:endParaRPr lang="en-GB" sz="2000" dirty="0"/>
          </a:p>
          <a:p>
            <a:pPr marL="0" indent="0">
              <a:buNone/>
              <a:defRPr/>
            </a:pPr>
            <a:r>
              <a:rPr lang="en-GB" sz="2000" dirty="0" err="1"/>
              <a:t>Mae’r</a:t>
            </a:r>
            <a:r>
              <a:rPr lang="en-GB" sz="2000" dirty="0"/>
              <a:t> </a:t>
            </a:r>
            <a:r>
              <a:rPr lang="en-GB" sz="2000" dirty="0" err="1"/>
              <a:t>erthyglau</a:t>
            </a:r>
            <a:r>
              <a:rPr lang="en-GB" sz="2000" dirty="0"/>
              <a:t> </a:t>
            </a:r>
            <a:r>
              <a:rPr lang="en-GB" sz="2000" dirty="0" err="1"/>
              <a:t>eraill</a:t>
            </a:r>
            <a:r>
              <a:rPr lang="en-GB" sz="2000" dirty="0"/>
              <a:t> </a:t>
            </a:r>
            <a:r>
              <a:rPr lang="en-GB" sz="2000" dirty="0" err="1"/>
              <a:t>yn</a:t>
            </a:r>
            <a:r>
              <a:rPr lang="en-GB" sz="2000" dirty="0"/>
              <a:t> </a:t>
            </a:r>
            <a:r>
              <a:rPr lang="en-GB" sz="2000" dirty="0" err="1"/>
              <a:t>darllen</a:t>
            </a:r>
            <a:r>
              <a:rPr lang="en-GB" sz="2000" dirty="0"/>
              <a:t> </a:t>
            </a:r>
            <a:r>
              <a:rPr lang="en-GB" sz="2000" dirty="0" err="1"/>
              <a:t>angenrheidiol</a:t>
            </a:r>
            <a:r>
              <a:rPr lang="en-GB" sz="2000" dirty="0"/>
              <a:t> </a:t>
            </a:r>
            <a:r>
              <a:rPr lang="en-GB" sz="2000" dirty="0" err="1"/>
              <a:t>ar</a:t>
            </a:r>
            <a:r>
              <a:rPr lang="en-GB" sz="2000" dirty="0"/>
              <a:t> </a:t>
            </a:r>
            <a:r>
              <a:rPr lang="en-GB" sz="2000" dirty="0" err="1"/>
              <a:t>gyfer</a:t>
            </a:r>
            <a:r>
              <a:rPr lang="en-GB" sz="2000" dirty="0"/>
              <a:t> y </a:t>
            </a:r>
            <a:r>
              <a:rPr lang="en-GB" sz="2000" dirty="0" err="1"/>
              <a:t>traethawd</a:t>
            </a:r>
            <a:r>
              <a:rPr lang="en-GB" sz="2000" dirty="0"/>
              <a:t>. </a:t>
            </a:r>
          </a:p>
          <a:p>
            <a:pPr>
              <a:defRPr/>
            </a:pPr>
            <a:endParaRPr lang="en-GB" dirty="0"/>
          </a:p>
        </p:txBody>
      </p:sp>
    </p:spTree>
    <p:extLst>
      <p:ext uri="{BB962C8B-B14F-4D97-AF65-F5344CB8AC3E}">
        <p14:creationId xmlns:p14="http://schemas.microsoft.com/office/powerpoint/2010/main" val="25983935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996</Words>
  <Application>Microsoft Office PowerPoint</Application>
  <PresentationFormat>Widescreen</PresentationFormat>
  <Paragraphs>177</Paragraphs>
  <Slides>17</Slides>
  <Notes>11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17</vt:i4>
      </vt:variant>
    </vt:vector>
  </HeadingPairs>
  <TitlesOfParts>
    <vt:vector size="24" baseType="lpstr">
      <vt:lpstr>Arial</vt:lpstr>
      <vt:lpstr>Calibri</vt:lpstr>
      <vt:lpstr>Century Gothic</vt:lpstr>
      <vt:lpstr>Myriad Pro</vt:lpstr>
      <vt:lpstr>20140311PresentationUWTSDTemplate</vt:lpstr>
      <vt:lpstr>1_20140311PresentationUWTSDTemplate</vt:lpstr>
      <vt:lpstr>Office Theme</vt:lpstr>
      <vt:lpstr>EAEC6010-C Greening Childhood Plentyndod Gwyrdd    </vt:lpstr>
      <vt:lpstr>Week 4 Ecological Footprint Wythnos 4 Ôl-troed ecolegol </vt:lpstr>
      <vt:lpstr>How can we use ecological footprints with children?  Sut ellir defnyddio ôl-traed ecolegol gyda plant?</vt:lpstr>
      <vt:lpstr>PowerPoint Presentation</vt:lpstr>
      <vt:lpstr>PowerPoint Presentation</vt:lpstr>
      <vt:lpstr>Questions  Cwestiynau</vt:lpstr>
      <vt:lpstr>Resources Adnoddau</vt:lpstr>
      <vt:lpstr>Ecological footprint websites Ol-traed Ecolegol </vt:lpstr>
      <vt:lpstr>Activities Gweithgareddau</vt:lpstr>
      <vt:lpstr>Recently in news Yn y newyddion</vt:lpstr>
      <vt:lpstr>Ecoschools Ecoysgolion</vt:lpstr>
      <vt:lpstr>Topics of Ecoschools Wales Testunau Ecoysgolion Cymru </vt:lpstr>
      <vt:lpstr>The Eco-Schools Process</vt:lpstr>
      <vt:lpstr>PowerPoint Presentation</vt:lpstr>
      <vt:lpstr>Eco-Committee At the heart of the process</vt:lpstr>
      <vt:lpstr>Reading</vt:lpstr>
      <vt:lpstr>Darllen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EAEC6010-C Greening Childhood Plentyndod Gwyrdd</dc:title>
  <dc:creator>Glenda Tinney</dc:creator>
  <cp:lastModifiedBy>Glenda Tinney</cp:lastModifiedBy>
  <cp:revision>2</cp:revision>
  <dcterms:created xsi:type="dcterms:W3CDTF">2017-11-19T09:27:20Z</dcterms:created>
  <dcterms:modified xsi:type="dcterms:W3CDTF">2017-11-19T14:57:39Z</dcterms:modified>
</cp:coreProperties>
</file>