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9" r:id="rId7"/>
    <p:sldId id="271" r:id="rId8"/>
    <p:sldId id="273" r:id="rId9"/>
    <p:sldId id="268" r:id="rId10"/>
    <p:sldId id="277" r:id="rId11"/>
    <p:sldId id="261" r:id="rId12"/>
    <p:sldId id="269" r:id="rId13"/>
    <p:sldId id="262" r:id="rId14"/>
    <p:sldId id="270" r:id="rId15"/>
    <p:sldId id="265" r:id="rId16"/>
    <p:sldId id="263" r:id="rId17"/>
    <p:sldId id="258" r:id="rId18"/>
    <p:sldId id="266" r:id="rId19"/>
    <p:sldId id="274" r:id="rId20"/>
    <p:sldId id="275"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09" autoAdjust="0"/>
    <p:restoredTop sz="94660"/>
  </p:normalViewPr>
  <p:slideViewPr>
    <p:cSldViewPr snapToGrid="0">
      <p:cViewPr varScale="1">
        <p:scale>
          <a:sx n="74" d="100"/>
          <a:sy n="74" d="100"/>
        </p:scale>
        <p:origin x="54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Masters" userId="4e095870-2bfb-4979-af2a-ee4647932b43" providerId="ADAL" clId="{6F7A0F4A-F1CC-4683-9B76-5CD0056BE3DB}"/>
    <pc:docChg chg="custSel modSld">
      <pc:chgData name="Jane Masters" userId="4e095870-2bfb-4979-af2a-ee4647932b43" providerId="ADAL" clId="{6F7A0F4A-F1CC-4683-9B76-5CD0056BE3DB}" dt="2019-10-08T11:01:58.314" v="1841" actId="20577"/>
      <pc:docMkLst>
        <pc:docMk/>
      </pc:docMkLst>
      <pc:sldChg chg="modSp">
        <pc:chgData name="Jane Masters" userId="4e095870-2bfb-4979-af2a-ee4647932b43" providerId="ADAL" clId="{6F7A0F4A-F1CC-4683-9B76-5CD0056BE3DB}" dt="2019-10-08T10:31:28.806" v="346" actId="20577"/>
        <pc:sldMkLst>
          <pc:docMk/>
          <pc:sldMk cId="1267938078" sldId="261"/>
        </pc:sldMkLst>
        <pc:spChg chg="mod">
          <ac:chgData name="Jane Masters" userId="4e095870-2bfb-4979-af2a-ee4647932b43" providerId="ADAL" clId="{6F7A0F4A-F1CC-4683-9B76-5CD0056BE3DB}" dt="2019-10-08T10:31:28.806" v="346" actId="20577"/>
          <ac:spMkLst>
            <pc:docMk/>
            <pc:sldMk cId="1267938078" sldId="261"/>
            <ac:spMk id="3" creationId="{00000000-0000-0000-0000-000000000000}"/>
          </ac:spMkLst>
        </pc:spChg>
      </pc:sldChg>
      <pc:sldChg chg="modSp">
        <pc:chgData name="Jane Masters" userId="4e095870-2bfb-4979-af2a-ee4647932b43" providerId="ADAL" clId="{6F7A0F4A-F1CC-4683-9B76-5CD0056BE3DB}" dt="2019-10-08T10:36:15.170" v="587" actId="20577"/>
        <pc:sldMkLst>
          <pc:docMk/>
          <pc:sldMk cId="3463463527" sldId="262"/>
        </pc:sldMkLst>
        <pc:spChg chg="mod">
          <ac:chgData name="Jane Masters" userId="4e095870-2bfb-4979-af2a-ee4647932b43" providerId="ADAL" clId="{6F7A0F4A-F1CC-4683-9B76-5CD0056BE3DB}" dt="2019-10-08T10:36:15.170" v="587" actId="20577"/>
          <ac:spMkLst>
            <pc:docMk/>
            <pc:sldMk cId="3463463527" sldId="262"/>
            <ac:spMk id="3" creationId="{00000000-0000-0000-0000-000000000000}"/>
          </ac:spMkLst>
        </pc:spChg>
      </pc:sldChg>
      <pc:sldChg chg="modSp">
        <pc:chgData name="Jane Masters" userId="4e095870-2bfb-4979-af2a-ee4647932b43" providerId="ADAL" clId="{6F7A0F4A-F1CC-4683-9B76-5CD0056BE3DB}" dt="2019-10-08T10:45:13.659" v="1446" actId="20577"/>
        <pc:sldMkLst>
          <pc:docMk/>
          <pc:sldMk cId="84298416" sldId="265"/>
        </pc:sldMkLst>
        <pc:spChg chg="mod">
          <ac:chgData name="Jane Masters" userId="4e095870-2bfb-4979-af2a-ee4647932b43" providerId="ADAL" clId="{6F7A0F4A-F1CC-4683-9B76-5CD0056BE3DB}" dt="2019-10-08T10:45:13.659" v="1446" actId="20577"/>
          <ac:spMkLst>
            <pc:docMk/>
            <pc:sldMk cId="84298416" sldId="265"/>
            <ac:spMk id="3" creationId="{00000000-0000-0000-0000-000000000000}"/>
          </ac:spMkLst>
        </pc:spChg>
      </pc:sldChg>
      <pc:sldChg chg="modSp">
        <pc:chgData name="Jane Masters" userId="4e095870-2bfb-4979-af2a-ee4647932b43" providerId="ADAL" clId="{6F7A0F4A-F1CC-4683-9B76-5CD0056BE3DB}" dt="2019-10-08T10:26:41.728" v="209" actId="20577"/>
        <pc:sldMkLst>
          <pc:docMk/>
          <pc:sldMk cId="4183557865" sldId="268"/>
        </pc:sldMkLst>
        <pc:spChg chg="mod">
          <ac:chgData name="Jane Masters" userId="4e095870-2bfb-4979-af2a-ee4647932b43" providerId="ADAL" clId="{6F7A0F4A-F1CC-4683-9B76-5CD0056BE3DB}" dt="2019-10-08T10:26:41.728" v="209" actId="20577"/>
          <ac:spMkLst>
            <pc:docMk/>
            <pc:sldMk cId="4183557865" sldId="268"/>
            <ac:spMk id="3" creationId="{00000000-0000-0000-0000-000000000000}"/>
          </ac:spMkLst>
        </pc:spChg>
      </pc:sldChg>
      <pc:sldChg chg="modSp">
        <pc:chgData name="Jane Masters" userId="4e095870-2bfb-4979-af2a-ee4647932b43" providerId="ADAL" clId="{6F7A0F4A-F1CC-4683-9B76-5CD0056BE3DB}" dt="2019-10-08T10:34:19.194" v="574" actId="20577"/>
        <pc:sldMkLst>
          <pc:docMk/>
          <pc:sldMk cId="2734648060" sldId="269"/>
        </pc:sldMkLst>
        <pc:spChg chg="mod">
          <ac:chgData name="Jane Masters" userId="4e095870-2bfb-4979-af2a-ee4647932b43" providerId="ADAL" clId="{6F7A0F4A-F1CC-4683-9B76-5CD0056BE3DB}" dt="2019-10-08T10:34:19.194" v="574" actId="20577"/>
          <ac:spMkLst>
            <pc:docMk/>
            <pc:sldMk cId="2734648060" sldId="269"/>
            <ac:spMk id="3" creationId="{00000000-0000-0000-0000-000000000000}"/>
          </ac:spMkLst>
        </pc:spChg>
      </pc:sldChg>
      <pc:sldChg chg="modSp">
        <pc:chgData name="Jane Masters" userId="4e095870-2bfb-4979-af2a-ee4647932b43" providerId="ADAL" clId="{6F7A0F4A-F1CC-4683-9B76-5CD0056BE3DB}" dt="2019-10-08T10:40:13.938" v="1027" actId="20577"/>
        <pc:sldMkLst>
          <pc:docMk/>
          <pc:sldMk cId="2901162842" sldId="270"/>
        </pc:sldMkLst>
        <pc:spChg chg="mod">
          <ac:chgData name="Jane Masters" userId="4e095870-2bfb-4979-af2a-ee4647932b43" providerId="ADAL" clId="{6F7A0F4A-F1CC-4683-9B76-5CD0056BE3DB}" dt="2019-10-08T10:40:13.938" v="1027" actId="20577"/>
          <ac:spMkLst>
            <pc:docMk/>
            <pc:sldMk cId="2901162842" sldId="270"/>
            <ac:spMk id="3" creationId="{00000000-0000-0000-0000-000000000000}"/>
          </ac:spMkLst>
        </pc:spChg>
      </pc:sldChg>
      <pc:sldChg chg="modSp">
        <pc:chgData name="Jane Masters" userId="4e095870-2bfb-4979-af2a-ee4647932b43" providerId="ADAL" clId="{6F7A0F4A-F1CC-4683-9B76-5CD0056BE3DB}" dt="2019-10-08T11:01:58.314" v="1841" actId="20577"/>
        <pc:sldMkLst>
          <pc:docMk/>
          <pc:sldMk cId="1361837523" sldId="271"/>
        </pc:sldMkLst>
        <pc:spChg chg="mod">
          <ac:chgData name="Jane Masters" userId="4e095870-2bfb-4979-af2a-ee4647932b43" providerId="ADAL" clId="{6F7A0F4A-F1CC-4683-9B76-5CD0056BE3DB}" dt="2019-10-08T11:01:58.314" v="1841" actId="20577"/>
          <ac:spMkLst>
            <pc:docMk/>
            <pc:sldMk cId="1361837523" sldId="271"/>
            <ac:spMk id="3" creationId="{00000000-0000-0000-0000-000000000000}"/>
          </ac:spMkLst>
        </pc:spChg>
      </pc:sldChg>
      <pc:sldChg chg="modSp">
        <pc:chgData name="Jane Masters" userId="4e095870-2bfb-4979-af2a-ee4647932b43" providerId="ADAL" clId="{6F7A0F4A-F1CC-4683-9B76-5CD0056BE3DB}" dt="2019-10-08T10:12:42.562" v="21" actId="20577"/>
        <pc:sldMkLst>
          <pc:docMk/>
          <pc:sldMk cId="2481710825" sldId="272"/>
        </pc:sldMkLst>
        <pc:spChg chg="mod">
          <ac:chgData name="Jane Masters" userId="4e095870-2bfb-4979-af2a-ee4647932b43" providerId="ADAL" clId="{6F7A0F4A-F1CC-4683-9B76-5CD0056BE3DB}" dt="2019-10-08T10:12:42.562" v="21" actId="20577"/>
          <ac:spMkLst>
            <pc:docMk/>
            <pc:sldMk cId="2481710825" sldId="272"/>
            <ac:spMk id="3" creationId="{00000000-0000-0000-0000-000000000000}"/>
          </ac:spMkLst>
        </pc:spChg>
      </pc:sldChg>
      <pc:sldChg chg="modSp">
        <pc:chgData name="Jane Masters" userId="4e095870-2bfb-4979-af2a-ee4647932b43" providerId="ADAL" clId="{6F7A0F4A-F1CC-4683-9B76-5CD0056BE3DB}" dt="2019-10-08T10:23:29.121" v="108" actId="27636"/>
        <pc:sldMkLst>
          <pc:docMk/>
          <pc:sldMk cId="1919578709" sldId="273"/>
        </pc:sldMkLst>
        <pc:spChg chg="mod">
          <ac:chgData name="Jane Masters" userId="4e095870-2bfb-4979-af2a-ee4647932b43" providerId="ADAL" clId="{6F7A0F4A-F1CC-4683-9B76-5CD0056BE3DB}" dt="2019-10-08T10:23:29.121" v="108" actId="27636"/>
          <ac:spMkLst>
            <pc:docMk/>
            <pc:sldMk cId="1919578709" sldId="273"/>
            <ac:spMk id="5"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10/16/2019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runel.ac.uk/__data/assets/pdf_file/0009/92718/CIHE_-_0802Grademployability1.pdf" TargetMode="External"/><Relationship Id="rId2" Type="http://schemas.openxmlformats.org/officeDocument/2006/relationships/hyperlink" Target="http://www.alfredo.co.uk/about-u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cityandguilds.com/help/more-help/Bookshop#Hair"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indeed.co.uk/jobs?q=hairdressing%20lecturer&amp;start=10&amp;vjk=86b731984cc61192" TargetMode="External"/><Relationship Id="rId2" Type="http://schemas.openxmlformats.org/officeDocument/2006/relationships/hyperlink" Target="https://www.gcs.ac.uk/hairdressing-beauty-and-holistics#!pnl_all" TargetMode="External"/><Relationship Id="rId1" Type="http://schemas.openxmlformats.org/officeDocument/2006/relationships/slideLayout" Target="../slideLayouts/slideLayout2.xml"/><Relationship Id="rId4" Type="http://schemas.openxmlformats.org/officeDocument/2006/relationships/hyperlink" Target="https://search-proquest-com.ezproxy.uwtsd.ac.uk/docview/1535198246?accountid=130472&amp;rfr_id=info:xri/sid:primo"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theguardian.com/teacher-network/2016/mar/02/can-you-spot-a-good-teacher-from-their-characteristics" TargetMode="External"/><Relationship Id="rId2" Type="http://schemas.openxmlformats.org/officeDocument/2006/relationships/hyperlink" Target="https://www.jstor.org/stable/3588129?seq=1#page_scan_tab_contents" TargetMode="External"/><Relationship Id="rId1" Type="http://schemas.openxmlformats.org/officeDocument/2006/relationships/slideLayout" Target="../slideLayouts/slideLayout2.xml"/><Relationship Id="rId4" Type="http://schemas.openxmlformats.org/officeDocument/2006/relationships/hyperlink" Target="https://10times.com/salon-international"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moodle.uwtsd.ac.uk/course/view.php?id=7045" TargetMode="External"/><Relationship Id="rId2" Type="http://schemas.openxmlformats.org/officeDocument/2006/relationships/hyperlink" Target="https://www.uwtsd.ac.uk/ba-education-studi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456868" y="5731099"/>
            <a:ext cx="4378817" cy="772733"/>
          </a:xfrm>
        </p:spPr>
        <p:txBody>
          <a:bodyPr>
            <a:normAutofit/>
          </a:bodyPr>
          <a:lstStyle/>
          <a:p>
            <a:r>
              <a:rPr lang="en-GB" sz="2400" b="1" dirty="0">
                <a:solidFill>
                  <a:schemeClr val="accent1">
                    <a:lumMod val="60000"/>
                    <a:lumOff val="40000"/>
                  </a:schemeClr>
                </a:solidFill>
              </a:rPr>
              <a:t>By Justine Leanne Colwill.</a:t>
            </a:r>
          </a:p>
        </p:txBody>
      </p:sp>
      <p:pic>
        <p:nvPicPr>
          <p:cNvPr id="1026" name="Picture 2" descr="Image result for interview questi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1680" y="4076165"/>
            <a:ext cx="2781835" cy="278183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jo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7853" y="2891585"/>
            <a:ext cx="3705817" cy="207294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skill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43044" y="554472"/>
            <a:ext cx="3492641" cy="19640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7120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8830" y="611231"/>
            <a:ext cx="9645782" cy="676656"/>
          </a:xfrm>
        </p:spPr>
        <p:txBody>
          <a:bodyPr>
            <a:normAutofit fontScale="90000"/>
          </a:bodyPr>
          <a:lstStyle/>
          <a:p>
            <a:r>
              <a:rPr lang="en-GB" dirty="0"/>
              <a:t>Job Description by AWD Recruitment Limited:</a:t>
            </a:r>
          </a:p>
        </p:txBody>
      </p:sp>
      <p:sp>
        <p:nvSpPr>
          <p:cNvPr id="3" name="Content Placeholder 2"/>
          <p:cNvSpPr>
            <a:spLocks noGrp="1"/>
          </p:cNvSpPr>
          <p:nvPr>
            <p:ph idx="1"/>
          </p:nvPr>
        </p:nvSpPr>
        <p:spPr>
          <a:xfrm>
            <a:off x="2589212" y="1661375"/>
            <a:ext cx="8915400" cy="4391695"/>
          </a:xfrm>
        </p:spPr>
        <p:txBody>
          <a:bodyPr/>
          <a:lstStyle/>
          <a:p>
            <a:r>
              <a:rPr lang="en-GB" sz="2800" b="1" dirty="0" smtClean="0"/>
              <a:t>Hairdressing </a:t>
            </a:r>
            <a:r>
              <a:rPr lang="en-GB" sz="2800" b="1" dirty="0"/>
              <a:t>College Lecturer / Tutor / Assessor / Trainer / Teacher’</a:t>
            </a:r>
            <a:r>
              <a:rPr lang="en-GB" sz="2800" dirty="0"/>
              <a:t> with</a:t>
            </a:r>
            <a:r>
              <a:rPr lang="en-GB" sz="2800" b="1" dirty="0"/>
              <a:t> </a:t>
            </a:r>
            <a:r>
              <a:rPr lang="en-GB" sz="2800" dirty="0"/>
              <a:t>industry experience is required by a leading specialist vocational college </a:t>
            </a:r>
            <a:r>
              <a:rPr lang="en-GB" sz="2800" dirty="0" smtClean="0"/>
              <a:t>to teach</a:t>
            </a:r>
            <a:r>
              <a:rPr lang="en-GB" sz="2800" dirty="0"/>
              <a:t>, train and assess students looking to enter this exciting industry.</a:t>
            </a:r>
          </a:p>
          <a:p>
            <a:r>
              <a:rPr lang="en-GB" sz="2800" dirty="0"/>
              <a:t>London</a:t>
            </a:r>
          </a:p>
          <a:p>
            <a:r>
              <a:rPr lang="en-GB" sz="2800" dirty="0"/>
              <a:t>Full-time, Permanent</a:t>
            </a:r>
          </a:p>
          <a:p>
            <a:r>
              <a:rPr lang="en-GB" sz="2800" dirty="0"/>
              <a:t>£25,000 - £31,000 a year</a:t>
            </a:r>
          </a:p>
          <a:p>
            <a:pPr marL="0" indent="0">
              <a:buNone/>
            </a:pPr>
            <a:endParaRPr lang="en-GB" sz="2400" dirty="0"/>
          </a:p>
          <a:p>
            <a:endParaRPr lang="en-GB" dirty="0"/>
          </a:p>
        </p:txBody>
      </p:sp>
      <p:sp>
        <p:nvSpPr>
          <p:cNvPr id="4" name="TextBox 3"/>
          <p:cNvSpPr txBox="1"/>
          <p:nvPr/>
        </p:nvSpPr>
        <p:spPr>
          <a:xfrm>
            <a:off x="9672034" y="6053071"/>
            <a:ext cx="2627290" cy="461665"/>
          </a:xfrm>
          <a:prstGeom prst="rect">
            <a:avLst/>
          </a:prstGeom>
          <a:noFill/>
        </p:spPr>
        <p:txBody>
          <a:bodyPr wrap="square" rtlCol="0">
            <a:spAutoFit/>
          </a:bodyPr>
          <a:lstStyle/>
          <a:p>
            <a:r>
              <a:rPr lang="en-GB" sz="2400" dirty="0"/>
              <a:t>Indeed (2019).</a:t>
            </a:r>
          </a:p>
        </p:txBody>
      </p:sp>
    </p:spTree>
    <p:extLst>
      <p:ext uri="{BB962C8B-B14F-4D97-AF65-F5344CB8AC3E}">
        <p14:creationId xmlns:p14="http://schemas.microsoft.com/office/powerpoint/2010/main" val="220879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8227" y="624110"/>
            <a:ext cx="3794996" cy="869839"/>
          </a:xfrm>
        </p:spPr>
        <p:txBody>
          <a:bodyPr/>
          <a:lstStyle/>
          <a:p>
            <a:r>
              <a:rPr lang="en-GB" dirty="0"/>
              <a:t>Job Overview:</a:t>
            </a:r>
          </a:p>
        </p:txBody>
      </p:sp>
      <p:sp>
        <p:nvSpPr>
          <p:cNvPr id="3" name="Content Placeholder 2"/>
          <p:cNvSpPr>
            <a:spLocks noGrp="1"/>
          </p:cNvSpPr>
          <p:nvPr>
            <p:ph idx="1"/>
          </p:nvPr>
        </p:nvSpPr>
        <p:spPr>
          <a:xfrm>
            <a:off x="2769516" y="2472746"/>
            <a:ext cx="8915400" cy="2975018"/>
          </a:xfrm>
        </p:spPr>
        <p:txBody>
          <a:bodyPr>
            <a:noAutofit/>
          </a:bodyPr>
          <a:lstStyle/>
          <a:p>
            <a:r>
              <a:rPr lang="en-GB" sz="2400" b="1" dirty="0"/>
              <a:t>We have a fantastic new job </a:t>
            </a:r>
            <a:r>
              <a:rPr lang="en-GB" sz="2400" b="1" dirty="0" smtClean="0"/>
              <a:t>opportunity for the right candidate, that </a:t>
            </a:r>
            <a:r>
              <a:rPr lang="en-GB" sz="2400" b="1" dirty="0"/>
              <a:t>has previous industry experience and has either worked in an educational / teaching capacity or wants to get into teaching for the first time (Indeed, 2019).</a:t>
            </a:r>
          </a:p>
          <a:p>
            <a:pPr marL="0" indent="0">
              <a:buNone/>
            </a:pPr>
            <a:endParaRPr lang="en-GB" sz="2400" dirty="0"/>
          </a:p>
        </p:txBody>
      </p:sp>
    </p:spTree>
    <p:extLst>
      <p:ext uri="{BB962C8B-B14F-4D97-AF65-F5344CB8AC3E}">
        <p14:creationId xmlns:p14="http://schemas.microsoft.com/office/powerpoint/2010/main" val="2587322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08153" y="523740"/>
            <a:ext cx="8915400" cy="5851301"/>
          </a:xfrm>
        </p:spPr>
        <p:txBody>
          <a:bodyPr>
            <a:normAutofit fontScale="92500" lnSpcReduction="10000"/>
          </a:bodyPr>
          <a:lstStyle/>
          <a:p>
            <a:pPr marL="0" indent="0">
              <a:buNone/>
            </a:pPr>
            <a:r>
              <a:rPr lang="en-GB" sz="2400" b="1" dirty="0"/>
              <a:t>Ideal Candidate Requirements:</a:t>
            </a:r>
          </a:p>
          <a:p>
            <a:pPr marL="0" indent="0">
              <a:buNone/>
            </a:pPr>
            <a:endParaRPr lang="en-GB" sz="2400" b="1" dirty="0"/>
          </a:p>
          <a:p>
            <a:pPr lvl="0"/>
            <a:r>
              <a:rPr lang="en-GB" sz="2400" b="1" dirty="0"/>
              <a:t>Level 3 qualification in relevant subject area.</a:t>
            </a:r>
          </a:p>
          <a:p>
            <a:r>
              <a:rPr lang="en-GB" sz="2400" b="1" dirty="0"/>
              <a:t> </a:t>
            </a:r>
            <a:r>
              <a:rPr lang="en-GB" sz="2400" dirty="0"/>
              <a:t>I have gained level 1,2 and 3 NVQ in Hairdressing (Gower College Swansea, 2017).</a:t>
            </a:r>
          </a:p>
          <a:p>
            <a:r>
              <a:rPr lang="en-GB" sz="2400" dirty="0"/>
              <a:t>Due to graduate July 2020 in BA (Hons) Education Studies, UWTSD</a:t>
            </a:r>
            <a:r>
              <a:rPr lang="en-GB" sz="2400" dirty="0" smtClean="0"/>
              <a:t>.</a:t>
            </a:r>
            <a:endParaRPr lang="en-GB" sz="2400" b="1" dirty="0"/>
          </a:p>
          <a:p>
            <a:r>
              <a:rPr lang="en-GB" sz="2400" b="1" dirty="0"/>
              <a:t>An in-depth and practical knowledge of relevant subject.</a:t>
            </a:r>
          </a:p>
          <a:p>
            <a:r>
              <a:rPr lang="en-GB" sz="2400" dirty="0"/>
              <a:t>I have worked within the salon industry for 8 </a:t>
            </a:r>
            <a:r>
              <a:rPr lang="en-GB" sz="2400" dirty="0" smtClean="0"/>
              <a:t>years, I am also a trusted key holder and carry out reception duties (Alfredo </a:t>
            </a:r>
            <a:r>
              <a:rPr lang="en-GB" sz="2400" dirty="0"/>
              <a:t>Ltd, 2019). This has allowed me to develop my creativity as a stylist and my understanding and perception of the needs of clients and colleagues.  These transferable </a:t>
            </a:r>
            <a:r>
              <a:rPr lang="en-GB" sz="2400" dirty="0" smtClean="0"/>
              <a:t>skills (</a:t>
            </a:r>
            <a:r>
              <a:rPr lang="en-GB" sz="2400" dirty="0"/>
              <a:t>Cottrell</a:t>
            </a:r>
            <a:r>
              <a:rPr lang="en-GB" sz="2400" dirty="0" smtClean="0"/>
              <a:t>, 2015) enable </a:t>
            </a:r>
            <a:r>
              <a:rPr lang="en-GB" sz="2400" dirty="0"/>
              <a:t>a good understanding of the </a:t>
            </a:r>
            <a:r>
              <a:rPr lang="en-GB" sz="2400" dirty="0" smtClean="0"/>
              <a:t>skills </a:t>
            </a:r>
            <a:r>
              <a:rPr lang="en-GB" sz="2400" dirty="0"/>
              <a:t>new </a:t>
            </a:r>
            <a:r>
              <a:rPr lang="en-GB" sz="2400" dirty="0" smtClean="0"/>
              <a:t>students need to develop.  </a:t>
            </a:r>
            <a:endParaRPr lang="en-GB" sz="2400" dirty="0"/>
          </a:p>
          <a:p>
            <a:endParaRPr lang="en-GB" sz="2400" dirty="0"/>
          </a:p>
          <a:p>
            <a:endParaRPr lang="en-GB" sz="2400" dirty="0"/>
          </a:p>
          <a:p>
            <a:pPr marL="0" indent="0">
              <a:buNone/>
            </a:pPr>
            <a:endParaRPr lang="en-GB" sz="2400" b="1" dirty="0"/>
          </a:p>
          <a:p>
            <a:pPr marL="0" indent="0">
              <a:buNone/>
            </a:pPr>
            <a:endParaRPr lang="en-GB" sz="2400" b="1" dirty="0"/>
          </a:p>
        </p:txBody>
      </p:sp>
    </p:spTree>
    <p:extLst>
      <p:ext uri="{BB962C8B-B14F-4D97-AF65-F5344CB8AC3E}">
        <p14:creationId xmlns:p14="http://schemas.microsoft.com/office/powerpoint/2010/main" val="1361837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idx="1"/>
          </p:nvPr>
        </p:nvSpPr>
        <p:spPr>
          <a:xfrm>
            <a:off x="2589213" y="98737"/>
            <a:ext cx="8915400" cy="6572519"/>
          </a:xfrm>
        </p:spPr>
        <p:txBody>
          <a:bodyPr>
            <a:normAutofit/>
          </a:bodyPr>
          <a:lstStyle/>
          <a:p>
            <a:pPr lvl="0"/>
            <a:r>
              <a:rPr lang="en-GB" sz="2400" b="1" dirty="0"/>
              <a:t>Ability to communicate with a range of learners on </a:t>
            </a:r>
            <a:r>
              <a:rPr lang="en-GB" sz="2400" b="1" dirty="0" smtClean="0"/>
              <a:t>theory </a:t>
            </a:r>
            <a:r>
              <a:rPr lang="en-GB" sz="2400" b="1" dirty="0"/>
              <a:t>and practical aspects of the programme.</a:t>
            </a:r>
          </a:p>
          <a:p>
            <a:r>
              <a:rPr lang="en-GB" sz="2400" dirty="0"/>
              <a:t>Trained students within Alfredo Ltd (2012-2019), who have chosen the apprentice route.  </a:t>
            </a:r>
          </a:p>
          <a:p>
            <a:r>
              <a:rPr lang="en-GB" sz="2400" dirty="0"/>
              <a:t>I </a:t>
            </a:r>
            <a:r>
              <a:rPr lang="en-GB" sz="2400" dirty="0" smtClean="0"/>
              <a:t>have developed the ability </a:t>
            </a:r>
            <a:r>
              <a:rPr lang="en-GB" sz="2400" dirty="0"/>
              <a:t>to adapt my current teaching </a:t>
            </a:r>
            <a:r>
              <a:rPr lang="en-GB" sz="2400" dirty="0" smtClean="0"/>
              <a:t>skills through university.  Links with Joan (2013) on personalizing the teaching to students.  </a:t>
            </a:r>
            <a:endParaRPr lang="en-GB" sz="2400" b="1" dirty="0"/>
          </a:p>
          <a:p>
            <a:r>
              <a:rPr lang="en-GB" sz="2400" dirty="0"/>
              <a:t>R</a:t>
            </a:r>
            <a:r>
              <a:rPr lang="en-GB" sz="2400" dirty="0" smtClean="0"/>
              <a:t>ange </a:t>
            </a:r>
            <a:r>
              <a:rPr lang="en-GB" sz="2400" dirty="0"/>
              <a:t>of methods to teach and train theory and practical skills within the salon, such as: ICT, work books, practice sally heads and clients. I am inclusive in my teaching by using a range of learning styles (Reid, 2005</a:t>
            </a:r>
            <a:r>
              <a:rPr lang="en-GB" sz="2400" dirty="0" smtClean="0"/>
              <a:t>).  Developed through reflection within the employability module (2019). </a:t>
            </a:r>
            <a:endParaRPr lang="en-GB" sz="2400" dirty="0"/>
          </a:p>
          <a:p>
            <a:r>
              <a:rPr lang="en-GB" sz="2400" dirty="0"/>
              <a:t>Mind maps have also been an effective tool for revision (Buzan, 2004).   </a:t>
            </a:r>
          </a:p>
          <a:p>
            <a:pPr lvl="0"/>
            <a:endParaRPr lang="en-GB" sz="2400" b="1" dirty="0"/>
          </a:p>
          <a:p>
            <a:endParaRPr lang="en-GB" sz="2400" b="1" dirty="0"/>
          </a:p>
          <a:p>
            <a:pPr marL="0" indent="0">
              <a:buNone/>
            </a:pPr>
            <a:endParaRPr lang="en-GB" sz="2400" b="1" dirty="0"/>
          </a:p>
          <a:p>
            <a:pPr marL="0" indent="0">
              <a:buNone/>
            </a:pPr>
            <a:endParaRPr lang="en-GB" sz="2400" dirty="0"/>
          </a:p>
          <a:p>
            <a:endParaRPr lang="en-GB" b="1" dirty="0"/>
          </a:p>
          <a:p>
            <a:endParaRPr lang="en-GB" dirty="0"/>
          </a:p>
        </p:txBody>
      </p:sp>
    </p:spTree>
    <p:extLst>
      <p:ext uri="{BB962C8B-B14F-4D97-AF65-F5344CB8AC3E}">
        <p14:creationId xmlns:p14="http://schemas.microsoft.com/office/powerpoint/2010/main" val="1919578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05122" y="472225"/>
            <a:ext cx="8915400" cy="6121759"/>
          </a:xfrm>
        </p:spPr>
        <p:txBody>
          <a:bodyPr>
            <a:normAutofit lnSpcReduction="10000"/>
          </a:bodyPr>
          <a:lstStyle/>
          <a:p>
            <a:r>
              <a:rPr lang="en-GB" sz="2400" b="1" dirty="0"/>
              <a:t>Ability to lead learners to the successful completion of their programme</a:t>
            </a:r>
            <a:r>
              <a:rPr lang="en-GB" sz="2400" b="1" dirty="0" smtClean="0"/>
              <a:t>.</a:t>
            </a:r>
          </a:p>
          <a:p>
            <a:pPr marL="0" indent="0">
              <a:buNone/>
            </a:pPr>
            <a:endParaRPr lang="en-GB" sz="2400" b="1" dirty="0"/>
          </a:p>
          <a:p>
            <a:r>
              <a:rPr lang="en-GB" sz="2400" dirty="0"/>
              <a:t>I am happy to go </a:t>
            </a:r>
            <a:r>
              <a:rPr lang="en-GB" sz="2400" dirty="0" smtClean="0"/>
              <a:t>over </a:t>
            </a:r>
            <a:r>
              <a:rPr lang="en-GB" sz="2400" dirty="0"/>
              <a:t>theory or practical </a:t>
            </a:r>
            <a:r>
              <a:rPr lang="en-GB" sz="2400" dirty="0" smtClean="0"/>
              <a:t>skills which </a:t>
            </a:r>
            <a:r>
              <a:rPr lang="en-GB" sz="2400" dirty="0"/>
              <a:t>illustrates engagement with each learner (Reid, 2005</a:t>
            </a:r>
            <a:r>
              <a:rPr lang="en-GB" sz="2400" dirty="0" smtClean="0"/>
              <a:t>).  I have developed social skills through the employability module (2019) in university through discussions of views points without conflict (UWTSD, 2019).</a:t>
            </a:r>
          </a:p>
          <a:p>
            <a:pPr marL="0" indent="0">
              <a:buNone/>
            </a:pPr>
            <a:endParaRPr lang="en-GB" sz="2400" dirty="0"/>
          </a:p>
          <a:p>
            <a:r>
              <a:rPr lang="en-GB" sz="2400" dirty="0" smtClean="0"/>
              <a:t>Recognised/developed the importance of time management skills within the employability module (2019).  By learning the value of this skill within the workplace, getting to lectures on time and meeting deadlines (UWTSD, 2019). These can </a:t>
            </a:r>
            <a:r>
              <a:rPr lang="en-GB" sz="2400" dirty="0"/>
              <a:t>be transferred into setting achievable targets for each student to meet throughout their </a:t>
            </a:r>
            <a:r>
              <a:rPr lang="en-GB" sz="2400" dirty="0" smtClean="0"/>
              <a:t>learning. </a:t>
            </a:r>
            <a:endParaRPr lang="en-GB" sz="2400" dirty="0"/>
          </a:p>
          <a:p>
            <a:pPr marL="0" indent="0">
              <a:buNone/>
            </a:pPr>
            <a:endParaRPr lang="en-GB" sz="2400" b="1" dirty="0"/>
          </a:p>
          <a:p>
            <a:pPr marL="0" indent="0">
              <a:buNone/>
            </a:pPr>
            <a:endParaRPr lang="en-GB" sz="2400" dirty="0"/>
          </a:p>
          <a:p>
            <a:pPr marL="0" indent="0">
              <a:buNone/>
            </a:pPr>
            <a:endParaRPr lang="en-GB" sz="2400" dirty="0"/>
          </a:p>
          <a:p>
            <a:endParaRPr lang="en-GB" dirty="0"/>
          </a:p>
          <a:p>
            <a:endParaRPr lang="en-GB" dirty="0"/>
          </a:p>
        </p:txBody>
      </p:sp>
    </p:spTree>
    <p:extLst>
      <p:ext uri="{BB962C8B-B14F-4D97-AF65-F5344CB8AC3E}">
        <p14:creationId xmlns:p14="http://schemas.microsoft.com/office/powerpoint/2010/main" val="4183557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79364" y="665408"/>
            <a:ext cx="8915400" cy="5619482"/>
          </a:xfrm>
        </p:spPr>
        <p:txBody>
          <a:bodyPr>
            <a:normAutofit/>
          </a:bodyPr>
          <a:lstStyle/>
          <a:p>
            <a:r>
              <a:rPr lang="en-GB" sz="2400" b="1" dirty="0"/>
              <a:t>You will be responsible for a number of students.  You will support and guide the </a:t>
            </a:r>
            <a:r>
              <a:rPr lang="en-GB" sz="2400" b="1" dirty="0" smtClean="0"/>
              <a:t>students to </a:t>
            </a:r>
            <a:r>
              <a:rPr lang="en-GB" sz="2400" b="1" dirty="0"/>
              <a:t>ensure that the learning is fun, interesting, relevant, challenging and appropriate (Indeed, 2019</a:t>
            </a:r>
            <a:r>
              <a:rPr lang="en-GB" sz="2400" b="1" dirty="0" smtClean="0"/>
              <a:t>).</a:t>
            </a:r>
          </a:p>
          <a:p>
            <a:pPr marL="0" indent="0">
              <a:buNone/>
            </a:pPr>
            <a:endParaRPr lang="en-GB" sz="2400" dirty="0"/>
          </a:p>
          <a:p>
            <a:r>
              <a:rPr lang="en-GB" sz="2400" dirty="0"/>
              <a:t> The employability </a:t>
            </a:r>
            <a:r>
              <a:rPr lang="en-GB" sz="2400" dirty="0" smtClean="0"/>
              <a:t>module </a:t>
            </a:r>
            <a:r>
              <a:rPr lang="en-GB" sz="2400" dirty="0"/>
              <a:t>(2019) explored self qualities and personality through reflection</a:t>
            </a:r>
            <a:r>
              <a:rPr lang="en-GB" sz="2400" dirty="0" smtClean="0"/>
              <a:t>.  Through reflection I feel I am a an out going person who is friendly, approachable, reliable, creative, motivating and supportive.  </a:t>
            </a:r>
            <a:r>
              <a:rPr lang="en-GB" sz="2400" dirty="0"/>
              <a:t>These Characteristics are desirable for teaching as it enables students to feel comfortable to ask questions and challenge anything they do not fully understand (Klassen, 2016</a:t>
            </a:r>
            <a:r>
              <a:rPr lang="en-GB" sz="2400" dirty="0" smtClean="0"/>
              <a:t>).</a:t>
            </a:r>
            <a:endParaRPr lang="en-GB" dirty="0"/>
          </a:p>
        </p:txBody>
      </p:sp>
    </p:spTree>
    <p:extLst>
      <p:ext uri="{BB962C8B-B14F-4D97-AF65-F5344CB8AC3E}">
        <p14:creationId xmlns:p14="http://schemas.microsoft.com/office/powerpoint/2010/main" val="3634285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14970" y="291919"/>
            <a:ext cx="8915400" cy="6366457"/>
          </a:xfrm>
        </p:spPr>
        <p:txBody>
          <a:bodyPr>
            <a:normAutofit lnSpcReduction="10000"/>
          </a:bodyPr>
          <a:lstStyle/>
          <a:p>
            <a:r>
              <a:rPr lang="en-GB" sz="2400" b="1" dirty="0"/>
              <a:t>R</a:t>
            </a:r>
            <a:r>
              <a:rPr lang="en-GB" sz="2400" b="1" dirty="0" smtClean="0"/>
              <a:t>esponsibilities include guiding/supporting </a:t>
            </a:r>
            <a:r>
              <a:rPr lang="en-GB" sz="2400" b="1" dirty="0"/>
              <a:t>students through </a:t>
            </a:r>
            <a:r>
              <a:rPr lang="en-GB" sz="2400" b="1" dirty="0" smtClean="0"/>
              <a:t>assessments.  Providing verbal </a:t>
            </a:r>
            <a:r>
              <a:rPr lang="en-GB" sz="2400" b="1" dirty="0"/>
              <a:t>and written feedback </a:t>
            </a:r>
            <a:r>
              <a:rPr lang="en-GB" sz="2400" b="1" dirty="0" smtClean="0"/>
              <a:t>so students </a:t>
            </a:r>
            <a:r>
              <a:rPr lang="en-GB" sz="2400" b="1" dirty="0"/>
              <a:t>develop their skills and have a clear understanding </a:t>
            </a:r>
            <a:r>
              <a:rPr lang="en-GB" sz="2400" b="1" dirty="0" smtClean="0"/>
              <a:t>of targets to complete </a:t>
            </a:r>
            <a:r>
              <a:rPr lang="en-GB" sz="2400" b="1" dirty="0"/>
              <a:t>their programme and progress into either further learning or sustainable employment (Indeed, 2019).</a:t>
            </a:r>
          </a:p>
          <a:p>
            <a:pPr marL="0" indent="0">
              <a:buNone/>
            </a:pPr>
            <a:endParaRPr lang="en-GB" sz="2400" dirty="0"/>
          </a:p>
          <a:p>
            <a:r>
              <a:rPr lang="en-GB" sz="2400" dirty="0"/>
              <a:t>Throughout my degree at </a:t>
            </a:r>
            <a:r>
              <a:rPr lang="en-GB" sz="2400" dirty="0" smtClean="0"/>
              <a:t>UWTSD </a:t>
            </a:r>
            <a:r>
              <a:rPr lang="en-GB" sz="2400" dirty="0"/>
              <a:t>(</a:t>
            </a:r>
            <a:r>
              <a:rPr lang="en-GB" sz="2400" dirty="0" smtClean="0"/>
              <a:t>2019), the employability module (2019) and working </a:t>
            </a:r>
            <a:r>
              <a:rPr lang="en-GB" sz="2400" dirty="0"/>
              <a:t>in the industry at Alfredo Ltd (2019) I have developed a range of transferable skills (Developing Students’ Transferable Skills, 1994</a:t>
            </a:r>
            <a:r>
              <a:rPr lang="en-GB" sz="2400" dirty="0" smtClean="0"/>
              <a:t>). Such as:</a:t>
            </a:r>
            <a:endParaRPr lang="en-GB" sz="2400" dirty="0"/>
          </a:p>
          <a:p>
            <a:pPr marL="0" indent="0">
              <a:buNone/>
            </a:pPr>
            <a:endParaRPr lang="en-GB" sz="2400" dirty="0"/>
          </a:p>
          <a:p>
            <a:r>
              <a:rPr lang="en-GB" sz="2400" dirty="0"/>
              <a:t> Ability to plan and effectively set achievable targets demonstrated in </a:t>
            </a:r>
            <a:r>
              <a:rPr lang="en-GB" sz="2400" dirty="0" smtClean="0"/>
              <a:t>meeting </a:t>
            </a:r>
            <a:r>
              <a:rPr lang="en-GB" sz="2400" dirty="0"/>
              <a:t>assessment deadlines and achieving high </a:t>
            </a:r>
            <a:r>
              <a:rPr lang="en-GB" sz="2400" dirty="0" smtClean="0"/>
              <a:t>grades and online tasks (UWTSD, 2016-2019).</a:t>
            </a:r>
            <a:endParaRPr lang="en-GB" sz="2400" dirty="0"/>
          </a:p>
          <a:p>
            <a:pPr marL="0" indent="0">
              <a:buNone/>
            </a:pPr>
            <a:endParaRPr lang="en-GB" sz="2000" dirty="0"/>
          </a:p>
          <a:p>
            <a:endParaRPr lang="en-GB" sz="2000" dirty="0"/>
          </a:p>
          <a:p>
            <a:pPr marL="0" indent="0">
              <a:buNone/>
            </a:pPr>
            <a:endParaRPr lang="en-GB" dirty="0"/>
          </a:p>
        </p:txBody>
      </p:sp>
    </p:spTree>
    <p:extLst>
      <p:ext uri="{BB962C8B-B14F-4D97-AF65-F5344CB8AC3E}">
        <p14:creationId xmlns:p14="http://schemas.microsoft.com/office/powerpoint/2010/main" val="1267938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9669" y="214647"/>
            <a:ext cx="8915400" cy="6469487"/>
          </a:xfrm>
        </p:spPr>
        <p:txBody>
          <a:bodyPr>
            <a:normAutofit fontScale="92500" lnSpcReduction="20000"/>
          </a:bodyPr>
          <a:lstStyle/>
          <a:p>
            <a:pPr marL="0" indent="0">
              <a:buNone/>
            </a:pPr>
            <a:r>
              <a:rPr lang="en-GB" sz="2400" dirty="0"/>
              <a:t> </a:t>
            </a:r>
          </a:p>
          <a:p>
            <a:r>
              <a:rPr lang="en-GB" sz="2400" dirty="0"/>
              <a:t>Communication skills through written and verbal </a:t>
            </a:r>
            <a:r>
              <a:rPr lang="en-GB" sz="2400" dirty="0" smtClean="0"/>
              <a:t>work, as well social skills on how to communicate to resolve conflict </a:t>
            </a:r>
            <a:r>
              <a:rPr lang="en-GB" sz="2400" dirty="0"/>
              <a:t>(Developing Students’ Transferable Skills, 1994).</a:t>
            </a:r>
          </a:p>
          <a:p>
            <a:pPr marL="0" indent="0">
              <a:buNone/>
            </a:pPr>
            <a:endParaRPr lang="en-GB" sz="2400" dirty="0"/>
          </a:p>
          <a:p>
            <a:r>
              <a:rPr lang="en-GB" sz="2400" dirty="0"/>
              <a:t>Reflection </a:t>
            </a:r>
            <a:r>
              <a:rPr lang="en-GB" sz="2400" dirty="0" smtClean="0"/>
              <a:t>was explored within the employability module (2019). Which links to Dewey (1910/1933) who believed its key </a:t>
            </a:r>
            <a:r>
              <a:rPr lang="en-GB" sz="2400" dirty="0"/>
              <a:t>to developing and improving through </a:t>
            </a:r>
            <a:r>
              <a:rPr lang="en-GB" sz="2400" dirty="0" smtClean="0"/>
              <a:t>evaluating yourself and other practices.  Reflecting on how we worked within teams in lectures on what worked well and what could be improved.  Feedback </a:t>
            </a:r>
            <a:r>
              <a:rPr lang="en-GB" sz="2400" dirty="0"/>
              <a:t>from academic tutors to improve future work (Cottrell, 2015</a:t>
            </a:r>
            <a:r>
              <a:rPr lang="en-GB" sz="2400" dirty="0" smtClean="0"/>
              <a:t>).</a:t>
            </a:r>
            <a:endParaRPr lang="en-GB" sz="2400" dirty="0"/>
          </a:p>
          <a:p>
            <a:pPr marL="0" indent="0">
              <a:buNone/>
            </a:pPr>
            <a:endParaRPr lang="en-GB" sz="2400" dirty="0"/>
          </a:p>
          <a:p>
            <a:r>
              <a:rPr lang="en-GB" sz="2400" dirty="0"/>
              <a:t>Presentation skills such as designing, confidence, body language, presenting myself professionally and time keeping are demonstrated through my work in the salon and in </a:t>
            </a:r>
            <a:r>
              <a:rPr lang="en-GB" sz="2400" dirty="0" smtClean="0"/>
              <a:t>university (Emden </a:t>
            </a:r>
            <a:r>
              <a:rPr lang="en-GB" sz="2400" dirty="0"/>
              <a:t>and Becker, 2004).</a:t>
            </a:r>
          </a:p>
          <a:p>
            <a:pPr marL="0" indent="0">
              <a:buNone/>
            </a:pPr>
            <a:endParaRPr lang="en-GB" sz="2400" dirty="0"/>
          </a:p>
          <a:p>
            <a:r>
              <a:rPr lang="en-GB" sz="2400" dirty="0"/>
              <a:t>Ability to critically analyse work </a:t>
            </a:r>
            <a:r>
              <a:rPr lang="en-GB" sz="2400" dirty="0" smtClean="0"/>
              <a:t>briefs (Employability Module, 2019). </a:t>
            </a:r>
            <a:endParaRPr lang="en-GB" sz="2400" dirty="0"/>
          </a:p>
          <a:p>
            <a:endParaRPr lang="en-GB" dirty="0"/>
          </a:p>
          <a:p>
            <a:endParaRPr lang="en-GB" dirty="0"/>
          </a:p>
        </p:txBody>
      </p:sp>
    </p:spTree>
    <p:extLst>
      <p:ext uri="{BB962C8B-B14F-4D97-AF65-F5344CB8AC3E}">
        <p14:creationId xmlns:p14="http://schemas.microsoft.com/office/powerpoint/2010/main" val="2734648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66485" y="729802"/>
            <a:ext cx="8915400" cy="5928575"/>
          </a:xfrm>
        </p:spPr>
        <p:txBody>
          <a:bodyPr>
            <a:normAutofit/>
          </a:bodyPr>
          <a:lstStyle/>
          <a:p>
            <a:r>
              <a:rPr lang="en-GB" sz="2400" b="1" dirty="0"/>
              <a:t>You will also be working within a team to help develop the course in terms of both the delivery strategies and current </a:t>
            </a:r>
            <a:r>
              <a:rPr lang="en-GB" sz="2400" b="1" dirty="0" smtClean="0"/>
              <a:t>techniques </a:t>
            </a:r>
            <a:r>
              <a:rPr lang="en-GB" sz="2400" b="1" dirty="0"/>
              <a:t>(Indeed, 2019).</a:t>
            </a:r>
          </a:p>
          <a:p>
            <a:endParaRPr lang="en-GB" sz="2400" dirty="0"/>
          </a:p>
          <a:p>
            <a:r>
              <a:rPr lang="en-GB" sz="2400" dirty="0" smtClean="0"/>
              <a:t>Throughout the employability module (2019) and working within the industry, working as a team and individually has been focused on; as these were known to be desirable skills for employability (Archer and Davison, 2008).  Working in groups to produce lists of ideas on particular topics in the employability module developed social skills, communication, problem solving skills and creative thinking.</a:t>
            </a:r>
            <a:endParaRPr lang="en-GB" sz="2400" dirty="0"/>
          </a:p>
        </p:txBody>
      </p:sp>
    </p:spTree>
    <p:extLst>
      <p:ext uri="{BB962C8B-B14F-4D97-AF65-F5344CB8AC3E}">
        <p14:creationId xmlns:p14="http://schemas.microsoft.com/office/powerpoint/2010/main" val="3463463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40727" y="781318"/>
            <a:ext cx="8915400" cy="5323267"/>
          </a:xfrm>
        </p:spPr>
        <p:txBody>
          <a:bodyPr>
            <a:normAutofit fontScale="85000" lnSpcReduction="20000"/>
          </a:bodyPr>
          <a:lstStyle/>
          <a:p>
            <a:r>
              <a:rPr lang="en-GB" sz="2400" dirty="0" smtClean="0"/>
              <a:t>Current Techniques </a:t>
            </a:r>
            <a:r>
              <a:rPr lang="en-GB" sz="2400" dirty="0"/>
              <a:t>of cutting and colouring are explored regularly with salon apprentices and staff to ensure on going development.</a:t>
            </a:r>
          </a:p>
          <a:p>
            <a:pPr marL="0" indent="0">
              <a:buNone/>
            </a:pPr>
            <a:endParaRPr lang="en-GB" sz="2400" dirty="0"/>
          </a:p>
          <a:p>
            <a:r>
              <a:rPr lang="en-GB" sz="2400" dirty="0"/>
              <a:t> Staff Development involves:</a:t>
            </a:r>
          </a:p>
          <a:p>
            <a:pPr>
              <a:buFontTx/>
              <a:buChar char="-"/>
            </a:pPr>
            <a:r>
              <a:rPr lang="en-GB" sz="2400" dirty="0"/>
              <a:t>Communicating with other staff to understand how they create particular styles.</a:t>
            </a:r>
          </a:p>
          <a:p>
            <a:pPr>
              <a:buFontTx/>
              <a:buChar char="-"/>
            </a:pPr>
            <a:r>
              <a:rPr lang="en-GB" sz="2400" dirty="0"/>
              <a:t>Training </a:t>
            </a:r>
            <a:r>
              <a:rPr lang="en-GB" sz="2400" dirty="0" smtClean="0"/>
              <a:t>courses (Gower college Swansea, 2017).</a:t>
            </a:r>
            <a:endParaRPr lang="en-GB" sz="2400" dirty="0"/>
          </a:p>
          <a:p>
            <a:pPr>
              <a:buFontTx/>
              <a:buChar char="-"/>
            </a:pPr>
            <a:r>
              <a:rPr lang="en-GB" sz="2400" dirty="0"/>
              <a:t>Online videos.</a:t>
            </a:r>
          </a:p>
          <a:p>
            <a:pPr>
              <a:buFontTx/>
              <a:buChar char="-"/>
            </a:pPr>
            <a:r>
              <a:rPr lang="en-GB" sz="2400" dirty="0" smtClean="0"/>
              <a:t>Books (City and Guilds, 2019).</a:t>
            </a:r>
            <a:endParaRPr lang="en-GB" sz="2400" dirty="0"/>
          </a:p>
          <a:p>
            <a:pPr>
              <a:buFontTx/>
              <a:buChar char="-"/>
            </a:pPr>
            <a:r>
              <a:rPr lang="en-GB" sz="2400" dirty="0"/>
              <a:t>Hair </a:t>
            </a:r>
            <a:r>
              <a:rPr lang="en-GB" sz="2400" dirty="0" smtClean="0"/>
              <a:t>Shows (Salon International, 2019).</a:t>
            </a:r>
            <a:endParaRPr lang="en-GB" sz="2400" dirty="0"/>
          </a:p>
          <a:p>
            <a:pPr>
              <a:buFontTx/>
              <a:buChar char="-"/>
            </a:pPr>
            <a:endParaRPr lang="en-GB" sz="2400" dirty="0"/>
          </a:p>
          <a:p>
            <a:r>
              <a:rPr lang="en-GB" sz="2400" dirty="0" smtClean="0"/>
              <a:t>Also gained experience running an art club in a team in a primary school on a voluntary basis.  </a:t>
            </a:r>
            <a:r>
              <a:rPr lang="en-GB" sz="2400" dirty="0"/>
              <a:t>I was responsible for planning, organising and delivering the sessions.  I was responsible for ordering resources and for their storage and maintenance</a:t>
            </a:r>
            <a:r>
              <a:rPr lang="en-GB" sz="2400" dirty="0" smtClean="0"/>
              <a:t>.  This allowed me to gain teaching experience with younger ages.   </a:t>
            </a:r>
            <a:endParaRPr lang="en-GB" sz="2400" dirty="0"/>
          </a:p>
        </p:txBody>
      </p:sp>
    </p:spTree>
    <p:extLst>
      <p:ext uri="{BB962C8B-B14F-4D97-AF65-F5344CB8AC3E}">
        <p14:creationId xmlns:p14="http://schemas.microsoft.com/office/powerpoint/2010/main" val="2901162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18001" y="613893"/>
            <a:ext cx="8915400" cy="6031606"/>
          </a:xfrm>
        </p:spPr>
        <p:txBody>
          <a:bodyPr>
            <a:normAutofit/>
          </a:bodyPr>
          <a:lstStyle/>
          <a:p>
            <a:pPr lvl="0"/>
            <a:r>
              <a:rPr lang="en-GB" sz="2400" b="1" dirty="0"/>
              <a:t>An understanding </a:t>
            </a:r>
            <a:r>
              <a:rPr lang="en-GB" sz="2400" b="1" dirty="0" smtClean="0"/>
              <a:t>of </a:t>
            </a:r>
            <a:r>
              <a:rPr lang="en-GB" sz="2400" b="1" dirty="0"/>
              <a:t>Safeguarding Children and Young People (Every Child Matters) and Vulnerable Adults and Prevent Agenda.</a:t>
            </a:r>
          </a:p>
          <a:p>
            <a:pPr marL="0" lvl="0" indent="0">
              <a:buNone/>
            </a:pPr>
            <a:endParaRPr lang="en-GB" sz="2400" b="1" dirty="0"/>
          </a:p>
          <a:p>
            <a:pPr lvl="0"/>
            <a:r>
              <a:rPr lang="en-GB" sz="2400" dirty="0"/>
              <a:t>Throughout the Education Studies degree at UWTSD (2019) safeguarding over all ages has been an important factor.</a:t>
            </a:r>
          </a:p>
          <a:p>
            <a:pPr lvl="0"/>
            <a:r>
              <a:rPr lang="en-GB" sz="2400" dirty="0"/>
              <a:t>M</a:t>
            </a:r>
            <a:r>
              <a:rPr lang="en-GB" sz="2400" dirty="0" smtClean="0"/>
              <a:t>ental health has been examined at my time in university.</a:t>
            </a:r>
            <a:endParaRPr lang="en-GB" sz="2400" dirty="0"/>
          </a:p>
          <a:p>
            <a:pPr lvl="0"/>
            <a:r>
              <a:rPr lang="en-GB" sz="2400" dirty="0"/>
              <a:t>R</a:t>
            </a:r>
            <a:r>
              <a:rPr lang="en-GB" sz="2400" dirty="0" smtClean="0"/>
              <a:t>egular </a:t>
            </a:r>
            <a:r>
              <a:rPr lang="en-GB" sz="2400" dirty="0"/>
              <a:t>DBS check to volunteer </a:t>
            </a:r>
            <a:r>
              <a:rPr lang="en-GB" sz="2400" dirty="0" smtClean="0"/>
              <a:t>within schools. </a:t>
            </a:r>
            <a:endParaRPr lang="en-GB" sz="2400" dirty="0"/>
          </a:p>
          <a:p>
            <a:pPr lvl="0"/>
            <a:r>
              <a:rPr lang="en-GB" sz="2400" dirty="0"/>
              <a:t>I have undertaken work experience in a nursery which included provision for children with complex ALN. </a:t>
            </a:r>
          </a:p>
        </p:txBody>
      </p:sp>
    </p:spTree>
    <p:extLst>
      <p:ext uri="{BB962C8B-B14F-4D97-AF65-F5344CB8AC3E}">
        <p14:creationId xmlns:p14="http://schemas.microsoft.com/office/powerpoint/2010/main" val="84298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02091" y="180306"/>
            <a:ext cx="8915400" cy="5885644"/>
          </a:xfrm>
        </p:spPr>
        <p:txBody>
          <a:bodyPr>
            <a:normAutofit/>
          </a:bodyPr>
          <a:lstStyle/>
          <a:p>
            <a:pPr marL="0" indent="0">
              <a:buNone/>
            </a:pPr>
            <a:endParaRPr lang="en-GB" sz="2400" b="1" dirty="0"/>
          </a:p>
          <a:p>
            <a:pPr lvl="0"/>
            <a:r>
              <a:rPr lang="en-GB" sz="2400" b="1" dirty="0"/>
              <a:t>Teaching qualification / or willingness to obtain designated teaching qualification within 12 months.</a:t>
            </a:r>
          </a:p>
          <a:p>
            <a:pPr marL="0" lvl="0" indent="0">
              <a:buNone/>
            </a:pPr>
            <a:endParaRPr lang="en-GB" sz="2400" b="1" dirty="0"/>
          </a:p>
          <a:p>
            <a:pPr lvl="0"/>
            <a:r>
              <a:rPr lang="en-GB" sz="2400" dirty="0"/>
              <a:t>Currently developing a personal statement to apply for PCET course at UWTSD (2020).</a:t>
            </a:r>
          </a:p>
          <a:p>
            <a:pPr marL="0" lvl="0" indent="0">
              <a:buNone/>
            </a:pPr>
            <a:endParaRPr lang="en-GB" sz="2400" dirty="0"/>
          </a:p>
          <a:p>
            <a:pPr lvl="0"/>
            <a:r>
              <a:rPr lang="en-GB" sz="2400" b="1" dirty="0"/>
              <a:t>Assessors qualification: CAVA/A1/equivalent, or willingness to work towards to obtain within probation period.</a:t>
            </a:r>
          </a:p>
          <a:p>
            <a:pPr marL="0" lvl="0" indent="0">
              <a:buNone/>
            </a:pPr>
            <a:endParaRPr lang="en-GB" sz="2400" b="1" dirty="0"/>
          </a:p>
          <a:p>
            <a:pPr lvl="0"/>
            <a:r>
              <a:rPr lang="en-GB" sz="2400" dirty="0"/>
              <a:t>Enthusiastic and grateful for this opportunity to also gain the Assessors qualification. </a:t>
            </a:r>
          </a:p>
          <a:p>
            <a:pPr lvl="0"/>
            <a:endParaRPr lang="en-GB" sz="2400" dirty="0"/>
          </a:p>
        </p:txBody>
      </p:sp>
      <p:sp>
        <p:nvSpPr>
          <p:cNvPr id="5" name="TextBox 4"/>
          <p:cNvSpPr txBox="1"/>
          <p:nvPr/>
        </p:nvSpPr>
        <p:spPr>
          <a:xfrm>
            <a:off x="9968249" y="6220496"/>
            <a:ext cx="2021984" cy="369332"/>
          </a:xfrm>
          <a:prstGeom prst="rect">
            <a:avLst/>
          </a:prstGeom>
          <a:noFill/>
        </p:spPr>
        <p:txBody>
          <a:bodyPr wrap="square" rtlCol="0">
            <a:spAutoFit/>
          </a:bodyPr>
          <a:lstStyle/>
          <a:p>
            <a:r>
              <a:rPr lang="en-GB" dirty="0"/>
              <a:t>Indeed (2019).</a:t>
            </a:r>
          </a:p>
        </p:txBody>
      </p:sp>
    </p:spTree>
    <p:extLst>
      <p:ext uri="{BB962C8B-B14F-4D97-AF65-F5344CB8AC3E}">
        <p14:creationId xmlns:p14="http://schemas.microsoft.com/office/powerpoint/2010/main" val="41464935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8755" y="585475"/>
            <a:ext cx="3730602" cy="831203"/>
          </a:xfrm>
        </p:spPr>
        <p:txBody>
          <a:bodyPr/>
          <a:lstStyle/>
          <a:p>
            <a:r>
              <a:rPr lang="en-GB" dirty="0"/>
              <a:t>Reference List:</a:t>
            </a:r>
          </a:p>
        </p:txBody>
      </p:sp>
      <p:sp>
        <p:nvSpPr>
          <p:cNvPr id="3" name="Content Placeholder 2"/>
          <p:cNvSpPr>
            <a:spLocks noGrp="1"/>
          </p:cNvSpPr>
          <p:nvPr>
            <p:ph idx="1"/>
          </p:nvPr>
        </p:nvSpPr>
        <p:spPr>
          <a:xfrm>
            <a:off x="2705121" y="1648497"/>
            <a:ext cx="8915400" cy="4906849"/>
          </a:xfrm>
        </p:spPr>
        <p:txBody>
          <a:bodyPr>
            <a:normAutofit/>
          </a:bodyPr>
          <a:lstStyle/>
          <a:p>
            <a:pPr marL="0" indent="0">
              <a:buNone/>
            </a:pPr>
            <a:r>
              <a:rPr lang="en-GB" dirty="0"/>
              <a:t>Alfredo Ltd (2019). [Online]</a:t>
            </a:r>
          </a:p>
          <a:p>
            <a:pPr marL="0" indent="0">
              <a:buNone/>
            </a:pPr>
            <a:r>
              <a:rPr lang="en-GB" dirty="0">
                <a:hlinkClick r:id="rId2"/>
              </a:rPr>
              <a:t>http://www.alfredo.co.uk/about-us/</a:t>
            </a:r>
            <a:r>
              <a:rPr lang="en-GB" dirty="0"/>
              <a:t> </a:t>
            </a:r>
          </a:p>
          <a:p>
            <a:pPr marL="0" indent="0">
              <a:buNone/>
            </a:pPr>
            <a:r>
              <a:rPr lang="en-GB" dirty="0"/>
              <a:t>(Accessed on: 29</a:t>
            </a:r>
            <a:r>
              <a:rPr lang="en-GB" baseline="30000" dirty="0"/>
              <a:t>th</a:t>
            </a:r>
            <a:r>
              <a:rPr lang="en-GB" dirty="0"/>
              <a:t> September 2019</a:t>
            </a:r>
            <a:r>
              <a:rPr lang="en-GB" dirty="0" smtClean="0"/>
              <a:t>).</a:t>
            </a:r>
          </a:p>
          <a:p>
            <a:pPr marL="0" indent="0">
              <a:buNone/>
            </a:pPr>
            <a:endParaRPr lang="en-GB" dirty="0" smtClean="0"/>
          </a:p>
          <a:p>
            <a:pPr marL="0" indent="0">
              <a:buNone/>
            </a:pPr>
            <a:r>
              <a:rPr lang="en-GB" dirty="0" smtClean="0"/>
              <a:t>Archer, W and Davison, J. (2008) Graduate </a:t>
            </a:r>
            <a:r>
              <a:rPr lang="en-GB" dirty="0"/>
              <a:t>employability. </a:t>
            </a:r>
            <a:r>
              <a:rPr lang="en-GB" i="1" dirty="0"/>
              <a:t>The council for industry and Higher Education</a:t>
            </a:r>
            <a:r>
              <a:rPr lang="en-GB" dirty="0" smtClean="0"/>
              <a:t>. [Online]</a:t>
            </a:r>
          </a:p>
          <a:p>
            <a:pPr marL="0" indent="0">
              <a:buNone/>
            </a:pPr>
            <a:r>
              <a:rPr lang="en-GB" dirty="0">
                <a:hlinkClick r:id="rId3"/>
              </a:rPr>
              <a:t>https://www.brunel.ac.uk/__data/assets/pdf_file/0009/92718/CIHE_-_</a:t>
            </a:r>
            <a:r>
              <a:rPr lang="en-GB" dirty="0" smtClean="0">
                <a:hlinkClick r:id="rId3"/>
              </a:rPr>
              <a:t>0802Grademployability1.pdf</a:t>
            </a:r>
            <a:endParaRPr lang="en-GB" dirty="0" smtClean="0"/>
          </a:p>
          <a:p>
            <a:pPr marL="0" indent="0">
              <a:buNone/>
            </a:pPr>
            <a:r>
              <a:rPr lang="en-GB" dirty="0" smtClean="0"/>
              <a:t>(Accessed on: 10</a:t>
            </a:r>
            <a:r>
              <a:rPr lang="en-GB" baseline="30000" dirty="0" smtClean="0"/>
              <a:t>th</a:t>
            </a:r>
            <a:r>
              <a:rPr lang="en-GB" dirty="0" smtClean="0"/>
              <a:t> October 2019).</a:t>
            </a:r>
            <a:endParaRPr lang="en-GB" dirty="0"/>
          </a:p>
          <a:p>
            <a:pPr marL="0" indent="0">
              <a:buNone/>
            </a:pPr>
            <a:endParaRPr lang="en-GB" dirty="0"/>
          </a:p>
          <a:p>
            <a:pPr marL="0" indent="0">
              <a:buNone/>
            </a:pPr>
            <a:r>
              <a:rPr lang="en-GB" dirty="0" err="1"/>
              <a:t>Buzan</a:t>
            </a:r>
            <a:r>
              <a:rPr lang="en-GB" dirty="0"/>
              <a:t>, T (2004). </a:t>
            </a:r>
            <a:r>
              <a:rPr lang="en-GB" i="1" dirty="0"/>
              <a:t>Mind Maps for Kids Rev up for Revision: The Shortcut to Exam Success. </a:t>
            </a:r>
            <a:r>
              <a:rPr lang="en-GB" i="1" dirty="0" err="1"/>
              <a:t>Thorsons</a:t>
            </a:r>
            <a:r>
              <a:rPr lang="en-GB" i="1" dirty="0"/>
              <a:t>: London</a:t>
            </a:r>
            <a:r>
              <a:rPr lang="en-GB" i="1" dirty="0" smtClean="0"/>
              <a:t>.</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956445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21031" y="691166"/>
            <a:ext cx="8915400" cy="5722513"/>
          </a:xfrm>
        </p:spPr>
        <p:txBody>
          <a:bodyPr>
            <a:normAutofit/>
          </a:bodyPr>
          <a:lstStyle/>
          <a:p>
            <a:pPr marL="0" indent="0">
              <a:buNone/>
            </a:pPr>
            <a:r>
              <a:rPr lang="en-GB" sz="2000" dirty="0" smtClean="0"/>
              <a:t>City and Guilds (2019). Bookshop. [Online]</a:t>
            </a:r>
          </a:p>
          <a:p>
            <a:pPr marL="0" indent="0">
              <a:buNone/>
            </a:pPr>
            <a:r>
              <a:rPr lang="en-GB" sz="2000" dirty="0">
                <a:hlinkClick r:id="rId2"/>
              </a:rPr>
              <a:t>https://</a:t>
            </a:r>
            <a:r>
              <a:rPr lang="en-GB" sz="2000" dirty="0" smtClean="0">
                <a:hlinkClick r:id="rId2"/>
              </a:rPr>
              <a:t>www.cityandguilds.com/help/more-help/Bookshop#Hair</a:t>
            </a:r>
            <a:endParaRPr lang="en-GB" sz="2000" dirty="0" smtClean="0"/>
          </a:p>
          <a:p>
            <a:pPr marL="0" indent="0">
              <a:buNone/>
            </a:pPr>
            <a:r>
              <a:rPr lang="en-GB" sz="2000" dirty="0" smtClean="0"/>
              <a:t>(Accessed on: 10</a:t>
            </a:r>
            <a:r>
              <a:rPr lang="en-GB" sz="2000" baseline="30000" dirty="0" smtClean="0"/>
              <a:t>th</a:t>
            </a:r>
            <a:r>
              <a:rPr lang="en-GB" sz="2000" dirty="0" smtClean="0"/>
              <a:t> October 2019).</a:t>
            </a:r>
          </a:p>
          <a:p>
            <a:pPr marL="0" indent="0">
              <a:buNone/>
            </a:pPr>
            <a:endParaRPr lang="en-GB" sz="2000" dirty="0"/>
          </a:p>
          <a:p>
            <a:pPr marL="0" indent="0">
              <a:buNone/>
            </a:pPr>
            <a:r>
              <a:rPr lang="en-GB" sz="2000" dirty="0" smtClean="0"/>
              <a:t>Cottrell</a:t>
            </a:r>
            <a:r>
              <a:rPr lang="en-GB" sz="2000" dirty="0"/>
              <a:t>, S (2015). </a:t>
            </a:r>
            <a:r>
              <a:rPr lang="en-GB" sz="2000" i="1" dirty="0"/>
              <a:t>Skills For Success: Personal Development and Employability. </a:t>
            </a:r>
            <a:r>
              <a:rPr lang="en-GB" sz="2000" dirty="0"/>
              <a:t>Palgrave: London</a:t>
            </a:r>
            <a:r>
              <a:rPr lang="en-GB" sz="2000" dirty="0" smtClean="0"/>
              <a:t>.</a:t>
            </a:r>
          </a:p>
          <a:p>
            <a:pPr marL="0" indent="0">
              <a:buNone/>
            </a:pPr>
            <a:endParaRPr lang="en-GB" sz="2000" dirty="0"/>
          </a:p>
          <a:p>
            <a:pPr marL="0" indent="0">
              <a:buNone/>
            </a:pPr>
            <a:r>
              <a:rPr lang="en-GB" sz="2000" dirty="0" smtClean="0"/>
              <a:t>Emden</a:t>
            </a:r>
            <a:r>
              <a:rPr lang="en-GB" sz="2000" dirty="0"/>
              <a:t>, V, J and Becker, L (2004). </a:t>
            </a:r>
            <a:r>
              <a:rPr lang="en-GB" sz="2000" i="1" dirty="0"/>
              <a:t>Presentation Skills For Students. </a:t>
            </a:r>
            <a:r>
              <a:rPr lang="en-GB" sz="2000" dirty="0"/>
              <a:t>Palgrave Macmillan: Hampshire.</a:t>
            </a:r>
          </a:p>
          <a:p>
            <a:pPr marL="0" indent="0">
              <a:buNone/>
            </a:pPr>
            <a:endParaRPr lang="en-GB" sz="2000" dirty="0" smtClean="0"/>
          </a:p>
          <a:p>
            <a:pPr marL="0" indent="0">
              <a:buNone/>
            </a:pPr>
            <a:r>
              <a:rPr lang="en-GB" sz="2000" dirty="0" smtClean="0"/>
              <a:t>Gibbs</a:t>
            </a:r>
            <a:r>
              <a:rPr lang="en-GB" sz="2000" dirty="0"/>
              <a:t>, G, Rust, C, Jenkins, A and </a:t>
            </a:r>
            <a:r>
              <a:rPr lang="en-GB" sz="2000" dirty="0" err="1"/>
              <a:t>Jaques</a:t>
            </a:r>
            <a:r>
              <a:rPr lang="en-GB" sz="2000" dirty="0"/>
              <a:t>, D (1994). </a:t>
            </a:r>
            <a:r>
              <a:rPr lang="en-GB" sz="2000" i="1" dirty="0"/>
              <a:t>Developing Students’ Transferable Skills. </a:t>
            </a:r>
            <a:r>
              <a:rPr lang="en-GB" sz="2000" dirty="0"/>
              <a:t>Oxford Centre for Staff Development: Oxford. </a:t>
            </a:r>
          </a:p>
          <a:p>
            <a:pPr marL="0" indent="0">
              <a:buNone/>
            </a:pPr>
            <a:endParaRPr lang="en-GB" sz="20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411110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18001" y="485105"/>
            <a:ext cx="8915400" cy="6199030"/>
          </a:xfrm>
        </p:spPr>
        <p:txBody>
          <a:bodyPr>
            <a:normAutofit fontScale="92500" lnSpcReduction="10000"/>
          </a:bodyPr>
          <a:lstStyle/>
          <a:p>
            <a:pPr marL="0" indent="0">
              <a:buNone/>
            </a:pPr>
            <a:r>
              <a:rPr lang="en-GB" sz="2200" dirty="0"/>
              <a:t>Gower College Swansea (2017). </a:t>
            </a:r>
            <a:r>
              <a:rPr lang="en-GB" sz="2200" i="1" dirty="0"/>
              <a:t>Hair dressing, Beauty and </a:t>
            </a:r>
            <a:r>
              <a:rPr lang="en-GB" sz="2200" i="1" dirty="0" err="1"/>
              <a:t>Holistics</a:t>
            </a:r>
            <a:r>
              <a:rPr lang="en-GB" sz="2200" dirty="0"/>
              <a:t>. [Online]</a:t>
            </a:r>
          </a:p>
          <a:p>
            <a:pPr marL="0" indent="0">
              <a:buNone/>
            </a:pPr>
            <a:r>
              <a:rPr lang="en-GB" sz="2200" dirty="0">
                <a:hlinkClick r:id="rId2"/>
              </a:rPr>
              <a:t>https://www.gcs.ac.uk/hairdressing-beauty-and-holistics#!pnl_all</a:t>
            </a:r>
            <a:endParaRPr lang="en-GB" sz="2200" dirty="0"/>
          </a:p>
          <a:p>
            <a:pPr marL="0" indent="0">
              <a:buNone/>
            </a:pPr>
            <a:r>
              <a:rPr lang="en-GB" sz="2200" dirty="0"/>
              <a:t>(Accessed on: 29</a:t>
            </a:r>
            <a:r>
              <a:rPr lang="en-GB" sz="2200" baseline="30000" dirty="0"/>
              <a:t>th</a:t>
            </a:r>
            <a:r>
              <a:rPr lang="en-GB" sz="2200" dirty="0"/>
              <a:t> September 2019</a:t>
            </a:r>
            <a:r>
              <a:rPr lang="en-GB" sz="2200" dirty="0" smtClean="0"/>
              <a:t>).</a:t>
            </a:r>
          </a:p>
          <a:p>
            <a:pPr marL="0" indent="0">
              <a:buNone/>
            </a:pPr>
            <a:endParaRPr lang="en-GB" sz="2200" dirty="0"/>
          </a:p>
          <a:p>
            <a:pPr marL="0" indent="0">
              <a:buNone/>
            </a:pPr>
            <a:r>
              <a:rPr lang="en-GB" sz="2200" dirty="0" smtClean="0"/>
              <a:t>Indeed </a:t>
            </a:r>
            <a:r>
              <a:rPr lang="en-GB" sz="2200" dirty="0"/>
              <a:t>(2019). </a:t>
            </a:r>
            <a:r>
              <a:rPr lang="en-GB" sz="2200" i="1" dirty="0"/>
              <a:t>Hairdressing Lecturer</a:t>
            </a:r>
            <a:r>
              <a:rPr lang="en-GB" sz="2200" dirty="0"/>
              <a:t>. [Online] </a:t>
            </a:r>
            <a:r>
              <a:rPr lang="en-GB" sz="2200" dirty="0">
                <a:hlinkClick r:id="rId3"/>
              </a:rPr>
              <a:t>https://www.indeed.co.uk/jobs?q=hairdressing%20lecturer&amp;start=10&amp;vjk=86b731984cc61192</a:t>
            </a:r>
            <a:r>
              <a:rPr lang="en-GB" sz="2200" dirty="0"/>
              <a:t> </a:t>
            </a:r>
          </a:p>
          <a:p>
            <a:pPr marL="0" indent="0">
              <a:buNone/>
            </a:pPr>
            <a:r>
              <a:rPr lang="en-GB" sz="2200" dirty="0"/>
              <a:t>(Accessed on: 28</a:t>
            </a:r>
            <a:r>
              <a:rPr lang="en-GB" sz="2200" baseline="30000" dirty="0"/>
              <a:t>th</a:t>
            </a:r>
            <a:r>
              <a:rPr lang="en-GB" sz="2200" dirty="0"/>
              <a:t> September 2019</a:t>
            </a:r>
            <a:r>
              <a:rPr lang="en-GB" sz="2200" dirty="0" smtClean="0"/>
              <a:t>).</a:t>
            </a:r>
          </a:p>
          <a:p>
            <a:pPr marL="0" indent="0">
              <a:buNone/>
            </a:pPr>
            <a:endParaRPr lang="en-GB" sz="2200" dirty="0"/>
          </a:p>
          <a:p>
            <a:pPr marL="0" indent="0">
              <a:buNone/>
            </a:pPr>
            <a:r>
              <a:rPr lang="en-GB" sz="2200" dirty="0" smtClean="0"/>
              <a:t>Joan, R (2013) ‘Flexible </a:t>
            </a:r>
            <a:r>
              <a:rPr lang="en-GB" sz="2200" dirty="0"/>
              <a:t>Learning As New Learning Design In Classroom Process To Promote Quality </a:t>
            </a:r>
            <a:r>
              <a:rPr lang="en-GB" sz="2200" dirty="0" smtClean="0"/>
              <a:t>Education’</a:t>
            </a:r>
            <a:r>
              <a:rPr lang="en-GB" sz="2200" dirty="0"/>
              <a:t> </a:t>
            </a:r>
            <a:r>
              <a:rPr lang="en-GB" sz="2200" i="1" dirty="0"/>
              <a:t>i-Manager's Journal on School Educational Technology, </a:t>
            </a:r>
            <a:r>
              <a:rPr lang="en-GB" sz="2200" dirty="0"/>
              <a:t>9(1), pp. 37-42.</a:t>
            </a:r>
            <a:endParaRPr lang="en-GB" sz="2200" dirty="0" smtClean="0"/>
          </a:p>
          <a:p>
            <a:pPr marL="0" indent="0">
              <a:buNone/>
            </a:pPr>
            <a:r>
              <a:rPr lang="en-GB" sz="2200" dirty="0">
                <a:hlinkClick r:id="rId4"/>
              </a:rPr>
              <a:t>https://</a:t>
            </a:r>
            <a:r>
              <a:rPr lang="en-GB" sz="2200" dirty="0" smtClean="0">
                <a:hlinkClick r:id="rId4"/>
              </a:rPr>
              <a:t>search-proquest-com.ezproxy.uwtsd.ac.uk/docview/1535198246?accountid=130472&amp;rfr_id=info%3Axri%2Fsid%3Aprimo</a:t>
            </a:r>
            <a:endParaRPr lang="en-GB" sz="2200" dirty="0" smtClean="0"/>
          </a:p>
          <a:p>
            <a:pPr marL="0" indent="0">
              <a:buNone/>
            </a:pPr>
            <a:r>
              <a:rPr lang="en-GB" sz="2200" dirty="0" smtClean="0"/>
              <a:t>(Accessed on: 10</a:t>
            </a:r>
            <a:r>
              <a:rPr lang="en-GB" sz="2200" baseline="30000" dirty="0" smtClean="0"/>
              <a:t>th</a:t>
            </a:r>
            <a:r>
              <a:rPr lang="en-GB" sz="2200" dirty="0" smtClean="0"/>
              <a:t> October 2019).</a:t>
            </a:r>
          </a:p>
          <a:p>
            <a:pPr marL="0" indent="0">
              <a:buNone/>
            </a:pPr>
            <a:endParaRPr lang="en-GB" dirty="0" smtClean="0"/>
          </a:p>
          <a:p>
            <a:pPr marL="0" indent="0">
              <a:buNone/>
            </a:pPr>
            <a:endParaRPr lang="en-GB" dirty="0" smtClean="0"/>
          </a:p>
        </p:txBody>
      </p:sp>
    </p:spTree>
    <p:extLst>
      <p:ext uri="{BB962C8B-B14F-4D97-AF65-F5344CB8AC3E}">
        <p14:creationId xmlns:p14="http://schemas.microsoft.com/office/powerpoint/2010/main" val="12603816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53606" y="476519"/>
            <a:ext cx="8915400" cy="6194738"/>
          </a:xfrm>
        </p:spPr>
        <p:txBody>
          <a:bodyPr>
            <a:normAutofit/>
          </a:bodyPr>
          <a:lstStyle/>
          <a:p>
            <a:pPr marL="0" indent="0">
              <a:buNone/>
            </a:pPr>
            <a:r>
              <a:rPr lang="en-GB" dirty="0"/>
              <a:t>Reid, G (2005). </a:t>
            </a:r>
            <a:r>
              <a:rPr lang="en-GB" i="1" dirty="0"/>
              <a:t>Learning Styles and Inclusion. </a:t>
            </a:r>
            <a:r>
              <a:rPr lang="en-GB" dirty="0"/>
              <a:t>Sage: London</a:t>
            </a:r>
            <a:r>
              <a:rPr lang="en-GB" dirty="0" smtClean="0"/>
              <a:t>.</a:t>
            </a:r>
          </a:p>
          <a:p>
            <a:pPr marL="0" indent="0">
              <a:buNone/>
            </a:pPr>
            <a:endParaRPr lang="en-GB" dirty="0" smtClean="0"/>
          </a:p>
          <a:p>
            <a:pPr marL="0" indent="0">
              <a:buNone/>
            </a:pPr>
            <a:r>
              <a:rPr lang="en-GB" dirty="0" smtClean="0"/>
              <a:t>Stanley</a:t>
            </a:r>
            <a:r>
              <a:rPr lang="en-GB" dirty="0"/>
              <a:t>, C. (1998). ‘A framework for teacher reflectivity’ </a:t>
            </a:r>
            <a:r>
              <a:rPr lang="en-GB" i="1" dirty="0"/>
              <a:t>TESOL Quarterly</a:t>
            </a:r>
            <a:r>
              <a:rPr lang="en-GB" dirty="0"/>
              <a:t>, </a:t>
            </a:r>
            <a:r>
              <a:rPr lang="en-GB" i="1" dirty="0"/>
              <a:t>32</a:t>
            </a:r>
            <a:r>
              <a:rPr lang="en-GB" dirty="0"/>
              <a:t>(3), pp. 584-591. </a:t>
            </a:r>
            <a:r>
              <a:rPr lang="en-GB" dirty="0">
                <a:hlinkClick r:id="rId2"/>
              </a:rPr>
              <a:t>https://www.jstor.org/stable/3588129?seq=1#page_scan_tab_contents</a:t>
            </a:r>
            <a:r>
              <a:rPr lang="en-GB" dirty="0"/>
              <a:t> </a:t>
            </a:r>
          </a:p>
          <a:p>
            <a:pPr marL="0" indent="0">
              <a:buNone/>
            </a:pPr>
            <a:r>
              <a:rPr lang="en-GB" dirty="0"/>
              <a:t>(Accessed on: 10</a:t>
            </a:r>
            <a:r>
              <a:rPr lang="en-GB" baseline="30000" dirty="0"/>
              <a:t>th</a:t>
            </a:r>
            <a:r>
              <a:rPr lang="en-GB" dirty="0"/>
              <a:t> October 2019</a:t>
            </a:r>
            <a:r>
              <a:rPr lang="en-GB" dirty="0" smtClean="0"/>
              <a:t>).</a:t>
            </a:r>
          </a:p>
          <a:p>
            <a:pPr marL="0" indent="0">
              <a:buNone/>
            </a:pPr>
            <a:endParaRPr lang="en-GB" dirty="0"/>
          </a:p>
          <a:p>
            <a:pPr marL="0" indent="0">
              <a:buNone/>
            </a:pPr>
            <a:r>
              <a:rPr lang="en-GB" dirty="0" smtClean="0"/>
              <a:t>Klassen</a:t>
            </a:r>
            <a:r>
              <a:rPr lang="en-GB" dirty="0"/>
              <a:t>, R. (2016) ‘Can you spot a good teacher from their characteristics?’, </a:t>
            </a:r>
            <a:r>
              <a:rPr lang="en-GB" i="1" dirty="0"/>
              <a:t>The </a:t>
            </a:r>
            <a:r>
              <a:rPr lang="en-GB" i="1" dirty="0" err="1"/>
              <a:t>Gaurdian</a:t>
            </a:r>
            <a:r>
              <a:rPr lang="en-GB" i="1" dirty="0"/>
              <a:t>, </a:t>
            </a:r>
            <a:r>
              <a:rPr lang="en-GB" dirty="0"/>
              <a:t>2</a:t>
            </a:r>
            <a:r>
              <a:rPr lang="en-GB" baseline="30000" dirty="0"/>
              <a:t>nd</a:t>
            </a:r>
            <a:r>
              <a:rPr lang="en-GB" dirty="0"/>
              <a:t> March. Available at:</a:t>
            </a:r>
          </a:p>
          <a:p>
            <a:pPr marL="0" indent="0">
              <a:buNone/>
            </a:pPr>
            <a:r>
              <a:rPr lang="en-GB" dirty="0">
                <a:hlinkClick r:id="rId3"/>
              </a:rPr>
              <a:t>https://www.theguardian.com/teacher-network/2016/mar/02/can-you-spot-a-good-teacher-from-their-characteristics</a:t>
            </a:r>
            <a:r>
              <a:rPr lang="en-GB" dirty="0"/>
              <a:t> </a:t>
            </a:r>
          </a:p>
          <a:p>
            <a:pPr marL="0" indent="0">
              <a:buNone/>
            </a:pPr>
            <a:r>
              <a:rPr lang="en-GB" dirty="0"/>
              <a:t>(Accessed 10</a:t>
            </a:r>
            <a:r>
              <a:rPr lang="en-GB" baseline="30000" dirty="0"/>
              <a:t>th</a:t>
            </a:r>
            <a:r>
              <a:rPr lang="en-GB" dirty="0"/>
              <a:t> October 2019</a:t>
            </a:r>
            <a:r>
              <a:rPr lang="en-GB" dirty="0" smtClean="0"/>
              <a:t>).</a:t>
            </a:r>
          </a:p>
          <a:p>
            <a:pPr marL="0" indent="0">
              <a:buNone/>
            </a:pPr>
            <a:endParaRPr lang="en-GB" dirty="0"/>
          </a:p>
          <a:p>
            <a:pPr marL="0" indent="0">
              <a:buNone/>
            </a:pPr>
            <a:r>
              <a:rPr lang="en-GB" dirty="0"/>
              <a:t>Salon International (2019) </a:t>
            </a:r>
            <a:r>
              <a:rPr lang="en-GB" i="1" dirty="0"/>
              <a:t>Trade Show Excel London. </a:t>
            </a:r>
            <a:r>
              <a:rPr lang="en-GB" dirty="0"/>
              <a:t>[Online]</a:t>
            </a:r>
          </a:p>
          <a:p>
            <a:pPr marL="0" indent="0">
              <a:buNone/>
            </a:pPr>
            <a:r>
              <a:rPr lang="en-GB" dirty="0">
                <a:hlinkClick r:id="rId4"/>
              </a:rPr>
              <a:t>https://10times.com/salon-international</a:t>
            </a:r>
            <a:endParaRPr lang="en-GB" dirty="0"/>
          </a:p>
          <a:p>
            <a:pPr marL="0" indent="0">
              <a:buNone/>
            </a:pPr>
            <a:r>
              <a:rPr lang="en-GB" dirty="0"/>
              <a:t>(Accessed on: 5</a:t>
            </a:r>
            <a:r>
              <a:rPr lang="en-GB" baseline="30000" dirty="0"/>
              <a:t>th</a:t>
            </a:r>
            <a:r>
              <a:rPr lang="en-GB" dirty="0"/>
              <a:t> October 2019)</a:t>
            </a:r>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672331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46790" y="716924"/>
            <a:ext cx="8915400" cy="3777622"/>
          </a:xfrm>
        </p:spPr>
        <p:txBody>
          <a:bodyPr/>
          <a:lstStyle/>
          <a:p>
            <a:pPr marL="0" indent="0">
              <a:buNone/>
            </a:pPr>
            <a:r>
              <a:rPr lang="en-GB" dirty="0"/>
              <a:t>UWTSD (2019). </a:t>
            </a:r>
            <a:r>
              <a:rPr lang="en-GB" i="1" dirty="0"/>
              <a:t>Education Studies. </a:t>
            </a:r>
            <a:r>
              <a:rPr lang="en-GB" dirty="0"/>
              <a:t>[Online]</a:t>
            </a:r>
          </a:p>
          <a:p>
            <a:pPr marL="0" indent="0">
              <a:buNone/>
            </a:pPr>
            <a:r>
              <a:rPr lang="en-GB" dirty="0">
                <a:hlinkClick r:id="rId2"/>
              </a:rPr>
              <a:t>https://www.uwtsd.ac.uk/ba-education-studies/</a:t>
            </a:r>
            <a:endParaRPr lang="en-GB" dirty="0"/>
          </a:p>
          <a:p>
            <a:pPr marL="0" indent="0">
              <a:buNone/>
            </a:pPr>
            <a:r>
              <a:rPr lang="en-GB" dirty="0"/>
              <a:t>(Accessed on: 29</a:t>
            </a:r>
            <a:r>
              <a:rPr lang="en-GB" baseline="30000" dirty="0"/>
              <a:t>th</a:t>
            </a:r>
            <a:r>
              <a:rPr lang="en-GB" dirty="0"/>
              <a:t> September 2019</a:t>
            </a:r>
            <a:r>
              <a:rPr lang="en-GB" dirty="0" smtClean="0"/>
              <a:t>).</a:t>
            </a:r>
          </a:p>
          <a:p>
            <a:pPr marL="0" indent="0">
              <a:buNone/>
            </a:pPr>
            <a:endParaRPr lang="en-GB" dirty="0"/>
          </a:p>
          <a:p>
            <a:pPr marL="0" indent="0">
              <a:buNone/>
            </a:pPr>
            <a:r>
              <a:rPr lang="en-GB" dirty="0" smtClean="0"/>
              <a:t>UWTSD (2019). </a:t>
            </a:r>
            <a:r>
              <a:rPr lang="en-GB" i="1" dirty="0" smtClean="0"/>
              <a:t>Skills for Life: </a:t>
            </a:r>
            <a:r>
              <a:rPr lang="en-GB" i="1" dirty="0" smtClean="0"/>
              <a:t>Employability </a:t>
            </a:r>
            <a:r>
              <a:rPr lang="en-GB" i="1" dirty="0" smtClean="0"/>
              <a:t>and Future Pathways. </a:t>
            </a:r>
            <a:r>
              <a:rPr lang="en-GB" dirty="0" smtClean="0"/>
              <a:t>[Online]</a:t>
            </a:r>
          </a:p>
          <a:p>
            <a:pPr marL="0" indent="0">
              <a:buNone/>
            </a:pPr>
            <a:r>
              <a:rPr lang="en-GB" dirty="0">
                <a:hlinkClick r:id="rId3"/>
              </a:rPr>
              <a:t>https://</a:t>
            </a:r>
            <a:r>
              <a:rPr lang="en-GB" dirty="0" smtClean="0">
                <a:hlinkClick r:id="rId3"/>
              </a:rPr>
              <a:t>moodle.uwtsd.ac.uk/course/view.php?id=7045</a:t>
            </a:r>
            <a:endParaRPr lang="en-GB" dirty="0" smtClean="0"/>
          </a:p>
          <a:p>
            <a:pPr marL="0" indent="0">
              <a:buNone/>
            </a:pPr>
            <a:r>
              <a:rPr lang="en-GB" dirty="0" smtClean="0"/>
              <a:t>(Accessed on: 12</a:t>
            </a:r>
            <a:r>
              <a:rPr lang="en-GB" baseline="30000" dirty="0" smtClean="0"/>
              <a:t>th</a:t>
            </a:r>
            <a:r>
              <a:rPr lang="en-GB" dirty="0" smtClean="0"/>
              <a:t> October 2019).</a:t>
            </a:r>
          </a:p>
        </p:txBody>
      </p:sp>
    </p:spTree>
    <p:extLst>
      <p:ext uri="{BB962C8B-B14F-4D97-AF65-F5344CB8AC3E}">
        <p14:creationId xmlns:p14="http://schemas.microsoft.com/office/powerpoint/2010/main" val="195681903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CAC8572FA451C4A8C62C266268C941C" ma:contentTypeVersion="2" ma:contentTypeDescription="Create a new document." ma:contentTypeScope="" ma:versionID="443838c2505e27dfa5a566a6307627d4">
  <xsd:schema xmlns:xsd="http://www.w3.org/2001/XMLSchema" xmlns:xs="http://www.w3.org/2001/XMLSchema" xmlns:p="http://schemas.microsoft.com/office/2006/metadata/properties" xmlns:ns3="6d46fdde-5d26-4950-981c-b14a66732252" targetNamespace="http://schemas.microsoft.com/office/2006/metadata/properties" ma:root="true" ma:fieldsID="a1a540fe46091ff8aa63ff1c5c9b349d" ns3:_="">
    <xsd:import namespace="6d46fdde-5d26-4950-981c-b14a66732252"/>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46fdde-5d26-4950-981c-b14a6673225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FADF0B1-BF5D-4351-8A1B-06FE0F69A57C}">
  <ds:schemaRefs>
    <ds:schemaRef ds:uri="http://schemas.microsoft.com/sharepoint/v3/contenttype/forms"/>
  </ds:schemaRefs>
</ds:datastoreItem>
</file>

<file path=customXml/itemProps2.xml><?xml version="1.0" encoding="utf-8"?>
<ds:datastoreItem xmlns:ds="http://schemas.openxmlformats.org/officeDocument/2006/customXml" ds:itemID="{2A8E1A7A-3B63-43C6-B24D-A083D51259AB}">
  <ds:schemaRefs>
    <ds:schemaRef ds:uri="http://schemas.openxmlformats.org/package/2006/metadata/core-properties"/>
    <ds:schemaRef ds:uri="6d46fdde-5d26-4950-981c-b14a66732252"/>
    <ds:schemaRef ds:uri="http://www.w3.org/XML/1998/namespace"/>
    <ds:schemaRef ds:uri="http://schemas.microsoft.com/office/infopath/2007/PartnerControls"/>
    <ds:schemaRef ds:uri="http://schemas.microsoft.com/office/2006/documentManagement/types"/>
    <ds:schemaRef ds:uri="http://purl.org/dc/terms/"/>
    <ds:schemaRef ds:uri="http://schemas.microsoft.com/office/2006/metadata/properties"/>
    <ds:schemaRef ds:uri="http://purl.org/dc/elements/1.1/"/>
    <ds:schemaRef ds:uri="http://purl.org/dc/dcmitype/"/>
  </ds:schemaRefs>
</ds:datastoreItem>
</file>

<file path=customXml/itemProps3.xml><?xml version="1.0" encoding="utf-8"?>
<ds:datastoreItem xmlns:ds="http://schemas.openxmlformats.org/officeDocument/2006/customXml" ds:itemID="{97CF737D-23B2-4E60-A6F0-2C07DD8E90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d46fdde-5d26-4950-981c-b14a667322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Wisp</Template>
  <TotalTime>868</TotalTime>
  <Words>1441</Words>
  <Application>Microsoft Office PowerPoint</Application>
  <PresentationFormat>Widescreen</PresentationFormat>
  <Paragraphs>132</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Century Gothic</vt:lpstr>
      <vt:lpstr>Wingdings 3</vt:lpstr>
      <vt:lpstr>Wisp</vt:lpstr>
      <vt:lpstr>PowerPoint Presentation</vt:lpstr>
      <vt:lpstr>Job Description by AWD Recruitment Limited:</vt:lpstr>
      <vt:lpstr>Job 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and Interview</dc:title>
  <dc:creator>Justine Colwill</dc:creator>
  <cp:lastModifiedBy>Justine Colwill</cp:lastModifiedBy>
  <cp:revision>61</cp:revision>
  <dcterms:created xsi:type="dcterms:W3CDTF">2019-09-28T10:58:12Z</dcterms:created>
  <dcterms:modified xsi:type="dcterms:W3CDTF">2019-10-16T08:26:20Z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0x0101007CAC8572FA451C4A8C62C266268C941C</vt:lpwstr>
  </property>
</Properties>
</file>