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5"/>
  </p:sldMasterIdLst>
  <p:notesMasterIdLst>
    <p:notesMasterId r:id="rId55"/>
  </p:notesMasterIdLst>
  <p:handoutMasterIdLst>
    <p:handoutMasterId r:id="rId56"/>
  </p:handoutMasterIdLst>
  <p:sldIdLst>
    <p:sldId id="303" r:id="rId6"/>
    <p:sldId id="284" r:id="rId7"/>
    <p:sldId id="309" r:id="rId8"/>
    <p:sldId id="287" r:id="rId9"/>
    <p:sldId id="289" r:id="rId10"/>
    <p:sldId id="290" r:id="rId11"/>
    <p:sldId id="292" r:id="rId12"/>
    <p:sldId id="310" r:id="rId13"/>
    <p:sldId id="294" r:id="rId14"/>
    <p:sldId id="295" r:id="rId15"/>
    <p:sldId id="311" r:id="rId16"/>
    <p:sldId id="296" r:id="rId17"/>
    <p:sldId id="307" r:id="rId18"/>
    <p:sldId id="298" r:id="rId19"/>
    <p:sldId id="299" r:id="rId20"/>
    <p:sldId id="300" r:id="rId21"/>
    <p:sldId id="315" r:id="rId22"/>
    <p:sldId id="316" r:id="rId23"/>
    <p:sldId id="335" r:id="rId24"/>
    <p:sldId id="336" r:id="rId25"/>
    <p:sldId id="286" r:id="rId26"/>
    <p:sldId id="337" r:id="rId27"/>
    <p:sldId id="318" r:id="rId28"/>
    <p:sldId id="338" r:id="rId29"/>
    <p:sldId id="288" r:id="rId30"/>
    <p:sldId id="339" r:id="rId31"/>
    <p:sldId id="319" r:id="rId32"/>
    <p:sldId id="340" r:id="rId33"/>
    <p:sldId id="320" r:id="rId34"/>
    <p:sldId id="291" r:id="rId35"/>
    <p:sldId id="321" r:id="rId36"/>
    <p:sldId id="341" r:id="rId37"/>
    <p:sldId id="323" r:id="rId38"/>
    <p:sldId id="342" r:id="rId39"/>
    <p:sldId id="324" r:id="rId40"/>
    <p:sldId id="325" r:id="rId41"/>
    <p:sldId id="343" r:id="rId42"/>
    <p:sldId id="327" r:id="rId43"/>
    <p:sldId id="328" r:id="rId44"/>
    <p:sldId id="329" r:id="rId45"/>
    <p:sldId id="344" r:id="rId46"/>
    <p:sldId id="302" r:id="rId47"/>
    <p:sldId id="331" r:id="rId48"/>
    <p:sldId id="304" r:id="rId49"/>
    <p:sldId id="305" r:id="rId50"/>
    <p:sldId id="306" r:id="rId51"/>
    <p:sldId id="332" r:id="rId52"/>
    <p:sldId id="333" r:id="rId53"/>
    <p:sldId id="334" r:id="rId54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906" userDrawn="1">
          <p15:clr>
            <a:srgbClr val="A4A3A4"/>
          </p15:clr>
        </p15:guide>
        <p15:guide id="2" pos="2880" userDrawn="1">
          <p15:clr>
            <a:srgbClr val="A4A3A4"/>
          </p15:clr>
        </p15:guide>
        <p15:guide id="3" orient="horz" pos="1008">
          <p15:clr>
            <a:srgbClr val="A4A3A4"/>
          </p15:clr>
        </p15:guide>
        <p15:guide id="4" orient="horz" pos="912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8805C"/>
    <a:srgbClr val="D99C21"/>
    <a:srgbClr val="585858"/>
    <a:srgbClr val="73737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96F954-9C67-F443-824D-A181FB95B3A0}" v="1012" dt="2025-01-24T12:58:47.76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3399" autoAdjust="0"/>
    <p:restoredTop sz="86446" autoAdjust="0"/>
  </p:normalViewPr>
  <p:slideViewPr>
    <p:cSldViewPr>
      <p:cViewPr varScale="1">
        <p:scale>
          <a:sx n="96" d="100"/>
          <a:sy n="96" d="100"/>
        </p:scale>
        <p:origin x="1632" y="96"/>
      </p:cViewPr>
      <p:guideLst>
        <p:guide orient="horz" pos="906"/>
        <p:guide pos="2880"/>
        <p:guide orient="horz" pos="1008"/>
        <p:guide orient="horz" pos="912"/>
      </p:guideLst>
    </p:cSldViewPr>
  </p:slideViewPr>
  <p:outlineViewPr>
    <p:cViewPr>
      <p:scale>
        <a:sx n="33" d="100"/>
        <a:sy n="33" d="100"/>
      </p:scale>
      <p:origin x="0" y="1214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2" d="100"/>
          <a:sy n="52" d="100"/>
        </p:scale>
        <p:origin x="1914" y="54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slide" Target="slides/slide42.xml"/><Relationship Id="rId50" Type="http://schemas.openxmlformats.org/officeDocument/2006/relationships/slide" Target="slides/slide45.xml"/><Relationship Id="rId55" Type="http://schemas.openxmlformats.org/officeDocument/2006/relationships/notesMaster" Target="notesMasters/notesMaster1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3" Type="http://schemas.openxmlformats.org/officeDocument/2006/relationships/slide" Target="slides/slide48.xml"/><Relationship Id="rId58" Type="http://schemas.openxmlformats.org/officeDocument/2006/relationships/viewProps" Target="viewProps.xml"/><Relationship Id="rId5" Type="http://schemas.openxmlformats.org/officeDocument/2006/relationships/slideMaster" Target="slideMasters/slideMaster1.xml"/><Relationship Id="rId61" Type="http://schemas.microsoft.com/office/2015/10/relationships/revisionInfo" Target="revisionInfo.xml"/><Relationship Id="rId19" Type="http://schemas.openxmlformats.org/officeDocument/2006/relationships/slide" Target="slides/slide1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slide" Target="slides/slide43.xml"/><Relationship Id="rId56" Type="http://schemas.openxmlformats.org/officeDocument/2006/relationships/handoutMaster" Target="handoutMasters/handoutMaster1.xml"/><Relationship Id="rId8" Type="http://schemas.openxmlformats.org/officeDocument/2006/relationships/slide" Target="slides/slide3.xml"/><Relationship Id="rId51" Type="http://schemas.openxmlformats.org/officeDocument/2006/relationships/slide" Target="slides/slide46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59" Type="http://schemas.openxmlformats.org/officeDocument/2006/relationships/theme" Target="theme/theme1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54" Type="http://schemas.openxmlformats.org/officeDocument/2006/relationships/slide" Target="slides/slide49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slide" Target="slides/slide44.xml"/><Relationship Id="rId57" Type="http://schemas.openxmlformats.org/officeDocument/2006/relationships/presProps" Target="presProps.xml"/><Relationship Id="rId10" Type="http://schemas.openxmlformats.org/officeDocument/2006/relationships/slide" Target="slides/slide5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slide" Target="slides/slide47.xml"/><Relationship Id="rId60" Type="http://schemas.openxmlformats.org/officeDocument/2006/relationships/tableStyles" Target="tableStyles.xml"/><Relationship Id="rId4" Type="http://schemas.openxmlformats.org/officeDocument/2006/relationships/customXml" Target="../customXml/item4.xml"/><Relationship Id="rId9" Type="http://schemas.openxmlformats.org/officeDocument/2006/relationships/slide" Target="slides/slide4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EF473FC-82D1-4BF2-B9D1-47FDE9D00C9D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2303A68F-34AF-417B-BA10-7AB415574C0B}">
      <dgm:prSet/>
      <dgm:spPr/>
      <dgm:t>
        <a:bodyPr/>
        <a:lstStyle/>
        <a:p>
          <a:r>
            <a:rPr lang="en-US" b="1"/>
            <a:t>White Blood Cells</a:t>
          </a:r>
          <a:r>
            <a:rPr lang="en-US"/>
            <a:t> (leukocytes)—produced in the red bone marrow and lymphatic tissue</a:t>
          </a:r>
        </a:p>
      </dgm:t>
    </dgm:pt>
    <dgm:pt modelId="{DBEAC4AE-A1D7-480A-BDF3-E9AF66BCF29D}" type="parTrans" cxnId="{AF0B1E1B-38A6-4180-AF39-48987A7BA680}">
      <dgm:prSet/>
      <dgm:spPr/>
      <dgm:t>
        <a:bodyPr/>
        <a:lstStyle/>
        <a:p>
          <a:endParaRPr lang="en-US"/>
        </a:p>
      </dgm:t>
    </dgm:pt>
    <dgm:pt modelId="{F5D8372C-61F1-400E-8073-258CAD24E157}" type="sibTrans" cxnId="{AF0B1E1B-38A6-4180-AF39-48987A7BA680}">
      <dgm:prSet/>
      <dgm:spPr/>
      <dgm:t>
        <a:bodyPr/>
        <a:lstStyle/>
        <a:p>
          <a:endParaRPr lang="en-US"/>
        </a:p>
      </dgm:t>
    </dgm:pt>
    <dgm:pt modelId="{A7AB4DBA-F186-43C7-9B03-1B28EDD1A699}">
      <dgm:prSet/>
      <dgm:spPr/>
      <dgm:t>
        <a:bodyPr/>
        <a:lstStyle/>
        <a:p>
          <a:r>
            <a:rPr lang="en-US"/>
            <a:t>Structure: larger than R B C's; have nuclei:</a:t>
          </a:r>
        </a:p>
      </dgm:t>
    </dgm:pt>
    <dgm:pt modelId="{1DEE6869-5FBE-43BC-BEAB-4020F5DFA001}" type="parTrans" cxnId="{A78CEF7C-C7AA-4B4C-B4F0-85632828E343}">
      <dgm:prSet/>
      <dgm:spPr/>
      <dgm:t>
        <a:bodyPr/>
        <a:lstStyle/>
        <a:p>
          <a:endParaRPr lang="en-US"/>
        </a:p>
      </dgm:t>
    </dgm:pt>
    <dgm:pt modelId="{390B3BFE-25F5-469F-BA08-688A7C8E58DE}" type="sibTrans" cxnId="{A78CEF7C-C7AA-4B4C-B4F0-85632828E343}">
      <dgm:prSet/>
      <dgm:spPr/>
      <dgm:t>
        <a:bodyPr/>
        <a:lstStyle/>
        <a:p>
          <a:endParaRPr lang="en-US"/>
        </a:p>
      </dgm:t>
    </dgm:pt>
    <dgm:pt modelId="{A8D9452B-8C7E-4BB3-BABB-047088A69AC3}">
      <dgm:prSet/>
      <dgm:spPr/>
      <dgm:t>
        <a:bodyPr/>
        <a:lstStyle/>
        <a:p>
          <a:r>
            <a:rPr lang="en-US"/>
            <a:t>Granular W B C's: neutrophils, eosinophils, and basophils</a:t>
          </a:r>
        </a:p>
      </dgm:t>
    </dgm:pt>
    <dgm:pt modelId="{45E82F3F-945E-4D44-BE11-E29CB82AFE3B}" type="parTrans" cxnId="{92826E51-ABEE-4996-B0D4-C0FD791A6A65}">
      <dgm:prSet/>
      <dgm:spPr/>
      <dgm:t>
        <a:bodyPr/>
        <a:lstStyle/>
        <a:p>
          <a:endParaRPr lang="en-US"/>
        </a:p>
      </dgm:t>
    </dgm:pt>
    <dgm:pt modelId="{9DE00E5F-8333-4E32-B5FF-F1CD2266757A}" type="sibTrans" cxnId="{92826E51-ABEE-4996-B0D4-C0FD791A6A65}">
      <dgm:prSet/>
      <dgm:spPr/>
      <dgm:t>
        <a:bodyPr/>
        <a:lstStyle/>
        <a:p>
          <a:endParaRPr lang="en-US"/>
        </a:p>
      </dgm:t>
    </dgm:pt>
    <dgm:pt modelId="{0BE17374-BC9A-4DB8-889D-30F8993E8DAC}">
      <dgm:prSet/>
      <dgm:spPr/>
      <dgm:t>
        <a:bodyPr/>
        <a:lstStyle/>
        <a:p>
          <a:r>
            <a:rPr lang="en-US"/>
            <a:t>Agranular W B C's: lymphocytes and monocytes</a:t>
          </a:r>
        </a:p>
      </dgm:t>
    </dgm:pt>
    <dgm:pt modelId="{19BC95D8-6204-4C85-A252-49B80366AB10}" type="parTrans" cxnId="{23CC61C6-8650-4BE5-A9E4-9E60A02F0C11}">
      <dgm:prSet/>
      <dgm:spPr/>
      <dgm:t>
        <a:bodyPr/>
        <a:lstStyle/>
        <a:p>
          <a:endParaRPr lang="en-US"/>
        </a:p>
      </dgm:t>
    </dgm:pt>
    <dgm:pt modelId="{38A0072E-5092-4A83-A6A7-A8CBD49AF20B}" type="sibTrans" cxnId="{23CC61C6-8650-4BE5-A9E4-9E60A02F0C11}">
      <dgm:prSet/>
      <dgm:spPr/>
      <dgm:t>
        <a:bodyPr/>
        <a:lstStyle/>
        <a:p>
          <a:endParaRPr lang="en-US"/>
        </a:p>
      </dgm:t>
    </dgm:pt>
    <dgm:pt modelId="{42E84D50-FFBC-4320-B6A1-B56F8304EA2B}">
      <dgm:prSet/>
      <dgm:spPr/>
      <dgm:t>
        <a:bodyPr/>
        <a:lstStyle/>
        <a:p>
          <a:r>
            <a:rPr lang="en-US"/>
            <a:t>W B C's often carry out their functions in tissue fluid and lymphatic tissue.</a:t>
          </a:r>
        </a:p>
      </dgm:t>
    </dgm:pt>
    <dgm:pt modelId="{93C41DD9-D74D-4A45-BA00-92B322A298AF}" type="parTrans" cxnId="{34F92B1E-9764-4624-A234-40EE8F204AB4}">
      <dgm:prSet/>
      <dgm:spPr/>
      <dgm:t>
        <a:bodyPr/>
        <a:lstStyle/>
        <a:p>
          <a:endParaRPr lang="en-US"/>
        </a:p>
      </dgm:t>
    </dgm:pt>
    <dgm:pt modelId="{822620C0-9434-4088-8252-ABA036BACCEB}" type="sibTrans" cxnId="{34F92B1E-9764-4624-A234-40EE8F204AB4}">
      <dgm:prSet/>
      <dgm:spPr/>
      <dgm:t>
        <a:bodyPr/>
        <a:lstStyle/>
        <a:p>
          <a:endParaRPr lang="en-US"/>
        </a:p>
      </dgm:t>
    </dgm:pt>
    <dgm:pt modelId="{1BA0DCE6-CD7C-4385-A76F-ADB8972F73F9}" type="pres">
      <dgm:prSet presAssocID="{7EF473FC-82D1-4BF2-B9D1-47FDE9D00C9D}" presName="root" presStyleCnt="0">
        <dgm:presLayoutVars>
          <dgm:dir/>
          <dgm:resizeHandles val="exact"/>
        </dgm:presLayoutVars>
      </dgm:prSet>
      <dgm:spPr/>
    </dgm:pt>
    <dgm:pt modelId="{C8514C98-F6C2-4A7D-8382-D76190114E7F}" type="pres">
      <dgm:prSet presAssocID="{2303A68F-34AF-417B-BA10-7AB415574C0B}" presName="compNode" presStyleCnt="0"/>
      <dgm:spPr/>
    </dgm:pt>
    <dgm:pt modelId="{BD26E6CC-638F-40E3-8B9A-2549960A16ED}" type="pres">
      <dgm:prSet presAssocID="{2303A68F-34AF-417B-BA10-7AB415574C0B}" presName="bgRect" presStyleLbl="bgShp" presStyleIdx="0" presStyleCnt="5"/>
      <dgm:spPr/>
    </dgm:pt>
    <dgm:pt modelId="{69D3A3E5-E002-43CB-BCF0-938C1F99EE2A}" type="pres">
      <dgm:prSet presAssocID="{2303A68F-34AF-417B-BA10-7AB415574C0B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kull"/>
        </a:ext>
      </dgm:extLst>
    </dgm:pt>
    <dgm:pt modelId="{D297F1EC-E5B6-495B-BFF8-D2B801BA26A0}" type="pres">
      <dgm:prSet presAssocID="{2303A68F-34AF-417B-BA10-7AB415574C0B}" presName="spaceRect" presStyleCnt="0"/>
      <dgm:spPr/>
    </dgm:pt>
    <dgm:pt modelId="{F402DFD8-B0A1-4A47-A4FE-4D8FD2194452}" type="pres">
      <dgm:prSet presAssocID="{2303A68F-34AF-417B-BA10-7AB415574C0B}" presName="parTx" presStyleLbl="revTx" presStyleIdx="0" presStyleCnt="5">
        <dgm:presLayoutVars>
          <dgm:chMax val="0"/>
          <dgm:chPref val="0"/>
        </dgm:presLayoutVars>
      </dgm:prSet>
      <dgm:spPr/>
    </dgm:pt>
    <dgm:pt modelId="{3F9B71D3-8242-413F-80A4-AE8EF668AF6B}" type="pres">
      <dgm:prSet presAssocID="{F5D8372C-61F1-400E-8073-258CAD24E157}" presName="sibTrans" presStyleCnt="0"/>
      <dgm:spPr/>
    </dgm:pt>
    <dgm:pt modelId="{3F02A678-FA13-4FBF-8754-DA898AEAFF53}" type="pres">
      <dgm:prSet presAssocID="{A7AB4DBA-F186-43C7-9B03-1B28EDD1A699}" presName="compNode" presStyleCnt="0"/>
      <dgm:spPr/>
    </dgm:pt>
    <dgm:pt modelId="{CF1F4DE0-10A0-453E-B3C6-E0BEE3B81455}" type="pres">
      <dgm:prSet presAssocID="{A7AB4DBA-F186-43C7-9B03-1B28EDD1A699}" presName="bgRect" presStyleLbl="bgShp" presStyleIdx="1" presStyleCnt="5"/>
      <dgm:spPr/>
    </dgm:pt>
    <dgm:pt modelId="{7A9EF6EF-9863-4B42-810C-D7D3D061B2D6}" type="pres">
      <dgm:prSet presAssocID="{A7AB4DBA-F186-43C7-9B03-1B28EDD1A699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NA"/>
        </a:ext>
      </dgm:extLst>
    </dgm:pt>
    <dgm:pt modelId="{F7701278-AED4-4331-9B0A-F06EBEEB9A55}" type="pres">
      <dgm:prSet presAssocID="{A7AB4DBA-F186-43C7-9B03-1B28EDD1A699}" presName="spaceRect" presStyleCnt="0"/>
      <dgm:spPr/>
    </dgm:pt>
    <dgm:pt modelId="{444EF60E-85DE-4F92-B0CF-D21883266AE8}" type="pres">
      <dgm:prSet presAssocID="{A7AB4DBA-F186-43C7-9B03-1B28EDD1A699}" presName="parTx" presStyleLbl="revTx" presStyleIdx="1" presStyleCnt="5">
        <dgm:presLayoutVars>
          <dgm:chMax val="0"/>
          <dgm:chPref val="0"/>
        </dgm:presLayoutVars>
      </dgm:prSet>
      <dgm:spPr/>
    </dgm:pt>
    <dgm:pt modelId="{1843F4E0-F6BD-4A0B-8DE9-B15D09520E5E}" type="pres">
      <dgm:prSet presAssocID="{390B3BFE-25F5-469F-BA08-688A7C8E58DE}" presName="sibTrans" presStyleCnt="0"/>
      <dgm:spPr/>
    </dgm:pt>
    <dgm:pt modelId="{D395D62B-4C88-46DE-806E-1E63D3D402DB}" type="pres">
      <dgm:prSet presAssocID="{A8D9452B-8C7E-4BB3-BABB-047088A69AC3}" presName="compNode" presStyleCnt="0"/>
      <dgm:spPr/>
    </dgm:pt>
    <dgm:pt modelId="{3229B089-061A-4A88-A756-1758EAFB1357}" type="pres">
      <dgm:prSet presAssocID="{A8D9452B-8C7E-4BB3-BABB-047088A69AC3}" presName="bgRect" presStyleLbl="bgShp" presStyleIdx="2" presStyleCnt="5"/>
      <dgm:spPr/>
    </dgm:pt>
    <dgm:pt modelId="{08BEB77B-35A4-44FE-81F7-FE8B849C0598}" type="pres">
      <dgm:prSet presAssocID="{A8D9452B-8C7E-4BB3-BABB-047088A69AC3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uzzle"/>
        </a:ext>
      </dgm:extLst>
    </dgm:pt>
    <dgm:pt modelId="{637A3F24-4FEA-4296-AF89-8920F7786F59}" type="pres">
      <dgm:prSet presAssocID="{A8D9452B-8C7E-4BB3-BABB-047088A69AC3}" presName="spaceRect" presStyleCnt="0"/>
      <dgm:spPr/>
    </dgm:pt>
    <dgm:pt modelId="{8B382D3C-67A2-4ECF-8A4F-362A99F9D9A7}" type="pres">
      <dgm:prSet presAssocID="{A8D9452B-8C7E-4BB3-BABB-047088A69AC3}" presName="parTx" presStyleLbl="revTx" presStyleIdx="2" presStyleCnt="5">
        <dgm:presLayoutVars>
          <dgm:chMax val="0"/>
          <dgm:chPref val="0"/>
        </dgm:presLayoutVars>
      </dgm:prSet>
      <dgm:spPr/>
    </dgm:pt>
    <dgm:pt modelId="{D732D4C0-D364-4DEE-9EAC-415115EE2183}" type="pres">
      <dgm:prSet presAssocID="{9DE00E5F-8333-4E32-B5FF-F1CD2266757A}" presName="sibTrans" presStyleCnt="0"/>
      <dgm:spPr/>
    </dgm:pt>
    <dgm:pt modelId="{1398F66E-0C2D-4142-AEB2-74EEA5CA42A1}" type="pres">
      <dgm:prSet presAssocID="{0BE17374-BC9A-4DB8-889D-30F8993E8DAC}" presName="compNode" presStyleCnt="0"/>
      <dgm:spPr/>
    </dgm:pt>
    <dgm:pt modelId="{A9DAC02E-F082-4FDD-89D5-BDDE4C77C0AC}" type="pres">
      <dgm:prSet presAssocID="{0BE17374-BC9A-4DB8-889D-30F8993E8DAC}" presName="bgRect" presStyleLbl="bgShp" presStyleIdx="3" presStyleCnt="5"/>
      <dgm:spPr/>
    </dgm:pt>
    <dgm:pt modelId="{75F221E0-3945-4309-B3DB-D5C428F9D08B}" type="pres">
      <dgm:prSet presAssocID="{0BE17374-BC9A-4DB8-889D-30F8993E8DAC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edle"/>
        </a:ext>
      </dgm:extLst>
    </dgm:pt>
    <dgm:pt modelId="{5F50DFFA-C5C0-4A45-A0DC-85904F101A1C}" type="pres">
      <dgm:prSet presAssocID="{0BE17374-BC9A-4DB8-889D-30F8993E8DAC}" presName="spaceRect" presStyleCnt="0"/>
      <dgm:spPr/>
    </dgm:pt>
    <dgm:pt modelId="{39045AD4-B709-4DFF-BC5C-2C787801C808}" type="pres">
      <dgm:prSet presAssocID="{0BE17374-BC9A-4DB8-889D-30F8993E8DAC}" presName="parTx" presStyleLbl="revTx" presStyleIdx="3" presStyleCnt="5">
        <dgm:presLayoutVars>
          <dgm:chMax val="0"/>
          <dgm:chPref val="0"/>
        </dgm:presLayoutVars>
      </dgm:prSet>
      <dgm:spPr/>
    </dgm:pt>
    <dgm:pt modelId="{B6A5B200-5182-4B2D-B3F0-A625CA3C71C9}" type="pres">
      <dgm:prSet presAssocID="{38A0072E-5092-4A83-A6A7-A8CBD49AF20B}" presName="sibTrans" presStyleCnt="0"/>
      <dgm:spPr/>
    </dgm:pt>
    <dgm:pt modelId="{FF010811-8FA9-4778-9D0E-C339825F86CB}" type="pres">
      <dgm:prSet presAssocID="{42E84D50-FFBC-4320-B6A1-B56F8304EA2B}" presName="compNode" presStyleCnt="0"/>
      <dgm:spPr/>
    </dgm:pt>
    <dgm:pt modelId="{407BB526-A033-4126-9A7C-5664C622BEC8}" type="pres">
      <dgm:prSet presAssocID="{42E84D50-FFBC-4320-B6A1-B56F8304EA2B}" presName="bgRect" presStyleLbl="bgShp" presStyleIdx="4" presStyleCnt="5"/>
      <dgm:spPr/>
    </dgm:pt>
    <dgm:pt modelId="{AE365664-3174-4088-912B-25C31CA83720}" type="pres">
      <dgm:prSet presAssocID="{42E84D50-FFBC-4320-B6A1-B56F8304EA2B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dneys"/>
        </a:ext>
      </dgm:extLst>
    </dgm:pt>
    <dgm:pt modelId="{881C1C10-36BC-41F1-904C-6BB8CB66933B}" type="pres">
      <dgm:prSet presAssocID="{42E84D50-FFBC-4320-B6A1-B56F8304EA2B}" presName="spaceRect" presStyleCnt="0"/>
      <dgm:spPr/>
    </dgm:pt>
    <dgm:pt modelId="{FB5A5DA6-CAC2-4ED4-B5B4-D63E2927B7D2}" type="pres">
      <dgm:prSet presAssocID="{42E84D50-FFBC-4320-B6A1-B56F8304EA2B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DAAEFD10-AF18-40AF-8094-6EEA71401350}" type="presOf" srcId="{42E84D50-FFBC-4320-B6A1-B56F8304EA2B}" destId="{FB5A5DA6-CAC2-4ED4-B5B4-D63E2927B7D2}" srcOrd="0" destOrd="0" presId="urn:microsoft.com/office/officeart/2018/2/layout/IconVerticalSolidList"/>
    <dgm:cxn modelId="{AF0B1E1B-38A6-4180-AF39-48987A7BA680}" srcId="{7EF473FC-82D1-4BF2-B9D1-47FDE9D00C9D}" destId="{2303A68F-34AF-417B-BA10-7AB415574C0B}" srcOrd="0" destOrd="0" parTransId="{DBEAC4AE-A1D7-480A-BDF3-E9AF66BCF29D}" sibTransId="{F5D8372C-61F1-400E-8073-258CAD24E157}"/>
    <dgm:cxn modelId="{FCF85B1D-9F0B-433E-8827-2AED647FF3FE}" type="presOf" srcId="{7EF473FC-82D1-4BF2-B9D1-47FDE9D00C9D}" destId="{1BA0DCE6-CD7C-4385-A76F-ADB8972F73F9}" srcOrd="0" destOrd="0" presId="urn:microsoft.com/office/officeart/2018/2/layout/IconVerticalSolidList"/>
    <dgm:cxn modelId="{34F92B1E-9764-4624-A234-40EE8F204AB4}" srcId="{7EF473FC-82D1-4BF2-B9D1-47FDE9D00C9D}" destId="{42E84D50-FFBC-4320-B6A1-B56F8304EA2B}" srcOrd="4" destOrd="0" parTransId="{93C41DD9-D74D-4A45-BA00-92B322A298AF}" sibTransId="{822620C0-9434-4088-8252-ABA036BACCEB}"/>
    <dgm:cxn modelId="{EF83AE49-F537-4FCC-ACDA-F2A1D8313EEC}" type="presOf" srcId="{2303A68F-34AF-417B-BA10-7AB415574C0B}" destId="{F402DFD8-B0A1-4A47-A4FE-4D8FD2194452}" srcOrd="0" destOrd="0" presId="urn:microsoft.com/office/officeart/2018/2/layout/IconVerticalSolidList"/>
    <dgm:cxn modelId="{DA6F3971-8BF5-4627-A444-E17996F4FAB2}" type="presOf" srcId="{0BE17374-BC9A-4DB8-889D-30F8993E8DAC}" destId="{39045AD4-B709-4DFF-BC5C-2C787801C808}" srcOrd="0" destOrd="0" presId="urn:microsoft.com/office/officeart/2018/2/layout/IconVerticalSolidList"/>
    <dgm:cxn modelId="{92826E51-ABEE-4996-B0D4-C0FD791A6A65}" srcId="{7EF473FC-82D1-4BF2-B9D1-47FDE9D00C9D}" destId="{A8D9452B-8C7E-4BB3-BABB-047088A69AC3}" srcOrd="2" destOrd="0" parTransId="{45E82F3F-945E-4D44-BE11-E29CB82AFE3B}" sibTransId="{9DE00E5F-8333-4E32-B5FF-F1CD2266757A}"/>
    <dgm:cxn modelId="{7C044359-FDB3-4F4A-95F4-D6FCB23565C8}" type="presOf" srcId="{A7AB4DBA-F186-43C7-9B03-1B28EDD1A699}" destId="{444EF60E-85DE-4F92-B0CF-D21883266AE8}" srcOrd="0" destOrd="0" presId="urn:microsoft.com/office/officeart/2018/2/layout/IconVerticalSolidList"/>
    <dgm:cxn modelId="{A78CEF7C-C7AA-4B4C-B4F0-85632828E343}" srcId="{7EF473FC-82D1-4BF2-B9D1-47FDE9D00C9D}" destId="{A7AB4DBA-F186-43C7-9B03-1B28EDD1A699}" srcOrd="1" destOrd="0" parTransId="{1DEE6869-5FBE-43BC-BEAB-4020F5DFA001}" sibTransId="{390B3BFE-25F5-469F-BA08-688A7C8E58DE}"/>
    <dgm:cxn modelId="{CFAF95BB-8101-40CE-8DE0-B53ECCF58437}" type="presOf" srcId="{A8D9452B-8C7E-4BB3-BABB-047088A69AC3}" destId="{8B382D3C-67A2-4ECF-8A4F-362A99F9D9A7}" srcOrd="0" destOrd="0" presId="urn:microsoft.com/office/officeart/2018/2/layout/IconVerticalSolidList"/>
    <dgm:cxn modelId="{23CC61C6-8650-4BE5-A9E4-9E60A02F0C11}" srcId="{7EF473FC-82D1-4BF2-B9D1-47FDE9D00C9D}" destId="{0BE17374-BC9A-4DB8-889D-30F8993E8DAC}" srcOrd="3" destOrd="0" parTransId="{19BC95D8-6204-4C85-A252-49B80366AB10}" sibTransId="{38A0072E-5092-4A83-A6A7-A8CBD49AF20B}"/>
    <dgm:cxn modelId="{8D7A7445-1B50-4F2E-AC23-A0CBD9036F28}" type="presParOf" srcId="{1BA0DCE6-CD7C-4385-A76F-ADB8972F73F9}" destId="{C8514C98-F6C2-4A7D-8382-D76190114E7F}" srcOrd="0" destOrd="0" presId="urn:microsoft.com/office/officeart/2018/2/layout/IconVerticalSolidList"/>
    <dgm:cxn modelId="{44A43780-4E83-402C-9ED9-27B0C0D8C83F}" type="presParOf" srcId="{C8514C98-F6C2-4A7D-8382-D76190114E7F}" destId="{BD26E6CC-638F-40E3-8B9A-2549960A16ED}" srcOrd="0" destOrd="0" presId="urn:microsoft.com/office/officeart/2018/2/layout/IconVerticalSolidList"/>
    <dgm:cxn modelId="{36F99F3D-687A-4688-87D6-0F1AEDD5FA3A}" type="presParOf" srcId="{C8514C98-F6C2-4A7D-8382-D76190114E7F}" destId="{69D3A3E5-E002-43CB-BCF0-938C1F99EE2A}" srcOrd="1" destOrd="0" presId="urn:microsoft.com/office/officeart/2018/2/layout/IconVerticalSolidList"/>
    <dgm:cxn modelId="{5CE8443F-4E11-49E4-A796-809767ECE2E9}" type="presParOf" srcId="{C8514C98-F6C2-4A7D-8382-D76190114E7F}" destId="{D297F1EC-E5B6-495B-BFF8-D2B801BA26A0}" srcOrd="2" destOrd="0" presId="urn:microsoft.com/office/officeart/2018/2/layout/IconVerticalSolidList"/>
    <dgm:cxn modelId="{6171FA8D-9A8A-4C69-B1EC-6896FB6BBCA8}" type="presParOf" srcId="{C8514C98-F6C2-4A7D-8382-D76190114E7F}" destId="{F402DFD8-B0A1-4A47-A4FE-4D8FD2194452}" srcOrd="3" destOrd="0" presId="urn:microsoft.com/office/officeart/2018/2/layout/IconVerticalSolidList"/>
    <dgm:cxn modelId="{F36479E1-E4BF-4D17-9ED6-AD868AEB58AB}" type="presParOf" srcId="{1BA0DCE6-CD7C-4385-A76F-ADB8972F73F9}" destId="{3F9B71D3-8242-413F-80A4-AE8EF668AF6B}" srcOrd="1" destOrd="0" presId="urn:microsoft.com/office/officeart/2018/2/layout/IconVerticalSolidList"/>
    <dgm:cxn modelId="{5FF299FA-C28B-45AF-8AAF-EA9BB11F8609}" type="presParOf" srcId="{1BA0DCE6-CD7C-4385-A76F-ADB8972F73F9}" destId="{3F02A678-FA13-4FBF-8754-DA898AEAFF53}" srcOrd="2" destOrd="0" presId="urn:microsoft.com/office/officeart/2018/2/layout/IconVerticalSolidList"/>
    <dgm:cxn modelId="{D678566E-1E18-42A6-BD3C-B2EE0E9D91B7}" type="presParOf" srcId="{3F02A678-FA13-4FBF-8754-DA898AEAFF53}" destId="{CF1F4DE0-10A0-453E-B3C6-E0BEE3B81455}" srcOrd="0" destOrd="0" presId="urn:microsoft.com/office/officeart/2018/2/layout/IconVerticalSolidList"/>
    <dgm:cxn modelId="{C3FD752F-7A82-4C4E-93D7-5DD5A43BC99A}" type="presParOf" srcId="{3F02A678-FA13-4FBF-8754-DA898AEAFF53}" destId="{7A9EF6EF-9863-4B42-810C-D7D3D061B2D6}" srcOrd="1" destOrd="0" presId="urn:microsoft.com/office/officeart/2018/2/layout/IconVerticalSolidList"/>
    <dgm:cxn modelId="{B7BA7C55-6543-45A5-860F-E5BDF697FE8E}" type="presParOf" srcId="{3F02A678-FA13-4FBF-8754-DA898AEAFF53}" destId="{F7701278-AED4-4331-9B0A-F06EBEEB9A55}" srcOrd="2" destOrd="0" presId="urn:microsoft.com/office/officeart/2018/2/layout/IconVerticalSolidList"/>
    <dgm:cxn modelId="{2D981F9D-1C14-458D-913B-1832EC04B51A}" type="presParOf" srcId="{3F02A678-FA13-4FBF-8754-DA898AEAFF53}" destId="{444EF60E-85DE-4F92-B0CF-D21883266AE8}" srcOrd="3" destOrd="0" presId="urn:microsoft.com/office/officeart/2018/2/layout/IconVerticalSolidList"/>
    <dgm:cxn modelId="{91959C36-2198-4230-82E1-FD1ED834DB65}" type="presParOf" srcId="{1BA0DCE6-CD7C-4385-A76F-ADB8972F73F9}" destId="{1843F4E0-F6BD-4A0B-8DE9-B15D09520E5E}" srcOrd="3" destOrd="0" presId="urn:microsoft.com/office/officeart/2018/2/layout/IconVerticalSolidList"/>
    <dgm:cxn modelId="{A111084C-342B-4A99-AE36-4D4BF27D9440}" type="presParOf" srcId="{1BA0DCE6-CD7C-4385-A76F-ADB8972F73F9}" destId="{D395D62B-4C88-46DE-806E-1E63D3D402DB}" srcOrd="4" destOrd="0" presId="urn:microsoft.com/office/officeart/2018/2/layout/IconVerticalSolidList"/>
    <dgm:cxn modelId="{2B8B801F-4F38-454D-A2FA-4DB1C31E87CA}" type="presParOf" srcId="{D395D62B-4C88-46DE-806E-1E63D3D402DB}" destId="{3229B089-061A-4A88-A756-1758EAFB1357}" srcOrd="0" destOrd="0" presId="urn:microsoft.com/office/officeart/2018/2/layout/IconVerticalSolidList"/>
    <dgm:cxn modelId="{E1EBB913-9CF7-4D3E-94D1-FD618315BE0F}" type="presParOf" srcId="{D395D62B-4C88-46DE-806E-1E63D3D402DB}" destId="{08BEB77B-35A4-44FE-81F7-FE8B849C0598}" srcOrd="1" destOrd="0" presId="urn:microsoft.com/office/officeart/2018/2/layout/IconVerticalSolidList"/>
    <dgm:cxn modelId="{54ED50B8-D4C8-48AA-BA58-69C55B5CB3BC}" type="presParOf" srcId="{D395D62B-4C88-46DE-806E-1E63D3D402DB}" destId="{637A3F24-4FEA-4296-AF89-8920F7786F59}" srcOrd="2" destOrd="0" presId="urn:microsoft.com/office/officeart/2018/2/layout/IconVerticalSolidList"/>
    <dgm:cxn modelId="{6234B0F4-3D29-427D-AC82-CB2DA8894523}" type="presParOf" srcId="{D395D62B-4C88-46DE-806E-1E63D3D402DB}" destId="{8B382D3C-67A2-4ECF-8A4F-362A99F9D9A7}" srcOrd="3" destOrd="0" presId="urn:microsoft.com/office/officeart/2018/2/layout/IconVerticalSolidList"/>
    <dgm:cxn modelId="{E681F687-8D2E-4DCB-AD3F-1549566BB2AD}" type="presParOf" srcId="{1BA0DCE6-CD7C-4385-A76F-ADB8972F73F9}" destId="{D732D4C0-D364-4DEE-9EAC-415115EE2183}" srcOrd="5" destOrd="0" presId="urn:microsoft.com/office/officeart/2018/2/layout/IconVerticalSolidList"/>
    <dgm:cxn modelId="{78DFAFD3-B9F4-428D-9298-EB10BDEF7AC8}" type="presParOf" srcId="{1BA0DCE6-CD7C-4385-A76F-ADB8972F73F9}" destId="{1398F66E-0C2D-4142-AEB2-74EEA5CA42A1}" srcOrd="6" destOrd="0" presId="urn:microsoft.com/office/officeart/2018/2/layout/IconVerticalSolidList"/>
    <dgm:cxn modelId="{BE54318B-F1D5-4347-BABA-376CA63FA450}" type="presParOf" srcId="{1398F66E-0C2D-4142-AEB2-74EEA5CA42A1}" destId="{A9DAC02E-F082-4FDD-89D5-BDDE4C77C0AC}" srcOrd="0" destOrd="0" presId="urn:microsoft.com/office/officeart/2018/2/layout/IconVerticalSolidList"/>
    <dgm:cxn modelId="{2D34B600-F8CB-4E13-9853-5F569F3DF2D9}" type="presParOf" srcId="{1398F66E-0C2D-4142-AEB2-74EEA5CA42A1}" destId="{75F221E0-3945-4309-B3DB-D5C428F9D08B}" srcOrd="1" destOrd="0" presId="urn:microsoft.com/office/officeart/2018/2/layout/IconVerticalSolidList"/>
    <dgm:cxn modelId="{CCD6767F-5F9B-4180-987E-CE32CE1D53D2}" type="presParOf" srcId="{1398F66E-0C2D-4142-AEB2-74EEA5CA42A1}" destId="{5F50DFFA-C5C0-4A45-A0DC-85904F101A1C}" srcOrd="2" destOrd="0" presId="urn:microsoft.com/office/officeart/2018/2/layout/IconVerticalSolidList"/>
    <dgm:cxn modelId="{91F36B20-27A9-4BA8-931A-D3424A97D9F4}" type="presParOf" srcId="{1398F66E-0C2D-4142-AEB2-74EEA5CA42A1}" destId="{39045AD4-B709-4DFF-BC5C-2C787801C808}" srcOrd="3" destOrd="0" presId="urn:microsoft.com/office/officeart/2018/2/layout/IconVerticalSolidList"/>
    <dgm:cxn modelId="{C9AB7488-1E1A-462A-9F0E-035DE6EB0516}" type="presParOf" srcId="{1BA0DCE6-CD7C-4385-A76F-ADB8972F73F9}" destId="{B6A5B200-5182-4B2D-B3F0-A625CA3C71C9}" srcOrd="7" destOrd="0" presId="urn:microsoft.com/office/officeart/2018/2/layout/IconVerticalSolidList"/>
    <dgm:cxn modelId="{03F72C8C-0D15-4F96-93CE-D92630F5310D}" type="presParOf" srcId="{1BA0DCE6-CD7C-4385-A76F-ADB8972F73F9}" destId="{FF010811-8FA9-4778-9D0E-C339825F86CB}" srcOrd="8" destOrd="0" presId="urn:microsoft.com/office/officeart/2018/2/layout/IconVerticalSolidList"/>
    <dgm:cxn modelId="{2418CA00-4617-48E0-AD69-5430DFC6314C}" type="presParOf" srcId="{FF010811-8FA9-4778-9D0E-C339825F86CB}" destId="{407BB526-A033-4126-9A7C-5664C622BEC8}" srcOrd="0" destOrd="0" presId="urn:microsoft.com/office/officeart/2018/2/layout/IconVerticalSolidList"/>
    <dgm:cxn modelId="{7AEFBD14-79E6-46CE-8C17-AA8DEF9028B5}" type="presParOf" srcId="{FF010811-8FA9-4778-9D0E-C339825F86CB}" destId="{AE365664-3174-4088-912B-25C31CA83720}" srcOrd="1" destOrd="0" presId="urn:microsoft.com/office/officeart/2018/2/layout/IconVerticalSolidList"/>
    <dgm:cxn modelId="{0A6DA79E-A34A-4896-81F1-E1B0DDE69B0C}" type="presParOf" srcId="{FF010811-8FA9-4778-9D0E-C339825F86CB}" destId="{881C1C10-36BC-41F1-904C-6BB8CB66933B}" srcOrd="2" destOrd="0" presId="urn:microsoft.com/office/officeart/2018/2/layout/IconVerticalSolidList"/>
    <dgm:cxn modelId="{E6F6BFB1-9C8A-4BA0-9149-EC6AB0CB98FB}" type="presParOf" srcId="{FF010811-8FA9-4778-9D0E-C339825F86CB}" destId="{FB5A5DA6-CAC2-4ED4-B5B4-D63E2927B7D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26E6CC-638F-40E3-8B9A-2549960A16ED}">
      <dsp:nvSpPr>
        <dsp:cNvPr id="0" name=""/>
        <dsp:cNvSpPr/>
      </dsp:nvSpPr>
      <dsp:spPr>
        <a:xfrm>
          <a:off x="0" y="3535"/>
          <a:ext cx="8229600" cy="75314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D3A3E5-E002-43CB-BCF0-938C1F99EE2A}">
      <dsp:nvSpPr>
        <dsp:cNvPr id="0" name=""/>
        <dsp:cNvSpPr/>
      </dsp:nvSpPr>
      <dsp:spPr>
        <a:xfrm>
          <a:off x="227827" y="172994"/>
          <a:ext cx="414231" cy="41423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02DFD8-B0A1-4A47-A4FE-4D8FD2194452}">
      <dsp:nvSpPr>
        <dsp:cNvPr id="0" name=""/>
        <dsp:cNvSpPr/>
      </dsp:nvSpPr>
      <dsp:spPr>
        <a:xfrm>
          <a:off x="869886" y="3535"/>
          <a:ext cx="7359713" cy="753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708" tIns="79708" rIns="79708" bIns="7970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White Blood Cells</a:t>
          </a:r>
          <a:r>
            <a:rPr lang="en-US" sz="1900" kern="1200"/>
            <a:t> (leukocytes)—produced in the red bone marrow and lymphatic tissue</a:t>
          </a:r>
        </a:p>
      </dsp:txBody>
      <dsp:txXfrm>
        <a:off x="869886" y="3535"/>
        <a:ext cx="7359713" cy="753148"/>
      </dsp:txXfrm>
    </dsp:sp>
    <dsp:sp modelId="{CF1F4DE0-10A0-453E-B3C6-E0BEE3B81455}">
      <dsp:nvSpPr>
        <dsp:cNvPr id="0" name=""/>
        <dsp:cNvSpPr/>
      </dsp:nvSpPr>
      <dsp:spPr>
        <a:xfrm>
          <a:off x="0" y="944971"/>
          <a:ext cx="8229600" cy="75314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9EF6EF-9863-4B42-810C-D7D3D061B2D6}">
      <dsp:nvSpPr>
        <dsp:cNvPr id="0" name=""/>
        <dsp:cNvSpPr/>
      </dsp:nvSpPr>
      <dsp:spPr>
        <a:xfrm>
          <a:off x="227827" y="1114429"/>
          <a:ext cx="414231" cy="41423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4EF60E-85DE-4F92-B0CF-D21883266AE8}">
      <dsp:nvSpPr>
        <dsp:cNvPr id="0" name=""/>
        <dsp:cNvSpPr/>
      </dsp:nvSpPr>
      <dsp:spPr>
        <a:xfrm>
          <a:off x="869886" y="944971"/>
          <a:ext cx="7359713" cy="753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708" tIns="79708" rIns="79708" bIns="7970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Structure: larger than R B C's; have nuclei:</a:t>
          </a:r>
        </a:p>
      </dsp:txBody>
      <dsp:txXfrm>
        <a:off x="869886" y="944971"/>
        <a:ext cx="7359713" cy="753148"/>
      </dsp:txXfrm>
    </dsp:sp>
    <dsp:sp modelId="{3229B089-061A-4A88-A756-1758EAFB1357}">
      <dsp:nvSpPr>
        <dsp:cNvPr id="0" name=""/>
        <dsp:cNvSpPr/>
      </dsp:nvSpPr>
      <dsp:spPr>
        <a:xfrm>
          <a:off x="0" y="1886407"/>
          <a:ext cx="8229600" cy="75314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BEB77B-35A4-44FE-81F7-FE8B849C0598}">
      <dsp:nvSpPr>
        <dsp:cNvPr id="0" name=""/>
        <dsp:cNvSpPr/>
      </dsp:nvSpPr>
      <dsp:spPr>
        <a:xfrm>
          <a:off x="227827" y="2055865"/>
          <a:ext cx="414231" cy="41423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382D3C-67A2-4ECF-8A4F-362A99F9D9A7}">
      <dsp:nvSpPr>
        <dsp:cNvPr id="0" name=""/>
        <dsp:cNvSpPr/>
      </dsp:nvSpPr>
      <dsp:spPr>
        <a:xfrm>
          <a:off x="869886" y="1886407"/>
          <a:ext cx="7359713" cy="753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708" tIns="79708" rIns="79708" bIns="7970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Granular W B C's: neutrophils, eosinophils, and basophils</a:t>
          </a:r>
        </a:p>
      </dsp:txBody>
      <dsp:txXfrm>
        <a:off x="869886" y="1886407"/>
        <a:ext cx="7359713" cy="753148"/>
      </dsp:txXfrm>
    </dsp:sp>
    <dsp:sp modelId="{A9DAC02E-F082-4FDD-89D5-BDDE4C77C0AC}">
      <dsp:nvSpPr>
        <dsp:cNvPr id="0" name=""/>
        <dsp:cNvSpPr/>
      </dsp:nvSpPr>
      <dsp:spPr>
        <a:xfrm>
          <a:off x="0" y="2827842"/>
          <a:ext cx="8229600" cy="75314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F221E0-3945-4309-B3DB-D5C428F9D08B}">
      <dsp:nvSpPr>
        <dsp:cNvPr id="0" name=""/>
        <dsp:cNvSpPr/>
      </dsp:nvSpPr>
      <dsp:spPr>
        <a:xfrm>
          <a:off x="227827" y="2997301"/>
          <a:ext cx="414231" cy="41423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045AD4-B709-4DFF-BC5C-2C787801C808}">
      <dsp:nvSpPr>
        <dsp:cNvPr id="0" name=""/>
        <dsp:cNvSpPr/>
      </dsp:nvSpPr>
      <dsp:spPr>
        <a:xfrm>
          <a:off x="869886" y="2827842"/>
          <a:ext cx="7359713" cy="753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708" tIns="79708" rIns="79708" bIns="7970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Agranular W B C's: lymphocytes and monocytes</a:t>
          </a:r>
        </a:p>
      </dsp:txBody>
      <dsp:txXfrm>
        <a:off x="869886" y="2827842"/>
        <a:ext cx="7359713" cy="753148"/>
      </dsp:txXfrm>
    </dsp:sp>
    <dsp:sp modelId="{407BB526-A033-4126-9A7C-5664C622BEC8}">
      <dsp:nvSpPr>
        <dsp:cNvPr id="0" name=""/>
        <dsp:cNvSpPr/>
      </dsp:nvSpPr>
      <dsp:spPr>
        <a:xfrm>
          <a:off x="0" y="3769278"/>
          <a:ext cx="8229600" cy="75314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365664-3174-4088-912B-25C31CA83720}">
      <dsp:nvSpPr>
        <dsp:cNvPr id="0" name=""/>
        <dsp:cNvSpPr/>
      </dsp:nvSpPr>
      <dsp:spPr>
        <a:xfrm>
          <a:off x="227827" y="3938736"/>
          <a:ext cx="414231" cy="41423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5A5DA6-CAC2-4ED4-B5B4-D63E2927B7D2}">
      <dsp:nvSpPr>
        <dsp:cNvPr id="0" name=""/>
        <dsp:cNvSpPr/>
      </dsp:nvSpPr>
      <dsp:spPr>
        <a:xfrm>
          <a:off x="869886" y="3769278"/>
          <a:ext cx="7359713" cy="753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708" tIns="79708" rIns="79708" bIns="7970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W B C's often carry out their functions in tissue fluid and lymphatic tissue.</a:t>
          </a:r>
        </a:p>
      </dsp:txBody>
      <dsp:txXfrm>
        <a:off x="869886" y="3769278"/>
        <a:ext cx="7359713" cy="7531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1E734-30F1-456B-8B88-B517BAE0A233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D1CF74-1493-46D2-9CFB-D9771BD399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387439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6A6551-8743-415C-B8DC-7E8D559D5B4C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FE3FD1-3D53-424A-A1AD-A3C30BC928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72893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FE3FD1-3D53-424A-A1AD-A3C30BC928DB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28613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92EC4634-C4E7-4A32-B593-72293DFC551F}" type="slidenum">
              <a:rPr lang="en-US" altLang="en-US" sz="1200"/>
              <a:pPr/>
              <a:t>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1604990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Plasma proteins contribute to clotting and osmotic pressure – pulling tissue fluid into capillaries</a:t>
            </a:r>
          </a:p>
          <a:p>
            <a:r>
              <a:rPr lang="en-US" dirty="0"/>
              <a:t>Alpha and beta globulins carry fat</a:t>
            </a:r>
          </a:p>
          <a:p>
            <a:r>
              <a:rPr lang="en-US" dirty="0"/>
              <a:t>Gamma globulins (immunoglobulins) are antibodies – label pathogens for destruction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FE3FD1-3D53-424A-A1AD-A3C30BC928D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71990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dirty="0"/>
              <a:t>Red bone marrow mainly in flat bones – sternum, hip, vertebrae</a:t>
            </a: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56E4086F-507B-4982-9D9B-D310D03B79F8}" type="slidenum">
              <a:rPr lang="en-US" altLang="en-US" sz="1200"/>
              <a:pPr/>
              <a:t>4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0522831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143219AB-3BD0-4C7C-9082-252DBF1FE520}" type="slidenum">
              <a:rPr lang="en-US" altLang="en-US" sz="1200"/>
              <a:pPr/>
              <a:t>5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02229612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6CC7D014-A5EC-4099-9A67-120BE3BAF621}" type="slidenum">
              <a:rPr lang="en-US" altLang="en-US" sz="1200"/>
              <a:pPr/>
              <a:t>6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0239428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dirty="0"/>
              <a:t>O- has no A, B or Rh antigen so is the universal blood type</a:t>
            </a:r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17C42366-C299-4999-A969-AC8E47E7AE17}" type="slidenum">
              <a:rPr lang="en-US" altLang="en-US" sz="1200"/>
              <a:pPr/>
              <a:t>7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18989979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DD87026A-DE50-4BC8-8746-58AF10AB1923}" type="slidenum">
              <a:rPr lang="en-US" altLang="en-US" sz="1200"/>
              <a:pPr/>
              <a:t>9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22494854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dirty="0"/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817B8F93-C1C9-4EE6-B9CD-19305CA7AA1D}" type="slidenum">
              <a:rPr lang="en-US" altLang="en-US" sz="1200"/>
              <a:pPr/>
              <a:t>10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30545542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2196E28B-DBF7-42FC-9C72-2DB81CADB573}" type="slidenum">
              <a:rPr lang="en-US" altLang="en-US" sz="1200"/>
              <a:pPr/>
              <a:t>12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72065707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9AAFA7CA-38A7-492E-BDFE-5997B6DBD3A7}" type="slidenum">
              <a:rPr lang="en-US" altLang="en-US" sz="1200"/>
              <a:pPr/>
              <a:t>13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93268724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5965E7CE-534C-43DA-A63B-8C58BD7DEB10}" type="slidenum">
              <a:rPr lang="en-US" altLang="en-US" sz="1200"/>
              <a:pPr/>
              <a:t>14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00180526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4E703558-80D0-4F18-A604-505E748C4592}" type="slidenum">
              <a:rPr lang="en-US" altLang="en-US" sz="1200"/>
              <a:pPr/>
              <a:t>15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11945086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F84A6C71-55D1-47B4-A45D-319CDFC8B89F}" type="slidenum">
              <a:rPr lang="en-US" altLang="en-US" sz="1200"/>
              <a:pPr/>
              <a:t>16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9649154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FE3FD1-3D53-424A-A1AD-A3C30BC928DB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02796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03CE8428-6E49-40DA-A36D-EAC9D73AA34B}" type="slidenum">
              <a:rPr lang="en-US" altLang="en-US" sz="1200" smtClean="0"/>
              <a:pPr/>
              <a:t>18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11504641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4F704525-254D-4A38-A37E-5B93FC47A3CF}" type="slidenum">
              <a:rPr lang="en-US" altLang="en-US" sz="1200" smtClean="0"/>
              <a:pPr/>
              <a:t>21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81478952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3E3B9DA5-4BC6-4E8F-84C8-7092C112E0E9}" type="slidenum">
              <a:rPr lang="en-US" altLang="en-US" sz="1200" smtClean="0"/>
              <a:pPr/>
              <a:t>23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50539562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F08C92D6-D633-45A1-9F4A-B5AB6FBF7675}" type="slidenum">
              <a:rPr lang="en-US" altLang="en-US" sz="1200" smtClean="0"/>
              <a:pPr/>
              <a:t>25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05997841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49A0EC13-1AAB-469F-8974-6B409F2D4093}" type="slidenum">
              <a:rPr lang="en-US" altLang="en-US" sz="1200" smtClean="0"/>
              <a:pPr/>
              <a:t>27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59670434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1E7D43D4-18DF-49B0-9FDE-2D1C1F5B85F9}" type="slidenum">
              <a:rPr lang="en-US" altLang="en-US" sz="1200" smtClean="0"/>
              <a:pPr/>
              <a:t>29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96047402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5603CF28-C61E-484F-902D-55D53329A1F3}" type="slidenum">
              <a:rPr lang="en-US" altLang="en-US" sz="1200" smtClean="0"/>
              <a:pPr/>
              <a:t>30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29550799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B3712D30-476D-4534-90AC-5F7223DD67C6}" type="slidenum">
              <a:rPr lang="en-US" altLang="en-US" sz="1200" smtClean="0"/>
              <a:pPr/>
              <a:t>31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28464924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813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B13F48F3-3588-4251-A5AB-F74B9B248C71}" type="slidenum">
              <a:rPr lang="en-US" altLang="en-US" sz="1200" smtClean="0"/>
              <a:pPr/>
              <a:t>33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50770836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5BF4DB16-968C-48C9-890E-59F82723F4CB}" type="slidenum">
              <a:rPr lang="en-US" altLang="en-US" sz="1200" smtClean="0"/>
              <a:pPr/>
              <a:t>35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29061106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017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018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A958AF40-4FF9-472E-8064-6B6D9EEC5F0D}" type="slidenum">
              <a:rPr lang="en-US" altLang="en-US" sz="1200" smtClean="0"/>
              <a:pPr/>
              <a:t>36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37226242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222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222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05E633F5-6DED-4AFA-9743-9C334F1C696E}" type="slidenum">
              <a:rPr lang="en-US" altLang="en-US" sz="1200" smtClean="0"/>
              <a:pPr/>
              <a:t>38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544814633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32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325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64153C70-41E9-4A82-BD5B-61B53C9BDF1D}" type="slidenum">
              <a:rPr lang="en-US" altLang="en-US" sz="1200" smtClean="0"/>
              <a:pPr/>
              <a:t>39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65632016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427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427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2A4B94C4-282C-4C7A-87FE-C81C7C0FBF33}" type="slidenum">
              <a:rPr lang="en-US" altLang="en-US" sz="1200" smtClean="0"/>
              <a:pPr/>
              <a:t>40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58520071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632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dirty="0"/>
              <a:t>Mouse has heart rate of 200, elephant 30</a:t>
            </a:r>
          </a:p>
        </p:txBody>
      </p:sp>
      <p:sp>
        <p:nvSpPr>
          <p:cNvPr id="5632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4FE2AA18-47BB-485B-B0EF-17E26BDB2077}" type="slidenum">
              <a:rPr lang="en-US" altLang="en-US" sz="1200" smtClean="0"/>
              <a:pPr/>
              <a:t>42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143628106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73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73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4769286F-C519-4489-84DA-9E183C0C1F2C}" type="slidenum">
              <a:rPr lang="en-US" altLang="en-US" sz="1200" smtClean="0"/>
              <a:pPr/>
              <a:t>43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500496267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B8C91492-A064-4677-B515-C355670A0E2F}" type="slidenum">
              <a:rPr lang="en-US" altLang="en-US" sz="1200" smtClean="0"/>
              <a:pPr/>
              <a:t>44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823233213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93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93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9586F4E2-700F-4F71-83DA-4E2BCD019E38}" type="slidenum">
              <a:rPr lang="en-US" altLang="en-US" sz="1200" smtClean="0"/>
              <a:pPr/>
              <a:t>45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590415998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041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04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B764B439-81DA-4561-A0D7-065CEF17AD24}" type="slidenum">
              <a:rPr lang="en-US" altLang="en-US" sz="1200" smtClean="0"/>
              <a:pPr/>
              <a:t>46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472700260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14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14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F5D0FA88-8A05-42AE-B61E-7A818E77986B}" type="slidenum">
              <a:rPr lang="en-US" altLang="en-US" sz="1200" smtClean="0"/>
              <a:pPr/>
              <a:t>47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819908141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34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34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4F8BF476-AF05-4C4D-9069-194454386830}" type="slidenum">
              <a:rPr lang="en-US" altLang="en-US" sz="1200" smtClean="0"/>
              <a:pPr/>
              <a:t>48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656123760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45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45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EA72ED1F-CB2A-4F9F-823E-B3AE44BC18D7}" type="slidenum">
              <a:rPr lang="en-US" altLang="en-US" sz="1200" smtClean="0"/>
              <a:pPr/>
              <a:t>49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2315548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v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0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5" name="Straight Connector 4"/>
          <p:cNvCxnSpPr/>
          <p:nvPr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13" name="Picture Placeholder 11"/>
          <p:cNvSpPr>
            <a:spLocks noGrp="1"/>
          </p:cNvSpPr>
          <p:nvPr>
            <p:ph type="pic" sz="quarter" idx="13" hasCustomPrompt="1"/>
          </p:nvPr>
        </p:nvSpPr>
        <p:spPr>
          <a:xfrm>
            <a:off x="2689302" y="228600"/>
            <a:ext cx="3733800" cy="4267200"/>
          </a:xfrm>
        </p:spPr>
        <p:txBody>
          <a:bodyPr rtlCol="0">
            <a:normAutofit/>
          </a:bodyPr>
          <a:lstStyle>
            <a:lvl1pPr>
              <a:defRPr/>
            </a:lvl1pPr>
          </a:lstStyle>
          <a:p>
            <a:pPr lvl="0"/>
            <a:r>
              <a:rPr lang="en-US" noProof="0" dirty="0"/>
              <a:t>Click icon to add cover image</a:t>
            </a:r>
          </a:p>
        </p:txBody>
      </p:sp>
    </p:spTree>
    <p:extLst>
      <p:ext uri="{BB962C8B-B14F-4D97-AF65-F5344CB8AC3E}">
        <p14:creationId xmlns:p14="http://schemas.microsoft.com/office/powerpoint/2010/main" val="26595514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685800" y="2831169"/>
            <a:ext cx="7772400" cy="646331"/>
          </a:xfrm>
        </p:spPr>
        <p:txBody>
          <a:bodyPr/>
          <a:lstStyle>
            <a:lvl1pPr marL="0" algn="ctr" defTabSz="914400" rtl="0" eaLnBrk="1" latinLnBrk="0" hangingPunct="1">
              <a:defRPr lang="en-US" sz="4000" kern="1200" dirty="0">
                <a:solidFill>
                  <a:srgbClr val="737373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en-US" dirty="0"/>
              <a:t>Click to add Chapter Title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sz="quarter" idx="13" hasCustomPrompt="1"/>
          </p:nvPr>
        </p:nvSpPr>
        <p:spPr>
          <a:xfrm>
            <a:off x="1790700" y="1828800"/>
            <a:ext cx="5562600" cy="457200"/>
          </a:xfrm>
        </p:spPr>
        <p:txBody>
          <a:bodyPr anchor="ctr">
            <a:noAutofit/>
          </a:bodyPr>
          <a:lstStyle>
            <a:lvl1pPr marL="0" indent="0" algn="ctr">
              <a:buFontTx/>
              <a:buNone/>
              <a:defRPr sz="3200"/>
            </a:lvl1pPr>
            <a:lvl2pPr marL="623887" indent="0">
              <a:buFontTx/>
              <a:buNone/>
              <a:defRPr/>
            </a:lvl2pPr>
            <a:lvl3pPr marL="969962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Chapter #</a:t>
            </a:r>
          </a:p>
        </p:txBody>
      </p:sp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89041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Placeholder 12"/>
          <p:cNvSpPr>
            <a:spLocks noGrp="1"/>
          </p:cNvSpPr>
          <p:nvPr>
            <p:ph type="body" sz="quarter" idx="13" hasCustomPrompt="1"/>
          </p:nvPr>
        </p:nvSpPr>
        <p:spPr>
          <a:xfrm>
            <a:off x="2971800" y="2362200"/>
            <a:ext cx="6011334" cy="1219199"/>
          </a:xfrm>
        </p:spPr>
        <p:txBody>
          <a:bodyPr anchor="ctr">
            <a:noAutofit/>
          </a:bodyPr>
          <a:lstStyle>
            <a:lvl1pPr marL="0" indent="0" algn="ctr">
              <a:buFontTx/>
              <a:buNone/>
              <a:defRPr sz="3200"/>
            </a:lvl1pPr>
            <a:lvl2pPr marL="623887" indent="0">
              <a:buFontTx/>
              <a:buNone/>
              <a:defRPr/>
            </a:lvl2pPr>
            <a:lvl3pPr marL="969962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add Chapter Title</a:t>
            </a:r>
          </a:p>
        </p:txBody>
      </p:sp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381000" y="1143000"/>
            <a:ext cx="2590800" cy="3568700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7829300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6356" y="271610"/>
            <a:ext cx="8235244" cy="590931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9037"/>
            <a:ext cx="8229600" cy="45259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35917864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6356" y="271610"/>
            <a:ext cx="8235244" cy="590931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9037"/>
            <a:ext cx="8229600" cy="22399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0"/>
          </p:nvPr>
        </p:nvSpPr>
        <p:spPr>
          <a:xfrm>
            <a:off x="457200" y="3581400"/>
            <a:ext cx="8229600" cy="25447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5154337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6356" y="271610"/>
            <a:ext cx="8235244" cy="590931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9037"/>
            <a:ext cx="8229600" cy="18589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0"/>
          </p:nvPr>
        </p:nvSpPr>
        <p:spPr>
          <a:xfrm>
            <a:off x="457200" y="3200400"/>
            <a:ext cx="8229600" cy="1828800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5" name="Content Placeholder 2"/>
          <p:cNvSpPr>
            <a:spLocks noGrp="1"/>
          </p:cNvSpPr>
          <p:nvPr>
            <p:ph idx="11"/>
          </p:nvPr>
        </p:nvSpPr>
        <p:spPr>
          <a:xfrm>
            <a:off x="457200" y="5181600"/>
            <a:ext cx="8229600" cy="1371600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83302583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Lead-in Head,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76034"/>
            <a:ext cx="8229600" cy="590931"/>
          </a:xfrm>
          <a:noFill/>
        </p:spPr>
        <p:txBody>
          <a:bodyPr rtlCol="0"/>
          <a:lstStyle>
            <a:lvl1pPr algn="l">
              <a:defRPr lang="en-US" sz="3600">
                <a:solidFill>
                  <a:srgbClr val="D99C2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41449"/>
            <a:ext cx="8229600" cy="40687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None/>
              <a:defRPr sz="3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518277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Bulleted Lis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1219200"/>
            <a:ext cx="4038600" cy="4525963"/>
          </a:xfrm>
        </p:spPr>
        <p:txBody>
          <a:bodyPr>
            <a:normAutofit/>
          </a:bodyPr>
          <a:lstStyle>
            <a:lvl1pPr marL="290513" indent="-290513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512763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803275" indent="-290513">
              <a:tabLst>
                <a:tab pos="803275" algn="l"/>
                <a:tab pos="858838" algn="l"/>
              </a:tabLst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 marL="1081088" indent="-277813">
              <a:buFont typeface="Wingdings" panose="05000000000000000000" pitchFamily="2" charset="2"/>
              <a:buChar char="§"/>
              <a:defRPr sz="1800">
                <a:solidFill>
                  <a:schemeClr val="tx1">
                    <a:lumMod val="75000"/>
                  </a:schemeClr>
                </a:solidFill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29200" y="1219200"/>
            <a:ext cx="4038600" cy="4525963"/>
          </a:xfrm>
        </p:spPr>
        <p:txBody>
          <a:bodyPr>
            <a:normAutofit/>
          </a:bodyPr>
          <a:lstStyle>
            <a:lvl1pPr marL="282575" indent="-282575">
              <a:defRPr lang="en-US" sz="2800" kern="200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11175" indent="-220663">
              <a:defRPr lang="en-US" sz="2400" kern="120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04863" indent="-293688">
              <a:defRPr lang="en-US" sz="2000" kern="1200" baseline="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9025" indent="-285750">
              <a:buFont typeface="Wingdings" panose="05000000000000000000" pitchFamily="2" charset="2"/>
              <a:buChar char="§"/>
              <a:defRPr lang="en-US" sz="1800" kern="120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903463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Bulleted Lists with Head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5"/>
          <p:cNvSpPr>
            <a:spLocks noGrp="1"/>
          </p:cNvSpPr>
          <p:nvPr>
            <p:ph type="body" sz="quarter" idx="14"/>
          </p:nvPr>
        </p:nvSpPr>
        <p:spPr>
          <a:xfrm>
            <a:off x="4953000" y="1838094"/>
            <a:ext cx="4038600" cy="3962400"/>
          </a:xfrm>
        </p:spPr>
        <p:txBody>
          <a:bodyPr>
            <a:normAutofit/>
          </a:bodyPr>
          <a:lstStyle>
            <a:lvl1pPr marL="234950" indent="-234950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692150" indent="-234950"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2"/>
          </p:nvPr>
        </p:nvSpPr>
        <p:spPr>
          <a:xfrm>
            <a:off x="762000" y="1828800"/>
            <a:ext cx="4038600" cy="4038600"/>
          </a:xfrm>
        </p:spPr>
        <p:txBody>
          <a:bodyPr>
            <a:normAutofit/>
          </a:bodyPr>
          <a:lstStyle>
            <a:lvl1pPr marL="234950" indent="-234950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692150" indent="-234950"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117475"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1172739"/>
            <a:ext cx="4040188" cy="639762"/>
          </a:xfrm>
        </p:spPr>
        <p:txBody>
          <a:bodyPr anchor="ctr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49825" y="1172739"/>
            <a:ext cx="4041775" cy="639762"/>
          </a:xfrm>
        </p:spPr>
        <p:txBody>
          <a:bodyPr anchor="ctr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5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842473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ed List and Fig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1219200"/>
            <a:ext cx="4038600" cy="4525963"/>
          </a:xfrm>
        </p:spPr>
        <p:txBody>
          <a:bodyPr>
            <a:normAutofit/>
          </a:bodyPr>
          <a:lstStyle>
            <a:lvl1pPr marL="290513" indent="-290513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512763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803275" indent="-290513">
              <a:tabLst>
                <a:tab pos="803275" algn="l"/>
                <a:tab pos="858838" algn="l"/>
              </a:tabLst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 marL="1081088" indent="-277813">
              <a:buFont typeface="Wingdings" panose="05000000000000000000" pitchFamily="2" charset="2"/>
              <a:buChar char="§"/>
              <a:defRPr sz="1800">
                <a:solidFill>
                  <a:schemeClr val="tx1">
                    <a:lumMod val="75000"/>
                  </a:schemeClr>
                </a:solidFill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7" name="Picture Placeholder 6"/>
          <p:cNvSpPr>
            <a:spLocks noGrp="1"/>
          </p:cNvSpPr>
          <p:nvPr>
            <p:ph type="pic" sz="quarter" idx="12"/>
          </p:nvPr>
        </p:nvSpPr>
        <p:spPr>
          <a:xfrm>
            <a:off x="4953000" y="1219200"/>
            <a:ext cx="3733800" cy="4526280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36767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Fig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Picture Placeholder 6"/>
          <p:cNvSpPr>
            <a:spLocks noGrp="1"/>
          </p:cNvSpPr>
          <p:nvPr>
            <p:ph type="pic" sz="quarter" idx="13"/>
          </p:nvPr>
        </p:nvSpPr>
        <p:spPr>
          <a:xfrm>
            <a:off x="762000" y="1326995"/>
            <a:ext cx="3505200" cy="4540405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4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5"/>
          </p:nvPr>
        </p:nvSpPr>
        <p:spPr>
          <a:xfrm>
            <a:off x="6172200" y="6481763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ACD80CB8-1E98-48C8-9A34-3C51AFCF4C21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 hasCustomPrompt="1"/>
          </p:nvPr>
        </p:nvSpPr>
        <p:spPr>
          <a:xfrm>
            <a:off x="4495800" y="3200400"/>
            <a:ext cx="4495800" cy="838200"/>
          </a:xfrm>
        </p:spPr>
        <p:txBody>
          <a:bodyPr/>
          <a:lstStyle>
            <a:lvl1pPr marL="346075" indent="0">
              <a:buNone/>
              <a:defRPr/>
            </a:lvl1pPr>
          </a:lstStyle>
          <a:p>
            <a:pPr lvl="0"/>
            <a:r>
              <a:rPr lang="en-US" dirty="0"/>
              <a:t>Click to add Caption</a:t>
            </a:r>
          </a:p>
        </p:txBody>
      </p:sp>
    </p:spTree>
    <p:extLst>
      <p:ext uri="{BB962C8B-B14F-4D97-AF65-F5344CB8AC3E}">
        <p14:creationId xmlns:p14="http://schemas.microsoft.com/office/powerpoint/2010/main" val="13517107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able Placeholder 7"/>
          <p:cNvSpPr>
            <a:spLocks noGrp="1"/>
          </p:cNvSpPr>
          <p:nvPr>
            <p:ph type="tbl" sz="quarter" idx="14"/>
          </p:nvPr>
        </p:nvSpPr>
        <p:spPr>
          <a:xfrm>
            <a:off x="762000" y="1338147"/>
            <a:ext cx="7620000" cy="4572000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table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5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6"/>
          </p:nvPr>
        </p:nvSpPr>
        <p:spPr>
          <a:xfrm>
            <a:off x="6172200" y="6481763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133CB923-EBA5-4057-B84A-59701834B0B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85841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es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860425" indent="-514350">
              <a:buFont typeface="+mj-lt"/>
              <a:buAutoNum type="alphaUcPeriod"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 dirty="0"/>
              <a:t>Click here to add question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None/>
              <a:defRPr sz="32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1757021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nsw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76034"/>
            <a:ext cx="8229600" cy="590931"/>
          </a:xfrm>
          <a:noFill/>
        </p:spPr>
        <p:txBody>
          <a:bodyPr rtlCol="0"/>
          <a:lstStyle>
            <a:lvl1pPr algn="l">
              <a:defRPr lang="en-US" sz="3600">
                <a:solidFill>
                  <a:srgbClr val="D99C2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346075" indent="0">
              <a:buFontTx/>
              <a:buNone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 dirty="0"/>
              <a:t>Click here to add answer description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 hasCustomPrompt="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Font typeface="+mj-lt"/>
              <a:buNone/>
              <a:defRPr sz="3200" b="1"/>
            </a:lvl1pPr>
          </a:lstStyle>
          <a:p>
            <a:pPr lvl="0"/>
            <a:r>
              <a:rPr lang="en-US" dirty="0"/>
              <a:t>Click here to add answer</a:t>
            </a:r>
          </a:p>
        </p:txBody>
      </p:sp>
    </p:spTree>
    <p:extLst>
      <p:ext uri="{BB962C8B-B14F-4D97-AF65-F5344CB8AC3E}">
        <p14:creationId xmlns:p14="http://schemas.microsoft.com/office/powerpoint/2010/main" val="12957704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ickerChec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860425" indent="-514350">
              <a:buFont typeface="+mj-lt"/>
              <a:buAutoNum type="alphaUcPeriod"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FontTx/>
              <a:buNone/>
              <a:defRPr sz="3200" b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746396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lickerChec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346075" indent="0">
              <a:buFontTx/>
              <a:buNone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FontTx/>
              <a:buNone/>
              <a:defRPr sz="3200" b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5710955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3_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381000" y="1143000"/>
            <a:ext cx="2590800" cy="3568700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3009900" y="2632075"/>
            <a:ext cx="5829300" cy="59055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12708644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2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microsoft.com/office/2007/relationships/hdphoto" Target="../media/hdphoto1.wdp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Date Placeholder 3"/>
          <p:cNvSpPr txBox="1">
            <a:spLocks/>
          </p:cNvSpPr>
          <p:nvPr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2" name="Picture 13"/>
          <p:cNvPicPr>
            <a:picLocks noChangeAspect="1"/>
          </p:cNvPicPr>
          <p:nvPr/>
        </p:nvPicPr>
        <p:blipFill>
          <a:blip r:embed="rId19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12"/>
          <p:cNvPicPr preferRelativeResize="0">
            <a:picLocks/>
          </p:cNvPicPr>
          <p:nvPr/>
        </p:nvPicPr>
        <p:blipFill>
          <a:blip r:embed="rId21"/>
          <a:stretch>
            <a:fillRect/>
          </a:stretch>
        </p:blipFill>
        <p:spPr>
          <a:xfrm>
            <a:off x="0" y="6434694"/>
            <a:ext cx="9171432" cy="45719"/>
          </a:xfrm>
          <a:prstGeom prst="rect">
            <a:avLst/>
          </a:prstGeom>
        </p:spPr>
      </p:pic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762000" y="276225"/>
            <a:ext cx="8229600" cy="590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title style</a:t>
            </a:r>
            <a:endParaRPr lang="en-US" alt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2954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text styles</a:t>
            </a:r>
          </a:p>
          <a:p>
            <a:pPr lvl="1"/>
            <a:endParaRPr lang="en-US" altLang="en-US" dirty="0"/>
          </a:p>
          <a:p>
            <a:pPr lvl="2"/>
            <a:endParaRPr lang="en-US" alt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0" y="990600"/>
            <a:ext cx="9144000" cy="0"/>
          </a:xfrm>
          <a:prstGeom prst="line">
            <a:avLst/>
          </a:prstGeom>
          <a:ln w="127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/>
          <p:cNvPicPr preferRelativeResize="0">
            <a:picLocks/>
          </p:cNvPicPr>
          <p:nvPr/>
        </p:nvPicPr>
        <p:blipFill>
          <a:blip r:embed="rId21"/>
          <a:stretch>
            <a:fillRect/>
          </a:stretch>
        </p:blipFill>
        <p:spPr>
          <a:xfrm>
            <a:off x="0" y="6364006"/>
            <a:ext cx="9171432" cy="45719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0" y="6400800"/>
            <a:ext cx="9144000" cy="45719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91" r:id="rId3"/>
    <p:sldLayoutId id="2147483683" r:id="rId4"/>
    <p:sldLayoutId id="2147483693" r:id="rId5"/>
    <p:sldLayoutId id="2147483694" r:id="rId6"/>
    <p:sldLayoutId id="2147483684" r:id="rId7"/>
    <p:sldLayoutId id="2147483678" r:id="rId8"/>
    <p:sldLayoutId id="2147483679" r:id="rId9"/>
    <p:sldLayoutId id="2147483680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2" r:id="rId17"/>
  </p:sldLayoutIdLst>
  <p:txStyles>
    <p:titleStyle>
      <a:lvl1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lang="en-US" sz="3600" kern="1200">
          <a:solidFill>
            <a:srgbClr val="D99C21"/>
          </a:solidFill>
          <a:latin typeface="+mn-lt"/>
          <a:ea typeface="+mn-ea"/>
          <a:cs typeface="+mn-cs"/>
        </a:defRPr>
      </a:lvl1pPr>
      <a:lvl2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2pPr>
      <a:lvl3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3pPr>
      <a:lvl4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4pPr>
      <a:lvl5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5pPr>
      <a:lvl6pPr marL="4572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6pPr>
      <a:lvl7pPr marL="9144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7pPr>
      <a:lvl8pPr marL="13716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8pPr>
      <a:lvl9pPr marL="18288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9pPr>
    </p:titleStyle>
    <p:bodyStyle>
      <a:lvl1pPr marL="623888" indent="-277813" algn="l" rtl="0" eaLnBrk="1" fontAlgn="base" hangingPunct="1">
        <a:spcBef>
          <a:spcPct val="20000"/>
        </a:spcBef>
        <a:spcAft>
          <a:spcPct val="0"/>
        </a:spcAft>
        <a:buClr>
          <a:srgbClr val="28805C"/>
        </a:buClr>
        <a:buFont typeface="Wingdings" panose="05000000000000000000" pitchFamily="2" charset="2"/>
        <a:buChar char="§"/>
        <a:defRPr lang="en-US" sz="3200" kern="2000" dirty="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1pPr>
      <a:lvl2pPr marL="914400" indent="-290513" algn="l" rtl="0" eaLnBrk="1" fontAlgn="base" hangingPunct="1">
        <a:spcBef>
          <a:spcPct val="20000"/>
        </a:spcBef>
        <a:spcAft>
          <a:spcPct val="0"/>
        </a:spcAft>
        <a:buClr>
          <a:srgbClr val="D99C21"/>
        </a:buClr>
        <a:buFont typeface="Arial" panose="020B0604020202020204" pitchFamily="34" charset="0"/>
        <a:buChar char="•"/>
        <a:defRPr lang="en-US" sz="2800" kern="1200" dirty="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2pPr>
      <a:lvl3pPr marL="1260475" indent="-290513" algn="l" rtl="0" eaLnBrk="1" fontAlgn="base" hangingPunct="1">
        <a:spcBef>
          <a:spcPct val="20000"/>
        </a:spcBef>
        <a:spcAft>
          <a:spcPct val="0"/>
        </a:spcAft>
        <a:buClr>
          <a:srgbClr val="737373"/>
        </a:buClr>
        <a:buFont typeface="Calibri" panose="020F0502020204030204" pitchFamily="34" charset="0"/>
        <a:buChar char="‒"/>
        <a:tabLst>
          <a:tab pos="858838" algn="l"/>
        </a:tabLst>
        <a:defRPr sz="2800" kern="120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6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5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5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5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5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3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 descr="Book cover for Scanlon: Essentials of Anatomy and Physiology, Eighth Edition"/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89" r="2889"/>
          <a:stretch>
            <a:fillRect/>
          </a:stretch>
        </p:blipFill>
        <p:spPr/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276600" y="2382586"/>
            <a:ext cx="5562600" cy="1089529"/>
          </a:xfrm>
        </p:spPr>
        <p:txBody>
          <a:bodyPr/>
          <a:lstStyle/>
          <a:p>
            <a:pPr algn="r"/>
            <a:r>
              <a:rPr lang="en-US" altLang="en-US" dirty="0"/>
              <a:t>Chapter 11</a:t>
            </a:r>
            <a:br>
              <a:rPr lang="en-US" altLang="en-US" dirty="0"/>
            </a:br>
            <a:r>
              <a:rPr lang="en-US" altLang="en-US" dirty="0"/>
              <a:t>Blood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94702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General Functions of Blood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771939" y="1174521"/>
            <a:ext cx="8143461" cy="4308567"/>
          </a:xfrm>
        </p:spPr>
        <p:txBody>
          <a:bodyPr/>
          <a:lstStyle/>
          <a:p>
            <a:pPr marL="347472" indent="-457200">
              <a:buNone/>
            </a:pPr>
            <a:r>
              <a:rPr lang="en-US" altLang="en-US" b="1" dirty="0"/>
              <a:t>General Functions of Blood</a:t>
            </a:r>
            <a:r>
              <a:rPr lang="en-US" altLang="en-US" dirty="0"/>
              <a:t>—transportation, regulation, protection </a:t>
            </a:r>
          </a:p>
          <a:p>
            <a:pPr marL="347472" indent="-457200">
              <a:buNone/>
            </a:pPr>
            <a:r>
              <a:rPr lang="en-US" altLang="en-US" dirty="0"/>
              <a:t>Characteristics of blood</a:t>
            </a:r>
          </a:p>
          <a:p>
            <a:pPr marL="685800" lvl="1" indent="-347472"/>
            <a:r>
              <a:rPr lang="en-US" altLang="en-US" dirty="0"/>
              <a:t>Amount—4 to 6 liters; cells: %  plasma: %</a:t>
            </a:r>
          </a:p>
          <a:p>
            <a:pPr marL="685800" lvl="1" indent="-347472"/>
            <a:r>
              <a:rPr lang="en-US" altLang="en-US" dirty="0" err="1"/>
              <a:t>Colour</a:t>
            </a:r>
            <a:r>
              <a:rPr lang="en-US" altLang="en-US" dirty="0"/>
              <a:t>—arterial blood:</a:t>
            </a:r>
          </a:p>
          <a:p>
            <a:pPr marL="685800" lvl="1" indent="-347472">
              <a:buNone/>
            </a:pPr>
            <a:r>
              <a:rPr lang="en-US" altLang="en-US" dirty="0"/>
              <a:t>		 </a:t>
            </a:r>
            <a:r>
              <a:rPr lang="en-US" altLang="en-US" sz="3200" dirty="0"/>
              <a:t> </a:t>
            </a:r>
            <a:r>
              <a:rPr lang="en-US" altLang="en-US" sz="300" dirty="0"/>
              <a:t> 	</a:t>
            </a:r>
            <a:r>
              <a:rPr lang="en-US" altLang="en-US" dirty="0"/>
              <a:t>venous blood:</a:t>
            </a:r>
          </a:p>
          <a:p>
            <a:pPr marL="685800" lvl="1" indent="-347472"/>
            <a:r>
              <a:rPr lang="en-US" altLang="en-US" dirty="0"/>
              <a:t>Viscosity—resistance to flow</a:t>
            </a:r>
          </a:p>
          <a:p>
            <a:pPr marL="685800" lvl="1" indent="-347472"/>
            <a:r>
              <a:rPr lang="en-US" altLang="en-US" dirty="0"/>
              <a:t>p H—slightly alkaline</a:t>
            </a:r>
          </a:p>
        </p:txBody>
      </p:sp>
    </p:spTree>
    <p:extLst>
      <p:ext uri="{BB962C8B-B14F-4D97-AF65-F5344CB8AC3E}">
        <p14:creationId xmlns:p14="http://schemas.microsoft.com/office/powerpoint/2010/main" val="40147713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diagram of blood cells&#10;&#10;AI-generated content may be incorrect.">
            <a:extLst>
              <a:ext uri="{FF2B5EF4-FFF2-40B4-BE49-F238E27FC236}">
                <a16:creationId xmlns:a16="http://schemas.microsoft.com/office/drawing/2014/main" id="{C54E79CC-47B0-6902-0735-016AA5855A1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5800" y="239649"/>
            <a:ext cx="5232400" cy="61423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33888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Blood Cells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785187" y="1172817"/>
            <a:ext cx="8358813" cy="4068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spc="-30" dirty="0"/>
              <a:t>Blood Cells</a:t>
            </a:r>
            <a:r>
              <a:rPr lang="en-US" altLang="en-US" spc="-30" dirty="0"/>
              <a:t>—also called formed elements</a:t>
            </a:r>
            <a:r>
              <a:rPr lang="en-US" altLang="en-US" dirty="0"/>
              <a:t>: R B C's, W B C's, and platelets</a:t>
            </a:r>
          </a:p>
          <a:p>
            <a:pPr marL="346075" indent="-457200">
              <a:buNone/>
            </a:pPr>
            <a:r>
              <a:rPr lang="en-US" altLang="en-US" dirty="0"/>
              <a:t>Red bone marrow is the primary </a:t>
            </a:r>
            <a:r>
              <a:rPr lang="en-US" altLang="en-US" dirty="0" err="1"/>
              <a:t>hemopoietic</a:t>
            </a:r>
            <a:r>
              <a:rPr lang="en-US" altLang="en-US" dirty="0"/>
              <a:t> tissue; contains stem cells that can develop into all of the kinds of blood cells.</a:t>
            </a:r>
          </a:p>
          <a:p>
            <a:pPr marL="346075" indent="-457200">
              <a:buNone/>
            </a:pPr>
            <a:r>
              <a:rPr lang="en-US" altLang="en-US" dirty="0"/>
              <a:t>Lymphatic tissue—spleen, thymus, lymph nodes:</a:t>
            </a:r>
          </a:p>
        </p:txBody>
      </p:sp>
    </p:spTree>
    <p:extLst>
      <p:ext uri="{BB962C8B-B14F-4D97-AF65-F5344CB8AC3E}">
        <p14:creationId xmlns:p14="http://schemas.microsoft.com/office/powerpoint/2010/main" val="25705455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Red Blood Cells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785187" y="1189037"/>
            <a:ext cx="8206413" cy="36115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Red Blood Cells</a:t>
            </a:r>
            <a:r>
              <a:rPr lang="en-US" altLang="en-US" dirty="0"/>
              <a:t> (erythrocytes)—produced in the red bone marrow (see Table 11–2 for normal values)</a:t>
            </a:r>
          </a:p>
          <a:p>
            <a:pPr marL="346075" indent="-457200">
              <a:buNone/>
            </a:pPr>
            <a:r>
              <a:rPr lang="en-US" altLang="en-US" dirty="0"/>
              <a:t>Structure: biconcave discs; no nuclei</a:t>
            </a:r>
          </a:p>
          <a:p>
            <a:pPr marL="346075" indent="-457200">
              <a:buNone/>
            </a:pPr>
            <a:r>
              <a:rPr lang="en-US" altLang="en-US" dirty="0"/>
              <a:t>Function: carry oxygen</a:t>
            </a:r>
          </a:p>
          <a:p>
            <a:pPr marL="685800" lvl="1"/>
            <a:r>
              <a:rPr lang="en-US" altLang="en-US" dirty="0"/>
              <a:t>The protein:                      </a:t>
            </a:r>
          </a:p>
          <a:p>
            <a:pPr marL="685800" lvl="1"/>
            <a:r>
              <a:rPr lang="en-US" altLang="en-US" dirty="0"/>
              <a:t>The mineral: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idx="10"/>
          </p:nvPr>
        </p:nvSpPr>
        <p:spPr>
          <a:xfrm>
            <a:off x="795126" y="4953001"/>
            <a:ext cx="8229600" cy="1066800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Stimulus for production: hypoxia </a:t>
            </a:r>
            <a:r>
              <a:rPr lang="en-US" altLang="en-US" dirty="0">
                <a:sym typeface="Wingdings" pitchFamily="2" charset="2"/>
              </a:rPr>
              <a:t> kidneys: erythropoietin: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37482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Red Blood Cells (continued_1)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5187" y="1189037"/>
            <a:ext cx="8229600" cy="1020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>
                <a:sym typeface="Wingdings" pitchFamily="2" charset="2"/>
              </a:rPr>
              <a:t>Immature R B C's: Normoblasts - Reticulocytes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785187" y="2339025"/>
            <a:ext cx="8229600" cy="2922090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Nutrients needed for production:</a:t>
            </a:r>
          </a:p>
          <a:p>
            <a:pPr marL="685800" lvl="1"/>
            <a:r>
              <a:rPr lang="en-US" altLang="en-US" dirty="0"/>
              <a:t>Protein and iron</a:t>
            </a:r>
          </a:p>
          <a:p>
            <a:pPr marL="685800" lvl="1"/>
            <a:r>
              <a:rPr lang="en-US" altLang="en-US" dirty="0"/>
              <a:t>Folic acid and vitamin B</a:t>
            </a:r>
            <a:r>
              <a:rPr lang="en-US" altLang="en-US" baseline="-25000" dirty="0"/>
              <a:t>12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8333053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Red Blood Cells (continued_3)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5248" y="1189037"/>
            <a:ext cx="8229600" cy="2620963"/>
          </a:xfrm>
        </p:spPr>
        <p:txBody>
          <a:bodyPr/>
          <a:lstStyle/>
          <a:p>
            <a:pPr marL="347472" indent="-457200">
              <a:buNone/>
            </a:pPr>
            <a:r>
              <a:rPr lang="en-US" altLang="en-US" dirty="0"/>
              <a:t>Blood types (genetic) </a:t>
            </a:r>
          </a:p>
          <a:p>
            <a:pPr marL="347472" indent="-457200">
              <a:buNone/>
            </a:pPr>
            <a:r>
              <a:rPr lang="en-US" altLang="en-US" dirty="0"/>
              <a:t>The A B O group (see Table 11–1)—four types:</a:t>
            </a:r>
          </a:p>
          <a:p>
            <a:pPr marL="685800" lvl="1" indent="-347472"/>
            <a:r>
              <a:rPr lang="en-US" altLang="en-US" dirty="0"/>
              <a:t>The antigens on the R B C's:</a:t>
            </a:r>
          </a:p>
          <a:p>
            <a:pPr marL="685800" lvl="1" indent="-347472"/>
            <a:r>
              <a:rPr lang="en-US" altLang="en-US" dirty="0"/>
              <a:t>The antibodies in the plasma:</a:t>
            </a:r>
          </a:p>
          <a:p>
            <a:pPr marL="685800" lvl="1" indent="-347472"/>
            <a:r>
              <a:rPr lang="en-US" altLang="en-US" dirty="0"/>
              <a:t>Importance: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785190" y="4008783"/>
            <a:ext cx="8229600" cy="1325563"/>
          </a:xfrm>
        </p:spPr>
        <p:txBody>
          <a:bodyPr/>
          <a:lstStyle/>
          <a:p>
            <a:pPr marL="347472" indent="-457200">
              <a:buFont typeface="+mj-lt"/>
              <a:buNone/>
            </a:pPr>
            <a:r>
              <a:rPr lang="en-US" altLang="en-US" dirty="0"/>
              <a:t>The R h factor (the D antigen)</a:t>
            </a:r>
          </a:p>
          <a:p>
            <a:pPr marL="685800" lvl="1" indent="-347472"/>
            <a:r>
              <a:rPr lang="en-US" altLang="en-US" dirty="0"/>
              <a:t>R h positive:                   R h negative: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44219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able Placeholder 1">
            <a:extLst>
              <a:ext uri="{FF2B5EF4-FFF2-40B4-BE49-F238E27FC236}">
                <a16:creationId xmlns:a16="http://schemas.microsoft.com/office/drawing/2014/main" id="{CAEB592E-14A9-1DE3-560A-7A028EBCBF73}"/>
              </a:ext>
            </a:extLst>
          </p:cNvPr>
          <p:cNvSpPr>
            <a:spLocks noGrp="1"/>
          </p:cNvSpPr>
          <p:nvPr>
            <p:ph type="tbl" sz="quarter" idx="1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8056A67-B6E6-B494-5CC0-CBAEC27DFF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 descr="A diagram of a diagram of human organs&#10;&#10;AI-generated content may be incorrect.">
            <a:extLst>
              <a:ext uri="{FF2B5EF4-FFF2-40B4-BE49-F238E27FC236}">
                <a16:creationId xmlns:a16="http://schemas.microsoft.com/office/drawing/2014/main" id="{4A6466E9-B903-9DAF-381B-443BE63562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9550" y="406400"/>
            <a:ext cx="6184900" cy="604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72664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756356" y="271610"/>
            <a:ext cx="8235244" cy="590931"/>
          </a:xfrm>
        </p:spPr>
        <p:txBody>
          <a:bodyPr wrap="square" anchor="ctr">
            <a:normAutofit/>
          </a:bodyPr>
          <a:lstStyle/>
          <a:p>
            <a:r>
              <a:rPr lang="en-US" altLang="en-US" dirty="0"/>
              <a:t>White Blood Cells</a:t>
            </a:r>
          </a:p>
        </p:txBody>
      </p:sp>
      <p:graphicFrame>
        <p:nvGraphicFramePr>
          <p:cNvPr id="17413" name="Rectangle 3">
            <a:extLst>
              <a:ext uri="{FF2B5EF4-FFF2-40B4-BE49-F238E27FC236}">
                <a16:creationId xmlns:a16="http://schemas.microsoft.com/office/drawing/2014/main" id="{C19B39C3-FF82-D9D9-7CF0-4CBD0B3EB2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27113307"/>
              </p:ext>
            </p:extLst>
          </p:nvPr>
        </p:nvGraphicFramePr>
        <p:xfrm>
          <a:off x="457200" y="1189037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709032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756356" y="271610"/>
            <a:ext cx="8235244" cy="590931"/>
          </a:xfrm>
        </p:spPr>
        <p:txBody>
          <a:bodyPr/>
          <a:lstStyle/>
          <a:p>
            <a:r>
              <a:rPr lang="en-US" altLang="en-US" dirty="0"/>
              <a:t>White Blood Cells (continued)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771939" y="1189037"/>
            <a:ext cx="7610061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Functions</a:t>
            </a:r>
          </a:p>
          <a:p>
            <a:pPr marL="346075" indent="-457200">
              <a:buNone/>
            </a:pPr>
            <a:r>
              <a:rPr lang="en-US" altLang="en-US" dirty="0"/>
              <a:t>Neutrophils and monocytes— phagocytize pathogens</a:t>
            </a:r>
          </a:p>
          <a:p>
            <a:pPr marL="346075" indent="-457200">
              <a:buNone/>
            </a:pPr>
            <a:r>
              <a:rPr lang="en-US" altLang="en-US" dirty="0"/>
              <a:t>Eosinophils— phagocytize anything labelled with </a:t>
            </a:r>
            <a:r>
              <a:rPr lang="en-US" altLang="en-US" dirty="0" err="1"/>
              <a:t>anitbodies</a:t>
            </a:r>
            <a:r>
              <a:rPr lang="en-US" altLang="en-US" dirty="0"/>
              <a:t>; detoxify proteins during allergic reactions</a:t>
            </a:r>
          </a:p>
        </p:txBody>
      </p:sp>
    </p:spTree>
    <p:extLst>
      <p:ext uri="{BB962C8B-B14F-4D97-AF65-F5344CB8AC3E}">
        <p14:creationId xmlns:p14="http://schemas.microsoft.com/office/powerpoint/2010/main" val="6752955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E7530-DAC6-2802-3FA1-27BB6B6E27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White Blood Cells (continued)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22EF09-3FB1-A7F6-4BD1-0EAB05699E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Basophils— contain anticoagulant heparin and histamine, which make capillaries more permeable during inflammation</a:t>
            </a:r>
          </a:p>
          <a:p>
            <a:pPr marL="346075" indent="-457200">
              <a:buNone/>
            </a:pPr>
            <a:r>
              <a:rPr lang="en-US" altLang="en-US" dirty="0"/>
              <a:t>Lymphocytes:</a:t>
            </a:r>
          </a:p>
          <a:p>
            <a:pPr marL="685800" lvl="1"/>
            <a:r>
              <a:rPr lang="en-US" altLang="en-US" dirty="0"/>
              <a:t>T cells: </a:t>
            </a:r>
            <a:r>
              <a:rPr lang="en-US" altLang="en-US" dirty="0" err="1"/>
              <a:t>recognise</a:t>
            </a:r>
            <a:r>
              <a:rPr lang="en-US" altLang="en-US" dirty="0"/>
              <a:t> and destroy foreign antigens, provide memory for antigens.</a:t>
            </a:r>
          </a:p>
          <a:p>
            <a:pPr marL="685800" lvl="1"/>
            <a:r>
              <a:rPr lang="en-US" altLang="en-US" dirty="0"/>
              <a:t>B cells: produce antibodies to foreign </a:t>
            </a:r>
            <a:r>
              <a:rPr lang="en-US" altLang="en-US" dirty="0" err="1"/>
              <a:t>antingens</a:t>
            </a:r>
            <a:endParaRPr lang="en-US" altLang="en-US" dirty="0"/>
          </a:p>
          <a:p>
            <a:pPr marL="685800" lvl="1"/>
            <a:r>
              <a:rPr lang="en-US" altLang="en-US" dirty="0"/>
              <a:t>Natural killer cells: destroy foreign cells by rupturing membrane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01979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Platelets  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>
          <a:xfrm>
            <a:off x="781878" y="1189037"/>
            <a:ext cx="8229600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Platelets</a:t>
            </a:r>
            <a:r>
              <a:rPr lang="en-US" altLang="en-US" dirty="0"/>
              <a:t> (thrombocytes)—produced in the red bone marrow</a:t>
            </a:r>
          </a:p>
          <a:p>
            <a:pPr marL="346075" indent="-457200">
              <a:buNone/>
            </a:pPr>
            <a:r>
              <a:rPr lang="en-US" altLang="en-US" dirty="0"/>
              <a:t>Structure: fragments of megakaryocytes</a:t>
            </a:r>
          </a:p>
          <a:p>
            <a:pPr marL="346075" indent="-457200">
              <a:buNone/>
            </a:pPr>
            <a:r>
              <a:rPr lang="en-US" altLang="en-US" dirty="0"/>
              <a:t>Platelets help maintain the vascular endothelium and contribute to all mechanisms of hemostasis.</a:t>
            </a:r>
          </a:p>
        </p:txBody>
      </p:sp>
    </p:spTree>
    <p:extLst>
      <p:ext uri="{BB962C8B-B14F-4D97-AF65-F5344CB8AC3E}">
        <p14:creationId xmlns:p14="http://schemas.microsoft.com/office/powerpoint/2010/main" val="19759331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>
                <a:sym typeface="Wingdings" pitchFamily="2" charset="2"/>
              </a:rPr>
              <a:t>Questions</a:t>
            </a:r>
            <a:r>
              <a:rPr lang="en-US" altLang="en-US" dirty="0"/>
              <a:t>    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1"/>
          </p:nvPr>
        </p:nvSpPr>
        <p:spPr>
          <a:xfrm>
            <a:off x="794666" y="1181100"/>
            <a:ext cx="8229600" cy="1104900"/>
          </a:xfrm>
        </p:spPr>
        <p:txBody>
          <a:bodyPr/>
          <a:lstStyle/>
          <a:p>
            <a:pPr indent="-457200"/>
            <a:r>
              <a:rPr lang="en-US" altLang="en-US" dirty="0">
                <a:sym typeface="Wingdings" pitchFamily="2" charset="2"/>
              </a:rPr>
              <a:t>What mineral is necessary for chemical clotting? For which stages?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81053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Answers  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795126" y="1189037"/>
            <a:ext cx="7815474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The mineral calcium is necessary for chemical clotting. </a:t>
            </a:r>
          </a:p>
          <a:p>
            <a:pPr marL="346075" indent="-457200">
              <a:buNone/>
            </a:pPr>
            <a:r>
              <a:rPr lang="en-US" altLang="en-US" dirty="0"/>
              <a:t>Calcium is part of all three stages of chemical clotting.</a:t>
            </a:r>
          </a:p>
        </p:txBody>
      </p:sp>
    </p:spTree>
    <p:extLst>
      <p:ext uri="{BB962C8B-B14F-4D97-AF65-F5344CB8AC3E}">
        <p14:creationId xmlns:p14="http://schemas.microsoft.com/office/powerpoint/2010/main" val="32287443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Questions  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1"/>
          </p:nvPr>
        </p:nvSpPr>
        <p:spPr>
          <a:xfrm>
            <a:off x="781878" y="1172817"/>
            <a:ext cx="8229600" cy="1092200"/>
          </a:xfrm>
        </p:spPr>
        <p:txBody>
          <a:bodyPr/>
          <a:lstStyle/>
          <a:p>
            <a:pPr indent="-457200"/>
            <a:r>
              <a:rPr lang="en-US" altLang="en-US" dirty="0"/>
              <a:t>What is the term for a stationary clot? A moving clot?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57154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Answers   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>
          <a:xfrm>
            <a:off x="801756" y="1189037"/>
            <a:ext cx="7504044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A stationary clot is a thrombus.</a:t>
            </a:r>
          </a:p>
          <a:p>
            <a:pPr marL="346075" indent="-457200">
              <a:buNone/>
            </a:pPr>
            <a:r>
              <a:rPr lang="en-US" altLang="en-US" dirty="0"/>
              <a:t>A moving clot is an embolus.</a:t>
            </a:r>
          </a:p>
        </p:txBody>
      </p:sp>
    </p:spTree>
    <p:extLst>
      <p:ext uri="{BB962C8B-B14F-4D97-AF65-F5344CB8AC3E}">
        <p14:creationId xmlns:p14="http://schemas.microsoft.com/office/powerpoint/2010/main" val="36467812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 descr="Book cover for Scanlon: Essentials of Anatomy and Physiology, Eighth Edition"/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89" r="2889"/>
          <a:stretch>
            <a:fillRect/>
          </a:stretch>
        </p:blipFill>
        <p:spPr/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276600" y="2382586"/>
            <a:ext cx="5562600" cy="1089529"/>
          </a:xfrm>
        </p:spPr>
        <p:txBody>
          <a:bodyPr/>
          <a:lstStyle/>
          <a:p>
            <a:pPr algn="r"/>
            <a:r>
              <a:rPr lang="en-US" altLang="en-US" dirty="0"/>
              <a:t>Chapter 12</a:t>
            </a:r>
            <a:br>
              <a:rPr lang="en-US" altLang="en-US" dirty="0"/>
            </a:br>
            <a:r>
              <a:rPr lang="en-US" altLang="en-US" dirty="0"/>
              <a:t>The Heart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685087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  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811695" y="1219200"/>
            <a:ext cx="7951305" cy="3733800"/>
          </a:xfrm>
        </p:spPr>
        <p:txBody>
          <a:bodyPr/>
          <a:lstStyle/>
          <a:p>
            <a:pPr marL="347472" indent="-457200">
              <a:buNone/>
            </a:pPr>
            <a:r>
              <a:rPr lang="en-US" altLang="en-US" dirty="0"/>
              <a:t>The heart pumps blood, which creates blood pressure in the vascular system.</a:t>
            </a:r>
          </a:p>
          <a:p>
            <a:pPr marL="347472" indent="-457200">
              <a:buNone/>
            </a:pPr>
            <a:r>
              <a:rPr lang="en-US" altLang="en-US" dirty="0"/>
              <a:t>The pumping of the heart circulates oxygen, nutrients, and other substances.</a:t>
            </a:r>
          </a:p>
          <a:p>
            <a:pPr marL="347472" indent="-457200">
              <a:buNone/>
            </a:pPr>
            <a:r>
              <a:rPr lang="en-US" altLang="en-US" dirty="0"/>
              <a:t>The cone-shaped heart is located in a thoracic area called the mediastinum.</a:t>
            </a:r>
          </a:p>
        </p:txBody>
      </p:sp>
    </p:spTree>
    <p:extLst>
      <p:ext uri="{BB962C8B-B14F-4D97-AF65-F5344CB8AC3E}">
        <p14:creationId xmlns:p14="http://schemas.microsoft.com/office/powerpoint/2010/main" val="65605572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able Placeholder 1">
            <a:extLst>
              <a:ext uri="{FF2B5EF4-FFF2-40B4-BE49-F238E27FC236}">
                <a16:creationId xmlns:a16="http://schemas.microsoft.com/office/drawing/2014/main" id="{1BA64668-805D-55C0-2D6E-FB6B78CCA940}"/>
              </a:ext>
            </a:extLst>
          </p:cNvPr>
          <p:cNvSpPr>
            <a:spLocks noGrp="1"/>
          </p:cNvSpPr>
          <p:nvPr>
            <p:ph type="tbl" sz="quarter" idx="1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2943EF2-42C1-3124-3CD1-79F0C7462D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 descr="A diagram of a human heart&#10;&#10;AI-generated content may be incorrect.">
            <a:extLst>
              <a:ext uri="{FF2B5EF4-FFF2-40B4-BE49-F238E27FC236}">
                <a16:creationId xmlns:a16="http://schemas.microsoft.com/office/drawing/2014/main" id="{B98394D0-3A12-F4DB-DE77-635108B3F3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359249"/>
            <a:ext cx="7969250" cy="5391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185716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able Placeholder 1">
            <a:extLst>
              <a:ext uri="{FF2B5EF4-FFF2-40B4-BE49-F238E27FC236}">
                <a16:creationId xmlns:a16="http://schemas.microsoft.com/office/drawing/2014/main" id="{905C8F58-9179-9CB8-8BB0-644DBBB3C2BE}"/>
              </a:ext>
            </a:extLst>
          </p:cNvPr>
          <p:cNvSpPr>
            <a:spLocks noGrp="1"/>
          </p:cNvSpPr>
          <p:nvPr>
            <p:ph type="tbl" sz="quarter" idx="1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CEF345F-1F10-3203-3F46-D1D9808729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 descr="A diagram of the heart&#10;&#10;AI-generated content may be incorrect.">
            <a:extLst>
              <a:ext uri="{FF2B5EF4-FFF2-40B4-BE49-F238E27FC236}">
                <a16:creationId xmlns:a16="http://schemas.microsoft.com/office/drawing/2014/main" id="{40C6885D-6B8C-E79A-4141-C024BC01CB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599" y="267081"/>
            <a:ext cx="8040651" cy="52527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478321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756356" y="271610"/>
            <a:ext cx="8235244" cy="590931"/>
          </a:xfrm>
        </p:spPr>
        <p:txBody>
          <a:bodyPr/>
          <a:lstStyle/>
          <a:p>
            <a:r>
              <a:rPr lang="en-US" altLang="en-US" dirty="0"/>
              <a:t>Cardiac Muscle Tissue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781878" y="1189037"/>
            <a:ext cx="8285922" cy="51355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sz="3100" b="1" dirty="0"/>
              <a:t>Cardiac Muscle Tissue</a:t>
            </a:r>
            <a:r>
              <a:rPr lang="en-US" altLang="en-US" sz="3100" dirty="0"/>
              <a:t>—myocardium </a:t>
            </a:r>
          </a:p>
          <a:p>
            <a:pPr marL="346075" indent="-457200">
              <a:buNone/>
            </a:pPr>
            <a:r>
              <a:rPr lang="en-US" altLang="en-US" sz="3100" dirty="0"/>
              <a:t>Cardiac muscle fibers—units of contraction are sarcomeres: myosin and actin</a:t>
            </a:r>
          </a:p>
          <a:p>
            <a:pPr marL="346075" indent="-457200">
              <a:buNone/>
            </a:pPr>
            <a:r>
              <a:rPr lang="en-US" altLang="en-US" sz="3100" dirty="0"/>
              <a:t>Mitochondria:</a:t>
            </a:r>
          </a:p>
          <a:p>
            <a:pPr marL="346075" indent="-457200">
              <a:buNone/>
            </a:pPr>
            <a:r>
              <a:rPr lang="en-US" altLang="en-US" sz="3100" dirty="0"/>
              <a:t>Cardiac </a:t>
            </a:r>
            <a:r>
              <a:rPr lang="en-US" altLang="en-US" sz="3100" dirty="0" err="1"/>
              <a:t>myocytes</a:t>
            </a:r>
            <a:r>
              <a:rPr lang="en-US" altLang="en-US" sz="3100" dirty="0"/>
              <a:t> generate their own action potentials.  Intercalated discs</a:t>
            </a:r>
          </a:p>
        </p:txBody>
      </p:sp>
    </p:spTree>
    <p:extLst>
      <p:ext uri="{BB962C8B-B14F-4D97-AF65-F5344CB8AC3E}">
        <p14:creationId xmlns:p14="http://schemas.microsoft.com/office/powerpoint/2010/main" val="405976794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able Placeholder 1">
            <a:extLst>
              <a:ext uri="{FF2B5EF4-FFF2-40B4-BE49-F238E27FC236}">
                <a16:creationId xmlns:a16="http://schemas.microsoft.com/office/drawing/2014/main" id="{3860DA86-7F24-01C7-EFDB-F5266CAF29AE}"/>
              </a:ext>
            </a:extLst>
          </p:cNvPr>
          <p:cNvSpPr>
            <a:spLocks noGrp="1"/>
          </p:cNvSpPr>
          <p:nvPr>
            <p:ph type="tbl" sz="quarter" idx="14"/>
          </p:nvPr>
        </p:nvSpPr>
        <p:spPr>
          <a:xfrm>
            <a:off x="177083" y="900303"/>
            <a:ext cx="8311390" cy="5385013"/>
          </a:xfrm>
        </p:spPr>
        <p:txBody>
          <a:bodyPr/>
          <a:lstStyle/>
          <a:p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F30ABD0-DA06-77D1-6895-AEA8E82839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 descr="A diagram of the muscles of the human body&#10;&#10;AI-generated content may be incorrect.">
            <a:extLst>
              <a:ext uri="{FF2B5EF4-FFF2-40B4-BE49-F238E27FC236}">
                <a16:creationId xmlns:a16="http://schemas.microsoft.com/office/drawing/2014/main" id="{D71C97B5-7C03-D196-EE23-CE014FB011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7782" y="1473507"/>
            <a:ext cx="7748435" cy="3575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213027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Pericardial Membranes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781878" y="1176337"/>
            <a:ext cx="7904922" cy="4983163"/>
          </a:xfrm>
        </p:spPr>
        <p:txBody>
          <a:bodyPr/>
          <a:lstStyle/>
          <a:p>
            <a:pPr marL="346075" indent="-457200">
              <a:lnSpc>
                <a:spcPts val="3600"/>
              </a:lnSpc>
              <a:buNone/>
            </a:pPr>
            <a:r>
              <a:rPr lang="en-US" altLang="en-US" b="1" dirty="0"/>
              <a:t>Pericardial Membranes</a:t>
            </a:r>
            <a:r>
              <a:rPr lang="en-US" altLang="en-US" dirty="0"/>
              <a:t>—three layers that enclose the heart</a:t>
            </a:r>
          </a:p>
          <a:p>
            <a:pPr marL="346075" indent="-457200">
              <a:lnSpc>
                <a:spcPts val="3600"/>
              </a:lnSpc>
              <a:buNone/>
            </a:pPr>
            <a:r>
              <a:rPr lang="en-US" altLang="en-US" dirty="0"/>
              <a:t>Fibrous pericardium—the outer layer, a loose-fitting sac:</a:t>
            </a:r>
          </a:p>
          <a:p>
            <a:pPr marL="346075" indent="-457200">
              <a:lnSpc>
                <a:spcPts val="3600"/>
              </a:lnSpc>
              <a:buNone/>
            </a:pPr>
            <a:r>
              <a:rPr lang="en-US" altLang="en-US" dirty="0"/>
              <a:t>Parietal pericardium—a serous membrane; lines the fibrous pericardium</a:t>
            </a:r>
          </a:p>
          <a:p>
            <a:pPr marL="346075" indent="-457200">
              <a:lnSpc>
                <a:spcPts val="3600"/>
              </a:lnSpc>
              <a:buNone/>
            </a:pPr>
            <a:r>
              <a:rPr lang="en-US" altLang="en-US" dirty="0"/>
              <a:t>Visceral pericardium or </a:t>
            </a:r>
            <a:r>
              <a:rPr lang="en-US" altLang="en-US" dirty="0" err="1"/>
              <a:t>epicardium</a:t>
            </a:r>
            <a:r>
              <a:rPr lang="en-US" altLang="en-US" dirty="0"/>
              <a:t>—a serous membrane on the surface of the myocardium</a:t>
            </a:r>
          </a:p>
          <a:p>
            <a:pPr marL="346075" indent="-457200">
              <a:lnSpc>
                <a:spcPts val="3600"/>
              </a:lnSpc>
              <a:buNone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05987160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able Placeholder 1">
            <a:extLst>
              <a:ext uri="{FF2B5EF4-FFF2-40B4-BE49-F238E27FC236}">
                <a16:creationId xmlns:a16="http://schemas.microsoft.com/office/drawing/2014/main" id="{FCAEB535-4C11-9B9B-CD84-B167D50C2066}"/>
              </a:ext>
            </a:extLst>
          </p:cNvPr>
          <p:cNvSpPr>
            <a:spLocks noGrp="1"/>
          </p:cNvSpPr>
          <p:nvPr>
            <p:ph type="tbl" sz="quarter" idx="1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5E59FF6-B11A-4CD4-2EC5-E9D0E99D4C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 descr="A diagram of the stomach&#10;&#10;AI-generated content may be incorrect.">
            <a:extLst>
              <a:ext uri="{FF2B5EF4-FFF2-40B4-BE49-F238E27FC236}">
                <a16:creationId xmlns:a16="http://schemas.microsoft.com/office/drawing/2014/main" id="{FAF15FBB-972D-1667-2427-4E7709A5BE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8800" y="430522"/>
            <a:ext cx="4991100" cy="6120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392152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Chambers of the Heart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4700" y="1189037"/>
            <a:ext cx="8229600" cy="2544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Chambers of the Heart</a:t>
            </a:r>
            <a:r>
              <a:rPr lang="en-US" altLang="en-US" dirty="0"/>
              <a:t>—the walls of the four chambers are made of myocardium</a:t>
            </a:r>
          </a:p>
          <a:p>
            <a:pPr marL="346075" indent="-457200">
              <a:buNone/>
            </a:pPr>
            <a:r>
              <a:rPr lang="en-US" altLang="en-US" dirty="0"/>
              <a:t>Endocardium—simple squamous epithelium that lines the chambers and covers the valves</a:t>
            </a:r>
          </a:p>
          <a:p>
            <a:pPr marL="346075" indent="0">
              <a:buNone/>
            </a:pP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0"/>
          </p:nvPr>
        </p:nvSpPr>
        <p:spPr>
          <a:xfrm>
            <a:off x="774700" y="3848100"/>
            <a:ext cx="8229600" cy="1066800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Right and left atria—upper chambers:</a:t>
            </a:r>
          </a:p>
          <a:p>
            <a:pPr marL="395287" lvl="1" indent="0">
              <a:buNone/>
            </a:pP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idx="11"/>
          </p:nvPr>
        </p:nvSpPr>
        <p:spPr>
          <a:xfrm>
            <a:off x="762000" y="5105400"/>
            <a:ext cx="8229600" cy="1143000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Right and left ventricles—lower chambers:</a:t>
            </a:r>
          </a:p>
        </p:txBody>
      </p:sp>
    </p:spTree>
    <p:extLst>
      <p:ext uri="{BB962C8B-B14F-4D97-AF65-F5344CB8AC3E}">
        <p14:creationId xmlns:p14="http://schemas.microsoft.com/office/powerpoint/2010/main" val="227568744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94A593-BE33-8C6F-61D8-61E247A796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able Placeholder 1">
            <a:extLst>
              <a:ext uri="{FF2B5EF4-FFF2-40B4-BE49-F238E27FC236}">
                <a16:creationId xmlns:a16="http://schemas.microsoft.com/office/drawing/2014/main" id="{83E4B190-FDF8-C98A-C905-4D581DA55455}"/>
              </a:ext>
            </a:extLst>
          </p:cNvPr>
          <p:cNvSpPr>
            <a:spLocks noGrp="1"/>
          </p:cNvSpPr>
          <p:nvPr>
            <p:ph type="tbl" sz="quarter" idx="1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F7782E0-FB20-A3A2-D298-2D52A5BD02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 descr="A diagram of the heart&#10;&#10;AI-generated content may be incorrect.">
            <a:extLst>
              <a:ext uri="{FF2B5EF4-FFF2-40B4-BE49-F238E27FC236}">
                <a16:creationId xmlns:a16="http://schemas.microsoft.com/office/drawing/2014/main" id="{7CAA2FE6-8467-A55E-EE24-A8C2EDC317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599" y="267081"/>
            <a:ext cx="8040651" cy="52527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555364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Right Atrium (see Table 12–1)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7400" y="1189037"/>
            <a:ext cx="8229600" cy="15541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Receives blood from:</a:t>
            </a:r>
          </a:p>
          <a:p>
            <a:pPr marL="685800" lvl="1"/>
            <a:r>
              <a:rPr lang="en-US" altLang="en-US" dirty="0"/>
              <a:t>Superior vena cava—</a:t>
            </a:r>
          </a:p>
          <a:p>
            <a:pPr marL="685800" lvl="1"/>
            <a:r>
              <a:rPr lang="en-US" altLang="en-US" dirty="0"/>
              <a:t>Inferior vena cava—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787400" y="2844800"/>
            <a:ext cx="8229600" cy="2163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The tricuspid valve (right A V valve)—at the opening of the atrium to the right ventricle</a:t>
            </a:r>
          </a:p>
          <a:p>
            <a:pPr marL="395287" lvl="1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607794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able Placeholder 1">
            <a:extLst>
              <a:ext uri="{FF2B5EF4-FFF2-40B4-BE49-F238E27FC236}">
                <a16:creationId xmlns:a16="http://schemas.microsoft.com/office/drawing/2014/main" id="{6246B941-0A7C-FAFA-0A69-C52B751E01E6}"/>
              </a:ext>
            </a:extLst>
          </p:cNvPr>
          <p:cNvSpPr>
            <a:spLocks noGrp="1"/>
          </p:cNvSpPr>
          <p:nvPr>
            <p:ph type="tbl" sz="quarter" idx="14"/>
          </p:nvPr>
        </p:nvSpPr>
        <p:spPr>
          <a:xfrm>
            <a:off x="-2450166" y="991378"/>
            <a:ext cx="11698941" cy="5623734"/>
          </a:xfrm>
        </p:spPr>
        <p:txBody>
          <a:bodyPr/>
          <a:lstStyle/>
          <a:p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A763801-61CA-98E7-4D3B-407C04E3C8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 descr="A diagram of a heart&#10;&#10;AI-generated content may be incorrect.">
            <a:extLst>
              <a:ext uri="{FF2B5EF4-FFF2-40B4-BE49-F238E27FC236}">
                <a16:creationId xmlns:a16="http://schemas.microsoft.com/office/drawing/2014/main" id="{160E62B9-D56D-3340-A52A-C9F9EC4BFC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85975" y="675979"/>
            <a:ext cx="4972050" cy="51280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989586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Left Atrium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791817" y="1189037"/>
            <a:ext cx="7971183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Receives blood from the pulmonary veins—</a:t>
            </a:r>
          </a:p>
          <a:p>
            <a:pPr marL="346075" indent="-457200">
              <a:buNone/>
            </a:pPr>
            <a:r>
              <a:rPr lang="en-US" altLang="en-US" dirty="0"/>
              <a:t>The mitral valve (left A V or bicuspid valve)—at the opening of the atrium to the left ventricle</a:t>
            </a:r>
          </a:p>
          <a:p>
            <a:pPr marL="395287" lvl="1" indent="0">
              <a:buNone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56779081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Right Ventricle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7400" y="1189037"/>
            <a:ext cx="8229600" cy="26971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Right Ventricle</a:t>
            </a:r>
            <a:r>
              <a:rPr lang="en-US" altLang="en-US" dirty="0"/>
              <a:t>—has relatively thin walls</a:t>
            </a:r>
          </a:p>
          <a:p>
            <a:pPr marL="346075" indent="-457200">
              <a:buNone/>
            </a:pPr>
            <a:r>
              <a:rPr lang="en-US" altLang="en-US" dirty="0"/>
              <a:t>Pumps blood into the pulmonary artery— </a:t>
            </a:r>
          </a:p>
          <a:p>
            <a:pPr marL="346075" indent="-457200">
              <a:buNone/>
            </a:pPr>
            <a:r>
              <a:rPr lang="en-US" altLang="en-US" dirty="0"/>
              <a:t>The pulmonary semilunar valve is at the junction of the artery with the ventricle.</a:t>
            </a:r>
          </a:p>
          <a:p>
            <a:pPr marL="395287" lvl="1" indent="0">
              <a:buNone/>
            </a:pPr>
            <a:endParaRPr lang="en-US" altLang="en-US" dirty="0"/>
          </a:p>
          <a:p>
            <a:pPr marL="346075" indent="0">
              <a:buNone/>
            </a:pP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787400" y="4025900"/>
            <a:ext cx="8229600" cy="2163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Papillary muscles and chordae tendineae—anchor the A V valve flaps to the floor of the ventricle</a:t>
            </a:r>
          </a:p>
        </p:txBody>
      </p:sp>
    </p:spTree>
    <p:extLst>
      <p:ext uri="{BB962C8B-B14F-4D97-AF65-F5344CB8AC3E}">
        <p14:creationId xmlns:p14="http://schemas.microsoft.com/office/powerpoint/2010/main" val="167045132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Left Ventricle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2800" y="1189037"/>
            <a:ext cx="8229600" cy="26971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Left Ventricle</a:t>
            </a:r>
            <a:r>
              <a:rPr lang="en-US" altLang="en-US" dirty="0"/>
              <a:t>—has relatively thick walls</a:t>
            </a:r>
          </a:p>
          <a:p>
            <a:pPr marL="347472" indent="-457200">
              <a:buNone/>
            </a:pPr>
            <a:r>
              <a:rPr lang="en-US" altLang="en-US" dirty="0"/>
              <a:t>Pumps blood into the aorta—   </a:t>
            </a:r>
          </a:p>
          <a:p>
            <a:pPr marL="347472" indent="-457200">
              <a:buNone/>
            </a:pPr>
            <a:r>
              <a:rPr lang="en-US" altLang="en-US" dirty="0"/>
              <a:t>The aortic semilunar valve is at the junction of the aorta with the ventricle.</a:t>
            </a:r>
          </a:p>
          <a:p>
            <a:pPr marL="338328" lvl="1" indent="0">
              <a:buNone/>
            </a:pP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812800" y="3962401"/>
            <a:ext cx="8229600" cy="1600200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The heart is a double pump; both pumps work simultaneously. The right side receives blood from the body and pumps it to the lungs.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35077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AA72BD-B724-87F5-93A6-63BA533892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able Placeholder 1">
            <a:extLst>
              <a:ext uri="{FF2B5EF4-FFF2-40B4-BE49-F238E27FC236}">
                <a16:creationId xmlns:a16="http://schemas.microsoft.com/office/drawing/2014/main" id="{43B4B316-DF4A-130D-D637-A4934A19687A}"/>
              </a:ext>
            </a:extLst>
          </p:cNvPr>
          <p:cNvSpPr>
            <a:spLocks noGrp="1"/>
          </p:cNvSpPr>
          <p:nvPr>
            <p:ph type="tbl" sz="quarter" idx="1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8B4CB8A-7E07-0037-2517-B3F2B6677C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 descr="A diagram of the heart&#10;&#10;AI-generated content may be incorrect.">
            <a:extLst>
              <a:ext uri="{FF2B5EF4-FFF2-40B4-BE49-F238E27FC236}">
                <a16:creationId xmlns:a16="http://schemas.microsoft.com/office/drawing/2014/main" id="{E04ABEEF-AEF4-217C-3E39-376A62CCEB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599" y="267081"/>
            <a:ext cx="8040651" cy="52527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04560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Coronary Vessels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781878" y="1189037"/>
            <a:ext cx="8229600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Pathway: ascending aorta </a:t>
            </a:r>
            <a:r>
              <a:rPr lang="en-US" altLang="en-US" dirty="0">
                <a:sym typeface="Wingdings" pitchFamily="2" charset="2"/>
              </a:rPr>
              <a:t> coronary arteries  coronary capillaries  coronary veins  coronary sinus  right atrium</a:t>
            </a:r>
            <a:endParaRPr lang="en-US" altLang="en-US" dirty="0"/>
          </a:p>
          <a:p>
            <a:pPr marL="346075" indent="-457200">
              <a:buNone/>
            </a:pPr>
            <a:r>
              <a:rPr lang="en-US" altLang="en-US" dirty="0"/>
              <a:t>Purpose: the system of coronary vessels circulates oxygenated blood throughout the myocardium.</a:t>
            </a:r>
          </a:p>
          <a:p>
            <a:pPr marL="346075" indent="-457200">
              <a:buNone/>
            </a:pPr>
            <a:r>
              <a:rPr lang="en-US" altLang="en-US" dirty="0"/>
              <a:t>Myocardial infarction— </a:t>
            </a:r>
          </a:p>
        </p:txBody>
      </p:sp>
    </p:spTree>
    <p:extLst>
      <p:ext uri="{BB962C8B-B14F-4D97-AF65-F5344CB8AC3E}">
        <p14:creationId xmlns:p14="http://schemas.microsoft.com/office/powerpoint/2010/main" val="40257175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diagram of the heart&#10;&#10;AI-generated content may be incorrect.">
            <a:extLst>
              <a:ext uri="{FF2B5EF4-FFF2-40B4-BE49-F238E27FC236}">
                <a16:creationId xmlns:a16="http://schemas.microsoft.com/office/drawing/2014/main" id="{4CB0C3CE-383B-7A77-76AE-BD9269109FA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712" y="571499"/>
            <a:ext cx="7405688" cy="5699771"/>
          </a:xfr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0FF573-B1CB-6096-8C5B-6E02F74C0E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1E2F296-6DA2-9B89-C226-B2123B9217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838747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Cardiac Cycle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771939" y="1178020"/>
            <a:ext cx="8229600" cy="49831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Cardiac Cycle</a:t>
            </a:r>
            <a:r>
              <a:rPr lang="en-US" altLang="en-US" dirty="0"/>
              <a:t>—the sequence of events in one heartbeat</a:t>
            </a:r>
          </a:p>
          <a:p>
            <a:pPr marL="346075" indent="-457200">
              <a:buNone/>
            </a:pPr>
            <a:r>
              <a:rPr lang="en-US" altLang="en-US" dirty="0"/>
              <a:t>Systole— contracting</a:t>
            </a:r>
          </a:p>
          <a:p>
            <a:pPr marL="346075" indent="-457200">
              <a:buNone/>
            </a:pPr>
            <a:r>
              <a:rPr lang="en-US" altLang="en-US" dirty="0"/>
              <a:t>Diastole— filling</a:t>
            </a:r>
          </a:p>
          <a:p>
            <a:pPr marL="457200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1.</a:t>
            </a:r>
            <a:r>
              <a:rPr lang="en-US" altLang="en-US" dirty="0"/>
              <a:t> The atria continually receive blood from the veins; pressure within the atria increases. The A V valves are opened.</a:t>
            </a:r>
          </a:p>
          <a:p>
            <a:pPr marL="457200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2.</a:t>
            </a:r>
            <a:r>
              <a:rPr lang="en-US" altLang="en-US" dirty="0"/>
              <a:t> Two-thirds of atrial blood flows passively into the ventricles. Atrial systole—</a:t>
            </a:r>
          </a:p>
        </p:txBody>
      </p:sp>
    </p:spTree>
    <p:extLst>
      <p:ext uri="{BB962C8B-B14F-4D97-AF65-F5344CB8AC3E}">
        <p14:creationId xmlns:p14="http://schemas.microsoft.com/office/powerpoint/2010/main" val="254624460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Cardiac Cycle (continued)    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791817" y="1176337"/>
            <a:ext cx="7894983" cy="4233863"/>
          </a:xfrm>
        </p:spPr>
        <p:txBody>
          <a:bodyPr/>
          <a:lstStyle/>
          <a:p>
            <a:pPr marL="457200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3.</a:t>
            </a:r>
            <a:r>
              <a:rPr lang="en-US" altLang="en-US" dirty="0"/>
              <a:t> The beginning of ventricular systole closes the A V valves and opens the arterial semilunar valves.</a:t>
            </a:r>
          </a:p>
          <a:p>
            <a:pPr marL="457200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4.</a:t>
            </a:r>
            <a:r>
              <a:rPr lang="en-US" altLang="en-US" dirty="0"/>
              <a:t> All blood that enters the pulmonary artery and aorta is pumped by ventricular systole.</a:t>
            </a:r>
          </a:p>
          <a:p>
            <a:pPr marL="457200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5.</a:t>
            </a:r>
            <a:r>
              <a:rPr lang="en-US" altLang="en-US" dirty="0"/>
              <a:t> The ventricles relax, and because blood is flowing into the atria, the cycle begins again. </a:t>
            </a:r>
          </a:p>
        </p:txBody>
      </p:sp>
    </p:spTree>
    <p:extLst>
      <p:ext uri="{BB962C8B-B14F-4D97-AF65-F5344CB8AC3E}">
        <p14:creationId xmlns:p14="http://schemas.microsoft.com/office/powerpoint/2010/main" val="249854834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able Placeholder 1">
            <a:extLst>
              <a:ext uri="{FF2B5EF4-FFF2-40B4-BE49-F238E27FC236}">
                <a16:creationId xmlns:a16="http://schemas.microsoft.com/office/drawing/2014/main" id="{C64E205F-E1D9-E1EF-53C1-A5B45221041E}"/>
              </a:ext>
            </a:extLst>
          </p:cNvPr>
          <p:cNvSpPr>
            <a:spLocks noGrp="1"/>
          </p:cNvSpPr>
          <p:nvPr>
            <p:ph type="tbl" sz="quarter" idx="14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A5722B0-B5B0-4EB7-B200-9407ADD25C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 descr="A diagram of blood pressure&#10;&#10;AI-generated content may be incorrect.">
            <a:extLst>
              <a:ext uri="{FF2B5EF4-FFF2-40B4-BE49-F238E27FC236}">
                <a16:creationId xmlns:a16="http://schemas.microsoft.com/office/drawing/2014/main" id="{9CE02AFF-4442-D456-D6B7-1EB617D73E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800" y="276224"/>
            <a:ext cx="5918200" cy="5822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149346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Heart Sounds    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781878" y="1189037"/>
            <a:ext cx="8057322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Heart Sounds</a:t>
            </a:r>
            <a:r>
              <a:rPr lang="en-US" altLang="en-US" dirty="0"/>
              <a:t>—two sounds per heartbeat</a:t>
            </a:r>
          </a:p>
          <a:p>
            <a:pPr marL="346075" indent="-457200">
              <a:buNone/>
            </a:pPr>
            <a:r>
              <a:rPr lang="en-US" altLang="en-US" dirty="0"/>
              <a:t>First sound—created by the closure of the A V valves during ventricular systole</a:t>
            </a:r>
          </a:p>
          <a:p>
            <a:pPr marL="346075" indent="-457200">
              <a:buNone/>
            </a:pPr>
            <a:r>
              <a:rPr lang="en-US" altLang="en-US" dirty="0"/>
              <a:t>Second sound—created by closure of the aortic and pulmonary semilunar valves</a:t>
            </a:r>
          </a:p>
          <a:p>
            <a:pPr marL="346075" indent="-457200">
              <a:buNone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60398887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Cardiac Conduction Pathway      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791817" y="1189037"/>
            <a:ext cx="7971183" cy="49831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Cardiac Conduction Pathway</a:t>
            </a:r>
            <a:r>
              <a:rPr lang="en-US" altLang="en-US" dirty="0"/>
              <a:t>—the pathway of electrical impulses (action potentials) during the cardiac cycle</a:t>
            </a:r>
          </a:p>
          <a:p>
            <a:pPr marL="457200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1.</a:t>
            </a:r>
            <a:r>
              <a:rPr lang="en-US" altLang="en-US" dirty="0"/>
              <a:t> </a:t>
            </a:r>
            <a:r>
              <a:rPr lang="en-US" altLang="en-US" dirty="0" err="1"/>
              <a:t>Sinoatrial</a:t>
            </a:r>
            <a:r>
              <a:rPr lang="en-US" altLang="en-US" dirty="0"/>
              <a:t> (S A) node—in the wall of the right atrium</a:t>
            </a:r>
          </a:p>
          <a:p>
            <a:pPr marL="457200" indent="-457200">
              <a:buNone/>
            </a:pPr>
            <a:r>
              <a:rPr lang="en-US" altLang="en-US" dirty="0"/>
              <a:t>    Cells of the S A node are more permeable 	than other cardiac cells to N a</a:t>
            </a:r>
            <a:r>
              <a:rPr lang="en-US" altLang="en-US" baseline="30000" dirty="0"/>
              <a:t>+</a:t>
            </a:r>
            <a:r>
              <a:rPr lang="en-US" altLang="en-US" dirty="0"/>
              <a:t> ions—</a:t>
            </a:r>
          </a:p>
          <a:p>
            <a:pPr marL="457200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2.</a:t>
            </a:r>
            <a:r>
              <a:rPr lang="en-US" altLang="en-US" dirty="0"/>
              <a:t> </a:t>
            </a:r>
            <a:r>
              <a:rPr lang="en-US" altLang="en-US" dirty="0" err="1"/>
              <a:t>Atrioventricular</a:t>
            </a:r>
            <a:r>
              <a:rPr lang="en-US" altLang="en-US" dirty="0"/>
              <a:t> (A V) node—in the lower </a:t>
            </a:r>
            <a:r>
              <a:rPr lang="en-US" altLang="en-US" dirty="0" err="1"/>
              <a:t>interatrial</a:t>
            </a:r>
            <a:r>
              <a:rPr lang="en-US" altLang="en-US" dirty="0"/>
              <a:t> septum</a:t>
            </a:r>
          </a:p>
        </p:txBody>
      </p:sp>
    </p:spTree>
    <p:extLst>
      <p:ext uri="{BB962C8B-B14F-4D97-AF65-F5344CB8AC3E}">
        <p14:creationId xmlns:p14="http://schemas.microsoft.com/office/powerpoint/2010/main" val="131611036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76035"/>
            <a:ext cx="8229600" cy="590931"/>
          </a:xfrm>
        </p:spPr>
        <p:txBody>
          <a:bodyPr/>
          <a:lstStyle/>
          <a:p>
            <a:r>
              <a:rPr lang="en-US" altLang="en-US" dirty="0"/>
              <a:t>Cardiac Conduction Pathway (continued)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781878" y="1186149"/>
            <a:ext cx="7981122" cy="4419600"/>
          </a:xfrm>
        </p:spPr>
        <p:txBody>
          <a:bodyPr/>
          <a:lstStyle/>
          <a:p>
            <a:pPr marL="457200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3.</a:t>
            </a:r>
            <a:r>
              <a:rPr lang="en-US" altLang="en-US" dirty="0"/>
              <a:t> The </a:t>
            </a:r>
            <a:r>
              <a:rPr lang="en-US" altLang="en-US" dirty="0" err="1"/>
              <a:t>atrioventricular</a:t>
            </a:r>
            <a:r>
              <a:rPr lang="en-US" altLang="en-US" dirty="0"/>
              <a:t> (A V) bundle, or bundle of His, is in the upper </a:t>
            </a:r>
            <a:r>
              <a:rPr lang="en-US" altLang="en-US" dirty="0" err="1"/>
              <a:t>interventricular</a:t>
            </a:r>
            <a:r>
              <a:rPr lang="en-US" altLang="en-US" dirty="0"/>
              <a:t> septum.</a:t>
            </a:r>
          </a:p>
          <a:p>
            <a:pPr marL="457200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4.</a:t>
            </a:r>
            <a:r>
              <a:rPr lang="en-US" altLang="en-US" dirty="0"/>
              <a:t> Right and left bundle branches—</a:t>
            </a:r>
          </a:p>
          <a:p>
            <a:pPr marL="457200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5.</a:t>
            </a:r>
            <a:r>
              <a:rPr lang="en-US" altLang="en-US" dirty="0"/>
              <a:t> Purkinje fibers—</a:t>
            </a:r>
          </a:p>
          <a:p>
            <a:pPr marL="346075" indent="-457200">
              <a:buNone/>
            </a:pPr>
            <a:r>
              <a:rPr lang="en-US" altLang="en-US" dirty="0"/>
              <a:t>If part of the pathway malfunctions, the next part will initiate the heartbeat—</a:t>
            </a:r>
          </a:p>
        </p:txBody>
      </p:sp>
    </p:spTree>
    <p:extLst>
      <p:ext uri="{BB962C8B-B14F-4D97-AF65-F5344CB8AC3E}">
        <p14:creationId xmlns:p14="http://schemas.microsoft.com/office/powerpoint/2010/main" val="18464650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able Placeholder 1">
            <a:extLst>
              <a:ext uri="{FF2B5EF4-FFF2-40B4-BE49-F238E27FC236}">
                <a16:creationId xmlns:a16="http://schemas.microsoft.com/office/drawing/2014/main" id="{4C1800B4-4ABE-5156-D128-22AE61BAB7E1}"/>
              </a:ext>
            </a:extLst>
          </p:cNvPr>
          <p:cNvSpPr>
            <a:spLocks noGrp="1"/>
          </p:cNvSpPr>
          <p:nvPr>
            <p:ph type="tbl" sz="quarter" idx="14"/>
          </p:nvPr>
        </p:nvSpPr>
        <p:spPr>
          <a:xfrm>
            <a:off x="311150" y="881061"/>
            <a:ext cx="8329188" cy="5297979"/>
          </a:xfr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diagram of a heart&#10;&#10;AI-generated content may be incorrect.">
            <a:extLst>
              <a:ext uri="{FF2B5EF4-FFF2-40B4-BE49-F238E27FC236}">
                <a16:creationId xmlns:a16="http://schemas.microsoft.com/office/drawing/2014/main" id="{A79DE05F-B8CD-87FD-F7AF-045C5B62D8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399" y="1352664"/>
            <a:ext cx="7431887" cy="3752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023875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Heart Rate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0100" y="1189037"/>
            <a:ext cx="8229600" cy="20113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Healthy adult—heart rate of 60 to 80 b p m</a:t>
            </a:r>
          </a:p>
          <a:p>
            <a:pPr marL="685800" lvl="1"/>
            <a:r>
              <a:rPr lang="en-US" altLang="en-US" dirty="0"/>
              <a:t>Bradycardia: &lt;60bpm (except athletes)</a:t>
            </a:r>
          </a:p>
          <a:p>
            <a:pPr marL="685800" lvl="1"/>
            <a:r>
              <a:rPr lang="en-US" altLang="en-US" dirty="0"/>
              <a:t>Tachycardia: &gt;100bpm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0"/>
          </p:nvPr>
        </p:nvSpPr>
        <p:spPr>
          <a:xfrm>
            <a:off x="800100" y="3352800"/>
            <a:ext cx="8229600" cy="990600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Children and infants—faster heart rates:</a:t>
            </a:r>
          </a:p>
          <a:p>
            <a:pPr marL="685800" lvl="1"/>
            <a:r>
              <a:rPr lang="en-US" altLang="en-US" dirty="0"/>
              <a:t>This is a size factor: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idx="11"/>
          </p:nvPr>
        </p:nvSpPr>
        <p:spPr>
          <a:xfrm>
            <a:off x="787400" y="4559300"/>
            <a:ext cx="8229600" cy="1447800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An adult in excellent physical condition—the heart is a more efficient pump, therefore: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70166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756356" y="271610"/>
            <a:ext cx="8235244" cy="590931"/>
          </a:xfrm>
        </p:spPr>
        <p:txBody>
          <a:bodyPr/>
          <a:lstStyle/>
          <a:p>
            <a:r>
              <a:rPr lang="en-US" altLang="en-US" dirty="0"/>
              <a:t>Cardiac Output (see Table 12–2)      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775251" y="1189037"/>
            <a:ext cx="8368749" cy="4906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sz="3100" dirty="0"/>
              <a:t>Cardiac output (C O) is the amount of blood pumped by a ventricle in 1 minute.</a:t>
            </a:r>
          </a:p>
          <a:p>
            <a:pPr marL="346075" indent="-457200">
              <a:buNone/>
            </a:pPr>
            <a:r>
              <a:rPr lang="en-US" altLang="en-US" sz="3100" dirty="0"/>
              <a:t>C O depends on pulse and stroke volume.</a:t>
            </a:r>
          </a:p>
          <a:p>
            <a:pPr marL="346075" indent="-457200">
              <a:buNone/>
            </a:pPr>
            <a:r>
              <a:rPr lang="en-US" altLang="en-US" sz="3100" dirty="0"/>
              <a:t>Stroke volume is the amount of blood pumped by a ventricle in one beat; average: 60 to 80 </a:t>
            </a:r>
            <a:r>
              <a:rPr lang="en-US" sz="3100" dirty="0"/>
              <a:t>milliliter</a:t>
            </a:r>
            <a:r>
              <a:rPr lang="en-US" altLang="en-US" sz="3100" dirty="0"/>
              <a:t>.</a:t>
            </a:r>
          </a:p>
          <a:p>
            <a:pPr marL="346075" indent="-457200">
              <a:buNone/>
            </a:pPr>
            <a:r>
              <a:rPr lang="en-US" altLang="en-US" sz="3100" dirty="0"/>
              <a:t>Cardiac output = stroke volume </a:t>
            </a:r>
            <a:r>
              <a:rPr lang="en-US" sz="2800" dirty="0"/>
              <a:t>multiplied by</a:t>
            </a:r>
            <a:r>
              <a:rPr lang="en-US" altLang="en-US" sz="3100" dirty="0"/>
              <a:t> pulse</a:t>
            </a:r>
          </a:p>
          <a:p>
            <a:pPr marL="685800" lvl="1"/>
            <a:r>
              <a:rPr lang="en-US" altLang="en-US" sz="2700" dirty="0"/>
              <a:t>Example: stroke volume, 70 </a:t>
            </a:r>
            <a:r>
              <a:rPr lang="en-US" sz="2700" dirty="0"/>
              <a:t>milliliter</a:t>
            </a:r>
            <a:r>
              <a:rPr lang="en-US" altLang="en-US" sz="2700" dirty="0"/>
              <a:t>; pulse, 70 </a:t>
            </a:r>
            <a:r>
              <a:rPr lang="en-US" sz="2700" dirty="0"/>
              <a:t>b p m</a:t>
            </a:r>
            <a:endParaRPr lang="en-US" altLang="en-US" sz="2700" dirty="0"/>
          </a:p>
          <a:p>
            <a:pPr marL="685800" lvl="1"/>
            <a:r>
              <a:rPr lang="en-US" altLang="en-US" sz="2700" dirty="0"/>
              <a:t>Cardiac output =  </a:t>
            </a:r>
          </a:p>
        </p:txBody>
      </p:sp>
    </p:spTree>
    <p:extLst>
      <p:ext uri="{BB962C8B-B14F-4D97-AF65-F5344CB8AC3E}">
        <p14:creationId xmlns:p14="http://schemas.microsoft.com/office/powerpoint/2010/main" val="3114749700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Cardiac Output (continued_1)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4700" y="1189037"/>
            <a:ext cx="8229600" cy="20875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For the athlete:</a:t>
            </a:r>
          </a:p>
          <a:p>
            <a:pPr marL="685800" lvl="1"/>
            <a:r>
              <a:rPr lang="en-US" altLang="en-US" dirty="0"/>
              <a:t>Resting cardiac output: 5000 </a:t>
            </a:r>
            <a:r>
              <a:rPr lang="en-US" dirty="0"/>
              <a:t>milliliter</a:t>
            </a:r>
            <a:endParaRPr lang="en-US" altLang="en-US" dirty="0"/>
          </a:p>
          <a:p>
            <a:pPr marL="685800" lvl="1"/>
            <a:r>
              <a:rPr lang="en-US" altLang="en-US" dirty="0"/>
              <a:t>Resting pulse: 50 </a:t>
            </a:r>
            <a:r>
              <a:rPr lang="en-US" dirty="0"/>
              <a:t>b p m</a:t>
            </a:r>
            <a:endParaRPr lang="en-US" altLang="en-US" dirty="0"/>
          </a:p>
          <a:p>
            <a:pPr marL="685800" lvl="1"/>
            <a:r>
              <a:rPr lang="en-US" altLang="en-US" dirty="0"/>
              <a:t>Therefore, resting stroke volume = 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0"/>
          </p:nvPr>
        </p:nvSpPr>
        <p:spPr>
          <a:xfrm>
            <a:off x="774700" y="3429000"/>
            <a:ext cx="7912100" cy="2163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The athlete’s more efficient heart pumps more blood per beat and, therefore, needs fewer b p m to provide sufficient cardiac output.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550149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Cardiac Output (continued_2)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189037"/>
            <a:ext cx="8229600" cy="20875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During exercise:</a:t>
            </a:r>
          </a:p>
          <a:p>
            <a:pPr marL="685800" lvl="1"/>
            <a:r>
              <a:rPr lang="en-US" altLang="en-US" dirty="0"/>
              <a:t>Stroke volume: 100 </a:t>
            </a:r>
            <a:r>
              <a:rPr lang="en-US" dirty="0"/>
              <a:t>milliliter</a:t>
            </a:r>
            <a:endParaRPr lang="en-US" altLang="en-US" dirty="0"/>
          </a:p>
          <a:p>
            <a:pPr marL="685800" lvl="1"/>
            <a:r>
              <a:rPr lang="en-US" altLang="en-US" dirty="0"/>
              <a:t>Pulse: 100 </a:t>
            </a:r>
            <a:r>
              <a:rPr lang="en-US" dirty="0"/>
              <a:t>b p m</a:t>
            </a:r>
            <a:endParaRPr lang="en-US" altLang="en-US" dirty="0"/>
          </a:p>
          <a:p>
            <a:pPr marL="685800" lvl="1"/>
            <a:r>
              <a:rPr lang="en-US" altLang="en-US" dirty="0"/>
              <a:t>Exercise cardiac output =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762000" y="3390900"/>
            <a:ext cx="8229600" cy="2163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Cardiac reserve: the difference between resting cardiac output and maximum cardiac output: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650559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Regulation of Heart Rate          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7400" y="1189037"/>
            <a:ext cx="8229600" cy="1935163"/>
          </a:xfrm>
        </p:spPr>
        <p:txBody>
          <a:bodyPr/>
          <a:lstStyle/>
          <a:p>
            <a:pPr marL="346075" indent="-457200">
              <a:lnSpc>
                <a:spcPts val="3500"/>
              </a:lnSpc>
              <a:buNone/>
            </a:pPr>
            <a:r>
              <a:rPr lang="en-US" altLang="en-US" b="1" dirty="0"/>
              <a:t>Regulation of Heart Rate</a:t>
            </a:r>
            <a:r>
              <a:rPr lang="en-US" altLang="en-US" dirty="0"/>
              <a:t>—the heart generates its own beat; rate may be changed by the nervous system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756356" y="3461808"/>
            <a:ext cx="8229600" cy="1935163"/>
          </a:xfrm>
        </p:spPr>
        <p:txBody>
          <a:bodyPr/>
          <a:lstStyle/>
          <a:p>
            <a:pPr marL="346075" indent="-457200">
              <a:lnSpc>
                <a:spcPts val="3300"/>
              </a:lnSpc>
              <a:buNone/>
            </a:pPr>
            <a:r>
              <a:rPr lang="en-US" altLang="en-US" dirty="0"/>
              <a:t>Sympathetic impulses to the heart:</a:t>
            </a:r>
          </a:p>
          <a:p>
            <a:pPr marL="346075" indent="-457200">
              <a:lnSpc>
                <a:spcPts val="3300"/>
              </a:lnSpc>
              <a:buNone/>
            </a:pPr>
            <a:r>
              <a:rPr lang="en-US" altLang="en-US" dirty="0"/>
              <a:t>Parasympathetic (</a:t>
            </a:r>
            <a:r>
              <a:rPr lang="en-US" altLang="en-US" dirty="0" err="1"/>
              <a:t>vagus</a:t>
            </a:r>
            <a:r>
              <a:rPr lang="en-US" altLang="en-US" dirty="0"/>
              <a:t> nerves) impulses:</a:t>
            </a:r>
          </a:p>
          <a:p>
            <a:pPr marL="346075" indent="-457200">
              <a:lnSpc>
                <a:spcPts val="3300"/>
              </a:lnSpc>
              <a:buNone/>
            </a:pPr>
            <a:r>
              <a:rPr lang="en-US" altLang="en-US" dirty="0"/>
              <a:t>Information for changes in rate comes from </a:t>
            </a:r>
            <a:r>
              <a:rPr lang="en-US" altLang="en-US" dirty="0" err="1"/>
              <a:t>pressoreceptors</a:t>
            </a:r>
            <a:r>
              <a:rPr lang="en-US" altLang="en-US" dirty="0"/>
              <a:t> and chemoreceptors. </a:t>
            </a:r>
          </a:p>
          <a:p>
            <a:pPr marL="346075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167123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Regulation of Heart Rate (continued_1)          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4700" y="1189037"/>
            <a:ext cx="8229600" cy="20875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 err="1"/>
              <a:t>Pressoreceptors</a:t>
            </a:r>
            <a:r>
              <a:rPr lang="en-US" altLang="en-US" dirty="0"/>
              <a:t>—detect changes in blood pressure;</a:t>
            </a:r>
          </a:p>
          <a:p>
            <a:pPr marL="685800" lvl="1"/>
            <a:r>
              <a:rPr lang="en-US" altLang="en-US" dirty="0"/>
              <a:t>located in the carotid sinuses and the aortic sinus</a:t>
            </a:r>
          </a:p>
          <a:p>
            <a:pPr marL="685800" lvl="1"/>
            <a:r>
              <a:rPr lang="en-US" altLang="en-US" dirty="0"/>
              <a:t>Sensory nerves: carotid—	aortic— 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774700" y="3454400"/>
            <a:ext cx="8229600" cy="2163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Chemoreceptors—detect changes in blood oxygen level;  </a:t>
            </a:r>
          </a:p>
          <a:p>
            <a:pPr marL="685800" lvl="1"/>
            <a:r>
              <a:rPr lang="en-US" altLang="en-US" dirty="0"/>
              <a:t>located in the carotid bodies and the aortic body</a:t>
            </a:r>
          </a:p>
          <a:p>
            <a:pPr marL="685800" lvl="1"/>
            <a:r>
              <a:rPr lang="en-US" altLang="en-US" dirty="0"/>
              <a:t>Sensory nerves: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6349540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Questions            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1"/>
          </p:nvPr>
        </p:nvSpPr>
        <p:spPr>
          <a:xfrm>
            <a:off x="771939" y="1219200"/>
            <a:ext cx="8229600" cy="1981200"/>
          </a:xfrm>
        </p:spPr>
        <p:txBody>
          <a:bodyPr/>
          <a:lstStyle/>
          <a:p>
            <a:pPr indent="-457200"/>
            <a:r>
              <a:rPr lang="en-US" altLang="en-US" dirty="0"/>
              <a:t>Name the hormone that stimulates increased heart rate and force of contraction.</a:t>
            </a:r>
          </a:p>
          <a:p>
            <a:pPr indent="-457200">
              <a:spcBef>
                <a:spcPts val="268"/>
              </a:spcBef>
            </a:pPr>
            <a:r>
              <a:rPr lang="en-US" altLang="en-US" dirty="0"/>
              <a:t>Name the gland that produces this hormone, and state when it does so.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594673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Answers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762000" y="1189037"/>
            <a:ext cx="8001000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dirty="0"/>
              <a:t>Epinephrine stimulates increased heart rate and force of contraction.</a:t>
            </a:r>
          </a:p>
          <a:p>
            <a:pPr marL="346075" indent="-457200">
              <a:buNone/>
            </a:pPr>
            <a:r>
              <a:rPr lang="en-US" dirty="0"/>
              <a:t>The adrenal medulla secretes epinephrine during stressful situations (fear, anger, exertion).</a:t>
            </a:r>
          </a:p>
        </p:txBody>
      </p:sp>
    </p:spTree>
    <p:extLst>
      <p:ext uri="{BB962C8B-B14F-4D97-AF65-F5344CB8AC3E}">
        <p14:creationId xmlns:p14="http://schemas.microsoft.com/office/powerpoint/2010/main" val="1008238615"/>
      </p:ext>
    </p:extLst>
  </p:cSld>
  <p:clrMapOvr>
    <a:masterClrMapping/>
  </p:clrMapOvr>
</p:sld>
</file>

<file path=ppt/theme/theme1.xml><?xml version="1.0" encoding="utf-8"?>
<a:theme xmlns:a="http://schemas.openxmlformats.org/drawingml/2006/main" name="FAD_Nursing_Template_Sample">
  <a:themeElements>
    <a:clrScheme name="FAD Nursing">
      <a:dk1>
        <a:srgbClr val="737373"/>
      </a:dk1>
      <a:lt1>
        <a:sysClr val="window" lastClr="FFFFFF"/>
      </a:lt1>
      <a:dk2>
        <a:srgbClr val="28805C"/>
      </a:dk2>
      <a:lt2>
        <a:srgbClr val="FFFFFF"/>
      </a:lt2>
      <a:accent1>
        <a:srgbClr val="28805C"/>
      </a:accent1>
      <a:accent2>
        <a:srgbClr val="737373"/>
      </a:accent2>
      <a:accent3>
        <a:srgbClr val="D99C21"/>
      </a:accent3>
      <a:accent4>
        <a:srgbClr val="C00000"/>
      </a:accent4>
      <a:accent5>
        <a:srgbClr val="BFBFBF"/>
      </a:accent5>
      <a:accent6>
        <a:srgbClr val="C2ECD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3" id="{1F2BD71C-5BD9-4593-9A33-6D525FD44352}" vid="{72BA48C6-6AA8-445B-BE46-D6133DCDE81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Category xmlns="88135b7f-3fab-49b6-8009-71309f2107a8">Scanlon and Tina Sanders</Category>
    <v7hm xmlns="88135b7f-3fab-49b6-8009-71309f2107a8" xsi:nil="true"/>
    <Tertiary_x0020_Category xmlns="88135b7f-3fab-49b6-8009-71309f2107a8" xsi:nil="true"/>
    <Sub_x002d_Category xmlns="88135b7f-3fab-49b6-8009-71309f2107a8">FAD PowerPoint Presentations</Sub_x002d_Category>
    <SortOrder xmlns="88135b7f-3fab-49b6-8009-71309f2107a8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074F316A9D19642AFB347C36D63796C" ma:contentTypeVersion="5" ma:contentTypeDescription="Create a new document." ma:contentTypeScope="" ma:versionID="cad381adda5b2ce407c58584fcfb8d10">
  <xsd:schema xmlns:xsd="http://www.w3.org/2001/XMLSchema" xmlns:xs="http://www.w3.org/2001/XMLSchema" xmlns:p="http://schemas.microsoft.com/office/2006/metadata/properties" xmlns:ns2="71d46e88-8733-4645-9284-85cf006978cc" xmlns:ns3="88135b7f-3fab-49b6-8009-71309f2107a8" targetNamespace="http://schemas.microsoft.com/office/2006/metadata/properties" ma:root="true" ma:fieldsID="8417b20f22cd2cb04f08b6ff97a2b690" ns2:_="" ns3:_="">
    <xsd:import namespace="71d46e88-8733-4645-9284-85cf006978cc"/>
    <xsd:import namespace="88135b7f-3fab-49b6-8009-71309f2107a8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Category" minOccurs="0"/>
                <xsd:element ref="ns3:Sub_x002d_Category" minOccurs="0"/>
                <xsd:element ref="ns3:SortOrder" minOccurs="0"/>
                <xsd:element ref="ns3:v7hm" minOccurs="0"/>
                <xsd:element ref="ns3:Tertiary_x0020_Categor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d46e88-8733-4645-9284-85cf006978cc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8135b7f-3fab-49b6-8009-71309f2107a8" elementFormDefault="qualified">
    <xsd:import namespace="http://schemas.microsoft.com/office/2006/documentManagement/types"/>
    <xsd:import namespace="http://schemas.microsoft.com/office/infopath/2007/PartnerControls"/>
    <xsd:element name="Category" ma:index="11" nillable="true" ma:displayName="Category" ma:format="Dropdown" ma:internalName="Category">
      <xsd:simpleType>
        <xsd:union memberTypes="dms:Text">
          <xsd:simpleType>
            <xsd:restriction base="dms:Choice">
              <xsd:enumeration value="Additional Images"/>
              <xsd:enumeration value="DavisAdvantage"/>
              <xsd:enumeration value="DavisEdge"/>
              <xsd:enumeration value="DavisForward - internal use only"/>
              <xsd:enumeration value="DavisPlus"/>
              <xsd:enumeration value="Dental Care Decisions"/>
              <xsd:enumeration value="Dosage Calc"/>
              <xsd:enumeration value="F.A. Davis"/>
              <xsd:enumeration value="Fitness Decisions"/>
              <xsd:enumeration value="Kines in Action"/>
              <xsd:enumeration value="Medical Coding Lab"/>
              <xsd:enumeration value="Medical Language Lab"/>
              <xsd:enumeration value="Tabers"/>
            </xsd:restriction>
          </xsd:simpleType>
        </xsd:union>
      </xsd:simpleType>
    </xsd:element>
    <xsd:element name="Sub_x002d_Category" ma:index="12" nillable="true" ma:displayName="Sub-Category" ma:format="Dropdown" ma:internalName="Sub_x002d_Category">
      <xsd:simpleType>
        <xsd:union memberTypes="dms:Text">
          <xsd:simpleType>
            <xsd:restriction base="dms:Choice">
              <xsd:enumeration value="Branding Guide (attachment)"/>
              <xsd:enumeration value="DA Logos"/>
              <xsd:enumeration value="DA Powerpoint Presentation"/>
              <xsd:enumeration value="DC Logo"/>
              <xsd:enumeration value="DC Powerpoint Presentation"/>
              <xsd:enumeration value="DCD Logo"/>
              <xsd:enumeration value="DCD Powerpoint Presentation"/>
              <xsd:enumeration value="DE Logos"/>
              <xsd:enumeration value="DE Powerpoint Presentation"/>
              <xsd:enumeration value="DF Logo"/>
              <xsd:enumeration value="DF Powerpoint Presentation"/>
              <xsd:enumeration value="DP Homepage image"/>
              <xsd:enumeration value="DP Logo"/>
              <xsd:enumeration value="Electronic Devices"/>
              <xsd:enumeration value="FAD Digital Logos"/>
              <xsd:enumeration value="FAD Powerpiont Presentations"/>
              <xsd:enumeration value="FAD Print Logos"/>
              <xsd:enumeration value="FD Logo"/>
              <xsd:enumeration value="FD Powerpoint Presentation"/>
              <xsd:enumeration value="KIA Logo"/>
              <xsd:enumeration value="KIA Powerpoint Presentation"/>
              <xsd:enumeration value="MCL Logo"/>
              <xsd:enumeration value="MCL Powerpoint Presentation"/>
              <xsd:enumeration value="MLL 2.0 Logo"/>
              <xsd:enumeration value="MLL Logo"/>
              <xsd:enumeration value="MLL Powerpoint Presentation"/>
              <xsd:enumeration value="MTC Logo"/>
              <xsd:enumeration value="Taber’s 22"/>
              <xsd:enumeration value="Taber’s 22 with tagline"/>
              <xsd:enumeration value="Tabers Logo"/>
              <xsd:enumeration value="Tabers.com Homepage screen"/>
              <xsd:enumeration value="Useful Images"/>
            </xsd:restriction>
          </xsd:simpleType>
        </xsd:union>
      </xsd:simpleType>
    </xsd:element>
    <xsd:element name="SortOrder" ma:index="13" nillable="true" ma:displayName="SortOrder" ma:internalName="SortOrder">
      <xsd:simpleType>
        <xsd:restriction base="dms:Number"/>
      </xsd:simpleType>
    </xsd:element>
    <xsd:element name="v7hm" ma:index="14" nillable="true" ma:displayName="Tert" ma:internalName="v7hm">
      <xsd:simpleType>
        <xsd:restriction base="dms:Number"/>
      </xsd:simpleType>
    </xsd:element>
    <xsd:element name="Tertiary_x0020_Category" ma:index="15" nillable="true" ma:displayName="Tertiary Category" ma:internalName="Tertiary_x0020_Category">
      <xsd:simpleType>
        <xsd:restriction base="dms:Text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Props1.xml><?xml version="1.0" encoding="utf-8"?>
<ds:datastoreItem xmlns:ds="http://schemas.openxmlformats.org/officeDocument/2006/customXml" ds:itemID="{523EB0E3-5915-4E57-8F39-28F926E76D4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CC939C3-7EE7-4FC7-818E-985D0213E860}">
  <ds:schemaRefs>
    <ds:schemaRef ds:uri="http://purl.org/dc/elements/1.1/"/>
    <ds:schemaRef ds:uri="http://purl.org/dc/terms/"/>
    <ds:schemaRef ds:uri="71d46e88-8733-4645-9284-85cf006978cc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schemas.microsoft.com/office/2006/metadata/properties"/>
    <ds:schemaRef ds:uri="88135b7f-3fab-49b6-8009-71309f2107a8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B8860857-213E-449D-9D68-31992611CFC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d46e88-8733-4645-9284-85cf006978cc"/>
    <ds:schemaRef ds:uri="88135b7f-3fab-49b6-8009-71309f2107a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DE28C97C-1C07-4631-B50A-E80D18B785BB}">
  <ds:schemaRefs>
    <ds:schemaRef ds:uri="http://schemas.microsoft.com/sharepoint/event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FAD_Nursing_Template_Sample</Template>
  <TotalTime>302</TotalTime>
  <Words>1651</Words>
  <Application>Microsoft Office PowerPoint</Application>
  <PresentationFormat>On-screen Show (4:3)</PresentationFormat>
  <Paragraphs>216</Paragraphs>
  <Slides>49</Slides>
  <Notes>37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49</vt:i4>
      </vt:variant>
    </vt:vector>
  </HeadingPairs>
  <TitlesOfParts>
    <vt:vector size="53" baseType="lpstr">
      <vt:lpstr>Arial</vt:lpstr>
      <vt:lpstr>Calibri</vt:lpstr>
      <vt:lpstr>Wingdings</vt:lpstr>
      <vt:lpstr>FAD_Nursing_Template_Sample</vt:lpstr>
      <vt:lpstr>Chapter 11 Blood</vt:lpstr>
      <vt:lpstr>General Functions of Blood</vt:lpstr>
      <vt:lpstr>PowerPoint Presentation</vt:lpstr>
      <vt:lpstr>Blood Cells</vt:lpstr>
      <vt:lpstr>Red Blood Cells</vt:lpstr>
      <vt:lpstr>Red Blood Cells (continued_1)</vt:lpstr>
      <vt:lpstr>Red Blood Cells (continued_3) </vt:lpstr>
      <vt:lpstr>PowerPoint Presentation</vt:lpstr>
      <vt:lpstr>White Blood Cells</vt:lpstr>
      <vt:lpstr>White Blood Cells (continued)</vt:lpstr>
      <vt:lpstr>White Blood Cells (continued)</vt:lpstr>
      <vt:lpstr>Platelets  </vt:lpstr>
      <vt:lpstr>Questions    </vt:lpstr>
      <vt:lpstr>Answers  </vt:lpstr>
      <vt:lpstr>Questions  </vt:lpstr>
      <vt:lpstr>Answers   </vt:lpstr>
      <vt:lpstr>Chapter 12 The Heart</vt:lpstr>
      <vt:lpstr>  </vt:lpstr>
      <vt:lpstr>PowerPoint Presentation</vt:lpstr>
      <vt:lpstr>PowerPoint Presentation</vt:lpstr>
      <vt:lpstr>Cardiac Muscle Tissue</vt:lpstr>
      <vt:lpstr>PowerPoint Presentation</vt:lpstr>
      <vt:lpstr>Pericardial Membranes</vt:lpstr>
      <vt:lpstr>PowerPoint Presentation</vt:lpstr>
      <vt:lpstr>Chambers of the Heart</vt:lpstr>
      <vt:lpstr>PowerPoint Presentation</vt:lpstr>
      <vt:lpstr>Right Atrium (see Table 12–1)</vt:lpstr>
      <vt:lpstr>PowerPoint Presentation</vt:lpstr>
      <vt:lpstr>Left Atrium</vt:lpstr>
      <vt:lpstr>Right Ventricle </vt:lpstr>
      <vt:lpstr>Left Ventricle</vt:lpstr>
      <vt:lpstr>PowerPoint Presentation</vt:lpstr>
      <vt:lpstr>Coronary Vessels</vt:lpstr>
      <vt:lpstr>PowerPoint Presentation</vt:lpstr>
      <vt:lpstr>Cardiac Cycle</vt:lpstr>
      <vt:lpstr>Cardiac Cycle (continued)    </vt:lpstr>
      <vt:lpstr>PowerPoint Presentation</vt:lpstr>
      <vt:lpstr>Heart Sounds    </vt:lpstr>
      <vt:lpstr>Cardiac Conduction Pathway      </vt:lpstr>
      <vt:lpstr>Cardiac Conduction Pathway (continued)</vt:lpstr>
      <vt:lpstr>PowerPoint Presentation</vt:lpstr>
      <vt:lpstr>Heart Rate </vt:lpstr>
      <vt:lpstr>Cardiac Output (see Table 12–2)      </vt:lpstr>
      <vt:lpstr>Cardiac Output (continued_1)</vt:lpstr>
      <vt:lpstr>Cardiac Output (continued_2) </vt:lpstr>
      <vt:lpstr>Regulation of Heart Rate            </vt:lpstr>
      <vt:lpstr>Regulation of Heart Rate (continued_1)            </vt:lpstr>
      <vt:lpstr>Questions            </vt:lpstr>
      <vt:lpstr>Answers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11 Blood</dc:title>
  <dc:creator>admin</dc:creator>
  <cp:lastModifiedBy>Geraint Forster</cp:lastModifiedBy>
  <cp:revision>92</cp:revision>
  <dcterms:created xsi:type="dcterms:W3CDTF">2018-06-23T05:56:41Z</dcterms:created>
  <dcterms:modified xsi:type="dcterms:W3CDTF">2026-02-02T10:33:55Z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0x010100D074F316A9D19642AFB347C36D63796C</vt:lpwstr>
  </property>
  <property fmtid="{D5CDD505-2E9C-101B-9397-08002B2CF9AE}" pid="3" name="_dlc_DocIdItemGuid">
    <vt:lpwstr>647463b2-28f5-46c6-8d1e-a6b9b2370ab9</vt:lpwstr>
  </property>
  <property fmtid="{D5CDD505-2E9C-101B-9397-08002B2CF9AE}" pid="4" name="Category">
    <vt:lpwstr>.F.A. Davis</vt:lpwstr>
  </property>
  <property fmtid="{D5CDD505-2E9C-101B-9397-08002B2CF9AE}" pid="5" name="v7hm">
    <vt:lpwstr/>
  </property>
  <property fmtid="{D5CDD505-2E9C-101B-9397-08002B2CF9AE}" pid="6" name="Sub-Category">
    <vt:lpwstr>FAD Powerpiont Presentations</vt:lpwstr>
  </property>
  <property fmtid="{D5CDD505-2E9C-101B-9397-08002B2CF9AE}" pid="7" name="SortOrder">
    <vt:lpwstr/>
  </property>
  <property fmtid="{D5CDD505-2E9C-101B-9397-08002B2CF9AE}" pid="8" name="_dlc_DocId">
    <vt:lpwstr>HESUHV4WET5P-708-25</vt:lpwstr>
  </property>
  <property fmtid="{D5CDD505-2E9C-101B-9397-08002B2CF9AE}" pid="9" name="_dlc_DocIdUrl">
    <vt:lpwstr>http://portal.fadavis.com/marketing/_layouts/15/DocIdRedir.aspx?ID=HESUHV4WET5P-708-25, HESUHV4WET5P-708-25</vt:lpwstr>
  </property>
  <property fmtid="{D5CDD505-2E9C-101B-9397-08002B2CF9AE}" pid="10" name="Tertiary Category">
    <vt:lpwstr/>
  </property>
</Properties>
</file>