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6" r:id="rId2"/>
    <p:sldId id="259" r:id="rId3"/>
    <p:sldId id="258" r:id="rId4"/>
    <p:sldId id="260" r:id="rId5"/>
    <p:sldId id="303" r:id="rId6"/>
    <p:sldId id="261" r:id="rId7"/>
    <p:sldId id="262" r:id="rId8"/>
    <p:sldId id="264" r:id="rId9"/>
    <p:sldId id="265" r:id="rId10"/>
    <p:sldId id="263" r:id="rId11"/>
    <p:sldId id="266" r:id="rId12"/>
    <p:sldId id="267" r:id="rId13"/>
    <p:sldId id="268" r:id="rId14"/>
    <p:sldId id="270" r:id="rId15"/>
    <p:sldId id="271" r:id="rId16"/>
    <p:sldId id="325" r:id="rId17"/>
    <p:sldId id="316" r:id="rId18"/>
    <p:sldId id="318" r:id="rId19"/>
    <p:sldId id="317" r:id="rId20"/>
    <p:sldId id="315" r:id="rId21"/>
    <p:sldId id="313" r:id="rId22"/>
    <p:sldId id="314" r:id="rId23"/>
    <p:sldId id="326" r:id="rId24"/>
    <p:sldId id="327" r:id="rId25"/>
    <p:sldId id="312" r:id="rId26"/>
    <p:sldId id="310" r:id="rId27"/>
    <p:sldId id="324" r:id="rId28"/>
    <p:sldId id="269" r:id="rId29"/>
    <p:sldId id="328" r:id="rId30"/>
    <p:sldId id="272" r:id="rId31"/>
    <p:sldId id="273" r:id="rId32"/>
    <p:sldId id="274" r:id="rId33"/>
    <p:sldId id="299" r:id="rId34"/>
    <p:sldId id="300" r:id="rId35"/>
    <p:sldId id="304" r:id="rId36"/>
    <p:sldId id="277" r:id="rId37"/>
    <p:sldId id="278" r:id="rId38"/>
    <p:sldId id="279" r:id="rId39"/>
    <p:sldId id="286" r:id="rId40"/>
    <p:sldId id="306" r:id="rId41"/>
    <p:sldId id="289" r:id="rId42"/>
    <p:sldId id="290" r:id="rId43"/>
    <p:sldId id="292" r:id="rId44"/>
    <p:sldId id="297" r:id="rId45"/>
    <p:sldId id="298" r:id="rId46"/>
    <p:sldId id="293" r:id="rId47"/>
    <p:sldId id="302" r:id="rId48"/>
    <p:sldId id="294" r:id="rId49"/>
    <p:sldId id="329" r:id="rId50"/>
    <p:sldId id="301" r:id="rId51"/>
    <p:sldId id="330" r:id="rId52"/>
    <p:sldId id="323" r:id="rId53"/>
    <p:sldId id="307"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4660"/>
  </p:normalViewPr>
  <p:slideViewPr>
    <p:cSldViewPr>
      <p:cViewPr varScale="1">
        <p:scale>
          <a:sx n="72" d="100"/>
          <a:sy n="72" d="100"/>
        </p:scale>
        <p:origin x="138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73781A-DEEE-4E3E-A361-10302BA660C0}" type="datetimeFigureOut">
              <a:rPr lang="en-GB" smtClean="0"/>
              <a:t>25/11/2018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B5B7C5-812E-4E04-BA54-322910039190}" type="slidenum">
              <a:rPr lang="en-GB" smtClean="0"/>
              <a:t>‹#›</a:t>
            </a:fld>
            <a:endParaRPr lang="en-GB"/>
          </a:p>
        </p:txBody>
      </p:sp>
    </p:spTree>
    <p:extLst>
      <p:ext uri="{BB962C8B-B14F-4D97-AF65-F5344CB8AC3E}">
        <p14:creationId xmlns:p14="http://schemas.microsoft.com/office/powerpoint/2010/main" val="1044953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a:t>
            </a:fld>
            <a:endParaRPr lang="en-GB"/>
          </a:p>
        </p:txBody>
      </p:sp>
    </p:spTree>
    <p:extLst>
      <p:ext uri="{BB962C8B-B14F-4D97-AF65-F5344CB8AC3E}">
        <p14:creationId xmlns:p14="http://schemas.microsoft.com/office/powerpoint/2010/main" val="424442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a:t>
            </a:fld>
            <a:endParaRPr lang="en-GB"/>
          </a:p>
        </p:txBody>
      </p:sp>
    </p:spTree>
    <p:extLst>
      <p:ext uri="{BB962C8B-B14F-4D97-AF65-F5344CB8AC3E}">
        <p14:creationId xmlns:p14="http://schemas.microsoft.com/office/powerpoint/2010/main" val="318236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a:t>
            </a:fld>
            <a:endParaRPr lang="en-GB"/>
          </a:p>
        </p:txBody>
      </p:sp>
    </p:spTree>
    <p:extLst>
      <p:ext uri="{BB962C8B-B14F-4D97-AF65-F5344CB8AC3E}">
        <p14:creationId xmlns:p14="http://schemas.microsoft.com/office/powerpoint/2010/main" val="1977712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6</a:t>
            </a:fld>
            <a:endParaRPr lang="en-GB"/>
          </a:p>
        </p:txBody>
      </p:sp>
    </p:spTree>
    <p:extLst>
      <p:ext uri="{BB962C8B-B14F-4D97-AF65-F5344CB8AC3E}">
        <p14:creationId xmlns:p14="http://schemas.microsoft.com/office/powerpoint/2010/main" val="2219065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7</a:t>
            </a:fld>
            <a:endParaRPr lang="en-GB"/>
          </a:p>
        </p:txBody>
      </p:sp>
    </p:spTree>
    <p:extLst>
      <p:ext uri="{BB962C8B-B14F-4D97-AF65-F5344CB8AC3E}">
        <p14:creationId xmlns:p14="http://schemas.microsoft.com/office/powerpoint/2010/main" val="712565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8</a:t>
            </a:fld>
            <a:endParaRPr lang="en-GB"/>
          </a:p>
        </p:txBody>
      </p:sp>
    </p:spTree>
    <p:extLst>
      <p:ext uri="{BB962C8B-B14F-4D97-AF65-F5344CB8AC3E}">
        <p14:creationId xmlns:p14="http://schemas.microsoft.com/office/powerpoint/2010/main" val="1261762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9</a:t>
            </a:fld>
            <a:endParaRPr lang="en-GB"/>
          </a:p>
        </p:txBody>
      </p:sp>
    </p:spTree>
    <p:extLst>
      <p:ext uri="{BB962C8B-B14F-4D97-AF65-F5344CB8AC3E}">
        <p14:creationId xmlns:p14="http://schemas.microsoft.com/office/powerpoint/2010/main" val="1683724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10</a:t>
            </a:fld>
            <a:endParaRPr lang="en-GB"/>
          </a:p>
        </p:txBody>
      </p:sp>
    </p:spTree>
    <p:extLst>
      <p:ext uri="{BB962C8B-B14F-4D97-AF65-F5344CB8AC3E}">
        <p14:creationId xmlns:p14="http://schemas.microsoft.com/office/powerpoint/2010/main" val="307426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11</a:t>
            </a:fld>
            <a:endParaRPr lang="en-GB"/>
          </a:p>
        </p:txBody>
      </p:sp>
    </p:spTree>
    <p:extLst>
      <p:ext uri="{BB962C8B-B14F-4D97-AF65-F5344CB8AC3E}">
        <p14:creationId xmlns:p14="http://schemas.microsoft.com/office/powerpoint/2010/main" val="20777813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12</a:t>
            </a:fld>
            <a:endParaRPr lang="en-GB"/>
          </a:p>
        </p:txBody>
      </p:sp>
    </p:spTree>
    <p:extLst>
      <p:ext uri="{BB962C8B-B14F-4D97-AF65-F5344CB8AC3E}">
        <p14:creationId xmlns:p14="http://schemas.microsoft.com/office/powerpoint/2010/main" val="1799493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13</a:t>
            </a:fld>
            <a:endParaRPr lang="en-GB"/>
          </a:p>
        </p:txBody>
      </p:sp>
    </p:spTree>
    <p:extLst>
      <p:ext uri="{BB962C8B-B14F-4D97-AF65-F5344CB8AC3E}">
        <p14:creationId xmlns:p14="http://schemas.microsoft.com/office/powerpoint/2010/main" val="3839498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14</a:t>
            </a:fld>
            <a:endParaRPr lang="en-GB"/>
          </a:p>
        </p:txBody>
      </p:sp>
    </p:spTree>
    <p:extLst>
      <p:ext uri="{BB962C8B-B14F-4D97-AF65-F5344CB8AC3E}">
        <p14:creationId xmlns:p14="http://schemas.microsoft.com/office/powerpoint/2010/main" val="3001816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15</a:t>
            </a:fld>
            <a:endParaRPr lang="en-GB"/>
          </a:p>
        </p:txBody>
      </p:sp>
    </p:spTree>
    <p:extLst>
      <p:ext uri="{BB962C8B-B14F-4D97-AF65-F5344CB8AC3E}">
        <p14:creationId xmlns:p14="http://schemas.microsoft.com/office/powerpoint/2010/main" val="100256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17</a:t>
            </a:fld>
            <a:endParaRPr lang="en-GB"/>
          </a:p>
        </p:txBody>
      </p:sp>
    </p:spTree>
    <p:extLst>
      <p:ext uri="{BB962C8B-B14F-4D97-AF65-F5344CB8AC3E}">
        <p14:creationId xmlns:p14="http://schemas.microsoft.com/office/powerpoint/2010/main" val="1703640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18</a:t>
            </a:fld>
            <a:endParaRPr lang="en-GB"/>
          </a:p>
        </p:txBody>
      </p:sp>
    </p:spTree>
    <p:extLst>
      <p:ext uri="{BB962C8B-B14F-4D97-AF65-F5344CB8AC3E}">
        <p14:creationId xmlns:p14="http://schemas.microsoft.com/office/powerpoint/2010/main" val="90203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19</a:t>
            </a:fld>
            <a:endParaRPr lang="en-GB"/>
          </a:p>
        </p:txBody>
      </p:sp>
    </p:spTree>
    <p:extLst>
      <p:ext uri="{BB962C8B-B14F-4D97-AF65-F5344CB8AC3E}">
        <p14:creationId xmlns:p14="http://schemas.microsoft.com/office/powerpoint/2010/main" val="9553665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20</a:t>
            </a:fld>
            <a:endParaRPr lang="en-GB"/>
          </a:p>
        </p:txBody>
      </p:sp>
    </p:spTree>
    <p:extLst>
      <p:ext uri="{BB962C8B-B14F-4D97-AF65-F5344CB8AC3E}">
        <p14:creationId xmlns:p14="http://schemas.microsoft.com/office/powerpoint/2010/main" val="26439534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21</a:t>
            </a:fld>
            <a:endParaRPr lang="en-GB"/>
          </a:p>
        </p:txBody>
      </p:sp>
    </p:spTree>
    <p:extLst>
      <p:ext uri="{BB962C8B-B14F-4D97-AF65-F5344CB8AC3E}">
        <p14:creationId xmlns:p14="http://schemas.microsoft.com/office/powerpoint/2010/main" val="30121268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22</a:t>
            </a:fld>
            <a:endParaRPr lang="en-GB"/>
          </a:p>
        </p:txBody>
      </p:sp>
    </p:spTree>
    <p:extLst>
      <p:ext uri="{BB962C8B-B14F-4D97-AF65-F5344CB8AC3E}">
        <p14:creationId xmlns:p14="http://schemas.microsoft.com/office/powerpoint/2010/main" val="14298596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25</a:t>
            </a:fld>
            <a:endParaRPr lang="en-GB"/>
          </a:p>
        </p:txBody>
      </p:sp>
    </p:spTree>
    <p:extLst>
      <p:ext uri="{BB962C8B-B14F-4D97-AF65-F5344CB8AC3E}">
        <p14:creationId xmlns:p14="http://schemas.microsoft.com/office/powerpoint/2010/main" val="42007942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26</a:t>
            </a:fld>
            <a:endParaRPr lang="en-GB"/>
          </a:p>
        </p:txBody>
      </p:sp>
    </p:spTree>
    <p:extLst>
      <p:ext uri="{BB962C8B-B14F-4D97-AF65-F5344CB8AC3E}">
        <p14:creationId xmlns:p14="http://schemas.microsoft.com/office/powerpoint/2010/main" val="16403175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28</a:t>
            </a:fld>
            <a:endParaRPr lang="en-GB"/>
          </a:p>
        </p:txBody>
      </p:sp>
    </p:spTree>
    <p:extLst>
      <p:ext uri="{BB962C8B-B14F-4D97-AF65-F5344CB8AC3E}">
        <p14:creationId xmlns:p14="http://schemas.microsoft.com/office/powerpoint/2010/main" val="34590996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30</a:t>
            </a:fld>
            <a:endParaRPr lang="en-GB"/>
          </a:p>
        </p:txBody>
      </p:sp>
    </p:spTree>
    <p:extLst>
      <p:ext uri="{BB962C8B-B14F-4D97-AF65-F5344CB8AC3E}">
        <p14:creationId xmlns:p14="http://schemas.microsoft.com/office/powerpoint/2010/main" val="25527065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31</a:t>
            </a:fld>
            <a:endParaRPr lang="en-GB"/>
          </a:p>
        </p:txBody>
      </p:sp>
    </p:spTree>
    <p:extLst>
      <p:ext uri="{BB962C8B-B14F-4D97-AF65-F5344CB8AC3E}">
        <p14:creationId xmlns:p14="http://schemas.microsoft.com/office/powerpoint/2010/main" val="29099355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32</a:t>
            </a:fld>
            <a:endParaRPr lang="en-GB"/>
          </a:p>
        </p:txBody>
      </p:sp>
    </p:spTree>
    <p:extLst>
      <p:ext uri="{BB962C8B-B14F-4D97-AF65-F5344CB8AC3E}">
        <p14:creationId xmlns:p14="http://schemas.microsoft.com/office/powerpoint/2010/main" val="41594089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33</a:t>
            </a:fld>
            <a:endParaRPr lang="en-GB"/>
          </a:p>
        </p:txBody>
      </p:sp>
    </p:spTree>
    <p:extLst>
      <p:ext uri="{BB962C8B-B14F-4D97-AF65-F5344CB8AC3E}">
        <p14:creationId xmlns:p14="http://schemas.microsoft.com/office/powerpoint/2010/main" val="13161191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34</a:t>
            </a:fld>
            <a:endParaRPr lang="en-GB"/>
          </a:p>
        </p:txBody>
      </p:sp>
    </p:spTree>
    <p:extLst>
      <p:ext uri="{BB962C8B-B14F-4D97-AF65-F5344CB8AC3E}">
        <p14:creationId xmlns:p14="http://schemas.microsoft.com/office/powerpoint/2010/main" val="34451152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35</a:t>
            </a:fld>
            <a:endParaRPr lang="en-GB"/>
          </a:p>
        </p:txBody>
      </p:sp>
    </p:spTree>
    <p:extLst>
      <p:ext uri="{BB962C8B-B14F-4D97-AF65-F5344CB8AC3E}">
        <p14:creationId xmlns:p14="http://schemas.microsoft.com/office/powerpoint/2010/main" val="37663241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36</a:t>
            </a:fld>
            <a:endParaRPr lang="en-GB"/>
          </a:p>
        </p:txBody>
      </p:sp>
    </p:spTree>
    <p:extLst>
      <p:ext uri="{BB962C8B-B14F-4D97-AF65-F5344CB8AC3E}">
        <p14:creationId xmlns:p14="http://schemas.microsoft.com/office/powerpoint/2010/main" val="28746757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37</a:t>
            </a:fld>
            <a:endParaRPr lang="en-GB"/>
          </a:p>
        </p:txBody>
      </p:sp>
    </p:spTree>
    <p:extLst>
      <p:ext uri="{BB962C8B-B14F-4D97-AF65-F5344CB8AC3E}">
        <p14:creationId xmlns:p14="http://schemas.microsoft.com/office/powerpoint/2010/main" val="24531942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38</a:t>
            </a:fld>
            <a:endParaRPr lang="en-GB"/>
          </a:p>
        </p:txBody>
      </p:sp>
    </p:spTree>
    <p:extLst>
      <p:ext uri="{BB962C8B-B14F-4D97-AF65-F5344CB8AC3E}">
        <p14:creationId xmlns:p14="http://schemas.microsoft.com/office/powerpoint/2010/main" val="23339114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39</a:t>
            </a:fld>
            <a:endParaRPr lang="en-GB"/>
          </a:p>
        </p:txBody>
      </p:sp>
    </p:spTree>
    <p:extLst>
      <p:ext uri="{BB962C8B-B14F-4D97-AF65-F5344CB8AC3E}">
        <p14:creationId xmlns:p14="http://schemas.microsoft.com/office/powerpoint/2010/main" val="2665351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40</a:t>
            </a:fld>
            <a:endParaRPr lang="en-GB"/>
          </a:p>
        </p:txBody>
      </p:sp>
    </p:spTree>
    <p:extLst>
      <p:ext uri="{BB962C8B-B14F-4D97-AF65-F5344CB8AC3E}">
        <p14:creationId xmlns:p14="http://schemas.microsoft.com/office/powerpoint/2010/main" val="6189069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41</a:t>
            </a:fld>
            <a:endParaRPr lang="en-GB"/>
          </a:p>
        </p:txBody>
      </p:sp>
    </p:spTree>
    <p:extLst>
      <p:ext uri="{BB962C8B-B14F-4D97-AF65-F5344CB8AC3E}">
        <p14:creationId xmlns:p14="http://schemas.microsoft.com/office/powerpoint/2010/main" val="13428428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42</a:t>
            </a:fld>
            <a:endParaRPr lang="en-GB"/>
          </a:p>
        </p:txBody>
      </p:sp>
    </p:spTree>
    <p:extLst>
      <p:ext uri="{BB962C8B-B14F-4D97-AF65-F5344CB8AC3E}">
        <p14:creationId xmlns:p14="http://schemas.microsoft.com/office/powerpoint/2010/main" val="20583326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43</a:t>
            </a:fld>
            <a:endParaRPr lang="en-GB"/>
          </a:p>
        </p:txBody>
      </p:sp>
    </p:spTree>
    <p:extLst>
      <p:ext uri="{BB962C8B-B14F-4D97-AF65-F5344CB8AC3E}">
        <p14:creationId xmlns:p14="http://schemas.microsoft.com/office/powerpoint/2010/main" val="242191570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44</a:t>
            </a:fld>
            <a:endParaRPr lang="en-GB"/>
          </a:p>
        </p:txBody>
      </p:sp>
    </p:spTree>
    <p:extLst>
      <p:ext uri="{BB962C8B-B14F-4D97-AF65-F5344CB8AC3E}">
        <p14:creationId xmlns:p14="http://schemas.microsoft.com/office/powerpoint/2010/main" val="37094235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45</a:t>
            </a:fld>
            <a:endParaRPr lang="en-GB"/>
          </a:p>
        </p:txBody>
      </p:sp>
    </p:spTree>
    <p:extLst>
      <p:ext uri="{BB962C8B-B14F-4D97-AF65-F5344CB8AC3E}">
        <p14:creationId xmlns:p14="http://schemas.microsoft.com/office/powerpoint/2010/main" val="36186018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46</a:t>
            </a:fld>
            <a:endParaRPr lang="en-GB"/>
          </a:p>
        </p:txBody>
      </p:sp>
    </p:spTree>
    <p:extLst>
      <p:ext uri="{BB962C8B-B14F-4D97-AF65-F5344CB8AC3E}">
        <p14:creationId xmlns:p14="http://schemas.microsoft.com/office/powerpoint/2010/main" val="5975803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47</a:t>
            </a:fld>
            <a:endParaRPr lang="en-GB"/>
          </a:p>
        </p:txBody>
      </p:sp>
    </p:spTree>
    <p:extLst>
      <p:ext uri="{BB962C8B-B14F-4D97-AF65-F5344CB8AC3E}">
        <p14:creationId xmlns:p14="http://schemas.microsoft.com/office/powerpoint/2010/main" val="20543844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48</a:t>
            </a:fld>
            <a:endParaRPr lang="en-GB"/>
          </a:p>
        </p:txBody>
      </p:sp>
    </p:spTree>
    <p:extLst>
      <p:ext uri="{BB962C8B-B14F-4D97-AF65-F5344CB8AC3E}">
        <p14:creationId xmlns:p14="http://schemas.microsoft.com/office/powerpoint/2010/main" val="407102797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50</a:t>
            </a:fld>
            <a:endParaRPr lang="en-GB"/>
          </a:p>
        </p:txBody>
      </p:sp>
    </p:spTree>
    <p:extLst>
      <p:ext uri="{BB962C8B-B14F-4D97-AF65-F5344CB8AC3E}">
        <p14:creationId xmlns:p14="http://schemas.microsoft.com/office/powerpoint/2010/main" val="48990674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52</a:t>
            </a:fld>
            <a:endParaRPr lang="en-GB"/>
          </a:p>
        </p:txBody>
      </p:sp>
    </p:spTree>
    <p:extLst>
      <p:ext uri="{BB962C8B-B14F-4D97-AF65-F5344CB8AC3E}">
        <p14:creationId xmlns:p14="http://schemas.microsoft.com/office/powerpoint/2010/main" val="2680116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39AA2B2-F208-487B-B34E-2372184F8DF7}" type="slidenum">
              <a:rPr lang="en-GB" smtClean="0"/>
              <a:t>53</a:t>
            </a:fld>
            <a:endParaRPr lang="en-GB"/>
          </a:p>
        </p:txBody>
      </p:sp>
    </p:spTree>
    <p:extLst>
      <p:ext uri="{BB962C8B-B14F-4D97-AF65-F5344CB8AC3E}">
        <p14:creationId xmlns:p14="http://schemas.microsoft.com/office/powerpoint/2010/main" val="2835851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25/11/2018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ige.europa.eu/rdc/thesaurus/terms/12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hyperlink" Target="https://doi.org/10.1080/01639625.2013.859049"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633972"/>
            <a:ext cx="7560840" cy="523220"/>
          </a:xfrm>
          <a:prstGeom prst="rect">
            <a:avLst/>
          </a:prstGeom>
          <a:noFill/>
        </p:spPr>
        <p:txBody>
          <a:bodyPr wrap="square" rtlCol="0">
            <a:spAutoFit/>
          </a:bodyPr>
          <a:lstStyle/>
          <a:p>
            <a:r>
              <a:rPr lang="en-GB" sz="2800" b="1" dirty="0"/>
              <a:t>SJSI5018: Individuals and Groups in Society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1" y="5301208"/>
            <a:ext cx="7560840" cy="523220"/>
          </a:xfrm>
          <a:prstGeom prst="rect">
            <a:avLst/>
          </a:prstGeom>
          <a:noFill/>
        </p:spPr>
        <p:txBody>
          <a:bodyPr wrap="square" rtlCol="0">
            <a:spAutoFit/>
          </a:bodyPr>
          <a:lstStyle/>
          <a:p>
            <a:r>
              <a:rPr lang="en-GB" sz="2800" b="1" dirty="0"/>
              <a:t>Theme 5: Culture and Sub-Cultures</a:t>
            </a:r>
          </a:p>
        </p:txBody>
      </p:sp>
      <p:sp>
        <p:nvSpPr>
          <p:cNvPr id="6" name="TextBox 5">
            <a:extLst>
              <a:ext uri="{FF2B5EF4-FFF2-40B4-BE49-F238E27FC236}">
                <a16:creationId xmlns:a16="http://schemas.microsoft.com/office/drawing/2014/main" id="{728789E9-6325-4AEE-8E77-70FF6E3CCA89}"/>
              </a:ext>
            </a:extLst>
          </p:cNvPr>
          <p:cNvSpPr txBox="1"/>
          <p:nvPr/>
        </p:nvSpPr>
        <p:spPr>
          <a:xfrm>
            <a:off x="3059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3"/>
          <a:stretch>
            <a:fillRect/>
          </a:stretch>
        </p:blipFill>
        <p:spPr>
          <a:xfrm>
            <a:off x="827584" y="692696"/>
            <a:ext cx="2095217" cy="1173322"/>
          </a:xfrm>
          <a:prstGeom prst="rect">
            <a:avLst/>
          </a:prstGeom>
        </p:spPr>
      </p:pic>
      <p:pic>
        <p:nvPicPr>
          <p:cNvPr id="8" name="Picture 7">
            <a:extLst>
              <a:ext uri="{FF2B5EF4-FFF2-40B4-BE49-F238E27FC236}">
                <a16:creationId xmlns:a16="http://schemas.microsoft.com/office/drawing/2014/main" id="{572D1F66-D9C4-4150-8FA2-7C1F926F31AF}"/>
              </a:ext>
            </a:extLst>
          </p:cNvPr>
          <p:cNvPicPr>
            <a:picLocks noChangeAspect="1"/>
          </p:cNvPicPr>
          <p:nvPr/>
        </p:nvPicPr>
        <p:blipFill>
          <a:blip r:embed="rId4"/>
          <a:stretch>
            <a:fillRect/>
          </a:stretch>
        </p:blipFill>
        <p:spPr>
          <a:xfrm>
            <a:off x="6228184" y="2842339"/>
            <a:ext cx="2088232" cy="1173321"/>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5"/>
          <a:stretch>
            <a:fillRect/>
          </a:stretch>
        </p:blipFill>
        <p:spPr>
          <a:xfrm>
            <a:off x="3631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64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7"/>
          <a:stretch>
            <a:fillRect/>
          </a:stretch>
        </p:blipFill>
        <p:spPr>
          <a:xfrm>
            <a:off x="6870093"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8EDD5-702F-4F2C-90CB-B77D01E3749A}"/>
              </a:ext>
            </a:extLst>
          </p:cNvPr>
          <p:cNvSpPr>
            <a:spLocks noGrp="1"/>
          </p:cNvSpPr>
          <p:nvPr>
            <p:ph type="title"/>
          </p:nvPr>
        </p:nvSpPr>
        <p:spPr>
          <a:xfrm>
            <a:off x="457200" y="188640"/>
            <a:ext cx="8229600" cy="850106"/>
          </a:xfrm>
        </p:spPr>
        <p:txBody>
          <a:bodyPr/>
          <a:lstStyle/>
          <a:p>
            <a:r>
              <a:rPr lang="en-GB" b="1" dirty="0"/>
              <a:t>Sub-culture?</a:t>
            </a:r>
          </a:p>
        </p:txBody>
      </p:sp>
      <p:sp>
        <p:nvSpPr>
          <p:cNvPr id="3" name="TextBox 2">
            <a:extLst>
              <a:ext uri="{FF2B5EF4-FFF2-40B4-BE49-F238E27FC236}">
                <a16:creationId xmlns:a16="http://schemas.microsoft.com/office/drawing/2014/main" id="{5780AD6E-BDEB-4258-807E-2771B1BEB22A}"/>
              </a:ext>
            </a:extLst>
          </p:cNvPr>
          <p:cNvSpPr txBox="1"/>
          <p:nvPr/>
        </p:nvSpPr>
        <p:spPr>
          <a:xfrm>
            <a:off x="251520" y="1054297"/>
            <a:ext cx="8280920" cy="486287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Theme 2 we looked at the concept of culture and cultural capital</a:t>
            </a:r>
          </a:p>
          <a:p>
            <a:pPr marL="457200" indent="-457200">
              <a:spcBef>
                <a:spcPts val="600"/>
              </a:spcBef>
              <a:spcAft>
                <a:spcPts val="600"/>
              </a:spcAft>
              <a:buFont typeface="Arial" panose="020B0604020202020204" pitchFamily="34" charset="0"/>
              <a:buChar char="•"/>
            </a:pPr>
            <a:r>
              <a:rPr lang="en-GB" sz="2800" dirty="0"/>
              <a:t>There is a consensus that those with ‘high cultural capital’ (leaders, influencers, media figures etc.) are involved in establishing the ‘norms’ and values of a society</a:t>
            </a:r>
          </a:p>
          <a:p>
            <a:pPr marL="457200" indent="-457200">
              <a:spcBef>
                <a:spcPts val="600"/>
              </a:spcBef>
              <a:spcAft>
                <a:spcPts val="600"/>
              </a:spcAft>
              <a:buFont typeface="Arial" panose="020B0604020202020204" pitchFamily="34" charset="0"/>
              <a:buChar char="•"/>
            </a:pPr>
            <a:r>
              <a:rPr lang="en-GB" sz="2800" dirty="0"/>
              <a:t>Most people are socialised to accept these norms but some individuals choose not to or are forced into groups that break these norms</a:t>
            </a:r>
          </a:p>
          <a:p>
            <a:pPr marL="457200" indent="-457200">
              <a:spcBef>
                <a:spcPts val="600"/>
              </a:spcBef>
              <a:spcAft>
                <a:spcPts val="600"/>
              </a:spcAft>
              <a:buFont typeface="Arial" panose="020B0604020202020204" pitchFamily="34" charset="0"/>
              <a:buChar char="•"/>
            </a:pPr>
            <a:r>
              <a:rPr lang="en-GB" sz="2800" dirty="0"/>
              <a:t>The groups they form are known as sub-cultures</a:t>
            </a:r>
          </a:p>
        </p:txBody>
      </p:sp>
    </p:spTree>
    <p:extLst>
      <p:ext uri="{BB962C8B-B14F-4D97-AF65-F5344CB8AC3E}">
        <p14:creationId xmlns:p14="http://schemas.microsoft.com/office/powerpoint/2010/main" val="4000724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Sub-Culture</a:t>
            </a:r>
          </a:p>
        </p:txBody>
      </p:sp>
      <p:sp>
        <p:nvSpPr>
          <p:cNvPr id="3" name="Content Placeholder 2"/>
          <p:cNvSpPr>
            <a:spLocks noGrp="1"/>
          </p:cNvSpPr>
          <p:nvPr>
            <p:ph idx="1"/>
          </p:nvPr>
        </p:nvSpPr>
        <p:spPr>
          <a:xfrm>
            <a:off x="457200" y="1695637"/>
            <a:ext cx="8229600" cy="2476872"/>
          </a:xfrm>
        </p:spPr>
        <p:txBody>
          <a:bodyPr>
            <a:normAutofit/>
          </a:bodyPr>
          <a:lstStyle/>
          <a:p>
            <a:pPr marL="0" indent="0" algn="ctr">
              <a:buNone/>
            </a:pPr>
            <a:r>
              <a:rPr lang="en-GB" dirty="0"/>
              <a:t>People ‘that are in some way represented as non-normative or marginal through their particular interests and practices, through what they are, what they do and where they do it’</a:t>
            </a:r>
          </a:p>
        </p:txBody>
      </p:sp>
      <p:sp>
        <p:nvSpPr>
          <p:cNvPr id="5" name="TextBox 4">
            <a:extLst>
              <a:ext uri="{FF2B5EF4-FFF2-40B4-BE49-F238E27FC236}">
                <a16:creationId xmlns:a16="http://schemas.microsoft.com/office/drawing/2014/main" id="{E02EB4A6-68A1-41CD-8B45-D2D0F7D4215B}"/>
              </a:ext>
            </a:extLst>
          </p:cNvPr>
          <p:cNvSpPr txBox="1"/>
          <p:nvPr/>
        </p:nvSpPr>
        <p:spPr>
          <a:xfrm>
            <a:off x="5292080" y="6048514"/>
            <a:ext cx="3600400" cy="461665"/>
          </a:xfrm>
          <a:prstGeom prst="rect">
            <a:avLst/>
          </a:prstGeom>
          <a:noFill/>
        </p:spPr>
        <p:txBody>
          <a:bodyPr wrap="square" rtlCol="0">
            <a:spAutoFit/>
          </a:bodyPr>
          <a:lstStyle/>
          <a:p>
            <a:r>
              <a:rPr lang="en-GB" sz="2400" dirty="0"/>
              <a:t>(Gelder, 2005, p.1)</a:t>
            </a:r>
          </a:p>
        </p:txBody>
      </p:sp>
    </p:spTree>
    <p:extLst>
      <p:ext uri="{BB962C8B-B14F-4D97-AF65-F5344CB8AC3E}">
        <p14:creationId xmlns:p14="http://schemas.microsoft.com/office/powerpoint/2010/main" val="134051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845"/>
            <a:ext cx="8229600" cy="778098"/>
          </a:xfrm>
        </p:spPr>
        <p:txBody>
          <a:bodyPr>
            <a:normAutofit/>
          </a:bodyPr>
          <a:lstStyle/>
          <a:p>
            <a:r>
              <a:rPr lang="en-GB" b="1" dirty="0"/>
              <a:t>Non-Normative</a:t>
            </a:r>
          </a:p>
        </p:txBody>
      </p:sp>
      <p:sp>
        <p:nvSpPr>
          <p:cNvPr id="5" name="TextBox 4">
            <a:extLst>
              <a:ext uri="{FF2B5EF4-FFF2-40B4-BE49-F238E27FC236}">
                <a16:creationId xmlns:a16="http://schemas.microsoft.com/office/drawing/2014/main" id="{01B17F33-21E4-4817-A176-C8940AA0BCA3}"/>
              </a:ext>
            </a:extLst>
          </p:cNvPr>
          <p:cNvSpPr txBox="1"/>
          <p:nvPr/>
        </p:nvSpPr>
        <p:spPr>
          <a:xfrm>
            <a:off x="298173" y="982176"/>
            <a:ext cx="8363272" cy="4893647"/>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Literally means not following the norms of society</a:t>
            </a:r>
          </a:p>
          <a:p>
            <a:pPr marL="457200" indent="-457200">
              <a:spcBef>
                <a:spcPts val="1200"/>
              </a:spcBef>
              <a:spcAft>
                <a:spcPts val="1200"/>
              </a:spcAft>
              <a:buFont typeface="Arial" panose="020B0604020202020204" pitchFamily="34" charset="0"/>
              <a:buChar char="•"/>
            </a:pPr>
            <a:r>
              <a:rPr lang="en-GB" sz="2800" dirty="0"/>
              <a:t>Historically non-normative cultural responses were often seen as the result of a process of marginalisation</a:t>
            </a:r>
          </a:p>
          <a:p>
            <a:pPr marL="457200" indent="-457200">
              <a:spcBef>
                <a:spcPts val="1200"/>
              </a:spcBef>
              <a:spcAft>
                <a:spcPts val="1200"/>
              </a:spcAft>
              <a:buFont typeface="Arial" panose="020B0604020202020204" pitchFamily="34" charset="0"/>
              <a:buChar char="•"/>
            </a:pPr>
            <a:r>
              <a:rPr lang="en-GB" sz="2800" dirty="0"/>
              <a:t>People were placed in sub-cultural groups because of who they were (i.e. not by choice)</a:t>
            </a:r>
          </a:p>
          <a:p>
            <a:pPr marL="457200" indent="-457200">
              <a:spcBef>
                <a:spcPts val="1200"/>
              </a:spcBef>
              <a:spcAft>
                <a:spcPts val="1200"/>
              </a:spcAft>
              <a:buFont typeface="Arial" panose="020B0604020202020204" pitchFamily="34" charset="0"/>
              <a:buChar char="•"/>
            </a:pPr>
            <a:r>
              <a:rPr lang="en-GB" sz="2800" dirty="0"/>
              <a:t>Contemporary studies now see sub-cultures as non-normative </a:t>
            </a:r>
            <a:r>
              <a:rPr lang="en-GB" sz="2800" b="1" dirty="0"/>
              <a:t>cultures of choice</a:t>
            </a:r>
            <a:r>
              <a:rPr lang="en-GB" sz="2800" dirty="0"/>
              <a:t> rather than sub-cultures into which people are placed</a:t>
            </a:r>
          </a:p>
        </p:txBody>
      </p:sp>
      <p:sp>
        <p:nvSpPr>
          <p:cNvPr id="8" name="TextBox 7">
            <a:extLst>
              <a:ext uri="{FF2B5EF4-FFF2-40B4-BE49-F238E27FC236}">
                <a16:creationId xmlns:a16="http://schemas.microsoft.com/office/drawing/2014/main" id="{A40EB66A-6D8E-46DD-B4D0-A1CD36C14303}"/>
              </a:ext>
            </a:extLst>
          </p:cNvPr>
          <p:cNvSpPr txBox="1"/>
          <p:nvPr/>
        </p:nvSpPr>
        <p:spPr>
          <a:xfrm>
            <a:off x="5364088" y="6352143"/>
            <a:ext cx="3044519" cy="369332"/>
          </a:xfrm>
          <a:prstGeom prst="rect">
            <a:avLst/>
          </a:prstGeom>
          <a:noFill/>
        </p:spPr>
        <p:txBody>
          <a:bodyPr wrap="square" rtlCol="0">
            <a:spAutoFit/>
          </a:bodyPr>
          <a:lstStyle/>
          <a:p>
            <a:r>
              <a:rPr lang="en-GB" dirty="0"/>
              <a:t>(Williams, 2011, p.6)</a:t>
            </a:r>
          </a:p>
        </p:txBody>
      </p:sp>
    </p:spTree>
    <p:extLst>
      <p:ext uri="{BB962C8B-B14F-4D97-AF65-F5344CB8AC3E}">
        <p14:creationId xmlns:p14="http://schemas.microsoft.com/office/powerpoint/2010/main" val="131772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Non-Normative </a:t>
            </a:r>
            <a:br>
              <a:rPr lang="en-GB" b="1" dirty="0"/>
            </a:br>
            <a:r>
              <a:rPr lang="en-GB" b="1" dirty="0"/>
              <a:t>versus Marginalised</a:t>
            </a:r>
          </a:p>
        </p:txBody>
      </p:sp>
      <p:sp>
        <p:nvSpPr>
          <p:cNvPr id="5" name="TextBox 4">
            <a:extLst>
              <a:ext uri="{FF2B5EF4-FFF2-40B4-BE49-F238E27FC236}">
                <a16:creationId xmlns:a16="http://schemas.microsoft.com/office/drawing/2014/main" id="{5A067A7C-E7DC-4ED1-BB95-03BB1234B636}"/>
              </a:ext>
            </a:extLst>
          </p:cNvPr>
          <p:cNvSpPr txBox="1"/>
          <p:nvPr/>
        </p:nvSpPr>
        <p:spPr>
          <a:xfrm>
            <a:off x="323528" y="1624012"/>
            <a:ext cx="4896544" cy="523220"/>
          </a:xfrm>
          <a:prstGeom prst="rect">
            <a:avLst/>
          </a:prstGeom>
          <a:noFill/>
        </p:spPr>
        <p:txBody>
          <a:bodyPr wrap="square" rtlCol="0">
            <a:spAutoFit/>
          </a:bodyPr>
          <a:lstStyle/>
          <a:p>
            <a:r>
              <a:rPr lang="en-GB" sz="2800" b="1" dirty="0"/>
              <a:t>Non-normative</a:t>
            </a:r>
          </a:p>
        </p:txBody>
      </p:sp>
      <p:sp>
        <p:nvSpPr>
          <p:cNvPr id="6" name="TextBox 5">
            <a:extLst>
              <a:ext uri="{FF2B5EF4-FFF2-40B4-BE49-F238E27FC236}">
                <a16:creationId xmlns:a16="http://schemas.microsoft.com/office/drawing/2014/main" id="{0ED98D0D-2E6E-43A7-B328-F6F7D02655C2}"/>
              </a:ext>
            </a:extLst>
          </p:cNvPr>
          <p:cNvSpPr txBox="1"/>
          <p:nvPr/>
        </p:nvSpPr>
        <p:spPr>
          <a:xfrm>
            <a:off x="899592" y="2147232"/>
            <a:ext cx="792088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Choices and decisions where the individual / group separate themselves from the mainstream through cultural practices and objects</a:t>
            </a:r>
          </a:p>
        </p:txBody>
      </p:sp>
      <p:sp>
        <p:nvSpPr>
          <p:cNvPr id="7" name="TextBox 6">
            <a:extLst>
              <a:ext uri="{FF2B5EF4-FFF2-40B4-BE49-F238E27FC236}">
                <a16:creationId xmlns:a16="http://schemas.microsoft.com/office/drawing/2014/main" id="{149E9885-E30D-4BCF-B5ED-CF07A491E3DB}"/>
              </a:ext>
            </a:extLst>
          </p:cNvPr>
          <p:cNvSpPr txBox="1"/>
          <p:nvPr/>
        </p:nvSpPr>
        <p:spPr>
          <a:xfrm>
            <a:off x="323528" y="3753033"/>
            <a:ext cx="4896544" cy="523220"/>
          </a:xfrm>
          <a:prstGeom prst="rect">
            <a:avLst/>
          </a:prstGeom>
          <a:noFill/>
        </p:spPr>
        <p:txBody>
          <a:bodyPr wrap="square" rtlCol="0">
            <a:spAutoFit/>
          </a:bodyPr>
          <a:lstStyle/>
          <a:p>
            <a:r>
              <a:rPr lang="en-GB" sz="2800" b="1" dirty="0"/>
              <a:t>Marginalised</a:t>
            </a:r>
          </a:p>
        </p:txBody>
      </p:sp>
      <p:sp>
        <p:nvSpPr>
          <p:cNvPr id="8" name="TextBox 7">
            <a:extLst>
              <a:ext uri="{FF2B5EF4-FFF2-40B4-BE49-F238E27FC236}">
                <a16:creationId xmlns:a16="http://schemas.microsoft.com/office/drawing/2014/main" id="{B20474B3-7489-4DAC-B018-7FAC571EF630}"/>
              </a:ext>
            </a:extLst>
          </p:cNvPr>
          <p:cNvSpPr txBox="1"/>
          <p:nvPr/>
        </p:nvSpPr>
        <p:spPr>
          <a:xfrm>
            <a:off x="899592" y="4276253"/>
            <a:ext cx="79208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Lack of power or choice and separated by society</a:t>
            </a:r>
          </a:p>
        </p:txBody>
      </p:sp>
      <p:pic>
        <p:nvPicPr>
          <p:cNvPr id="12" name="Picture 11">
            <a:hlinkClick r:id="rId3"/>
            <a:extLst>
              <a:ext uri="{FF2B5EF4-FFF2-40B4-BE49-F238E27FC236}">
                <a16:creationId xmlns:a16="http://schemas.microsoft.com/office/drawing/2014/main" id="{5DE7D941-1F4D-49E7-8955-9242C0CD5C6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91186" y="5733256"/>
            <a:ext cx="761628" cy="756482"/>
          </a:xfrm>
          <a:prstGeom prst="rect">
            <a:avLst/>
          </a:prstGeom>
        </p:spPr>
      </p:pic>
      <p:sp>
        <p:nvSpPr>
          <p:cNvPr id="13" name="TextBox 12">
            <a:extLst>
              <a:ext uri="{FF2B5EF4-FFF2-40B4-BE49-F238E27FC236}">
                <a16:creationId xmlns:a16="http://schemas.microsoft.com/office/drawing/2014/main" id="{806D8172-F18C-48F9-B9D1-695A2FD017FA}"/>
              </a:ext>
            </a:extLst>
          </p:cNvPr>
          <p:cNvSpPr txBox="1"/>
          <p:nvPr/>
        </p:nvSpPr>
        <p:spPr>
          <a:xfrm>
            <a:off x="5800362" y="5115235"/>
            <a:ext cx="3044519" cy="369332"/>
          </a:xfrm>
          <a:prstGeom prst="rect">
            <a:avLst/>
          </a:prstGeom>
          <a:noFill/>
        </p:spPr>
        <p:txBody>
          <a:bodyPr wrap="square" rtlCol="0">
            <a:spAutoFit/>
          </a:bodyPr>
          <a:lstStyle/>
          <a:p>
            <a:r>
              <a:rPr lang="en-GB" dirty="0"/>
              <a:t>(Williams, 2011, p.6)</a:t>
            </a:r>
          </a:p>
        </p:txBody>
      </p:sp>
    </p:spTree>
    <p:extLst>
      <p:ext uri="{BB962C8B-B14F-4D97-AF65-F5344CB8AC3E}">
        <p14:creationId xmlns:p14="http://schemas.microsoft.com/office/powerpoint/2010/main" val="2665579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dirty="0"/>
              <a:t>Subcultures Definition 1947</a:t>
            </a:r>
          </a:p>
        </p:txBody>
      </p:sp>
      <p:sp>
        <p:nvSpPr>
          <p:cNvPr id="3" name="Content Placeholder 2"/>
          <p:cNvSpPr>
            <a:spLocks noGrp="1"/>
          </p:cNvSpPr>
          <p:nvPr>
            <p:ph idx="1"/>
          </p:nvPr>
        </p:nvSpPr>
        <p:spPr>
          <a:xfrm>
            <a:off x="251520" y="1412777"/>
            <a:ext cx="8229600" cy="3960440"/>
          </a:xfrm>
        </p:spPr>
        <p:txBody>
          <a:bodyPr>
            <a:normAutofit/>
          </a:bodyPr>
          <a:lstStyle/>
          <a:p>
            <a:pPr>
              <a:spcBef>
                <a:spcPts val="1200"/>
              </a:spcBef>
              <a:spcAft>
                <a:spcPts val="1200"/>
              </a:spcAft>
            </a:pPr>
            <a:r>
              <a:rPr lang="en-GB" sz="2800" dirty="0"/>
              <a:t>‘A concept used here to refer to a sub-division of a national culture, composed of a combination of factorable social situations such as Class, Status, Ethnic background, Regional and Rural or Urban Residence and religious affiliation,</a:t>
            </a:r>
          </a:p>
          <a:p>
            <a:pPr>
              <a:spcBef>
                <a:spcPts val="1200"/>
              </a:spcBef>
              <a:spcAft>
                <a:spcPts val="1200"/>
              </a:spcAft>
            </a:pPr>
            <a:r>
              <a:rPr lang="en-GB" sz="2800" dirty="0"/>
              <a:t>Forming in their combination a functioning unity which has an integrated impact on the participation individual</a:t>
            </a:r>
            <a:endParaRPr lang="en-GB" dirty="0"/>
          </a:p>
        </p:txBody>
      </p:sp>
      <p:sp>
        <p:nvSpPr>
          <p:cNvPr id="5" name="TextBox 4">
            <a:extLst>
              <a:ext uri="{FF2B5EF4-FFF2-40B4-BE49-F238E27FC236}">
                <a16:creationId xmlns:a16="http://schemas.microsoft.com/office/drawing/2014/main" id="{1D9D2F38-B70B-4B3D-9E87-3B7F7F1F79DE}"/>
              </a:ext>
            </a:extLst>
          </p:cNvPr>
          <p:cNvSpPr txBox="1"/>
          <p:nvPr/>
        </p:nvSpPr>
        <p:spPr>
          <a:xfrm>
            <a:off x="5315744" y="6061938"/>
            <a:ext cx="2304256" cy="369332"/>
          </a:xfrm>
          <a:prstGeom prst="rect">
            <a:avLst/>
          </a:prstGeom>
          <a:noFill/>
        </p:spPr>
        <p:txBody>
          <a:bodyPr wrap="square" rtlCol="0">
            <a:spAutoFit/>
          </a:bodyPr>
          <a:lstStyle/>
          <a:p>
            <a:r>
              <a:rPr lang="en-GB" dirty="0"/>
              <a:t>(Gordon, 1947, p. 40)</a:t>
            </a:r>
          </a:p>
        </p:txBody>
      </p:sp>
    </p:spTree>
    <p:extLst>
      <p:ext uri="{BB962C8B-B14F-4D97-AF65-F5344CB8AC3E}">
        <p14:creationId xmlns:p14="http://schemas.microsoft.com/office/powerpoint/2010/main" val="1262260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Sub-Culture as Problem Solving</a:t>
            </a:r>
            <a:br>
              <a:rPr lang="en-GB" sz="3600" b="1" dirty="0"/>
            </a:br>
            <a:r>
              <a:rPr lang="en-GB" sz="3600" b="1" dirty="0"/>
              <a:t>Definition 1955</a:t>
            </a:r>
          </a:p>
        </p:txBody>
      </p:sp>
      <p:sp>
        <p:nvSpPr>
          <p:cNvPr id="3" name="Content Placeholder 2"/>
          <p:cNvSpPr>
            <a:spLocks noGrp="1"/>
          </p:cNvSpPr>
          <p:nvPr>
            <p:ph idx="1"/>
          </p:nvPr>
        </p:nvSpPr>
        <p:spPr>
          <a:xfrm>
            <a:off x="457200" y="1600201"/>
            <a:ext cx="8229600" cy="3124944"/>
          </a:xfrm>
        </p:spPr>
        <p:txBody>
          <a:bodyPr>
            <a:normAutofit/>
          </a:bodyPr>
          <a:lstStyle/>
          <a:p>
            <a:pPr marL="0" indent="0" algn="ctr">
              <a:buNone/>
            </a:pPr>
            <a:r>
              <a:rPr lang="en-GB" dirty="0"/>
              <a:t>‘All human action . . . is an on-going series of efforts to solve problems’ and ‘that all . . . factors and circumstances that . . . produce a problem come from . . . two sources, the actor’s ‘frame of reference’ and the ‘situation’ he confronts’</a:t>
            </a:r>
          </a:p>
          <a:p>
            <a:pPr lvl="1"/>
            <a:endParaRPr lang="en-GB" dirty="0"/>
          </a:p>
        </p:txBody>
      </p:sp>
      <p:sp>
        <p:nvSpPr>
          <p:cNvPr id="5" name="TextBox 4">
            <a:extLst>
              <a:ext uri="{FF2B5EF4-FFF2-40B4-BE49-F238E27FC236}">
                <a16:creationId xmlns:a16="http://schemas.microsoft.com/office/drawing/2014/main" id="{A0E9A4FC-4E4F-4432-91EA-525E8A6F256A}"/>
              </a:ext>
            </a:extLst>
          </p:cNvPr>
          <p:cNvSpPr txBox="1"/>
          <p:nvPr/>
        </p:nvSpPr>
        <p:spPr>
          <a:xfrm>
            <a:off x="4211960" y="5301208"/>
            <a:ext cx="2232248" cy="369332"/>
          </a:xfrm>
          <a:prstGeom prst="rect">
            <a:avLst/>
          </a:prstGeom>
          <a:noFill/>
        </p:spPr>
        <p:txBody>
          <a:bodyPr wrap="square" rtlCol="0">
            <a:spAutoFit/>
          </a:bodyPr>
          <a:lstStyle/>
          <a:p>
            <a:r>
              <a:rPr lang="en-GB" dirty="0"/>
              <a:t>(Cohen, 1955, p. 51)</a:t>
            </a:r>
          </a:p>
        </p:txBody>
      </p:sp>
    </p:spTree>
    <p:extLst>
      <p:ext uri="{BB962C8B-B14F-4D97-AF65-F5344CB8AC3E}">
        <p14:creationId xmlns:p14="http://schemas.microsoft.com/office/powerpoint/2010/main" val="335113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442" y="49189"/>
            <a:ext cx="8229600" cy="1143000"/>
          </a:xfrm>
        </p:spPr>
        <p:txBody>
          <a:bodyPr>
            <a:normAutofit/>
          </a:bodyPr>
          <a:lstStyle/>
          <a:p>
            <a:r>
              <a:rPr lang="en-GB" b="1" dirty="0"/>
              <a:t>Solving Problems?</a:t>
            </a:r>
          </a:p>
        </p:txBody>
      </p:sp>
      <p:sp>
        <p:nvSpPr>
          <p:cNvPr id="3" name="Content Placeholder 2"/>
          <p:cNvSpPr>
            <a:spLocks noGrp="1"/>
          </p:cNvSpPr>
          <p:nvPr>
            <p:ph idx="1"/>
          </p:nvPr>
        </p:nvSpPr>
        <p:spPr>
          <a:xfrm>
            <a:off x="240762" y="1218187"/>
            <a:ext cx="8640960" cy="4118055"/>
          </a:xfrm>
        </p:spPr>
        <p:txBody>
          <a:bodyPr>
            <a:normAutofit lnSpcReduction="10000"/>
          </a:bodyPr>
          <a:lstStyle/>
          <a:p>
            <a:r>
              <a:rPr lang="en-GB" sz="2800" dirty="0"/>
              <a:t>People assume that the dominant culture supports survival needs (e.g. food, shelter and friendship within society)</a:t>
            </a:r>
          </a:p>
          <a:p>
            <a:r>
              <a:rPr lang="en-GB" sz="2800" dirty="0"/>
              <a:t>Support is not equally spread across the population</a:t>
            </a:r>
          </a:p>
          <a:p>
            <a:r>
              <a:rPr lang="en-GB" sz="2800" dirty="0"/>
              <a:t>This unequal distribution is a ‘problem’ for those who are disadvantaged (e.g. young people)</a:t>
            </a:r>
          </a:p>
          <a:p>
            <a:r>
              <a:rPr lang="en-GB" sz="2800" dirty="0"/>
              <a:t>Thus particular groups solve these issues through  ‘abnormal’ , ‘deviant’ or ‘delinquent’ means</a:t>
            </a:r>
          </a:p>
          <a:p>
            <a:r>
              <a:rPr lang="en-GB" sz="2800" dirty="0"/>
              <a:t>In doing so they form sub-cultures</a:t>
            </a:r>
          </a:p>
          <a:p>
            <a:endParaRPr lang="en-GB" sz="2800" dirty="0"/>
          </a:p>
        </p:txBody>
      </p:sp>
    </p:spTree>
    <p:extLst>
      <p:ext uri="{BB962C8B-B14F-4D97-AF65-F5344CB8AC3E}">
        <p14:creationId xmlns:p14="http://schemas.microsoft.com/office/powerpoint/2010/main" val="3690557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Sub-Cultures as a response to problems</a:t>
            </a:r>
          </a:p>
        </p:txBody>
      </p:sp>
      <p:sp>
        <p:nvSpPr>
          <p:cNvPr id="3" name="Content Placeholder 2"/>
          <p:cNvSpPr>
            <a:spLocks noGrp="1"/>
          </p:cNvSpPr>
          <p:nvPr>
            <p:ph idx="1"/>
          </p:nvPr>
        </p:nvSpPr>
        <p:spPr>
          <a:xfrm>
            <a:off x="215516" y="1700808"/>
            <a:ext cx="8712968" cy="4046047"/>
          </a:xfrm>
        </p:spPr>
        <p:txBody>
          <a:bodyPr>
            <a:normAutofit fontScale="92500"/>
          </a:bodyPr>
          <a:lstStyle/>
          <a:p>
            <a:pPr>
              <a:spcBef>
                <a:spcPts val="1200"/>
              </a:spcBef>
              <a:spcAft>
                <a:spcPts val="1200"/>
              </a:spcAft>
            </a:pPr>
            <a:r>
              <a:rPr lang="en-GB" dirty="0"/>
              <a:t>‘the crucial condition for the emergence of new cultural forms is the existence, in effective interaction with one another, of a number of actors with similar problems’ (Cohen, 1955, p. 51).</a:t>
            </a:r>
          </a:p>
          <a:p>
            <a:pPr>
              <a:spcBef>
                <a:spcPts val="1200"/>
              </a:spcBef>
              <a:spcAft>
                <a:spcPts val="1200"/>
              </a:spcAft>
            </a:pPr>
            <a:r>
              <a:rPr lang="en-GB" dirty="0"/>
              <a:t>If groups have limited access to ‘life's’ goodies’ from the dominant cultural resources they will then ‘do it for themselves’ and a subculture emerges.</a:t>
            </a:r>
          </a:p>
        </p:txBody>
      </p:sp>
      <p:sp>
        <p:nvSpPr>
          <p:cNvPr id="4" name="Slide Number Placeholder 3"/>
          <p:cNvSpPr>
            <a:spLocks noGrp="1"/>
          </p:cNvSpPr>
          <p:nvPr>
            <p:ph type="sldNum" sz="quarter" idx="12"/>
          </p:nvPr>
        </p:nvSpPr>
        <p:spPr/>
        <p:txBody>
          <a:bodyPr/>
          <a:lstStyle/>
          <a:p>
            <a:fld id="{6BA3642F-8786-4DED-A4CD-48733A687A90}" type="slidenum">
              <a:rPr lang="en-GB" smtClean="0"/>
              <a:pPr/>
              <a:t>9</a:t>
            </a:fld>
            <a:endParaRPr lang="en-GB"/>
          </a:p>
        </p:txBody>
      </p:sp>
    </p:spTree>
    <p:extLst>
      <p:ext uri="{BB962C8B-B14F-4D97-AF65-F5344CB8AC3E}">
        <p14:creationId xmlns:p14="http://schemas.microsoft.com/office/powerpoint/2010/main" val="271063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Sub-Culture Definition 1963</a:t>
            </a:r>
          </a:p>
        </p:txBody>
      </p:sp>
      <p:sp>
        <p:nvSpPr>
          <p:cNvPr id="3" name="Content Placeholder 2"/>
          <p:cNvSpPr>
            <a:spLocks noGrp="1"/>
          </p:cNvSpPr>
          <p:nvPr>
            <p:ph idx="1"/>
          </p:nvPr>
        </p:nvSpPr>
        <p:spPr>
          <a:xfrm>
            <a:off x="457200" y="1600201"/>
            <a:ext cx="8229600" cy="3773016"/>
          </a:xfrm>
        </p:spPr>
        <p:txBody>
          <a:bodyPr>
            <a:normAutofit lnSpcReduction="10000"/>
          </a:bodyPr>
          <a:lstStyle/>
          <a:p>
            <a:pPr>
              <a:spcBef>
                <a:spcPts val="1200"/>
              </a:spcBef>
              <a:spcAft>
                <a:spcPts val="1200"/>
              </a:spcAft>
            </a:pPr>
            <a:r>
              <a:rPr lang="en-GB" dirty="0"/>
              <a:t>Forming a sub-culture is seen as a Behavioural-Social activity</a:t>
            </a:r>
          </a:p>
          <a:p>
            <a:pPr>
              <a:spcBef>
                <a:spcPts val="1200"/>
              </a:spcBef>
              <a:spcAft>
                <a:spcPts val="1200"/>
              </a:spcAft>
            </a:pPr>
            <a:r>
              <a:rPr lang="en-GB" dirty="0"/>
              <a:t>Subculture had come to represent groups of individuals who were connected to one another through interaction and shared interest rather than through arbitrary characteristics such as locality or skin colour </a:t>
            </a:r>
          </a:p>
          <a:p>
            <a:pPr>
              <a:spcBef>
                <a:spcPts val="1200"/>
              </a:spcBef>
              <a:spcAft>
                <a:spcPts val="1200"/>
              </a:spcAft>
            </a:pPr>
            <a:endParaRPr lang="en-GB" dirty="0"/>
          </a:p>
        </p:txBody>
      </p:sp>
      <p:sp>
        <p:nvSpPr>
          <p:cNvPr id="5" name="TextBox 4">
            <a:extLst>
              <a:ext uri="{FF2B5EF4-FFF2-40B4-BE49-F238E27FC236}">
                <a16:creationId xmlns:a16="http://schemas.microsoft.com/office/drawing/2014/main" id="{C77B8094-03D4-4C8A-A55A-E248ADEAC428}"/>
              </a:ext>
            </a:extLst>
          </p:cNvPr>
          <p:cNvSpPr txBox="1"/>
          <p:nvPr/>
        </p:nvSpPr>
        <p:spPr>
          <a:xfrm>
            <a:off x="5293634" y="5373217"/>
            <a:ext cx="3384376" cy="369332"/>
          </a:xfrm>
          <a:prstGeom prst="rect">
            <a:avLst/>
          </a:prstGeom>
          <a:noFill/>
        </p:spPr>
        <p:txBody>
          <a:bodyPr wrap="square" rtlCol="0">
            <a:spAutoFit/>
          </a:bodyPr>
          <a:lstStyle/>
          <a:p>
            <a:r>
              <a:rPr lang="en-GB" dirty="0"/>
              <a:t>(Blackman, 2013)</a:t>
            </a:r>
          </a:p>
        </p:txBody>
      </p:sp>
    </p:spTree>
    <p:extLst>
      <p:ext uri="{BB962C8B-B14F-4D97-AF65-F5344CB8AC3E}">
        <p14:creationId xmlns:p14="http://schemas.microsoft.com/office/powerpoint/2010/main" val="2442065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Shared Interests</a:t>
            </a:r>
          </a:p>
        </p:txBody>
      </p:sp>
      <p:sp>
        <p:nvSpPr>
          <p:cNvPr id="3" name="Content Placeholder 2"/>
          <p:cNvSpPr>
            <a:spLocks noGrp="1"/>
          </p:cNvSpPr>
          <p:nvPr>
            <p:ph idx="1"/>
          </p:nvPr>
        </p:nvSpPr>
        <p:spPr>
          <a:xfrm>
            <a:off x="1463040" y="2119256"/>
            <a:ext cx="6196405" cy="3974039"/>
          </a:xfrm>
        </p:spPr>
        <p:txBody>
          <a:bodyPr/>
          <a:lstStyle/>
          <a:p>
            <a:r>
              <a:rPr lang="en-GB" dirty="0"/>
              <a:t>Subcultural members’ shared interests also led them to identity themselves as different from dominate culture</a:t>
            </a:r>
          </a:p>
          <a:p>
            <a:pPr lvl="1"/>
            <a:r>
              <a:rPr lang="en-GB" dirty="0"/>
              <a:t>Usually in some form of antagonistic relationship with</a:t>
            </a:r>
          </a:p>
          <a:p>
            <a:pPr lvl="1"/>
            <a:r>
              <a:rPr lang="en-GB" dirty="0"/>
              <a:t>Normal or ‘square’ society!</a:t>
            </a:r>
          </a:p>
        </p:txBody>
      </p:sp>
    </p:spTree>
    <p:extLst>
      <p:ext uri="{BB962C8B-B14F-4D97-AF65-F5344CB8AC3E}">
        <p14:creationId xmlns:p14="http://schemas.microsoft.com/office/powerpoint/2010/main" val="2912920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Challenges of Theorising Subculture</a:t>
            </a:r>
          </a:p>
        </p:txBody>
      </p:sp>
      <p:sp>
        <p:nvSpPr>
          <p:cNvPr id="3" name="Content Placeholder 2"/>
          <p:cNvSpPr>
            <a:spLocks noGrp="1"/>
          </p:cNvSpPr>
          <p:nvPr>
            <p:ph idx="1"/>
          </p:nvPr>
        </p:nvSpPr>
        <p:spPr>
          <a:xfrm>
            <a:off x="354360" y="2060848"/>
            <a:ext cx="8435280" cy="3281746"/>
          </a:xfrm>
        </p:spPr>
        <p:txBody>
          <a:bodyPr>
            <a:normAutofit/>
          </a:bodyPr>
          <a:lstStyle/>
          <a:p>
            <a:r>
              <a:rPr lang="en-GB" dirty="0"/>
              <a:t>How do we construct significant distinctions between the ‘normal’ and the subcultural?</a:t>
            </a:r>
          </a:p>
          <a:p>
            <a:endParaRPr lang="en-GB" dirty="0"/>
          </a:p>
          <a:p>
            <a:r>
              <a:rPr lang="en-GB" dirty="0"/>
              <a:t>How do we conceptualise the relationship between a subculture and the mainstream /dominant culture?</a:t>
            </a:r>
          </a:p>
        </p:txBody>
      </p:sp>
    </p:spTree>
    <p:extLst>
      <p:ext uri="{BB962C8B-B14F-4D97-AF65-F5344CB8AC3E}">
        <p14:creationId xmlns:p14="http://schemas.microsoft.com/office/powerpoint/2010/main" val="3978983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British Tradition of Subculture Studies</a:t>
            </a:r>
          </a:p>
        </p:txBody>
      </p:sp>
      <p:sp>
        <p:nvSpPr>
          <p:cNvPr id="3" name="Content Placeholder 2"/>
          <p:cNvSpPr>
            <a:spLocks noGrp="1"/>
          </p:cNvSpPr>
          <p:nvPr>
            <p:ph idx="1"/>
          </p:nvPr>
        </p:nvSpPr>
        <p:spPr>
          <a:xfrm>
            <a:off x="165786" y="1556792"/>
            <a:ext cx="8507288" cy="4046047"/>
          </a:xfrm>
        </p:spPr>
        <p:txBody>
          <a:bodyPr>
            <a:normAutofit fontScale="92500"/>
          </a:bodyPr>
          <a:lstStyle/>
          <a:p>
            <a:r>
              <a:rPr lang="en-GB" dirty="0"/>
              <a:t>‘The power of subcultures [in] their capacity to symbolise  ‘Otherness’ among an undifferentiated, un-theorised, and contemptible ‘general public’ . . .</a:t>
            </a:r>
          </a:p>
          <a:p>
            <a:endParaRPr lang="en-GB" dirty="0"/>
          </a:p>
          <a:p>
            <a:r>
              <a:rPr lang="en-GB" dirty="0"/>
              <a:t>As a result, [subcultural] theory rests upon the consideration of the rest of society as being straight, incorporated in consensus, and willing to scream individually loud in any moral panic’</a:t>
            </a:r>
          </a:p>
        </p:txBody>
      </p:sp>
      <p:sp>
        <p:nvSpPr>
          <p:cNvPr id="5" name="TextBox 4">
            <a:extLst>
              <a:ext uri="{FF2B5EF4-FFF2-40B4-BE49-F238E27FC236}">
                <a16:creationId xmlns:a16="http://schemas.microsoft.com/office/drawing/2014/main" id="{6E84828E-4144-4F26-B719-C219045708AC}"/>
              </a:ext>
            </a:extLst>
          </p:cNvPr>
          <p:cNvSpPr txBox="1"/>
          <p:nvPr/>
        </p:nvSpPr>
        <p:spPr>
          <a:xfrm>
            <a:off x="5903843" y="6093296"/>
            <a:ext cx="2736304" cy="369332"/>
          </a:xfrm>
          <a:prstGeom prst="rect">
            <a:avLst/>
          </a:prstGeom>
          <a:noFill/>
        </p:spPr>
        <p:txBody>
          <a:bodyPr wrap="square" rtlCol="0">
            <a:spAutoFit/>
          </a:bodyPr>
          <a:lstStyle/>
          <a:p>
            <a:r>
              <a:rPr lang="en-GB" dirty="0"/>
              <a:t>(Clarke, 1997, p. 178).</a:t>
            </a:r>
          </a:p>
        </p:txBody>
      </p:sp>
    </p:spTree>
    <p:extLst>
      <p:ext uri="{BB962C8B-B14F-4D97-AF65-F5344CB8AC3E}">
        <p14:creationId xmlns:p14="http://schemas.microsoft.com/office/powerpoint/2010/main" val="1489548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822" y="0"/>
            <a:ext cx="8229600" cy="922114"/>
          </a:xfrm>
        </p:spPr>
        <p:txBody>
          <a:bodyPr/>
          <a:lstStyle/>
          <a:p>
            <a:r>
              <a:rPr lang="en-GB" b="1" dirty="0"/>
              <a:t>Normal versus Mainstream</a:t>
            </a:r>
          </a:p>
        </p:txBody>
      </p:sp>
      <p:sp>
        <p:nvSpPr>
          <p:cNvPr id="3" name="Content Placeholder 2"/>
          <p:cNvSpPr>
            <a:spLocks noGrp="1"/>
          </p:cNvSpPr>
          <p:nvPr>
            <p:ph idx="1"/>
          </p:nvPr>
        </p:nvSpPr>
        <p:spPr>
          <a:xfrm>
            <a:off x="179512" y="939423"/>
            <a:ext cx="8496944" cy="4046047"/>
          </a:xfrm>
        </p:spPr>
        <p:txBody>
          <a:bodyPr>
            <a:noAutofit/>
          </a:bodyPr>
          <a:lstStyle/>
          <a:p>
            <a:r>
              <a:rPr lang="en-GB" sz="2800" dirty="0"/>
              <a:t>If normal culture provides youth with an adequate sense of well-being and satisfaction in their everyday lives then subculture is not necessary</a:t>
            </a:r>
          </a:p>
          <a:p>
            <a:r>
              <a:rPr lang="en-GB" sz="2800" dirty="0"/>
              <a:t>If a process of marginalisation has begun with mainstream cultural members labelling youth as a problems then they are pushed further away from mainstream structures towards developing their own ‘subcultural’ group</a:t>
            </a:r>
          </a:p>
          <a:p>
            <a:r>
              <a:rPr lang="en-GB" sz="2800" dirty="0"/>
              <a:t>“If the dominant culture dismisses/looks down on me I’m not wanted or valued then I’ll find a cultural group that does”</a:t>
            </a:r>
          </a:p>
        </p:txBody>
      </p:sp>
    </p:spTree>
    <p:extLst>
      <p:ext uri="{BB962C8B-B14F-4D97-AF65-F5344CB8AC3E}">
        <p14:creationId xmlns:p14="http://schemas.microsoft.com/office/powerpoint/2010/main" val="9306183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46"/>
            <a:ext cx="8229600" cy="1143000"/>
          </a:xfrm>
        </p:spPr>
        <p:txBody>
          <a:bodyPr/>
          <a:lstStyle/>
          <a:p>
            <a:r>
              <a:rPr lang="en-GB" b="1" dirty="0"/>
              <a:t>Resistance &amp; Assimilation</a:t>
            </a:r>
          </a:p>
        </p:txBody>
      </p:sp>
      <p:sp>
        <p:nvSpPr>
          <p:cNvPr id="3" name="Content Placeholder 2"/>
          <p:cNvSpPr>
            <a:spLocks noGrp="1"/>
          </p:cNvSpPr>
          <p:nvPr>
            <p:ph idx="1"/>
          </p:nvPr>
        </p:nvSpPr>
        <p:spPr>
          <a:xfrm>
            <a:off x="899592" y="1484784"/>
            <a:ext cx="7344816" cy="4248472"/>
          </a:xfrm>
        </p:spPr>
        <p:txBody>
          <a:bodyPr>
            <a:normAutofit fontScale="85000" lnSpcReduction="20000"/>
          </a:bodyPr>
          <a:lstStyle/>
          <a:p>
            <a:pPr marL="0" indent="0" algn="ctr">
              <a:spcBef>
                <a:spcPts val="600"/>
              </a:spcBef>
              <a:spcAft>
                <a:spcPts val="600"/>
              </a:spcAft>
              <a:buNone/>
            </a:pPr>
            <a:r>
              <a:rPr lang="en-GB" dirty="0"/>
              <a:t>The development of a subculture may involve either an </a:t>
            </a:r>
          </a:p>
          <a:p>
            <a:pPr marL="0" indent="0" algn="ctr">
              <a:spcBef>
                <a:spcPts val="600"/>
              </a:spcBef>
              <a:spcAft>
                <a:spcPts val="600"/>
              </a:spcAft>
              <a:buNone/>
            </a:pPr>
            <a:r>
              <a:rPr lang="en-GB" sz="2600" b="1" dirty="0"/>
              <a:t>unwillingness (Non-normativity)</a:t>
            </a:r>
          </a:p>
          <a:p>
            <a:pPr marL="0" indent="0" algn="ctr">
              <a:spcBef>
                <a:spcPts val="600"/>
              </a:spcBef>
              <a:spcAft>
                <a:spcPts val="600"/>
              </a:spcAft>
              <a:buNone/>
            </a:pPr>
            <a:r>
              <a:rPr lang="en-GB" dirty="0"/>
              <a:t>Or</a:t>
            </a:r>
          </a:p>
          <a:p>
            <a:pPr marL="0" indent="0" algn="ctr">
              <a:spcBef>
                <a:spcPts val="600"/>
              </a:spcBef>
              <a:spcAft>
                <a:spcPts val="600"/>
              </a:spcAft>
              <a:buNone/>
            </a:pPr>
            <a:r>
              <a:rPr lang="en-GB" sz="2600" b="1" dirty="0"/>
              <a:t>an inability (Marginalisation) </a:t>
            </a:r>
          </a:p>
          <a:p>
            <a:pPr marL="0" indent="0" algn="ctr">
              <a:spcBef>
                <a:spcPts val="600"/>
              </a:spcBef>
              <a:spcAft>
                <a:spcPts val="600"/>
              </a:spcAft>
              <a:buNone/>
            </a:pPr>
            <a:r>
              <a:rPr lang="en-GB" dirty="0"/>
              <a:t>on the part of the people to participate in mainstream culture in the first place </a:t>
            </a:r>
          </a:p>
          <a:p>
            <a:pPr marL="0" indent="0" algn="ctr">
              <a:spcBef>
                <a:spcPts val="600"/>
              </a:spcBef>
              <a:spcAft>
                <a:spcPts val="600"/>
              </a:spcAft>
              <a:buNone/>
            </a:pPr>
            <a:r>
              <a:rPr lang="en-GB" b="1" dirty="0">
                <a:solidFill>
                  <a:srgbClr val="FF0000"/>
                </a:solidFill>
              </a:rPr>
              <a:t>BUT NEITHER</a:t>
            </a:r>
          </a:p>
          <a:p>
            <a:pPr marL="0" indent="0" algn="ctr">
              <a:spcBef>
                <a:spcPts val="600"/>
              </a:spcBef>
              <a:spcAft>
                <a:spcPts val="600"/>
              </a:spcAft>
              <a:buNone/>
            </a:pPr>
            <a:r>
              <a:rPr lang="en-GB" dirty="0"/>
              <a:t>resistance nor assimilation is ever completely achieved</a:t>
            </a:r>
          </a:p>
        </p:txBody>
      </p:sp>
      <p:sp>
        <p:nvSpPr>
          <p:cNvPr id="5" name="TextBox 4">
            <a:extLst>
              <a:ext uri="{FF2B5EF4-FFF2-40B4-BE49-F238E27FC236}">
                <a16:creationId xmlns:a16="http://schemas.microsoft.com/office/drawing/2014/main" id="{43AE6354-E55D-4D46-9371-34181B5E88F9}"/>
              </a:ext>
            </a:extLst>
          </p:cNvPr>
          <p:cNvSpPr txBox="1"/>
          <p:nvPr/>
        </p:nvSpPr>
        <p:spPr>
          <a:xfrm>
            <a:off x="6371659" y="6071795"/>
            <a:ext cx="2304256" cy="369332"/>
          </a:xfrm>
          <a:prstGeom prst="rect">
            <a:avLst/>
          </a:prstGeom>
          <a:noFill/>
        </p:spPr>
        <p:txBody>
          <a:bodyPr wrap="square" rtlCol="0">
            <a:spAutoFit/>
          </a:bodyPr>
          <a:lstStyle/>
          <a:p>
            <a:r>
              <a:rPr lang="en-GB" dirty="0"/>
              <a:t>(Dowd &amp; Dowd, 2003)</a:t>
            </a:r>
          </a:p>
        </p:txBody>
      </p:sp>
    </p:spTree>
    <p:extLst>
      <p:ext uri="{BB962C8B-B14F-4D97-AF65-F5344CB8AC3E}">
        <p14:creationId xmlns:p14="http://schemas.microsoft.com/office/powerpoint/2010/main" val="372444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904F-4E2C-41AF-B405-7CD4049ED35A}"/>
              </a:ext>
            </a:extLst>
          </p:cNvPr>
          <p:cNvSpPr>
            <a:spLocks noGrp="1"/>
          </p:cNvSpPr>
          <p:nvPr>
            <p:ph type="title"/>
          </p:nvPr>
        </p:nvSpPr>
        <p:spPr>
          <a:xfrm>
            <a:off x="539552" y="481236"/>
            <a:ext cx="8229600" cy="1143000"/>
          </a:xfrm>
        </p:spPr>
        <p:txBody>
          <a:bodyPr>
            <a:noAutofit/>
          </a:bodyPr>
          <a:lstStyle/>
          <a:p>
            <a:r>
              <a:rPr lang="en-GB" sz="4800" b="1" dirty="0"/>
              <a:t>20</a:t>
            </a:r>
            <a:r>
              <a:rPr lang="en-GB" sz="4800" b="1" baseline="30000" dirty="0"/>
              <a:t>th</a:t>
            </a:r>
            <a:r>
              <a:rPr lang="en-GB" sz="4800" b="1" dirty="0"/>
              <a:t> Century Youth Sub-cultures</a:t>
            </a:r>
          </a:p>
        </p:txBody>
      </p:sp>
      <p:sp>
        <p:nvSpPr>
          <p:cNvPr id="4" name="TextBox 3">
            <a:extLst>
              <a:ext uri="{FF2B5EF4-FFF2-40B4-BE49-F238E27FC236}">
                <a16:creationId xmlns:a16="http://schemas.microsoft.com/office/drawing/2014/main" id="{661DEBBD-E0FF-413A-8DA2-3F368B8794F2}"/>
              </a:ext>
            </a:extLst>
          </p:cNvPr>
          <p:cNvSpPr txBox="1"/>
          <p:nvPr/>
        </p:nvSpPr>
        <p:spPr>
          <a:xfrm>
            <a:off x="611560" y="2556115"/>
            <a:ext cx="8085584" cy="707886"/>
          </a:xfrm>
          <a:prstGeom prst="rect">
            <a:avLst/>
          </a:prstGeom>
          <a:noFill/>
        </p:spPr>
        <p:txBody>
          <a:bodyPr wrap="square" rtlCol="0">
            <a:spAutoFit/>
          </a:bodyPr>
          <a:lstStyle/>
          <a:p>
            <a:pPr algn="ctr"/>
            <a:r>
              <a:rPr lang="en-GB" sz="4000" b="1" dirty="0"/>
              <a:t>A whistle-stop tour</a:t>
            </a:r>
          </a:p>
        </p:txBody>
      </p:sp>
      <p:sp>
        <p:nvSpPr>
          <p:cNvPr id="5" name="TextBox 4">
            <a:extLst>
              <a:ext uri="{FF2B5EF4-FFF2-40B4-BE49-F238E27FC236}">
                <a16:creationId xmlns:a16="http://schemas.microsoft.com/office/drawing/2014/main" id="{DC8DF6AF-2093-4C99-B330-46F91D9FE96C}"/>
              </a:ext>
            </a:extLst>
          </p:cNvPr>
          <p:cNvSpPr txBox="1"/>
          <p:nvPr/>
        </p:nvSpPr>
        <p:spPr>
          <a:xfrm>
            <a:off x="1096547" y="4195880"/>
            <a:ext cx="7560840" cy="707886"/>
          </a:xfrm>
          <a:prstGeom prst="rect">
            <a:avLst/>
          </a:prstGeom>
          <a:noFill/>
        </p:spPr>
        <p:txBody>
          <a:bodyPr wrap="square" rtlCol="0">
            <a:spAutoFit/>
          </a:bodyPr>
          <a:lstStyle/>
          <a:p>
            <a:pPr algn="ctr"/>
            <a:r>
              <a:rPr lang="en-GB" sz="4000" b="1" dirty="0"/>
              <a:t>1950s to 2000</a:t>
            </a:r>
          </a:p>
        </p:txBody>
      </p:sp>
    </p:spTree>
    <p:extLst>
      <p:ext uri="{BB962C8B-B14F-4D97-AF65-F5344CB8AC3E}">
        <p14:creationId xmlns:p14="http://schemas.microsoft.com/office/powerpoint/2010/main" val="64377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a:solidFill>
                  <a:srgbClr val="7030A0"/>
                </a:solidFill>
              </a:rPr>
              <a:t>The Teddy Boy Subculture</a:t>
            </a:r>
          </a:p>
        </p:txBody>
      </p:sp>
      <p:pic>
        <p:nvPicPr>
          <p:cNvPr id="6146" name="Picture 2" descr="http://3.bp.blogspot.com/_BQB2U8fPLf8/SjZfxG8eZsI/AAAAAAAABks/7G9rFx1Pzns/s400/gd6783642a-teddy-boy-show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26208" y="1772816"/>
            <a:ext cx="6630168"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6323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Rocker Subculture</a:t>
            </a:r>
          </a:p>
        </p:txBody>
      </p:sp>
      <p:pic>
        <p:nvPicPr>
          <p:cNvPr id="8194" name="Picture 2" descr="http://3.bp.blogspot.com/_BQB2U8fPLf8/SkNGAhHj33I/AAAAAAAABn4/kZBJUEFzw3w/s400/acr-rocker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99320" y="1417638"/>
            <a:ext cx="6120680" cy="4437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2386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9C9562"/>
                </a:solidFill>
              </a:rPr>
              <a:t>The Mod Subculture</a:t>
            </a:r>
          </a:p>
        </p:txBody>
      </p:sp>
      <p:pic>
        <p:nvPicPr>
          <p:cNvPr id="7172" name="Picture 4" descr="http://2.bp.blogspot.com/_s0XKECkWG78/TEoFJMqZ02I/AAAAAAAADWg/N-xvgtacN3c/s1600/sc000569ca.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024" y="1807327"/>
            <a:ext cx="3868944" cy="5050673"/>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www.asuitthatfits.com/shop/images/stories/aa_blogimages/mod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32040" y="1784133"/>
            <a:ext cx="4211960" cy="5073867"/>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6BA3642F-8786-4DED-A4CD-48733A687A90}" type="slidenum">
              <a:rPr lang="en-GB" smtClean="0"/>
              <a:pPr/>
              <a:t>19</a:t>
            </a:fld>
            <a:endParaRPr lang="en-GB"/>
          </a:p>
        </p:txBody>
      </p:sp>
    </p:spTree>
    <p:extLst>
      <p:ext uri="{BB962C8B-B14F-4D97-AF65-F5344CB8AC3E}">
        <p14:creationId xmlns:p14="http://schemas.microsoft.com/office/powerpoint/2010/main" val="18661124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C000"/>
                </a:solidFill>
              </a:rPr>
              <a:t>The Hippie Subculture</a:t>
            </a:r>
          </a:p>
        </p:txBody>
      </p:sp>
      <p:pic>
        <p:nvPicPr>
          <p:cNvPr id="5122" name="Picture 2" descr="http://4.bp.blogspot.com/_BQB2U8fPLf8/SjZVpejqcuI/AAAAAAAABjM/wTSu-Eeyzog/s400/hippie+subcultur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636" y="1417638"/>
            <a:ext cx="6552728" cy="4341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4527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The Skinhead Subculture</a:t>
            </a:r>
          </a:p>
        </p:txBody>
      </p:sp>
      <p:pic>
        <p:nvPicPr>
          <p:cNvPr id="3074" name="Picture 2" descr="http://1.bp.blogspot.com/_BQB2U8fPLf8/SjZY_rG6wAI/AAAAAAAABj8/WS0CnN1jpEg/s400/skinh.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47761" y="1556792"/>
            <a:ext cx="6448478"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4351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0590063">
            <a:off x="955240" y="2539499"/>
            <a:ext cx="6965245" cy="1202485"/>
          </a:xfrm>
        </p:spPr>
        <p:txBody>
          <a:bodyPr>
            <a:noAutofit/>
          </a:bodyPr>
          <a:lstStyle/>
          <a:p>
            <a:pPr algn="r"/>
            <a:r>
              <a:rPr lang="en-GB" sz="5400" b="1" dirty="0">
                <a:solidFill>
                  <a:srgbClr val="FF0000"/>
                </a:solidFill>
                <a:effectLst>
                  <a:outerShdw blurRad="38100" dist="38100" dir="2700000" algn="tl">
                    <a:srgbClr val="000000">
                      <a:alpha val="43137"/>
                    </a:srgbClr>
                  </a:outerShdw>
                </a:effectLst>
              </a:rPr>
              <a:t>The Punk </a:t>
            </a:r>
            <a:br>
              <a:rPr lang="en-GB" sz="5400" b="1" dirty="0">
                <a:solidFill>
                  <a:srgbClr val="FF0000"/>
                </a:solidFill>
                <a:effectLst>
                  <a:outerShdw blurRad="38100" dist="38100" dir="2700000" algn="tl">
                    <a:srgbClr val="000000">
                      <a:alpha val="43137"/>
                    </a:srgbClr>
                  </a:outerShdw>
                </a:effectLst>
              </a:rPr>
            </a:br>
            <a:r>
              <a:rPr lang="en-GB" sz="5400" b="1" dirty="0">
                <a:solidFill>
                  <a:srgbClr val="FF0000"/>
                </a:solidFill>
                <a:effectLst>
                  <a:outerShdw blurRad="38100" dist="38100" dir="2700000" algn="tl">
                    <a:srgbClr val="000000">
                      <a:alpha val="43137"/>
                    </a:srgbClr>
                  </a:outerShdw>
                </a:effectLst>
              </a:rPr>
              <a:t>Subculture</a:t>
            </a:r>
          </a:p>
        </p:txBody>
      </p:sp>
      <p:pic>
        <p:nvPicPr>
          <p:cNvPr id="4098" name="Picture 2" descr="http://2.bp.blogspot.com/_BQB2U8fPLf8/SjZWEHJBc8I/AAAAAAAABjU/ttwVumt2fKQ/s400/punk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3" y="426245"/>
            <a:ext cx="3610279" cy="5428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0080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1ADD5-16A7-4B42-BDFA-A915ABFA9557}"/>
              </a:ext>
            </a:extLst>
          </p:cNvPr>
          <p:cNvSpPr>
            <a:spLocks noGrp="1"/>
          </p:cNvSpPr>
          <p:nvPr>
            <p:ph type="title"/>
          </p:nvPr>
        </p:nvSpPr>
        <p:spPr/>
        <p:txBody>
          <a:bodyPr/>
          <a:lstStyle/>
          <a:p>
            <a:r>
              <a:rPr lang="en-GB" b="1" dirty="0"/>
              <a:t>The Ska subculture</a:t>
            </a:r>
          </a:p>
        </p:txBody>
      </p:sp>
      <p:pic>
        <p:nvPicPr>
          <p:cNvPr id="3" name="Picture 2">
            <a:extLst>
              <a:ext uri="{FF2B5EF4-FFF2-40B4-BE49-F238E27FC236}">
                <a16:creationId xmlns:a16="http://schemas.microsoft.com/office/drawing/2014/main" id="{FAD189F2-65F7-408C-B355-30F5AE05D80B}"/>
              </a:ext>
            </a:extLst>
          </p:cNvPr>
          <p:cNvPicPr>
            <a:picLocks noChangeAspect="1"/>
          </p:cNvPicPr>
          <p:nvPr/>
        </p:nvPicPr>
        <p:blipFill>
          <a:blip r:embed="rId2"/>
          <a:stretch>
            <a:fillRect/>
          </a:stretch>
        </p:blipFill>
        <p:spPr>
          <a:xfrm>
            <a:off x="285750" y="1556792"/>
            <a:ext cx="8572500" cy="4191000"/>
          </a:xfrm>
          <a:prstGeom prst="rect">
            <a:avLst/>
          </a:prstGeom>
        </p:spPr>
      </p:pic>
    </p:spTree>
    <p:extLst>
      <p:ext uri="{BB962C8B-B14F-4D97-AF65-F5344CB8AC3E}">
        <p14:creationId xmlns:p14="http://schemas.microsoft.com/office/powerpoint/2010/main" val="22422030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1262-C0C5-4AF1-B7AD-AEF33B800DF8}"/>
              </a:ext>
            </a:extLst>
          </p:cNvPr>
          <p:cNvSpPr>
            <a:spLocks noGrp="1"/>
          </p:cNvSpPr>
          <p:nvPr>
            <p:ph type="title"/>
          </p:nvPr>
        </p:nvSpPr>
        <p:spPr/>
        <p:txBody>
          <a:bodyPr/>
          <a:lstStyle/>
          <a:p>
            <a:r>
              <a:rPr lang="en-GB" b="1" dirty="0">
                <a:latin typeface="Bahnschrift SemiBold SemiConden" panose="020B0502040204020203" pitchFamily="34" charset="0"/>
              </a:rPr>
              <a:t>The New Romantic Subculture</a:t>
            </a:r>
          </a:p>
        </p:txBody>
      </p:sp>
      <p:pic>
        <p:nvPicPr>
          <p:cNvPr id="3" name="Picture 2">
            <a:extLst>
              <a:ext uri="{FF2B5EF4-FFF2-40B4-BE49-F238E27FC236}">
                <a16:creationId xmlns:a16="http://schemas.microsoft.com/office/drawing/2014/main" id="{B661A59C-C587-46B0-B504-92C8E4FB93BD}"/>
              </a:ext>
            </a:extLst>
          </p:cNvPr>
          <p:cNvPicPr>
            <a:picLocks noChangeAspect="1"/>
          </p:cNvPicPr>
          <p:nvPr/>
        </p:nvPicPr>
        <p:blipFill>
          <a:blip r:embed="rId2"/>
          <a:stretch>
            <a:fillRect/>
          </a:stretch>
        </p:blipFill>
        <p:spPr>
          <a:xfrm>
            <a:off x="762000" y="1343025"/>
            <a:ext cx="7620000" cy="4171950"/>
          </a:xfrm>
          <a:prstGeom prst="rect">
            <a:avLst/>
          </a:prstGeom>
        </p:spPr>
      </p:pic>
    </p:spTree>
    <p:extLst>
      <p:ext uri="{BB962C8B-B14F-4D97-AF65-F5344CB8AC3E}">
        <p14:creationId xmlns:p14="http://schemas.microsoft.com/office/powerpoint/2010/main" val="3487132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75000"/>
                  </a:schemeClr>
                </a:solidFill>
              </a:rPr>
              <a:t>The Goth Subculture</a:t>
            </a:r>
          </a:p>
        </p:txBody>
      </p:sp>
      <p:pic>
        <p:nvPicPr>
          <p:cNvPr id="2050" name="Picture 2" descr="http://4.bp.blogspot.com/_BQB2U8fPLf8/SjZax1MkpnI/AAAAAAAABkE/oztHFdu1FHQ/s400/goth2_jpg.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26696" y="1417638"/>
            <a:ext cx="5490608"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75455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tx2">
                    <a:lumMod val="60000"/>
                    <a:lumOff val="40000"/>
                  </a:schemeClr>
                </a:solidFill>
              </a:rPr>
              <a:t>The </a:t>
            </a:r>
            <a:r>
              <a:rPr lang="en-GB" b="1" dirty="0" err="1">
                <a:solidFill>
                  <a:schemeClr val="tx2">
                    <a:lumMod val="60000"/>
                    <a:lumOff val="40000"/>
                  </a:schemeClr>
                </a:solidFill>
              </a:rPr>
              <a:t>Emo</a:t>
            </a:r>
            <a:r>
              <a:rPr lang="en-GB" b="1" dirty="0">
                <a:solidFill>
                  <a:schemeClr val="tx2">
                    <a:lumMod val="60000"/>
                    <a:lumOff val="40000"/>
                  </a:schemeClr>
                </a:solidFill>
              </a:rPr>
              <a:t> Subculture</a:t>
            </a:r>
          </a:p>
        </p:txBody>
      </p:sp>
      <p:pic>
        <p:nvPicPr>
          <p:cNvPr id="1026" name="Picture 2" descr="http://2.bp.blogspot.com/_BQB2U8fPLf8/SkNGtvle2UI/AAAAAAAABoA/Gs5pnJPB8k4/s1600/emo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76156" y="1340768"/>
            <a:ext cx="5991688" cy="4493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1725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A9ACF-6C87-4E00-8315-D95CBFC2DCFD}"/>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n w="12700">
                  <a:solidFill>
                    <a:schemeClr val="accent1"/>
                  </a:solidFill>
                  <a:prstDash val="solid"/>
                </a:ln>
                <a:solidFill>
                  <a:schemeClr val="accent6">
                    <a:lumMod val="75000"/>
                  </a:schemeClr>
                </a:solidFill>
                <a:effectLst>
                  <a:outerShdw dist="38100" dir="2640000" algn="bl" rotWithShape="0">
                    <a:schemeClr val="accent1"/>
                  </a:outerShdw>
                </a:effectLst>
              </a:rPr>
              <a:t>The Rave Subculture</a:t>
            </a:r>
          </a:p>
        </p:txBody>
      </p:sp>
      <p:pic>
        <p:nvPicPr>
          <p:cNvPr id="3" name="Picture 2">
            <a:extLst>
              <a:ext uri="{FF2B5EF4-FFF2-40B4-BE49-F238E27FC236}">
                <a16:creationId xmlns:a16="http://schemas.microsoft.com/office/drawing/2014/main" id="{E5A96811-443C-42D3-AAC9-6F47EB01E229}"/>
              </a:ext>
            </a:extLst>
          </p:cNvPr>
          <p:cNvPicPr>
            <a:picLocks noChangeAspect="1"/>
          </p:cNvPicPr>
          <p:nvPr/>
        </p:nvPicPr>
        <p:blipFill>
          <a:blip r:embed="rId2"/>
          <a:stretch>
            <a:fillRect/>
          </a:stretch>
        </p:blipFill>
        <p:spPr>
          <a:xfrm>
            <a:off x="1238250" y="1204912"/>
            <a:ext cx="6667500" cy="4448175"/>
          </a:xfrm>
          <a:prstGeom prst="rect">
            <a:avLst/>
          </a:prstGeom>
        </p:spPr>
      </p:pic>
    </p:spTree>
    <p:extLst>
      <p:ext uri="{BB962C8B-B14F-4D97-AF65-F5344CB8AC3E}">
        <p14:creationId xmlns:p14="http://schemas.microsoft.com/office/powerpoint/2010/main" val="33679241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Contested Nature of Subculture in the 21</a:t>
            </a:r>
            <a:r>
              <a:rPr lang="en-GB" b="1" baseline="30000" dirty="0"/>
              <a:t>st</a:t>
            </a:r>
            <a:r>
              <a:rPr lang="en-GB" b="1" dirty="0"/>
              <a:t> Century</a:t>
            </a:r>
          </a:p>
        </p:txBody>
      </p:sp>
      <p:sp>
        <p:nvSpPr>
          <p:cNvPr id="3" name="Content Placeholder 2"/>
          <p:cNvSpPr>
            <a:spLocks noGrp="1"/>
          </p:cNvSpPr>
          <p:nvPr>
            <p:ph idx="1"/>
          </p:nvPr>
        </p:nvSpPr>
        <p:spPr>
          <a:xfrm>
            <a:off x="971600" y="1988840"/>
            <a:ext cx="7416824" cy="3312368"/>
          </a:xfrm>
        </p:spPr>
        <p:txBody>
          <a:bodyPr>
            <a:normAutofit/>
          </a:bodyPr>
          <a:lstStyle/>
          <a:p>
            <a:pPr marL="0" indent="0" algn="ctr">
              <a:buNone/>
            </a:pPr>
            <a:r>
              <a:rPr lang="en-GB" sz="2800" i="1" dirty="0"/>
              <a:t>Modern researchers suggest that</a:t>
            </a:r>
          </a:p>
          <a:p>
            <a:pPr marL="0" indent="0" algn="ctr">
              <a:buNone/>
            </a:pPr>
            <a:r>
              <a:rPr lang="en-GB" sz="2600" dirty="0"/>
              <a:t>Contemporary societies are not so much a homogeneous mainstream with subcultural elements</a:t>
            </a:r>
          </a:p>
          <a:p>
            <a:pPr marL="0" indent="0" algn="ctr">
              <a:buNone/>
            </a:pPr>
            <a:r>
              <a:rPr lang="en-GB" sz="2600" dirty="0"/>
              <a:t> </a:t>
            </a:r>
            <a:r>
              <a:rPr lang="en-GB" sz="2800" b="1" u="sng" dirty="0">
                <a:solidFill>
                  <a:srgbClr val="FF0000"/>
                </a:solidFill>
              </a:rPr>
              <a:t>But rather </a:t>
            </a:r>
          </a:p>
          <a:p>
            <a:pPr marL="0" indent="0" algn="ctr">
              <a:buNone/>
            </a:pPr>
            <a:r>
              <a:rPr lang="en-GB" sz="2600" dirty="0"/>
              <a:t>A pluralistic collection of fragmented social groups that lessen or eliminate the need to talk about subcultures at all</a:t>
            </a:r>
          </a:p>
        </p:txBody>
      </p:sp>
      <p:sp>
        <p:nvSpPr>
          <p:cNvPr id="5" name="TextBox 4">
            <a:extLst>
              <a:ext uri="{FF2B5EF4-FFF2-40B4-BE49-F238E27FC236}">
                <a16:creationId xmlns:a16="http://schemas.microsoft.com/office/drawing/2014/main" id="{2E8C695E-9C21-4BBD-AB4A-7EFAD198EF34}"/>
              </a:ext>
            </a:extLst>
          </p:cNvPr>
          <p:cNvSpPr txBox="1"/>
          <p:nvPr/>
        </p:nvSpPr>
        <p:spPr>
          <a:xfrm>
            <a:off x="5770476" y="6063635"/>
            <a:ext cx="2916324" cy="369332"/>
          </a:xfrm>
          <a:prstGeom prst="rect">
            <a:avLst/>
          </a:prstGeom>
          <a:noFill/>
        </p:spPr>
        <p:txBody>
          <a:bodyPr wrap="square" rtlCol="0">
            <a:spAutoFit/>
          </a:bodyPr>
          <a:lstStyle/>
          <a:p>
            <a:r>
              <a:rPr lang="en-GB" dirty="0"/>
              <a:t>(Blackman , 2005)</a:t>
            </a:r>
          </a:p>
        </p:txBody>
      </p:sp>
    </p:spTree>
    <p:extLst>
      <p:ext uri="{BB962C8B-B14F-4D97-AF65-F5344CB8AC3E}">
        <p14:creationId xmlns:p14="http://schemas.microsoft.com/office/powerpoint/2010/main" val="765601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4EEFE-3E1F-44A0-98AF-E31E7CCF5244}"/>
              </a:ext>
            </a:extLst>
          </p:cNvPr>
          <p:cNvSpPr>
            <a:spLocks noGrp="1"/>
          </p:cNvSpPr>
          <p:nvPr>
            <p:ph type="title"/>
          </p:nvPr>
        </p:nvSpPr>
        <p:spPr>
          <a:xfrm>
            <a:off x="457200" y="116632"/>
            <a:ext cx="8229600" cy="850106"/>
          </a:xfrm>
        </p:spPr>
        <p:txBody>
          <a:bodyPr/>
          <a:lstStyle/>
          <a:p>
            <a:r>
              <a:rPr lang="en-GB" b="1" dirty="0"/>
              <a:t>21</a:t>
            </a:r>
            <a:r>
              <a:rPr lang="en-GB" b="1" baseline="30000" dirty="0"/>
              <a:t>st</a:t>
            </a:r>
            <a:r>
              <a:rPr lang="en-GB" b="1" dirty="0"/>
              <a:t> Century Sub-cultures?</a:t>
            </a:r>
          </a:p>
        </p:txBody>
      </p:sp>
      <p:sp>
        <p:nvSpPr>
          <p:cNvPr id="3" name="TextBox 2">
            <a:extLst>
              <a:ext uri="{FF2B5EF4-FFF2-40B4-BE49-F238E27FC236}">
                <a16:creationId xmlns:a16="http://schemas.microsoft.com/office/drawing/2014/main" id="{15D1F90B-C898-4385-9971-199EFF11A871}"/>
              </a:ext>
            </a:extLst>
          </p:cNvPr>
          <p:cNvSpPr txBox="1"/>
          <p:nvPr/>
        </p:nvSpPr>
        <p:spPr>
          <a:xfrm>
            <a:off x="457200" y="1124744"/>
            <a:ext cx="8363272" cy="400109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Some researchers, such as Rupa Huq, have identified a number of 21</a:t>
            </a:r>
            <a:r>
              <a:rPr lang="en-GB" sz="2800" baseline="30000" dirty="0"/>
              <a:t>st</a:t>
            </a:r>
            <a:r>
              <a:rPr lang="en-GB" sz="2800" dirty="0"/>
              <a:t> century music sub-cultures</a:t>
            </a:r>
          </a:p>
          <a:p>
            <a:pPr marL="457200" indent="-457200">
              <a:spcBef>
                <a:spcPts val="600"/>
              </a:spcBef>
              <a:spcAft>
                <a:spcPts val="600"/>
              </a:spcAft>
              <a:buFont typeface="Arial" panose="020B0604020202020204" pitchFamily="34" charset="0"/>
              <a:buChar char="•"/>
            </a:pPr>
            <a:r>
              <a:rPr lang="en-GB" sz="2800" dirty="0"/>
              <a:t>These are diverse and are disseminated globally by big business</a:t>
            </a:r>
          </a:p>
          <a:p>
            <a:pPr marL="457200" indent="-457200">
              <a:spcBef>
                <a:spcPts val="600"/>
              </a:spcBef>
              <a:spcAft>
                <a:spcPts val="600"/>
              </a:spcAft>
              <a:buFont typeface="Arial" panose="020B0604020202020204" pitchFamily="34" charset="0"/>
              <a:buChar char="•"/>
            </a:pPr>
            <a:r>
              <a:rPr lang="en-GB" sz="2800" dirty="0"/>
              <a:t>Because of this it is not possible to give over-arching descriptions of young people such as ‘generation-X’ or ‘millennials’</a:t>
            </a:r>
          </a:p>
          <a:p>
            <a:pPr marL="457200" indent="-457200">
              <a:spcBef>
                <a:spcPts val="600"/>
              </a:spcBef>
              <a:spcAft>
                <a:spcPts val="600"/>
              </a:spcAft>
              <a:buFont typeface="Arial" panose="020B0604020202020204" pitchFamily="34" charset="0"/>
              <a:buChar char="•"/>
            </a:pPr>
            <a:r>
              <a:rPr lang="en-GB" sz="2800" dirty="0"/>
              <a:t>Examples include;</a:t>
            </a:r>
          </a:p>
        </p:txBody>
      </p:sp>
      <p:sp>
        <p:nvSpPr>
          <p:cNvPr id="4" name="TextBox 3">
            <a:extLst>
              <a:ext uri="{FF2B5EF4-FFF2-40B4-BE49-F238E27FC236}">
                <a16:creationId xmlns:a16="http://schemas.microsoft.com/office/drawing/2014/main" id="{3E34C11A-9B93-4FEF-A24F-8786891E6350}"/>
              </a:ext>
            </a:extLst>
          </p:cNvPr>
          <p:cNvSpPr txBox="1"/>
          <p:nvPr/>
        </p:nvSpPr>
        <p:spPr>
          <a:xfrm>
            <a:off x="3923928" y="4567138"/>
            <a:ext cx="3528392"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hip-hop</a:t>
            </a:r>
          </a:p>
          <a:p>
            <a:pPr marL="342900" indent="-342900">
              <a:buFont typeface="Arial" panose="020B0604020202020204" pitchFamily="34" charset="0"/>
              <a:buChar char="•"/>
            </a:pPr>
            <a:r>
              <a:rPr lang="en-GB" sz="2400" dirty="0"/>
              <a:t>electronic dance music</a:t>
            </a:r>
          </a:p>
          <a:p>
            <a:pPr marL="342900" indent="-342900">
              <a:buFont typeface="Arial" panose="020B0604020202020204" pitchFamily="34" charset="0"/>
              <a:buChar char="•"/>
            </a:pPr>
            <a:r>
              <a:rPr lang="en-GB" sz="2400" dirty="0"/>
              <a:t>bhangra</a:t>
            </a:r>
          </a:p>
          <a:p>
            <a:pPr marL="342900" indent="-342900">
              <a:buFont typeface="Arial" panose="020B0604020202020204" pitchFamily="34" charset="0"/>
              <a:buChar char="•"/>
            </a:pPr>
            <a:r>
              <a:rPr lang="en-GB" sz="2400" dirty="0"/>
              <a:t>rap</a:t>
            </a:r>
          </a:p>
          <a:p>
            <a:pPr marL="342900" indent="-342900">
              <a:buFont typeface="Arial" panose="020B0604020202020204" pitchFamily="34" charset="0"/>
              <a:buChar char="•"/>
            </a:pPr>
            <a:r>
              <a:rPr lang="en-GB" sz="2400" dirty="0"/>
              <a:t>grunge</a:t>
            </a:r>
          </a:p>
        </p:txBody>
      </p:sp>
      <p:sp>
        <p:nvSpPr>
          <p:cNvPr id="5" name="TextBox 4">
            <a:extLst>
              <a:ext uri="{FF2B5EF4-FFF2-40B4-BE49-F238E27FC236}">
                <a16:creationId xmlns:a16="http://schemas.microsoft.com/office/drawing/2014/main" id="{824DE762-2FDD-47C1-9070-A1C70C69DB0A}"/>
              </a:ext>
            </a:extLst>
          </p:cNvPr>
          <p:cNvSpPr txBox="1"/>
          <p:nvPr/>
        </p:nvSpPr>
        <p:spPr>
          <a:xfrm>
            <a:off x="6228184" y="6309320"/>
            <a:ext cx="2232248" cy="369332"/>
          </a:xfrm>
          <a:prstGeom prst="rect">
            <a:avLst/>
          </a:prstGeom>
          <a:noFill/>
        </p:spPr>
        <p:txBody>
          <a:bodyPr wrap="square" rtlCol="0">
            <a:spAutoFit/>
          </a:bodyPr>
          <a:lstStyle/>
          <a:p>
            <a:r>
              <a:rPr lang="en-GB" dirty="0"/>
              <a:t>(Huq, 2006)</a:t>
            </a:r>
          </a:p>
        </p:txBody>
      </p:sp>
    </p:spTree>
    <p:extLst>
      <p:ext uri="{BB962C8B-B14F-4D97-AF65-F5344CB8AC3E}">
        <p14:creationId xmlns:p14="http://schemas.microsoft.com/office/powerpoint/2010/main" val="107567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926" y="148086"/>
            <a:ext cx="8229600" cy="850106"/>
          </a:xfrm>
        </p:spPr>
        <p:txBody>
          <a:bodyPr/>
          <a:lstStyle/>
          <a:p>
            <a:r>
              <a:rPr lang="en-GB" b="1" dirty="0"/>
              <a:t>In Reality . . .</a:t>
            </a:r>
          </a:p>
        </p:txBody>
      </p:sp>
      <p:sp>
        <p:nvSpPr>
          <p:cNvPr id="5" name="TextBox 4">
            <a:extLst>
              <a:ext uri="{FF2B5EF4-FFF2-40B4-BE49-F238E27FC236}">
                <a16:creationId xmlns:a16="http://schemas.microsoft.com/office/drawing/2014/main" id="{CF78AF25-F6D9-43A4-946D-471E9CD15C55}"/>
              </a:ext>
            </a:extLst>
          </p:cNvPr>
          <p:cNvSpPr txBox="1"/>
          <p:nvPr/>
        </p:nvSpPr>
        <p:spPr>
          <a:xfrm>
            <a:off x="451926" y="1772816"/>
            <a:ext cx="8240148" cy="15388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Resistance and assimilation are part of everybody’s experience</a:t>
            </a:r>
          </a:p>
          <a:p>
            <a:pPr marL="457200" indent="-457200">
              <a:spcBef>
                <a:spcPts val="600"/>
              </a:spcBef>
              <a:spcAft>
                <a:spcPts val="600"/>
              </a:spcAft>
              <a:buFont typeface="Arial" panose="020B0604020202020204" pitchFamily="34" charset="0"/>
              <a:buChar char="•"/>
            </a:pPr>
            <a:r>
              <a:rPr lang="en-GB" sz="2800" dirty="0"/>
              <a:t>For example;</a:t>
            </a:r>
          </a:p>
        </p:txBody>
      </p:sp>
      <p:sp>
        <p:nvSpPr>
          <p:cNvPr id="6" name="TextBox 5">
            <a:extLst>
              <a:ext uri="{FF2B5EF4-FFF2-40B4-BE49-F238E27FC236}">
                <a16:creationId xmlns:a16="http://schemas.microsoft.com/office/drawing/2014/main" id="{535BDCBB-C481-46FF-8935-83F917AF9695}"/>
              </a:ext>
            </a:extLst>
          </p:cNvPr>
          <p:cNvSpPr txBox="1"/>
          <p:nvPr/>
        </p:nvSpPr>
        <p:spPr>
          <a:xfrm>
            <a:off x="1115616" y="3429000"/>
            <a:ext cx="6624736"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Off duty police officers might break the speed limit – </a:t>
            </a:r>
            <a:r>
              <a:rPr lang="en-GB" sz="2800" b="1" dirty="0"/>
              <a:t>resistance</a:t>
            </a:r>
          </a:p>
          <a:p>
            <a:pPr marL="457200" indent="-457200">
              <a:buFont typeface="Arial" panose="020B0604020202020204" pitchFamily="34" charset="0"/>
              <a:buChar char="•"/>
            </a:pPr>
            <a:r>
              <a:rPr lang="en-GB" sz="2800" dirty="0"/>
              <a:t>Goths will spend a fortune on make-up and spend hours preparing their ‘look’ - </a:t>
            </a:r>
            <a:r>
              <a:rPr lang="en-GB" sz="2800" b="1" dirty="0"/>
              <a:t>assimilation</a:t>
            </a:r>
            <a:endParaRPr lang="en-GB" sz="2800" dirty="0"/>
          </a:p>
        </p:txBody>
      </p:sp>
      <p:sp>
        <p:nvSpPr>
          <p:cNvPr id="9" name="TextBox 8">
            <a:extLst>
              <a:ext uri="{FF2B5EF4-FFF2-40B4-BE49-F238E27FC236}">
                <a16:creationId xmlns:a16="http://schemas.microsoft.com/office/drawing/2014/main" id="{4F92376C-4399-418C-815B-65E1AF97F8AE}"/>
              </a:ext>
            </a:extLst>
          </p:cNvPr>
          <p:cNvSpPr txBox="1"/>
          <p:nvPr/>
        </p:nvSpPr>
        <p:spPr>
          <a:xfrm>
            <a:off x="467544" y="1052736"/>
            <a:ext cx="44644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Modern life is……………..</a:t>
            </a:r>
          </a:p>
        </p:txBody>
      </p:sp>
      <p:sp>
        <p:nvSpPr>
          <p:cNvPr id="10" name="TextBox 9">
            <a:extLst>
              <a:ext uri="{FF2B5EF4-FFF2-40B4-BE49-F238E27FC236}">
                <a16:creationId xmlns:a16="http://schemas.microsoft.com/office/drawing/2014/main" id="{33593DBB-4EDC-4334-A8D8-D8B1CF78AED2}"/>
              </a:ext>
            </a:extLst>
          </p:cNvPr>
          <p:cNvSpPr txBox="1"/>
          <p:nvPr/>
        </p:nvSpPr>
        <p:spPr>
          <a:xfrm>
            <a:off x="4424942" y="1036896"/>
            <a:ext cx="1872208" cy="523220"/>
          </a:xfrm>
          <a:prstGeom prst="rect">
            <a:avLst/>
          </a:prstGeom>
          <a:noFill/>
        </p:spPr>
        <p:txBody>
          <a:bodyPr wrap="square" rtlCol="0">
            <a:spAutoFit/>
          </a:bodyPr>
          <a:lstStyle/>
          <a:p>
            <a:r>
              <a:rPr lang="en-GB" sz="2800" dirty="0"/>
              <a:t>Complex!</a:t>
            </a:r>
          </a:p>
        </p:txBody>
      </p:sp>
    </p:spTree>
    <p:extLst>
      <p:ext uri="{BB962C8B-B14F-4D97-AF65-F5344CB8AC3E}">
        <p14:creationId xmlns:p14="http://schemas.microsoft.com/office/powerpoint/2010/main" val="4051368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9" grpId="0"/>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596"/>
            <a:ext cx="8229600" cy="850106"/>
          </a:xfrm>
        </p:spPr>
        <p:txBody>
          <a:bodyPr/>
          <a:lstStyle/>
          <a:p>
            <a:r>
              <a:rPr lang="en-GB" b="1" dirty="0"/>
              <a:t>Subculture as a Continuum</a:t>
            </a:r>
          </a:p>
        </p:txBody>
      </p:sp>
      <p:cxnSp>
        <p:nvCxnSpPr>
          <p:cNvPr id="5" name="Straight Arrow Connector 4"/>
          <p:cNvCxnSpPr>
            <a:cxnSpLocks/>
            <a:stCxn id="4" idx="3"/>
            <a:endCxn id="8" idx="1"/>
          </p:cNvCxnSpPr>
          <p:nvPr/>
        </p:nvCxnSpPr>
        <p:spPr>
          <a:xfrm flipV="1">
            <a:off x="2123728" y="3162319"/>
            <a:ext cx="4536504" cy="5071"/>
          </a:xfrm>
          <a:prstGeom prst="straightConnector1">
            <a:avLst/>
          </a:prstGeom>
          <a:ln w="38100">
            <a:headEnd type="arrow"/>
            <a:tailEnd type="arrow"/>
          </a:ln>
        </p:spPr>
        <p:style>
          <a:lnRef idx="1">
            <a:schemeClr val="accent5"/>
          </a:lnRef>
          <a:fillRef idx="0">
            <a:schemeClr val="accent5"/>
          </a:fillRef>
          <a:effectRef idx="0">
            <a:schemeClr val="accent5"/>
          </a:effectRef>
          <a:fontRef idx="minor">
            <a:schemeClr val="tx1"/>
          </a:fontRef>
        </p:style>
      </p:cxnSp>
      <p:sp>
        <p:nvSpPr>
          <p:cNvPr id="4" name="TextBox 3">
            <a:extLst>
              <a:ext uri="{FF2B5EF4-FFF2-40B4-BE49-F238E27FC236}">
                <a16:creationId xmlns:a16="http://schemas.microsoft.com/office/drawing/2014/main" id="{EEE0BB7C-2571-45DA-96CE-D1C00DA273EC}"/>
              </a:ext>
            </a:extLst>
          </p:cNvPr>
          <p:cNvSpPr txBox="1"/>
          <p:nvPr/>
        </p:nvSpPr>
        <p:spPr>
          <a:xfrm>
            <a:off x="323528" y="2905780"/>
            <a:ext cx="1800200" cy="523220"/>
          </a:xfrm>
          <a:prstGeom prst="rect">
            <a:avLst/>
          </a:prstGeom>
          <a:noFill/>
        </p:spPr>
        <p:txBody>
          <a:bodyPr wrap="square" rtlCol="0">
            <a:spAutoFit/>
          </a:bodyPr>
          <a:lstStyle/>
          <a:p>
            <a:pPr algn="ctr"/>
            <a:r>
              <a:rPr lang="en-GB" sz="2800" b="1" dirty="0"/>
              <a:t>Resistance</a:t>
            </a:r>
          </a:p>
        </p:txBody>
      </p:sp>
      <p:sp>
        <p:nvSpPr>
          <p:cNvPr id="8" name="TextBox 7">
            <a:extLst>
              <a:ext uri="{FF2B5EF4-FFF2-40B4-BE49-F238E27FC236}">
                <a16:creationId xmlns:a16="http://schemas.microsoft.com/office/drawing/2014/main" id="{77E18C81-780F-42ED-8876-D3057C23C199}"/>
              </a:ext>
            </a:extLst>
          </p:cNvPr>
          <p:cNvSpPr txBox="1"/>
          <p:nvPr/>
        </p:nvSpPr>
        <p:spPr>
          <a:xfrm>
            <a:off x="6660232" y="2900709"/>
            <a:ext cx="2026568" cy="523220"/>
          </a:xfrm>
          <a:prstGeom prst="rect">
            <a:avLst/>
          </a:prstGeom>
          <a:noFill/>
        </p:spPr>
        <p:txBody>
          <a:bodyPr wrap="square" rtlCol="0">
            <a:spAutoFit/>
          </a:bodyPr>
          <a:lstStyle/>
          <a:p>
            <a:pPr algn="ctr"/>
            <a:r>
              <a:rPr lang="en-GB" sz="2800" b="1" dirty="0"/>
              <a:t>Assimilation</a:t>
            </a:r>
          </a:p>
        </p:txBody>
      </p:sp>
      <p:sp>
        <p:nvSpPr>
          <p:cNvPr id="13" name="TextBox 12">
            <a:extLst>
              <a:ext uri="{FF2B5EF4-FFF2-40B4-BE49-F238E27FC236}">
                <a16:creationId xmlns:a16="http://schemas.microsoft.com/office/drawing/2014/main" id="{F14B6966-DE9E-4084-8A08-7E1165E9B4BD}"/>
              </a:ext>
            </a:extLst>
          </p:cNvPr>
          <p:cNvSpPr txBox="1"/>
          <p:nvPr/>
        </p:nvSpPr>
        <p:spPr>
          <a:xfrm>
            <a:off x="457200" y="4261603"/>
            <a:ext cx="8229600" cy="954107"/>
          </a:xfrm>
          <a:prstGeom prst="rect">
            <a:avLst/>
          </a:prstGeom>
          <a:noFill/>
        </p:spPr>
        <p:txBody>
          <a:bodyPr wrap="square" rtlCol="0">
            <a:spAutoFit/>
          </a:bodyPr>
          <a:lstStyle/>
          <a:p>
            <a:pPr algn="ctr"/>
            <a:r>
              <a:rPr lang="en-GB" sz="2800" dirty="0"/>
              <a:t>Which we all exist on and move along according to circumstance.</a:t>
            </a:r>
          </a:p>
        </p:txBody>
      </p:sp>
      <p:pic>
        <p:nvPicPr>
          <p:cNvPr id="15" name="Picture 14">
            <a:extLst>
              <a:ext uri="{FF2B5EF4-FFF2-40B4-BE49-F238E27FC236}">
                <a16:creationId xmlns:a16="http://schemas.microsoft.com/office/drawing/2014/main" id="{E0295213-0513-4065-9B10-3928874097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0571" y="2117892"/>
            <a:ext cx="782817" cy="782817"/>
          </a:xfrm>
          <a:prstGeom prst="rect">
            <a:avLst/>
          </a:prstGeom>
        </p:spPr>
      </p:pic>
    </p:spTree>
    <p:extLst>
      <p:ext uri="{BB962C8B-B14F-4D97-AF65-F5344CB8AC3E}">
        <p14:creationId xmlns:p14="http://schemas.microsoft.com/office/powerpoint/2010/main" val="302088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35" presetClass="path" presetSubtype="0" accel="50000" decel="50000" fill="hold" nodeType="clickEffect">
                                  <p:stCondLst>
                                    <p:cond delay="0"/>
                                  </p:stCondLst>
                                  <p:childTnLst>
                                    <p:animMotion origin="layout" path="M 0 0 L -0.25 0 E" pathEditMode="relative" ptsTypes="">
                                      <p:cBhvr>
                                        <p:cTn id="26" dur="2000" fill="hold"/>
                                        <p:tgtEl>
                                          <p:spTgt spid="15"/>
                                        </p:tgtEl>
                                        <p:attrNameLst>
                                          <p:attrName>ppt_x</p:attrName>
                                          <p:attrName>ppt_y</p:attrName>
                                        </p:attrNameLst>
                                      </p:cBhvr>
                                    </p:animMotion>
                                  </p:childTnLst>
                                </p:cTn>
                              </p:par>
                            </p:childTnLst>
                          </p:cTn>
                        </p:par>
                      </p:childTnLst>
                    </p:cTn>
                  </p:par>
                  <p:par>
                    <p:cTn id="27" fill="hold">
                      <p:stCondLst>
                        <p:cond delay="indefinite"/>
                      </p:stCondLst>
                      <p:childTnLst>
                        <p:par>
                          <p:cTn id="28" fill="hold">
                            <p:stCondLst>
                              <p:cond delay="0"/>
                            </p:stCondLst>
                            <p:childTnLst>
                              <p:par>
                                <p:cTn id="29" presetID="63" presetClass="path" presetSubtype="0" accel="50000" decel="50000" fill="hold" nodeType="clickEffect">
                                  <p:stCondLst>
                                    <p:cond delay="0"/>
                                  </p:stCondLst>
                                  <p:childTnLst>
                                    <p:animMotion origin="layout" path="M 0 0 L 0.25 0 E" pathEditMode="relative" ptsTypes="">
                                      <p:cBhvr>
                                        <p:cTn id="30" dur="2000" fill="hold"/>
                                        <p:tgtEl>
                                          <p:spTgt spid="15"/>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9616"/>
            <a:ext cx="8229600" cy="860293"/>
          </a:xfrm>
        </p:spPr>
        <p:txBody>
          <a:bodyPr/>
          <a:lstStyle/>
          <a:p>
            <a:r>
              <a:rPr lang="en-GB" b="1" dirty="0"/>
              <a:t>Sub-cultural Style</a:t>
            </a:r>
          </a:p>
        </p:txBody>
      </p:sp>
      <p:sp>
        <p:nvSpPr>
          <p:cNvPr id="5" name="TextBox 4">
            <a:extLst>
              <a:ext uri="{FF2B5EF4-FFF2-40B4-BE49-F238E27FC236}">
                <a16:creationId xmlns:a16="http://schemas.microsoft.com/office/drawing/2014/main" id="{ABBEA972-B588-4E71-B6FE-C5D1FC0CA3C6}"/>
              </a:ext>
            </a:extLst>
          </p:cNvPr>
          <p:cNvSpPr txBox="1"/>
          <p:nvPr/>
        </p:nvSpPr>
        <p:spPr>
          <a:xfrm>
            <a:off x="323528" y="1124744"/>
            <a:ext cx="7920880" cy="954107"/>
          </a:xfrm>
          <a:prstGeom prst="rect">
            <a:avLst/>
          </a:prstGeom>
          <a:noFill/>
        </p:spPr>
        <p:txBody>
          <a:bodyPr wrap="square" rtlCol="0">
            <a:spAutoFit/>
          </a:bodyPr>
          <a:lstStyle/>
          <a:p>
            <a:r>
              <a:rPr lang="en-GB" sz="2800" dirty="0"/>
              <a:t>Each sub-culture has its own distinctive style which consists of;</a:t>
            </a:r>
          </a:p>
        </p:txBody>
      </p:sp>
      <p:sp>
        <p:nvSpPr>
          <p:cNvPr id="6" name="TextBox 5">
            <a:extLst>
              <a:ext uri="{FF2B5EF4-FFF2-40B4-BE49-F238E27FC236}">
                <a16:creationId xmlns:a16="http://schemas.microsoft.com/office/drawing/2014/main" id="{C34C5B0F-E57B-4E86-A363-2E18264D4080}"/>
              </a:ext>
            </a:extLst>
          </p:cNvPr>
          <p:cNvSpPr txBox="1"/>
          <p:nvPr/>
        </p:nvSpPr>
        <p:spPr>
          <a:xfrm>
            <a:off x="1115616" y="2277702"/>
            <a:ext cx="2088232" cy="523220"/>
          </a:xfrm>
          <a:prstGeom prst="rect">
            <a:avLst/>
          </a:prstGeom>
          <a:noFill/>
        </p:spPr>
        <p:txBody>
          <a:bodyPr wrap="square" rtlCol="0">
            <a:spAutoFit/>
          </a:bodyPr>
          <a:lstStyle/>
          <a:p>
            <a:r>
              <a:rPr lang="en-GB" sz="2800" b="1" dirty="0"/>
              <a:t>Argot</a:t>
            </a:r>
          </a:p>
        </p:txBody>
      </p:sp>
      <p:sp>
        <p:nvSpPr>
          <p:cNvPr id="7" name="TextBox 6">
            <a:extLst>
              <a:ext uri="{FF2B5EF4-FFF2-40B4-BE49-F238E27FC236}">
                <a16:creationId xmlns:a16="http://schemas.microsoft.com/office/drawing/2014/main" id="{578E3541-B1DA-4D7B-A34B-13623DF8648B}"/>
              </a:ext>
            </a:extLst>
          </p:cNvPr>
          <p:cNvSpPr txBox="1"/>
          <p:nvPr/>
        </p:nvSpPr>
        <p:spPr>
          <a:xfrm>
            <a:off x="1619672" y="2924944"/>
            <a:ext cx="676875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How a sub-cultural group speaks</a:t>
            </a:r>
          </a:p>
        </p:txBody>
      </p:sp>
      <p:sp>
        <p:nvSpPr>
          <p:cNvPr id="9" name="TextBox 8">
            <a:extLst>
              <a:ext uri="{FF2B5EF4-FFF2-40B4-BE49-F238E27FC236}">
                <a16:creationId xmlns:a16="http://schemas.microsoft.com/office/drawing/2014/main" id="{D683C5D3-4A33-489F-8BC6-007258CDA7D7}"/>
              </a:ext>
            </a:extLst>
          </p:cNvPr>
          <p:cNvSpPr txBox="1"/>
          <p:nvPr/>
        </p:nvSpPr>
        <p:spPr>
          <a:xfrm>
            <a:off x="1100944" y="3409837"/>
            <a:ext cx="2088232" cy="523220"/>
          </a:xfrm>
          <a:prstGeom prst="rect">
            <a:avLst/>
          </a:prstGeom>
          <a:noFill/>
        </p:spPr>
        <p:txBody>
          <a:bodyPr wrap="square" rtlCol="0">
            <a:spAutoFit/>
          </a:bodyPr>
          <a:lstStyle/>
          <a:p>
            <a:r>
              <a:rPr lang="en-GB" sz="2800" b="1" dirty="0"/>
              <a:t>Demeanour</a:t>
            </a:r>
          </a:p>
        </p:txBody>
      </p:sp>
      <p:sp>
        <p:nvSpPr>
          <p:cNvPr id="10" name="TextBox 9">
            <a:extLst>
              <a:ext uri="{FF2B5EF4-FFF2-40B4-BE49-F238E27FC236}">
                <a16:creationId xmlns:a16="http://schemas.microsoft.com/office/drawing/2014/main" id="{639625CF-7CEE-4A96-BD8E-12818EA06058}"/>
              </a:ext>
            </a:extLst>
          </p:cNvPr>
          <p:cNvSpPr txBox="1"/>
          <p:nvPr/>
        </p:nvSpPr>
        <p:spPr>
          <a:xfrm>
            <a:off x="1605000" y="4057079"/>
            <a:ext cx="676875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How a sub-cultural group behaves</a:t>
            </a:r>
          </a:p>
        </p:txBody>
      </p:sp>
      <p:sp>
        <p:nvSpPr>
          <p:cNvPr id="11" name="TextBox 10">
            <a:extLst>
              <a:ext uri="{FF2B5EF4-FFF2-40B4-BE49-F238E27FC236}">
                <a16:creationId xmlns:a16="http://schemas.microsoft.com/office/drawing/2014/main" id="{E44E5799-0CFA-4581-A84B-42BD8A115A09}"/>
              </a:ext>
            </a:extLst>
          </p:cNvPr>
          <p:cNvSpPr txBox="1"/>
          <p:nvPr/>
        </p:nvSpPr>
        <p:spPr>
          <a:xfrm>
            <a:off x="1115616" y="4562794"/>
            <a:ext cx="2088232" cy="523220"/>
          </a:xfrm>
          <a:prstGeom prst="rect">
            <a:avLst/>
          </a:prstGeom>
          <a:noFill/>
        </p:spPr>
        <p:txBody>
          <a:bodyPr wrap="square" rtlCol="0">
            <a:spAutoFit/>
          </a:bodyPr>
          <a:lstStyle/>
          <a:p>
            <a:r>
              <a:rPr lang="en-GB" sz="2800" b="1" dirty="0"/>
              <a:t>Image</a:t>
            </a:r>
          </a:p>
        </p:txBody>
      </p:sp>
      <p:sp>
        <p:nvSpPr>
          <p:cNvPr id="12" name="TextBox 11">
            <a:extLst>
              <a:ext uri="{FF2B5EF4-FFF2-40B4-BE49-F238E27FC236}">
                <a16:creationId xmlns:a16="http://schemas.microsoft.com/office/drawing/2014/main" id="{74477C2F-EE0B-4599-B58B-BF8D8B1302B8}"/>
              </a:ext>
            </a:extLst>
          </p:cNvPr>
          <p:cNvSpPr txBox="1"/>
          <p:nvPr/>
        </p:nvSpPr>
        <p:spPr>
          <a:xfrm>
            <a:off x="1619672" y="5210036"/>
            <a:ext cx="676875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How a sub-cultural group looks</a:t>
            </a:r>
          </a:p>
        </p:txBody>
      </p:sp>
    </p:spTree>
    <p:extLst>
      <p:ext uri="{BB962C8B-B14F-4D97-AF65-F5344CB8AC3E}">
        <p14:creationId xmlns:p14="http://schemas.microsoft.com/office/powerpoint/2010/main" val="42628056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778098"/>
          </a:xfrm>
        </p:spPr>
        <p:txBody>
          <a:bodyPr/>
          <a:lstStyle/>
          <a:p>
            <a:r>
              <a:rPr lang="en-GB" b="1" dirty="0"/>
              <a:t>Homology</a:t>
            </a:r>
          </a:p>
        </p:txBody>
      </p:sp>
      <p:sp>
        <p:nvSpPr>
          <p:cNvPr id="3" name="Content Placeholder 2"/>
          <p:cNvSpPr>
            <a:spLocks noGrp="1"/>
          </p:cNvSpPr>
          <p:nvPr>
            <p:ph idx="1"/>
          </p:nvPr>
        </p:nvSpPr>
        <p:spPr>
          <a:xfrm>
            <a:off x="457200" y="1822811"/>
            <a:ext cx="8229600" cy="1224136"/>
          </a:xfrm>
        </p:spPr>
        <p:txBody>
          <a:bodyPr>
            <a:normAutofit/>
          </a:bodyPr>
          <a:lstStyle/>
          <a:p>
            <a:pPr marL="457200" lvl="1" indent="0">
              <a:buNone/>
            </a:pPr>
            <a:r>
              <a:rPr lang="en-GB" sz="2400" dirty="0"/>
              <a:t>‘the object [i.e. the sub-culture] in question must have the ‘objective possibility’ of reflecting the particular values and concerns of the group’</a:t>
            </a:r>
          </a:p>
          <a:p>
            <a:pPr lvl="1"/>
            <a:endParaRPr lang="en-GB" sz="2400" dirty="0"/>
          </a:p>
        </p:txBody>
      </p:sp>
      <p:sp>
        <p:nvSpPr>
          <p:cNvPr id="5" name="TextBox 4">
            <a:extLst>
              <a:ext uri="{FF2B5EF4-FFF2-40B4-BE49-F238E27FC236}">
                <a16:creationId xmlns:a16="http://schemas.microsoft.com/office/drawing/2014/main" id="{C6CE896F-C055-47FD-B0DC-54B9DD313191}"/>
              </a:ext>
            </a:extLst>
          </p:cNvPr>
          <p:cNvSpPr txBox="1"/>
          <p:nvPr/>
        </p:nvSpPr>
        <p:spPr>
          <a:xfrm>
            <a:off x="457200" y="1089737"/>
            <a:ext cx="7931224" cy="523220"/>
          </a:xfrm>
          <a:prstGeom prst="rect">
            <a:avLst/>
          </a:prstGeom>
          <a:noFill/>
        </p:spPr>
        <p:txBody>
          <a:bodyPr wrap="square" rtlCol="0">
            <a:spAutoFit/>
          </a:bodyPr>
          <a:lstStyle/>
          <a:p>
            <a:pPr marL="285750" indent="-285750">
              <a:buFont typeface="Arial" panose="020B0604020202020204" pitchFamily="34" charset="0"/>
              <a:buChar char="•"/>
            </a:pPr>
            <a:r>
              <a:rPr lang="en-GB" sz="2800" dirty="0"/>
              <a:t>This is the idea that, when studying sub-cultures;</a:t>
            </a:r>
          </a:p>
        </p:txBody>
      </p:sp>
      <p:sp>
        <p:nvSpPr>
          <p:cNvPr id="6" name="TextBox 5">
            <a:extLst>
              <a:ext uri="{FF2B5EF4-FFF2-40B4-BE49-F238E27FC236}">
                <a16:creationId xmlns:a16="http://schemas.microsoft.com/office/drawing/2014/main" id="{9A0C34D6-08C4-4666-B6C1-0F305AC5B57E}"/>
              </a:ext>
            </a:extLst>
          </p:cNvPr>
          <p:cNvSpPr txBox="1"/>
          <p:nvPr/>
        </p:nvSpPr>
        <p:spPr>
          <a:xfrm>
            <a:off x="6300192" y="2708920"/>
            <a:ext cx="2653952" cy="369332"/>
          </a:xfrm>
          <a:prstGeom prst="rect">
            <a:avLst/>
          </a:prstGeom>
          <a:noFill/>
        </p:spPr>
        <p:txBody>
          <a:bodyPr wrap="square" rtlCol="0">
            <a:spAutoFit/>
          </a:bodyPr>
          <a:lstStyle/>
          <a:p>
            <a:r>
              <a:rPr lang="en-GB" dirty="0"/>
              <a:t>(Clarke </a:t>
            </a:r>
            <a:r>
              <a:rPr lang="en-GB" i="1" dirty="0"/>
              <a:t>et al</a:t>
            </a:r>
            <a:r>
              <a:rPr lang="en-GB" dirty="0"/>
              <a:t>, 1976, p. 179)</a:t>
            </a:r>
          </a:p>
        </p:txBody>
      </p:sp>
      <p:sp>
        <p:nvSpPr>
          <p:cNvPr id="8" name="TextBox 7">
            <a:extLst>
              <a:ext uri="{FF2B5EF4-FFF2-40B4-BE49-F238E27FC236}">
                <a16:creationId xmlns:a16="http://schemas.microsoft.com/office/drawing/2014/main" id="{A77F65BD-0084-45D3-A694-47F8072EF0C5}"/>
              </a:ext>
            </a:extLst>
          </p:cNvPr>
          <p:cNvSpPr txBox="1"/>
          <p:nvPr/>
        </p:nvSpPr>
        <p:spPr>
          <a:xfrm>
            <a:off x="827584" y="3212976"/>
            <a:ext cx="7859216" cy="1200329"/>
          </a:xfrm>
          <a:prstGeom prst="rect">
            <a:avLst/>
          </a:prstGeom>
          <a:noFill/>
        </p:spPr>
        <p:txBody>
          <a:bodyPr wrap="square" rtlCol="0">
            <a:spAutoFit/>
          </a:bodyPr>
          <a:lstStyle/>
          <a:p>
            <a:r>
              <a:rPr lang="en-GB" sz="2400" dirty="0"/>
              <a:t>The researcher should identify ‘structural 'resonances’ [...] between the different elements making up a socio-cultural whole.’</a:t>
            </a:r>
          </a:p>
        </p:txBody>
      </p:sp>
      <p:sp>
        <p:nvSpPr>
          <p:cNvPr id="9" name="TextBox 8">
            <a:extLst>
              <a:ext uri="{FF2B5EF4-FFF2-40B4-BE49-F238E27FC236}">
                <a16:creationId xmlns:a16="http://schemas.microsoft.com/office/drawing/2014/main" id="{40EF90EA-1CB3-477A-ACB8-89658EA5F40D}"/>
              </a:ext>
            </a:extLst>
          </p:cNvPr>
          <p:cNvSpPr txBox="1"/>
          <p:nvPr/>
        </p:nvSpPr>
        <p:spPr>
          <a:xfrm>
            <a:off x="6300192" y="4045123"/>
            <a:ext cx="2653952" cy="369332"/>
          </a:xfrm>
          <a:prstGeom prst="rect">
            <a:avLst/>
          </a:prstGeom>
          <a:noFill/>
        </p:spPr>
        <p:txBody>
          <a:bodyPr wrap="square" rtlCol="0">
            <a:spAutoFit/>
          </a:bodyPr>
          <a:lstStyle/>
          <a:p>
            <a:r>
              <a:rPr lang="en-GB" dirty="0"/>
              <a:t>(Middleton 1990, p. 9)</a:t>
            </a:r>
          </a:p>
        </p:txBody>
      </p:sp>
      <p:sp>
        <p:nvSpPr>
          <p:cNvPr id="10" name="TextBox 9">
            <a:extLst>
              <a:ext uri="{FF2B5EF4-FFF2-40B4-BE49-F238E27FC236}">
                <a16:creationId xmlns:a16="http://schemas.microsoft.com/office/drawing/2014/main" id="{A7896C38-197F-4C95-88AD-02E4A150A7EC}"/>
              </a:ext>
            </a:extLst>
          </p:cNvPr>
          <p:cNvSpPr txBox="1"/>
          <p:nvPr/>
        </p:nvSpPr>
        <p:spPr>
          <a:xfrm>
            <a:off x="827584" y="4725144"/>
            <a:ext cx="7859216" cy="830997"/>
          </a:xfrm>
          <a:prstGeom prst="rect">
            <a:avLst/>
          </a:prstGeom>
          <a:noFill/>
        </p:spPr>
        <p:txBody>
          <a:bodyPr wrap="square" rtlCol="0">
            <a:spAutoFit/>
          </a:bodyPr>
          <a:lstStyle/>
          <a:p>
            <a:r>
              <a:rPr lang="en-GB" sz="2400" dirty="0"/>
              <a:t>That is to say that the researcher is seeking to identify what members of a potential ‘sub-cultural’ group have in common.</a:t>
            </a:r>
          </a:p>
        </p:txBody>
      </p:sp>
      <p:sp>
        <p:nvSpPr>
          <p:cNvPr id="11" name="TextBox 10">
            <a:extLst>
              <a:ext uri="{FF2B5EF4-FFF2-40B4-BE49-F238E27FC236}">
                <a16:creationId xmlns:a16="http://schemas.microsoft.com/office/drawing/2014/main" id="{C738077D-14F1-41FF-9F54-B7D80C618636}"/>
              </a:ext>
            </a:extLst>
          </p:cNvPr>
          <p:cNvSpPr txBox="1"/>
          <p:nvPr/>
        </p:nvSpPr>
        <p:spPr>
          <a:xfrm>
            <a:off x="6300192" y="5651956"/>
            <a:ext cx="2653952" cy="369332"/>
          </a:xfrm>
          <a:prstGeom prst="rect">
            <a:avLst/>
          </a:prstGeom>
          <a:noFill/>
        </p:spPr>
        <p:txBody>
          <a:bodyPr wrap="square" rtlCol="0">
            <a:spAutoFit/>
          </a:bodyPr>
          <a:lstStyle/>
          <a:p>
            <a:r>
              <a:rPr lang="en-GB" dirty="0"/>
              <a:t>(Willis 1978: 198-201)</a:t>
            </a:r>
          </a:p>
        </p:txBody>
      </p:sp>
    </p:spTree>
    <p:extLst>
      <p:ext uri="{BB962C8B-B14F-4D97-AF65-F5344CB8AC3E}">
        <p14:creationId xmlns:p14="http://schemas.microsoft.com/office/powerpoint/2010/main" val="120652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8" grpId="0"/>
      <p:bldP spid="9" grpId="0"/>
      <p:bldP spid="10" grpId="0"/>
      <p:bldP spid="11"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For Example:</a:t>
            </a:r>
            <a:br>
              <a:rPr lang="en-GB" b="1" dirty="0"/>
            </a:br>
            <a:r>
              <a:rPr lang="en-GB" b="1" dirty="0"/>
              <a:t>Differing Forms of Masculinity</a:t>
            </a:r>
          </a:p>
        </p:txBody>
      </p:sp>
      <p:sp>
        <p:nvSpPr>
          <p:cNvPr id="3" name="Content Placeholder 2"/>
          <p:cNvSpPr>
            <a:spLocks noGrp="1"/>
          </p:cNvSpPr>
          <p:nvPr>
            <p:ph idx="1"/>
          </p:nvPr>
        </p:nvSpPr>
        <p:spPr>
          <a:xfrm>
            <a:off x="457200" y="1827967"/>
            <a:ext cx="7931224" cy="3473242"/>
          </a:xfrm>
        </p:spPr>
        <p:txBody>
          <a:bodyPr>
            <a:normAutofit fontScale="85000" lnSpcReduction="10000"/>
          </a:bodyPr>
          <a:lstStyle/>
          <a:p>
            <a:r>
              <a:rPr lang="en-GB" dirty="0"/>
              <a:t>Members of a subculture must speak a common language. </a:t>
            </a:r>
          </a:p>
          <a:p>
            <a:endParaRPr lang="en-GB" dirty="0"/>
          </a:p>
          <a:p>
            <a:r>
              <a:rPr lang="en-GB" dirty="0"/>
              <a:t>And if a style is really to catch on, it if is to become genuinely popular [within the subculture], it must say the right things in the right way at the right time.</a:t>
            </a:r>
          </a:p>
          <a:p>
            <a:endParaRPr lang="en-GB" dirty="0"/>
          </a:p>
          <a:p>
            <a:r>
              <a:rPr lang="en-GB" dirty="0"/>
              <a:t>It must anticipate or encapsulate a mood, a moment’</a:t>
            </a:r>
          </a:p>
        </p:txBody>
      </p:sp>
      <p:sp>
        <p:nvSpPr>
          <p:cNvPr id="5" name="TextBox 4">
            <a:extLst>
              <a:ext uri="{FF2B5EF4-FFF2-40B4-BE49-F238E27FC236}">
                <a16:creationId xmlns:a16="http://schemas.microsoft.com/office/drawing/2014/main" id="{3EE579AF-F617-498A-90BA-FCCA86E0AD25}"/>
              </a:ext>
            </a:extLst>
          </p:cNvPr>
          <p:cNvSpPr txBox="1"/>
          <p:nvPr/>
        </p:nvSpPr>
        <p:spPr>
          <a:xfrm>
            <a:off x="6242179" y="6021288"/>
            <a:ext cx="2448272" cy="369332"/>
          </a:xfrm>
          <a:prstGeom prst="rect">
            <a:avLst/>
          </a:prstGeom>
          <a:noFill/>
        </p:spPr>
        <p:txBody>
          <a:bodyPr wrap="square" rtlCol="0">
            <a:spAutoFit/>
          </a:bodyPr>
          <a:lstStyle/>
          <a:p>
            <a:r>
              <a:rPr lang="en-GB" dirty="0"/>
              <a:t>(</a:t>
            </a:r>
            <a:r>
              <a:rPr lang="en-GB" dirty="0" err="1"/>
              <a:t>Hebdige</a:t>
            </a:r>
            <a:r>
              <a:rPr lang="en-GB" dirty="0"/>
              <a:t>, 1979, p. 122)</a:t>
            </a:r>
          </a:p>
        </p:txBody>
      </p:sp>
    </p:spTree>
    <p:extLst>
      <p:ext uri="{BB962C8B-B14F-4D97-AF65-F5344CB8AC3E}">
        <p14:creationId xmlns:p14="http://schemas.microsoft.com/office/powerpoint/2010/main" val="2113602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3378"/>
            <a:ext cx="8229600" cy="860293"/>
          </a:xfrm>
        </p:spPr>
        <p:txBody>
          <a:bodyPr/>
          <a:lstStyle/>
          <a:p>
            <a:r>
              <a:rPr lang="en-GB" b="1" dirty="0"/>
              <a:t>Thus . . .</a:t>
            </a:r>
          </a:p>
        </p:txBody>
      </p:sp>
      <p:sp>
        <p:nvSpPr>
          <p:cNvPr id="3" name="Content Placeholder 2"/>
          <p:cNvSpPr>
            <a:spLocks noGrp="1"/>
          </p:cNvSpPr>
          <p:nvPr>
            <p:ph idx="1"/>
          </p:nvPr>
        </p:nvSpPr>
        <p:spPr>
          <a:xfrm>
            <a:off x="575556" y="3767962"/>
            <a:ext cx="7992888" cy="2088232"/>
          </a:xfrm>
        </p:spPr>
        <p:txBody>
          <a:bodyPr>
            <a:normAutofit/>
          </a:bodyPr>
          <a:lstStyle/>
          <a:p>
            <a:pPr marL="0" indent="0" algn="ctr">
              <a:buNone/>
            </a:pPr>
            <a:r>
              <a:rPr lang="en-GB" dirty="0"/>
              <a:t>Each encapsulated different moods or articulations of their disaffection within mainstream society but were unique in their consumption and leisure</a:t>
            </a:r>
          </a:p>
          <a:p>
            <a:pPr algn="ctr"/>
            <a:endParaRPr lang="en-GB" dirty="0"/>
          </a:p>
        </p:txBody>
      </p:sp>
      <p:sp>
        <p:nvSpPr>
          <p:cNvPr id="5" name="TextBox 4">
            <a:extLst>
              <a:ext uri="{FF2B5EF4-FFF2-40B4-BE49-F238E27FC236}">
                <a16:creationId xmlns:a16="http://schemas.microsoft.com/office/drawing/2014/main" id="{FFCF37F0-BE41-4D77-BBC6-A3BA2AD379ED}"/>
              </a:ext>
            </a:extLst>
          </p:cNvPr>
          <p:cNvSpPr txBox="1"/>
          <p:nvPr/>
        </p:nvSpPr>
        <p:spPr>
          <a:xfrm>
            <a:off x="755576" y="1830574"/>
            <a:ext cx="7812868" cy="1200329"/>
          </a:xfrm>
          <a:prstGeom prst="rect">
            <a:avLst/>
          </a:prstGeom>
          <a:noFill/>
        </p:spPr>
        <p:txBody>
          <a:bodyPr wrap="square" rtlCol="0">
            <a:spAutoFit/>
          </a:bodyPr>
          <a:lstStyle/>
          <a:p>
            <a:pPr algn="ctr"/>
            <a:r>
              <a:rPr lang="en-GB" sz="3600" dirty="0"/>
              <a:t>Of each of the sub-cultural groups that we looked at in our whistle stop tour</a:t>
            </a:r>
          </a:p>
        </p:txBody>
      </p:sp>
    </p:spTree>
    <p:extLst>
      <p:ext uri="{BB962C8B-B14F-4D97-AF65-F5344CB8AC3E}">
        <p14:creationId xmlns:p14="http://schemas.microsoft.com/office/powerpoint/2010/main" val="297390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Post-War Impact upon the Development of Youth Subculture</a:t>
            </a:r>
          </a:p>
        </p:txBody>
      </p:sp>
      <p:sp>
        <p:nvSpPr>
          <p:cNvPr id="3" name="Content Placeholder 2"/>
          <p:cNvSpPr>
            <a:spLocks noGrp="1"/>
          </p:cNvSpPr>
          <p:nvPr>
            <p:ph idx="1"/>
          </p:nvPr>
        </p:nvSpPr>
        <p:spPr>
          <a:xfrm>
            <a:off x="484042" y="2248272"/>
            <a:ext cx="8229600" cy="3124944"/>
          </a:xfrm>
        </p:spPr>
        <p:txBody>
          <a:bodyPr>
            <a:normAutofit/>
          </a:bodyPr>
          <a:lstStyle/>
          <a:p>
            <a:r>
              <a:rPr lang="en-GB" sz="2800" dirty="0"/>
              <a:t>Baby boom after WWII</a:t>
            </a:r>
          </a:p>
          <a:p>
            <a:r>
              <a:rPr lang="en-GB" sz="2800" dirty="0"/>
              <a:t>Improved wages</a:t>
            </a:r>
          </a:p>
          <a:p>
            <a:r>
              <a:rPr lang="en-GB" sz="2800" dirty="0"/>
              <a:t>Young people had disposable income</a:t>
            </a:r>
          </a:p>
          <a:p>
            <a:r>
              <a:rPr lang="en-GB" sz="2800" dirty="0"/>
              <a:t>Focused advertising in the media</a:t>
            </a:r>
          </a:p>
          <a:p>
            <a:r>
              <a:rPr lang="en-GB" sz="2800" dirty="0"/>
              <a:t>Developed a new dominant image of ’teenagers’ as consumer demographic to be taken seriously</a:t>
            </a:r>
          </a:p>
        </p:txBody>
      </p:sp>
      <p:sp>
        <p:nvSpPr>
          <p:cNvPr id="5" name="TextBox 4">
            <a:extLst>
              <a:ext uri="{FF2B5EF4-FFF2-40B4-BE49-F238E27FC236}">
                <a16:creationId xmlns:a16="http://schemas.microsoft.com/office/drawing/2014/main" id="{CB5E1553-6381-453B-820E-F7EFE8E56498}"/>
              </a:ext>
            </a:extLst>
          </p:cNvPr>
          <p:cNvSpPr txBox="1"/>
          <p:nvPr/>
        </p:nvSpPr>
        <p:spPr>
          <a:xfrm>
            <a:off x="251520" y="1484784"/>
            <a:ext cx="8136904" cy="523220"/>
          </a:xfrm>
          <a:prstGeom prst="rect">
            <a:avLst/>
          </a:prstGeom>
          <a:noFill/>
        </p:spPr>
        <p:txBody>
          <a:bodyPr wrap="square" rtlCol="0">
            <a:spAutoFit/>
          </a:bodyPr>
          <a:lstStyle/>
          <a:p>
            <a:r>
              <a:rPr lang="en-GB" sz="2800" b="1" dirty="0"/>
              <a:t>The existence of sub-cultures was made possible by;</a:t>
            </a:r>
          </a:p>
        </p:txBody>
      </p:sp>
    </p:spTree>
    <p:extLst>
      <p:ext uri="{BB962C8B-B14F-4D97-AF65-F5344CB8AC3E}">
        <p14:creationId xmlns:p14="http://schemas.microsoft.com/office/powerpoint/2010/main" val="104789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634082"/>
          </a:xfrm>
        </p:spPr>
        <p:txBody>
          <a:bodyPr>
            <a:normAutofit fontScale="90000"/>
          </a:bodyPr>
          <a:lstStyle/>
          <a:p>
            <a:r>
              <a:rPr lang="en-GB" b="1" dirty="0"/>
              <a:t>Role of Media</a:t>
            </a:r>
          </a:p>
        </p:txBody>
      </p:sp>
      <p:sp>
        <p:nvSpPr>
          <p:cNvPr id="3" name="Content Placeholder 2"/>
          <p:cNvSpPr>
            <a:spLocks noGrp="1"/>
          </p:cNvSpPr>
          <p:nvPr>
            <p:ph idx="1"/>
          </p:nvPr>
        </p:nvSpPr>
        <p:spPr>
          <a:xfrm>
            <a:off x="323528" y="908721"/>
            <a:ext cx="8229600" cy="1008111"/>
          </a:xfrm>
        </p:spPr>
        <p:txBody>
          <a:bodyPr>
            <a:normAutofit/>
          </a:bodyPr>
          <a:lstStyle/>
          <a:p>
            <a:r>
              <a:rPr lang="en-GB" sz="2800" dirty="0"/>
              <a:t>Sub-cultures were seen as being influenced by the development of;</a:t>
            </a:r>
          </a:p>
        </p:txBody>
      </p:sp>
      <p:sp>
        <p:nvSpPr>
          <p:cNvPr id="5" name="TextBox 4">
            <a:extLst>
              <a:ext uri="{FF2B5EF4-FFF2-40B4-BE49-F238E27FC236}">
                <a16:creationId xmlns:a16="http://schemas.microsoft.com/office/drawing/2014/main" id="{37EFCFF2-0223-4681-8E12-8EB769D789DC}"/>
              </a:ext>
            </a:extLst>
          </p:cNvPr>
          <p:cNvSpPr txBox="1"/>
          <p:nvPr/>
        </p:nvSpPr>
        <p:spPr>
          <a:xfrm>
            <a:off x="590872" y="1907298"/>
            <a:ext cx="8229600"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Mass media advertising</a:t>
            </a:r>
          </a:p>
          <a:p>
            <a:pPr marL="457200" indent="-457200">
              <a:buFont typeface="Arial" panose="020B0604020202020204" pitchFamily="34" charset="0"/>
              <a:buChar char="•"/>
            </a:pPr>
            <a:r>
              <a:rPr lang="en-GB" sz="2800" dirty="0"/>
              <a:t>Film</a:t>
            </a:r>
          </a:p>
          <a:p>
            <a:pPr marL="457200" indent="-457200">
              <a:buFont typeface="Arial" panose="020B0604020202020204" pitchFamily="34" charset="0"/>
              <a:buChar char="•"/>
            </a:pPr>
            <a:r>
              <a:rPr lang="en-GB" sz="2800" dirty="0"/>
              <a:t>Television</a:t>
            </a:r>
          </a:p>
          <a:p>
            <a:pPr marL="457200" indent="-457200">
              <a:buFont typeface="Arial" panose="020B0604020202020204" pitchFamily="34" charset="0"/>
              <a:buChar char="•"/>
            </a:pPr>
            <a:r>
              <a:rPr lang="en-GB" sz="2800" dirty="0"/>
              <a:t>Rock and roll e.g. Elvis and the Beatles as symbols of resistance</a:t>
            </a:r>
          </a:p>
        </p:txBody>
      </p:sp>
      <p:sp>
        <p:nvSpPr>
          <p:cNvPr id="6" name="TextBox 5">
            <a:extLst>
              <a:ext uri="{FF2B5EF4-FFF2-40B4-BE49-F238E27FC236}">
                <a16:creationId xmlns:a16="http://schemas.microsoft.com/office/drawing/2014/main" id="{62481FD9-EF4A-44F9-BAE2-E0F1AC90C6D8}"/>
              </a:ext>
            </a:extLst>
          </p:cNvPr>
          <p:cNvSpPr txBox="1"/>
          <p:nvPr/>
        </p:nvSpPr>
        <p:spPr>
          <a:xfrm>
            <a:off x="324339" y="4248671"/>
            <a:ext cx="849694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Media seen as developing complex youth cultures linked  to a shared leisure practices</a:t>
            </a:r>
          </a:p>
          <a:p>
            <a:endParaRPr lang="en-GB" sz="2800" dirty="0"/>
          </a:p>
        </p:txBody>
      </p:sp>
    </p:spTree>
    <p:extLst>
      <p:ext uri="{BB962C8B-B14F-4D97-AF65-F5344CB8AC3E}">
        <p14:creationId xmlns:p14="http://schemas.microsoft.com/office/powerpoint/2010/main" val="303969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ormAutofit fontScale="90000"/>
          </a:bodyPr>
          <a:lstStyle/>
          <a:p>
            <a:r>
              <a:rPr lang="en-GB" sz="4000" b="1" dirty="0"/>
              <a:t>But sub-culture is more than ‘buying an identity</a:t>
            </a:r>
          </a:p>
        </p:txBody>
      </p:sp>
      <p:sp>
        <p:nvSpPr>
          <p:cNvPr id="3" name="Content Placeholder 2"/>
          <p:cNvSpPr>
            <a:spLocks noGrp="1"/>
          </p:cNvSpPr>
          <p:nvPr>
            <p:ph idx="1"/>
          </p:nvPr>
        </p:nvSpPr>
        <p:spPr/>
        <p:txBody>
          <a:bodyPr/>
          <a:lstStyle/>
          <a:p>
            <a:r>
              <a:rPr lang="en-GB" dirty="0"/>
              <a:t>Sub-culture is more than just buying things</a:t>
            </a:r>
          </a:p>
          <a:p>
            <a:r>
              <a:rPr lang="en-GB" dirty="0"/>
              <a:t>It is also about the embeddedness of consumption within an articulated lifestyle</a:t>
            </a:r>
          </a:p>
          <a:p>
            <a:r>
              <a:rPr lang="en-GB" dirty="0"/>
              <a:t>Style as symbol of resistance</a:t>
            </a:r>
          </a:p>
          <a:p>
            <a:r>
              <a:rPr lang="en-GB" dirty="0"/>
              <a:t>Style as symbol of subculture</a:t>
            </a:r>
          </a:p>
          <a:p>
            <a:r>
              <a:rPr lang="en-GB" dirty="0"/>
              <a:t>Style as symbol of ‘belonging’</a:t>
            </a:r>
          </a:p>
          <a:p>
            <a:r>
              <a:rPr lang="en-GB" dirty="0"/>
              <a:t>Style as identifying with the ‘values’ of the group</a:t>
            </a:r>
          </a:p>
          <a:p>
            <a:pPr lvl="1"/>
            <a:endParaRPr lang="en-GB" dirty="0"/>
          </a:p>
        </p:txBody>
      </p:sp>
    </p:spTree>
    <p:extLst>
      <p:ext uri="{BB962C8B-B14F-4D97-AF65-F5344CB8AC3E}">
        <p14:creationId xmlns:p14="http://schemas.microsoft.com/office/powerpoint/2010/main" val="918632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927" y="148086"/>
            <a:ext cx="8229600" cy="778098"/>
          </a:xfrm>
        </p:spPr>
        <p:txBody>
          <a:bodyPr/>
          <a:lstStyle/>
          <a:p>
            <a:r>
              <a:rPr lang="en-GB" b="1" dirty="0"/>
              <a:t>Power &amp; Hegemony</a:t>
            </a:r>
          </a:p>
        </p:txBody>
      </p:sp>
      <p:sp>
        <p:nvSpPr>
          <p:cNvPr id="3" name="Content Placeholder 2"/>
          <p:cNvSpPr>
            <a:spLocks noGrp="1"/>
          </p:cNvSpPr>
          <p:nvPr>
            <p:ph idx="1"/>
          </p:nvPr>
        </p:nvSpPr>
        <p:spPr>
          <a:xfrm>
            <a:off x="4763412" y="6013402"/>
            <a:ext cx="3447322" cy="523220"/>
          </a:xfrm>
        </p:spPr>
        <p:txBody>
          <a:bodyPr>
            <a:normAutofit/>
          </a:bodyPr>
          <a:lstStyle/>
          <a:p>
            <a:pPr marL="0" indent="0">
              <a:buNone/>
            </a:pPr>
            <a:r>
              <a:rPr lang="en-GB" sz="2400" dirty="0"/>
              <a:t>(Thomas &amp; Thomas, 1928)</a:t>
            </a:r>
          </a:p>
          <a:p>
            <a:pPr lvl="1"/>
            <a:endParaRPr lang="en-GB" sz="2400" dirty="0"/>
          </a:p>
        </p:txBody>
      </p:sp>
      <p:sp>
        <p:nvSpPr>
          <p:cNvPr id="5" name="TextBox 4">
            <a:extLst>
              <a:ext uri="{FF2B5EF4-FFF2-40B4-BE49-F238E27FC236}">
                <a16:creationId xmlns:a16="http://schemas.microsoft.com/office/drawing/2014/main" id="{DF23743D-34F9-4B90-ABB9-2703CA9D524D}"/>
              </a:ext>
            </a:extLst>
          </p:cNvPr>
          <p:cNvSpPr txBox="1"/>
          <p:nvPr/>
        </p:nvSpPr>
        <p:spPr>
          <a:xfrm>
            <a:off x="179513" y="1052736"/>
            <a:ext cx="2088232" cy="523220"/>
          </a:xfrm>
          <a:prstGeom prst="rect">
            <a:avLst/>
          </a:prstGeom>
          <a:noFill/>
        </p:spPr>
        <p:txBody>
          <a:bodyPr wrap="square" rtlCol="0">
            <a:spAutoFit/>
          </a:bodyPr>
          <a:lstStyle/>
          <a:p>
            <a:r>
              <a:rPr lang="en-GB" sz="2800" b="1" dirty="0"/>
              <a:t>Hegemony =</a:t>
            </a:r>
          </a:p>
        </p:txBody>
      </p:sp>
      <p:sp>
        <p:nvSpPr>
          <p:cNvPr id="7" name="TextBox 6">
            <a:extLst>
              <a:ext uri="{FF2B5EF4-FFF2-40B4-BE49-F238E27FC236}">
                <a16:creationId xmlns:a16="http://schemas.microsoft.com/office/drawing/2014/main" id="{9238A933-8DEA-47C1-91B3-4215DFB6A58D}"/>
              </a:ext>
            </a:extLst>
          </p:cNvPr>
          <p:cNvSpPr txBox="1"/>
          <p:nvPr/>
        </p:nvSpPr>
        <p:spPr>
          <a:xfrm>
            <a:off x="2339752" y="1052736"/>
            <a:ext cx="6480720" cy="523220"/>
          </a:xfrm>
          <a:prstGeom prst="rect">
            <a:avLst/>
          </a:prstGeom>
          <a:noFill/>
        </p:spPr>
        <p:txBody>
          <a:bodyPr wrap="square" rtlCol="0">
            <a:spAutoFit/>
          </a:bodyPr>
          <a:lstStyle/>
          <a:p>
            <a:r>
              <a:rPr lang="en-GB" sz="2800" dirty="0"/>
              <a:t>Leadership, dominance or undue influence</a:t>
            </a:r>
          </a:p>
        </p:txBody>
      </p:sp>
      <p:sp>
        <p:nvSpPr>
          <p:cNvPr id="8" name="TextBox 7">
            <a:extLst>
              <a:ext uri="{FF2B5EF4-FFF2-40B4-BE49-F238E27FC236}">
                <a16:creationId xmlns:a16="http://schemas.microsoft.com/office/drawing/2014/main" id="{AD80789B-7A8B-4AF3-A95C-7E94C50EC4C7}"/>
              </a:ext>
            </a:extLst>
          </p:cNvPr>
          <p:cNvSpPr txBox="1"/>
          <p:nvPr/>
        </p:nvSpPr>
        <p:spPr>
          <a:xfrm>
            <a:off x="198850" y="1623989"/>
            <a:ext cx="7852589" cy="523220"/>
          </a:xfrm>
          <a:prstGeom prst="rect">
            <a:avLst/>
          </a:prstGeom>
          <a:noFill/>
        </p:spPr>
        <p:txBody>
          <a:bodyPr wrap="square" rtlCol="0">
            <a:spAutoFit/>
          </a:bodyPr>
          <a:lstStyle/>
          <a:p>
            <a:r>
              <a:rPr lang="en-GB" sz="2800" dirty="0"/>
              <a:t>All human action is influenced by power structures;</a:t>
            </a:r>
          </a:p>
        </p:txBody>
      </p:sp>
      <p:sp>
        <p:nvSpPr>
          <p:cNvPr id="9" name="TextBox 8">
            <a:extLst>
              <a:ext uri="{FF2B5EF4-FFF2-40B4-BE49-F238E27FC236}">
                <a16:creationId xmlns:a16="http://schemas.microsoft.com/office/drawing/2014/main" id="{8B72BA41-2ADE-45CA-9C40-8387ECC51578}"/>
              </a:ext>
            </a:extLst>
          </p:cNvPr>
          <p:cNvSpPr txBox="1"/>
          <p:nvPr/>
        </p:nvSpPr>
        <p:spPr>
          <a:xfrm>
            <a:off x="539553" y="2137965"/>
            <a:ext cx="828092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Physical power – police, army, brute force</a:t>
            </a:r>
          </a:p>
          <a:p>
            <a:pPr marL="457200" indent="-457200">
              <a:buFont typeface="Arial" panose="020B0604020202020204" pitchFamily="34" charset="0"/>
              <a:buChar char="•"/>
            </a:pPr>
            <a:r>
              <a:rPr lang="en-GB" sz="2800" dirty="0"/>
              <a:t>Cognitive power – academia, media, influencers</a:t>
            </a:r>
          </a:p>
          <a:p>
            <a:pPr marL="457200" indent="-457200">
              <a:buFont typeface="Arial" panose="020B0604020202020204" pitchFamily="34" charset="0"/>
              <a:buChar char="•"/>
            </a:pPr>
            <a:r>
              <a:rPr lang="en-GB" sz="2800" dirty="0"/>
              <a:t>Emotional power – charismatic and rhetorical power</a:t>
            </a:r>
          </a:p>
        </p:txBody>
      </p:sp>
      <p:sp>
        <p:nvSpPr>
          <p:cNvPr id="10" name="TextBox 9">
            <a:extLst>
              <a:ext uri="{FF2B5EF4-FFF2-40B4-BE49-F238E27FC236}">
                <a16:creationId xmlns:a16="http://schemas.microsoft.com/office/drawing/2014/main" id="{603CE8CA-5E0C-4471-9B23-7C8C21C7C0DF}"/>
              </a:ext>
            </a:extLst>
          </p:cNvPr>
          <p:cNvSpPr txBox="1"/>
          <p:nvPr/>
        </p:nvSpPr>
        <p:spPr>
          <a:xfrm>
            <a:off x="198850" y="3581967"/>
            <a:ext cx="7852589" cy="523220"/>
          </a:xfrm>
          <a:prstGeom prst="rect">
            <a:avLst/>
          </a:prstGeom>
          <a:noFill/>
        </p:spPr>
        <p:txBody>
          <a:bodyPr wrap="square" rtlCol="0">
            <a:spAutoFit/>
          </a:bodyPr>
          <a:lstStyle/>
          <a:p>
            <a:r>
              <a:rPr lang="en-GB" sz="2800" dirty="0"/>
              <a:t>The exercise of this power shapes;</a:t>
            </a:r>
          </a:p>
        </p:txBody>
      </p:sp>
      <p:sp>
        <p:nvSpPr>
          <p:cNvPr id="11" name="TextBox 10">
            <a:extLst>
              <a:ext uri="{FF2B5EF4-FFF2-40B4-BE49-F238E27FC236}">
                <a16:creationId xmlns:a16="http://schemas.microsoft.com/office/drawing/2014/main" id="{3371CE09-FDD6-4750-BC9D-2D4A1B2A570D}"/>
              </a:ext>
            </a:extLst>
          </p:cNvPr>
          <p:cNvSpPr txBox="1"/>
          <p:nvPr/>
        </p:nvSpPr>
        <p:spPr>
          <a:xfrm>
            <a:off x="539553" y="4105187"/>
            <a:ext cx="7671181"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we do or don’t do</a:t>
            </a:r>
          </a:p>
          <a:p>
            <a:pPr marL="457200" indent="-457200">
              <a:buFont typeface="Arial" panose="020B0604020202020204" pitchFamily="34" charset="0"/>
              <a:buChar char="•"/>
            </a:pPr>
            <a:r>
              <a:rPr lang="en-GB" sz="2800" dirty="0"/>
              <a:t>What we think</a:t>
            </a:r>
          </a:p>
          <a:p>
            <a:pPr marL="457200" indent="-457200">
              <a:buFont typeface="Arial" panose="020B0604020202020204" pitchFamily="34" charset="0"/>
              <a:buChar char="•"/>
            </a:pPr>
            <a:r>
              <a:rPr lang="en-GB" sz="2800" dirty="0"/>
              <a:t>What we feel</a:t>
            </a:r>
          </a:p>
        </p:txBody>
      </p:sp>
    </p:spTree>
    <p:extLst>
      <p:ext uri="{BB962C8B-B14F-4D97-AF65-F5344CB8AC3E}">
        <p14:creationId xmlns:p14="http://schemas.microsoft.com/office/powerpoint/2010/main" val="42886372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243" y="13132"/>
            <a:ext cx="8229600" cy="850106"/>
          </a:xfrm>
        </p:spPr>
        <p:txBody>
          <a:bodyPr/>
          <a:lstStyle/>
          <a:p>
            <a:r>
              <a:rPr lang="en-GB" b="1" dirty="0"/>
              <a:t>Inequity and power</a:t>
            </a:r>
          </a:p>
        </p:txBody>
      </p:sp>
      <p:sp>
        <p:nvSpPr>
          <p:cNvPr id="3" name="Content Placeholder 2"/>
          <p:cNvSpPr>
            <a:spLocks noGrp="1"/>
          </p:cNvSpPr>
          <p:nvPr>
            <p:ph idx="1"/>
          </p:nvPr>
        </p:nvSpPr>
        <p:spPr>
          <a:xfrm>
            <a:off x="407570" y="980729"/>
            <a:ext cx="8484909" cy="1080120"/>
          </a:xfrm>
        </p:spPr>
        <p:txBody>
          <a:bodyPr>
            <a:normAutofit/>
          </a:bodyPr>
          <a:lstStyle/>
          <a:p>
            <a:r>
              <a:rPr lang="en-GB" dirty="0"/>
              <a:t>Power is a concept to make sense of our unequal access to;</a:t>
            </a:r>
          </a:p>
        </p:txBody>
      </p:sp>
      <p:sp>
        <p:nvSpPr>
          <p:cNvPr id="5" name="TextBox 4">
            <a:extLst>
              <a:ext uri="{FF2B5EF4-FFF2-40B4-BE49-F238E27FC236}">
                <a16:creationId xmlns:a16="http://schemas.microsoft.com/office/drawing/2014/main" id="{3963F80E-582E-48D6-ACC4-7B0A8AA97817}"/>
              </a:ext>
            </a:extLst>
          </p:cNvPr>
          <p:cNvSpPr txBox="1"/>
          <p:nvPr/>
        </p:nvSpPr>
        <p:spPr>
          <a:xfrm>
            <a:off x="6012159" y="4612486"/>
            <a:ext cx="2880320" cy="369332"/>
          </a:xfrm>
          <a:prstGeom prst="rect">
            <a:avLst/>
          </a:prstGeom>
          <a:noFill/>
        </p:spPr>
        <p:txBody>
          <a:bodyPr wrap="square" rtlCol="0">
            <a:spAutoFit/>
          </a:bodyPr>
          <a:lstStyle/>
          <a:p>
            <a:r>
              <a:rPr lang="en-GB" dirty="0"/>
              <a:t>(Thomas &amp; Thomas, 1928)</a:t>
            </a:r>
          </a:p>
        </p:txBody>
      </p:sp>
      <p:sp>
        <p:nvSpPr>
          <p:cNvPr id="6" name="TextBox 5">
            <a:extLst>
              <a:ext uri="{FF2B5EF4-FFF2-40B4-BE49-F238E27FC236}">
                <a16:creationId xmlns:a16="http://schemas.microsoft.com/office/drawing/2014/main" id="{9C7FDA2A-53A2-4507-866E-E24033613EF2}"/>
              </a:ext>
            </a:extLst>
          </p:cNvPr>
          <p:cNvSpPr txBox="1"/>
          <p:nvPr/>
        </p:nvSpPr>
        <p:spPr>
          <a:xfrm>
            <a:off x="634413" y="2055420"/>
            <a:ext cx="7843259"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Material</a:t>
            </a:r>
          </a:p>
          <a:p>
            <a:pPr marL="457200" indent="-457200">
              <a:buFont typeface="Arial" panose="020B0604020202020204" pitchFamily="34" charset="0"/>
              <a:buChar char="•"/>
            </a:pPr>
            <a:r>
              <a:rPr lang="en-GB" sz="2800" dirty="0"/>
              <a:t>Cultural</a:t>
            </a:r>
          </a:p>
          <a:p>
            <a:pPr marL="457200" indent="-457200">
              <a:buFont typeface="Arial" panose="020B0604020202020204" pitchFamily="34" charset="0"/>
              <a:buChar char="•"/>
            </a:pPr>
            <a:r>
              <a:rPr lang="en-GB" sz="2800" dirty="0"/>
              <a:t>Social</a:t>
            </a:r>
          </a:p>
          <a:p>
            <a:pPr marL="457200" indent="-457200">
              <a:buFont typeface="Arial" panose="020B0604020202020204" pitchFamily="34" charset="0"/>
              <a:buChar char="•"/>
            </a:pPr>
            <a:r>
              <a:rPr lang="en-GB" sz="2800" dirty="0"/>
              <a:t>Economic</a:t>
            </a:r>
          </a:p>
          <a:p>
            <a:pPr marL="457200" indent="-457200">
              <a:buFont typeface="Arial" panose="020B0604020202020204" pitchFamily="34" charset="0"/>
              <a:buChar char="•"/>
            </a:pPr>
            <a:r>
              <a:rPr lang="en-GB" sz="2800" dirty="0"/>
              <a:t>Emotional </a:t>
            </a:r>
          </a:p>
          <a:p>
            <a:pPr marL="457200" indent="-457200">
              <a:buFont typeface="Arial" panose="020B0604020202020204" pitchFamily="34" charset="0"/>
              <a:buChar char="•"/>
            </a:pPr>
            <a:r>
              <a:rPr lang="en-GB" sz="2800" dirty="0"/>
              <a:t>and psychological resources</a:t>
            </a:r>
          </a:p>
        </p:txBody>
      </p:sp>
      <p:sp>
        <p:nvSpPr>
          <p:cNvPr id="7" name="TextBox 6">
            <a:extLst>
              <a:ext uri="{FF2B5EF4-FFF2-40B4-BE49-F238E27FC236}">
                <a16:creationId xmlns:a16="http://schemas.microsoft.com/office/drawing/2014/main" id="{1B941CD0-545F-4374-AF1E-0795955EAF56}"/>
              </a:ext>
            </a:extLst>
          </p:cNvPr>
          <p:cNvSpPr txBox="1"/>
          <p:nvPr/>
        </p:nvSpPr>
        <p:spPr>
          <a:xfrm>
            <a:off x="441243" y="5085184"/>
            <a:ext cx="84849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And the formation of a sub-culture is a response to this</a:t>
            </a:r>
          </a:p>
        </p:txBody>
      </p:sp>
    </p:spTree>
    <p:extLst>
      <p:ext uri="{BB962C8B-B14F-4D97-AF65-F5344CB8AC3E}">
        <p14:creationId xmlns:p14="http://schemas.microsoft.com/office/powerpoint/2010/main" val="424929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build="p"/>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dirty="0"/>
              <a:t>Hegemony </a:t>
            </a:r>
            <a:r>
              <a:rPr lang="en-GB" b="1" dirty="0" err="1"/>
              <a:t>vs</a:t>
            </a:r>
            <a:r>
              <a:rPr lang="en-GB" b="1" dirty="0"/>
              <a:t> Subcultures</a:t>
            </a:r>
          </a:p>
        </p:txBody>
      </p:sp>
      <p:sp>
        <p:nvSpPr>
          <p:cNvPr id="3" name="Content Placeholder 2"/>
          <p:cNvSpPr>
            <a:spLocks noGrp="1"/>
          </p:cNvSpPr>
          <p:nvPr>
            <p:ph idx="1"/>
          </p:nvPr>
        </p:nvSpPr>
        <p:spPr>
          <a:xfrm>
            <a:off x="457200" y="1600201"/>
            <a:ext cx="8229600" cy="2116832"/>
          </a:xfrm>
        </p:spPr>
        <p:txBody>
          <a:bodyPr>
            <a:noAutofit/>
          </a:bodyPr>
          <a:lstStyle/>
          <a:p>
            <a:r>
              <a:rPr lang="en-GB" sz="3600" dirty="0"/>
              <a:t>Subcultures do offer alternative frames of reference wherein young people learn to think outside the box</a:t>
            </a:r>
          </a:p>
          <a:p>
            <a:endParaRPr lang="en-GB" sz="3600" dirty="0"/>
          </a:p>
          <a:p>
            <a:r>
              <a:rPr lang="en-GB" sz="3600" dirty="0"/>
              <a:t>Or at least learn to think inside a different box</a:t>
            </a:r>
          </a:p>
          <a:p>
            <a:endParaRPr lang="en-GB" sz="3600" dirty="0"/>
          </a:p>
        </p:txBody>
      </p:sp>
    </p:spTree>
    <p:extLst>
      <p:ext uri="{BB962C8B-B14F-4D97-AF65-F5344CB8AC3E}">
        <p14:creationId xmlns:p14="http://schemas.microsoft.com/office/powerpoint/2010/main" val="368921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b="1" dirty="0"/>
              <a:t>Reasons for joining a sub-culture</a:t>
            </a:r>
          </a:p>
        </p:txBody>
      </p:sp>
      <p:sp>
        <p:nvSpPr>
          <p:cNvPr id="3" name="Content Placeholder 2"/>
          <p:cNvSpPr>
            <a:spLocks noGrp="1"/>
          </p:cNvSpPr>
          <p:nvPr>
            <p:ph idx="1"/>
          </p:nvPr>
        </p:nvSpPr>
        <p:spPr>
          <a:xfrm>
            <a:off x="179512" y="1196752"/>
            <a:ext cx="8856984" cy="3974039"/>
          </a:xfrm>
        </p:spPr>
        <p:txBody>
          <a:bodyPr>
            <a:noAutofit/>
          </a:bodyPr>
          <a:lstStyle/>
          <a:p>
            <a:pPr marL="0" indent="0">
              <a:buNone/>
            </a:pPr>
            <a:r>
              <a:rPr lang="en-GB" sz="2800" dirty="0"/>
              <a:t>‘Is it preferable to ‘think’ without having critical awareness . . . </a:t>
            </a:r>
          </a:p>
          <a:p>
            <a:pPr marL="0" indent="0">
              <a:buNone/>
            </a:pPr>
            <a:r>
              <a:rPr lang="en-GB" sz="2800" dirty="0"/>
              <a:t>In other words to ‘participate’ in a conception of the world ‘imposed’ mechanically by external environment . . . </a:t>
            </a:r>
          </a:p>
          <a:p>
            <a:pPr marL="0" indent="0">
              <a:buNone/>
            </a:pPr>
            <a:r>
              <a:rPr lang="en-GB" sz="2800" dirty="0"/>
              <a:t>Or is it preferable to work out one’s own conception of the world consciously and critically, and so out of this world of one’s own brain to choose one’s own sphere of activity, to participate actively in making the history of the world, and  not simply to accept passively and without care the imprint of one’s own personality from outside?’</a:t>
            </a:r>
          </a:p>
        </p:txBody>
      </p:sp>
      <p:sp>
        <p:nvSpPr>
          <p:cNvPr id="5" name="TextBox 4">
            <a:extLst>
              <a:ext uri="{FF2B5EF4-FFF2-40B4-BE49-F238E27FC236}">
                <a16:creationId xmlns:a16="http://schemas.microsoft.com/office/drawing/2014/main" id="{9A05A625-A9DF-4BD0-BDA2-A1541F9A24FA}"/>
              </a:ext>
            </a:extLst>
          </p:cNvPr>
          <p:cNvSpPr txBox="1"/>
          <p:nvPr/>
        </p:nvSpPr>
        <p:spPr>
          <a:xfrm>
            <a:off x="6156176" y="5733256"/>
            <a:ext cx="3096344" cy="369332"/>
          </a:xfrm>
          <a:prstGeom prst="rect">
            <a:avLst/>
          </a:prstGeom>
          <a:noFill/>
        </p:spPr>
        <p:txBody>
          <a:bodyPr wrap="square" rtlCol="0">
            <a:spAutoFit/>
          </a:bodyPr>
          <a:lstStyle/>
          <a:p>
            <a:r>
              <a:rPr lang="en-GB" dirty="0"/>
              <a:t>(Gramsci, 1971, p. 58)</a:t>
            </a:r>
          </a:p>
        </p:txBody>
      </p:sp>
      <p:sp>
        <p:nvSpPr>
          <p:cNvPr id="6" name="TextBox 5">
            <a:extLst>
              <a:ext uri="{FF2B5EF4-FFF2-40B4-BE49-F238E27FC236}">
                <a16:creationId xmlns:a16="http://schemas.microsoft.com/office/drawing/2014/main" id="{28591BFB-240D-41E7-A23A-BFAA1A9540DF}"/>
              </a:ext>
            </a:extLst>
          </p:cNvPr>
          <p:cNvSpPr txBox="1"/>
          <p:nvPr/>
        </p:nvSpPr>
        <p:spPr>
          <a:xfrm>
            <a:off x="3203848" y="6148421"/>
            <a:ext cx="3888432" cy="523220"/>
          </a:xfrm>
          <a:prstGeom prst="rect">
            <a:avLst/>
          </a:prstGeom>
          <a:noFill/>
        </p:spPr>
        <p:txBody>
          <a:bodyPr wrap="square" rtlCol="0">
            <a:spAutoFit/>
          </a:bodyPr>
          <a:lstStyle/>
          <a:p>
            <a:r>
              <a:rPr lang="en-GB" sz="2800" b="1" dirty="0"/>
              <a:t>= resistance</a:t>
            </a:r>
          </a:p>
        </p:txBody>
      </p:sp>
    </p:spTree>
    <p:extLst>
      <p:ext uri="{BB962C8B-B14F-4D97-AF65-F5344CB8AC3E}">
        <p14:creationId xmlns:p14="http://schemas.microsoft.com/office/powerpoint/2010/main" val="2461018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959" y="127330"/>
            <a:ext cx="8229600" cy="922115"/>
          </a:xfrm>
        </p:spPr>
        <p:txBody>
          <a:bodyPr/>
          <a:lstStyle/>
          <a:p>
            <a:r>
              <a:rPr lang="en-GB" b="1" dirty="0"/>
              <a:t>Dimensions of Resistance</a:t>
            </a:r>
          </a:p>
        </p:txBody>
      </p:sp>
      <p:cxnSp>
        <p:nvCxnSpPr>
          <p:cNvPr id="6" name="Straight Arrow Connector 5"/>
          <p:cNvCxnSpPr/>
          <p:nvPr/>
        </p:nvCxnSpPr>
        <p:spPr>
          <a:xfrm>
            <a:off x="3031028" y="2156339"/>
            <a:ext cx="2736304" cy="0"/>
          </a:xfrm>
          <a:prstGeom prst="straightConnector1">
            <a:avLst/>
          </a:prstGeom>
          <a:ln w="38100">
            <a:headEnd type="arrow"/>
            <a:tailEnd type="arrow"/>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44BF8C2-6AE9-4FBD-9594-284378D79B39}"/>
              </a:ext>
            </a:extLst>
          </p:cNvPr>
          <p:cNvSpPr txBox="1"/>
          <p:nvPr/>
        </p:nvSpPr>
        <p:spPr>
          <a:xfrm>
            <a:off x="428396" y="1781719"/>
            <a:ext cx="2242592" cy="707886"/>
          </a:xfrm>
          <a:prstGeom prst="rect">
            <a:avLst/>
          </a:prstGeom>
          <a:noFill/>
        </p:spPr>
        <p:txBody>
          <a:bodyPr wrap="square" rtlCol="0">
            <a:spAutoFit/>
          </a:bodyPr>
          <a:lstStyle/>
          <a:p>
            <a:pPr algn="ctr"/>
            <a:r>
              <a:rPr lang="en-GB" sz="4000" b="1" dirty="0"/>
              <a:t>Passive</a:t>
            </a:r>
          </a:p>
        </p:txBody>
      </p:sp>
      <p:sp>
        <p:nvSpPr>
          <p:cNvPr id="9" name="TextBox 8">
            <a:extLst>
              <a:ext uri="{FF2B5EF4-FFF2-40B4-BE49-F238E27FC236}">
                <a16:creationId xmlns:a16="http://schemas.microsoft.com/office/drawing/2014/main" id="{B101FE09-7280-4177-A2F3-3C2EE2ADD6C6}"/>
              </a:ext>
            </a:extLst>
          </p:cNvPr>
          <p:cNvSpPr txBox="1"/>
          <p:nvPr/>
        </p:nvSpPr>
        <p:spPr>
          <a:xfrm>
            <a:off x="6469900" y="1857018"/>
            <a:ext cx="2242592" cy="707886"/>
          </a:xfrm>
          <a:prstGeom prst="rect">
            <a:avLst/>
          </a:prstGeom>
          <a:noFill/>
        </p:spPr>
        <p:txBody>
          <a:bodyPr wrap="square" rtlCol="0">
            <a:spAutoFit/>
          </a:bodyPr>
          <a:lstStyle/>
          <a:p>
            <a:pPr algn="ctr"/>
            <a:r>
              <a:rPr lang="en-GB" sz="4000" b="1" dirty="0"/>
              <a:t>Active</a:t>
            </a:r>
          </a:p>
        </p:txBody>
      </p:sp>
      <p:cxnSp>
        <p:nvCxnSpPr>
          <p:cNvPr id="10" name="Straight Arrow Connector 9">
            <a:extLst>
              <a:ext uri="{FF2B5EF4-FFF2-40B4-BE49-F238E27FC236}">
                <a16:creationId xmlns:a16="http://schemas.microsoft.com/office/drawing/2014/main" id="{8ED3B53D-25A4-4365-8A2B-4294C6E88F5E}"/>
              </a:ext>
            </a:extLst>
          </p:cNvPr>
          <p:cNvCxnSpPr/>
          <p:nvPr/>
        </p:nvCxnSpPr>
        <p:spPr>
          <a:xfrm>
            <a:off x="2998168" y="3583111"/>
            <a:ext cx="2736304" cy="0"/>
          </a:xfrm>
          <a:prstGeom prst="straightConnector1">
            <a:avLst/>
          </a:prstGeom>
          <a:ln w="38100">
            <a:headEnd type="arrow"/>
            <a:tailEnd type="arrow"/>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DE6B768-9FD8-44E4-A810-BCF19DBA7DED}"/>
              </a:ext>
            </a:extLst>
          </p:cNvPr>
          <p:cNvSpPr txBox="1"/>
          <p:nvPr/>
        </p:nvSpPr>
        <p:spPr>
          <a:xfrm>
            <a:off x="395536" y="3208491"/>
            <a:ext cx="2242592" cy="707886"/>
          </a:xfrm>
          <a:prstGeom prst="rect">
            <a:avLst/>
          </a:prstGeom>
          <a:noFill/>
        </p:spPr>
        <p:txBody>
          <a:bodyPr wrap="square" rtlCol="0">
            <a:spAutoFit/>
          </a:bodyPr>
          <a:lstStyle/>
          <a:p>
            <a:pPr algn="ctr"/>
            <a:r>
              <a:rPr lang="en-GB" sz="4000" b="1" dirty="0"/>
              <a:t>Micro</a:t>
            </a:r>
          </a:p>
        </p:txBody>
      </p:sp>
      <p:sp>
        <p:nvSpPr>
          <p:cNvPr id="12" name="TextBox 11">
            <a:extLst>
              <a:ext uri="{FF2B5EF4-FFF2-40B4-BE49-F238E27FC236}">
                <a16:creationId xmlns:a16="http://schemas.microsoft.com/office/drawing/2014/main" id="{62F16D0E-FEFB-4A30-A354-BF2B7698A392}"/>
              </a:ext>
            </a:extLst>
          </p:cNvPr>
          <p:cNvSpPr txBox="1"/>
          <p:nvPr/>
        </p:nvSpPr>
        <p:spPr>
          <a:xfrm>
            <a:off x="6437040" y="3225170"/>
            <a:ext cx="2242592" cy="707886"/>
          </a:xfrm>
          <a:prstGeom prst="rect">
            <a:avLst/>
          </a:prstGeom>
          <a:noFill/>
        </p:spPr>
        <p:txBody>
          <a:bodyPr wrap="square" rtlCol="0">
            <a:spAutoFit/>
          </a:bodyPr>
          <a:lstStyle/>
          <a:p>
            <a:pPr algn="ctr"/>
            <a:r>
              <a:rPr lang="en-GB" sz="4000" b="1" dirty="0"/>
              <a:t>Macro</a:t>
            </a:r>
          </a:p>
        </p:txBody>
      </p:sp>
      <p:cxnSp>
        <p:nvCxnSpPr>
          <p:cNvPr id="13" name="Straight Arrow Connector 12">
            <a:extLst>
              <a:ext uri="{FF2B5EF4-FFF2-40B4-BE49-F238E27FC236}">
                <a16:creationId xmlns:a16="http://schemas.microsoft.com/office/drawing/2014/main" id="{173A54C7-7DE1-409C-8021-9A1E09BC743F}"/>
              </a:ext>
            </a:extLst>
          </p:cNvPr>
          <p:cNvCxnSpPr/>
          <p:nvPr/>
        </p:nvCxnSpPr>
        <p:spPr>
          <a:xfrm>
            <a:off x="3013787" y="4895934"/>
            <a:ext cx="2736304" cy="0"/>
          </a:xfrm>
          <a:prstGeom prst="straightConnector1">
            <a:avLst/>
          </a:prstGeom>
          <a:ln w="38100">
            <a:headEnd type="arrow"/>
            <a:tailEnd type="arrow"/>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7D84502E-1BD7-4249-9344-5027B9C522B2}"/>
              </a:ext>
            </a:extLst>
          </p:cNvPr>
          <p:cNvSpPr txBox="1"/>
          <p:nvPr/>
        </p:nvSpPr>
        <p:spPr>
          <a:xfrm>
            <a:off x="411155" y="4521314"/>
            <a:ext cx="2242592" cy="707886"/>
          </a:xfrm>
          <a:prstGeom prst="rect">
            <a:avLst/>
          </a:prstGeom>
          <a:noFill/>
        </p:spPr>
        <p:txBody>
          <a:bodyPr wrap="square" rtlCol="0">
            <a:spAutoFit/>
          </a:bodyPr>
          <a:lstStyle/>
          <a:p>
            <a:pPr algn="ctr"/>
            <a:r>
              <a:rPr lang="en-GB" sz="4000" b="1" dirty="0"/>
              <a:t>Overt</a:t>
            </a:r>
          </a:p>
        </p:txBody>
      </p:sp>
      <p:sp>
        <p:nvSpPr>
          <p:cNvPr id="15" name="TextBox 14">
            <a:extLst>
              <a:ext uri="{FF2B5EF4-FFF2-40B4-BE49-F238E27FC236}">
                <a16:creationId xmlns:a16="http://schemas.microsoft.com/office/drawing/2014/main" id="{148B27AE-DA5E-4262-AF65-2A8C98190535}"/>
              </a:ext>
            </a:extLst>
          </p:cNvPr>
          <p:cNvSpPr txBox="1"/>
          <p:nvPr/>
        </p:nvSpPr>
        <p:spPr>
          <a:xfrm>
            <a:off x="6452659" y="4509120"/>
            <a:ext cx="2242592" cy="707886"/>
          </a:xfrm>
          <a:prstGeom prst="rect">
            <a:avLst/>
          </a:prstGeom>
          <a:noFill/>
        </p:spPr>
        <p:txBody>
          <a:bodyPr wrap="square" rtlCol="0">
            <a:spAutoFit/>
          </a:bodyPr>
          <a:lstStyle/>
          <a:p>
            <a:pPr algn="ctr"/>
            <a:r>
              <a:rPr lang="en-GB" sz="4000" b="1" dirty="0"/>
              <a:t>Covert</a:t>
            </a:r>
          </a:p>
        </p:txBody>
      </p:sp>
    </p:spTree>
    <p:extLst>
      <p:ext uri="{BB962C8B-B14F-4D97-AF65-F5344CB8AC3E}">
        <p14:creationId xmlns:p14="http://schemas.microsoft.com/office/powerpoint/2010/main" val="2419947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P spid="11" grpId="0"/>
      <p:bldP spid="12" grpId="0"/>
      <p:bldP spid="14" grpId="0"/>
      <p:bldP spid="15"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solidFill>
                  <a:srgbClr val="FF0000"/>
                </a:solidFill>
              </a:rPr>
              <a:t>Passive</a:t>
            </a:r>
            <a:r>
              <a:rPr lang="en-GB" sz="3600" b="1" dirty="0"/>
              <a:t> Subcultural Resistance</a:t>
            </a:r>
          </a:p>
        </p:txBody>
      </p:sp>
      <p:sp>
        <p:nvSpPr>
          <p:cNvPr id="3" name="Content Placeholder 2"/>
          <p:cNvSpPr>
            <a:spLocks noGrp="1"/>
          </p:cNvSpPr>
          <p:nvPr>
            <p:ph idx="1"/>
          </p:nvPr>
        </p:nvSpPr>
        <p:spPr>
          <a:xfrm>
            <a:off x="1115616" y="1417638"/>
            <a:ext cx="6543829" cy="3603812"/>
          </a:xfrm>
        </p:spPr>
        <p:txBody>
          <a:bodyPr/>
          <a:lstStyle/>
          <a:p>
            <a:pPr marL="0" indent="0" algn="ctr">
              <a:buNone/>
            </a:pPr>
            <a:r>
              <a:rPr lang="en-GB" sz="2800" b="1" dirty="0"/>
              <a:t>Theories of resistance </a:t>
            </a:r>
          </a:p>
          <a:p>
            <a:pPr marL="0" indent="0" algn="ctr">
              <a:buNone/>
            </a:pPr>
            <a:r>
              <a:rPr lang="en-GB" sz="2800" b="1" dirty="0"/>
              <a:t>linked to consumption</a:t>
            </a:r>
          </a:p>
          <a:p>
            <a:endParaRPr lang="en-GB" dirty="0"/>
          </a:p>
          <a:p>
            <a:pPr marL="0" indent="0" algn="ctr">
              <a:buNone/>
            </a:pPr>
            <a:r>
              <a:rPr lang="en-GB" dirty="0"/>
              <a:t>Resistance </a:t>
            </a:r>
            <a:r>
              <a:rPr lang="en-GB" b="1" dirty="0"/>
              <a:t>THROUGH</a:t>
            </a:r>
            <a:r>
              <a:rPr lang="en-GB" dirty="0"/>
              <a:t> consumption</a:t>
            </a:r>
          </a:p>
          <a:p>
            <a:pPr marL="0" indent="0" algn="ctr">
              <a:buNone/>
            </a:pPr>
            <a:r>
              <a:rPr lang="en-GB" dirty="0"/>
              <a:t>Or</a:t>
            </a:r>
          </a:p>
          <a:p>
            <a:pPr marL="0" indent="0" algn="ctr">
              <a:buNone/>
            </a:pPr>
            <a:r>
              <a:rPr lang="en-GB" dirty="0"/>
              <a:t>Resistance as appropriation</a:t>
            </a:r>
          </a:p>
          <a:p>
            <a:endParaRPr lang="en-GB" dirty="0"/>
          </a:p>
        </p:txBody>
      </p:sp>
      <p:pic>
        <p:nvPicPr>
          <p:cNvPr id="5" name="Picture 4">
            <a:extLst>
              <a:ext uri="{FF2B5EF4-FFF2-40B4-BE49-F238E27FC236}">
                <a16:creationId xmlns:a16="http://schemas.microsoft.com/office/drawing/2014/main" id="{13F7F9F1-418B-4072-9838-72BADE23EA1A}"/>
              </a:ext>
            </a:extLst>
          </p:cNvPr>
          <p:cNvPicPr>
            <a:picLocks noChangeAspect="1"/>
          </p:cNvPicPr>
          <p:nvPr/>
        </p:nvPicPr>
        <p:blipFill>
          <a:blip r:embed="rId3"/>
          <a:stretch>
            <a:fillRect/>
          </a:stretch>
        </p:blipFill>
        <p:spPr>
          <a:xfrm>
            <a:off x="3244530" y="4868862"/>
            <a:ext cx="2286000" cy="1714500"/>
          </a:xfrm>
          <a:prstGeom prst="rect">
            <a:avLst/>
          </a:prstGeom>
        </p:spPr>
      </p:pic>
    </p:spTree>
    <p:extLst>
      <p:ext uri="{BB962C8B-B14F-4D97-AF65-F5344CB8AC3E}">
        <p14:creationId xmlns:p14="http://schemas.microsoft.com/office/powerpoint/2010/main" val="2979104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442" y="136525"/>
            <a:ext cx="8229600" cy="1143000"/>
          </a:xfrm>
        </p:spPr>
        <p:txBody>
          <a:bodyPr>
            <a:normAutofit/>
          </a:bodyPr>
          <a:lstStyle/>
          <a:p>
            <a:r>
              <a:rPr lang="en-GB" sz="4000" b="1" dirty="0">
                <a:solidFill>
                  <a:srgbClr val="FF0000"/>
                </a:solidFill>
              </a:rPr>
              <a:t>Active</a:t>
            </a:r>
            <a:r>
              <a:rPr lang="en-GB" b="1" dirty="0"/>
              <a:t> </a:t>
            </a:r>
            <a:r>
              <a:rPr lang="en-GB" sz="3600" b="1" dirty="0"/>
              <a:t>Subcultural Resistance</a:t>
            </a:r>
          </a:p>
        </p:txBody>
      </p:sp>
      <p:sp>
        <p:nvSpPr>
          <p:cNvPr id="3" name="Content Placeholder 2"/>
          <p:cNvSpPr>
            <a:spLocks noGrp="1"/>
          </p:cNvSpPr>
          <p:nvPr>
            <p:ph idx="1"/>
          </p:nvPr>
        </p:nvSpPr>
        <p:spPr>
          <a:xfrm>
            <a:off x="434760" y="1279525"/>
            <a:ext cx="8240358" cy="4046047"/>
          </a:xfrm>
        </p:spPr>
        <p:txBody>
          <a:bodyPr>
            <a:normAutofit fontScale="92500" lnSpcReduction="20000"/>
          </a:bodyPr>
          <a:lstStyle/>
          <a:p>
            <a:r>
              <a:rPr lang="en-GB" dirty="0"/>
              <a:t>Truancy and delinquency represented partial insights into the schools’ roles in reproducing class subordination</a:t>
            </a:r>
          </a:p>
          <a:p>
            <a:r>
              <a:rPr lang="en-GB" dirty="0"/>
              <a:t>‘opposition to staff and exclusive distinction from [conforming students] is continuously expressed . . . [through] the three great consumer goods supplied by capitalism . . . clothes, cigarettes and alcohol’ (Willis, 1977, p. 17).</a:t>
            </a:r>
          </a:p>
          <a:p>
            <a:endParaRPr lang="en-GB" dirty="0"/>
          </a:p>
          <a:p>
            <a:r>
              <a:rPr lang="en-GB" dirty="0"/>
              <a:t>In this case deviant behaviour was intentional</a:t>
            </a:r>
          </a:p>
        </p:txBody>
      </p:sp>
    </p:spTree>
    <p:extLst>
      <p:ext uri="{BB962C8B-B14F-4D97-AF65-F5344CB8AC3E}">
        <p14:creationId xmlns:p14="http://schemas.microsoft.com/office/powerpoint/2010/main" val="2877576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168" y="116632"/>
            <a:ext cx="8229600" cy="850106"/>
          </a:xfrm>
        </p:spPr>
        <p:txBody>
          <a:bodyPr/>
          <a:lstStyle/>
          <a:p>
            <a:r>
              <a:rPr lang="en-GB" b="1" dirty="0"/>
              <a:t>Micro . . . Macro</a:t>
            </a:r>
          </a:p>
        </p:txBody>
      </p:sp>
      <p:sp>
        <p:nvSpPr>
          <p:cNvPr id="5" name="TextBox 4">
            <a:extLst>
              <a:ext uri="{FF2B5EF4-FFF2-40B4-BE49-F238E27FC236}">
                <a16:creationId xmlns:a16="http://schemas.microsoft.com/office/drawing/2014/main" id="{6E86EE4F-90B7-40B4-8DA5-564CA197CCFF}"/>
              </a:ext>
            </a:extLst>
          </p:cNvPr>
          <p:cNvSpPr txBox="1"/>
          <p:nvPr/>
        </p:nvSpPr>
        <p:spPr>
          <a:xfrm>
            <a:off x="234144" y="1152564"/>
            <a:ext cx="8082272" cy="523220"/>
          </a:xfrm>
          <a:prstGeom prst="rect">
            <a:avLst/>
          </a:prstGeom>
          <a:noFill/>
        </p:spPr>
        <p:txBody>
          <a:bodyPr wrap="square" rtlCol="0">
            <a:spAutoFit/>
          </a:bodyPr>
          <a:lstStyle/>
          <a:p>
            <a:r>
              <a:rPr lang="en-GB" sz="2800" b="1" dirty="0"/>
              <a:t>Refers to where and how resistance occurs;</a:t>
            </a:r>
          </a:p>
        </p:txBody>
      </p:sp>
      <p:sp>
        <p:nvSpPr>
          <p:cNvPr id="6" name="TextBox 5">
            <a:extLst>
              <a:ext uri="{FF2B5EF4-FFF2-40B4-BE49-F238E27FC236}">
                <a16:creationId xmlns:a16="http://schemas.microsoft.com/office/drawing/2014/main" id="{FB3F8958-35C6-4B99-8181-D72B808153DF}"/>
              </a:ext>
            </a:extLst>
          </p:cNvPr>
          <p:cNvSpPr txBox="1"/>
          <p:nvPr/>
        </p:nvSpPr>
        <p:spPr>
          <a:xfrm>
            <a:off x="755576" y="2060848"/>
            <a:ext cx="2520280" cy="523220"/>
          </a:xfrm>
          <a:prstGeom prst="rect">
            <a:avLst/>
          </a:prstGeom>
          <a:noFill/>
        </p:spPr>
        <p:txBody>
          <a:bodyPr wrap="square" rtlCol="0">
            <a:spAutoFit/>
          </a:bodyPr>
          <a:lstStyle/>
          <a:p>
            <a:pPr algn="ctr"/>
            <a:r>
              <a:rPr lang="en-GB" sz="2800" b="1" dirty="0"/>
              <a:t>Micro</a:t>
            </a:r>
          </a:p>
        </p:txBody>
      </p:sp>
      <p:sp>
        <p:nvSpPr>
          <p:cNvPr id="7" name="TextBox 6">
            <a:extLst>
              <a:ext uri="{FF2B5EF4-FFF2-40B4-BE49-F238E27FC236}">
                <a16:creationId xmlns:a16="http://schemas.microsoft.com/office/drawing/2014/main" id="{6D667884-EC73-4DCB-BA39-83DEE0705625}"/>
              </a:ext>
            </a:extLst>
          </p:cNvPr>
          <p:cNvSpPr txBox="1"/>
          <p:nvPr/>
        </p:nvSpPr>
        <p:spPr>
          <a:xfrm>
            <a:off x="5436096" y="2029273"/>
            <a:ext cx="2520280" cy="523220"/>
          </a:xfrm>
          <a:prstGeom prst="rect">
            <a:avLst/>
          </a:prstGeom>
          <a:noFill/>
        </p:spPr>
        <p:txBody>
          <a:bodyPr wrap="square" rtlCol="0">
            <a:spAutoFit/>
          </a:bodyPr>
          <a:lstStyle/>
          <a:p>
            <a:pPr algn="ctr"/>
            <a:r>
              <a:rPr lang="en-GB" sz="2800" b="1" dirty="0"/>
              <a:t>Macro</a:t>
            </a:r>
          </a:p>
        </p:txBody>
      </p:sp>
      <p:sp>
        <p:nvSpPr>
          <p:cNvPr id="8" name="TextBox 7">
            <a:extLst>
              <a:ext uri="{FF2B5EF4-FFF2-40B4-BE49-F238E27FC236}">
                <a16:creationId xmlns:a16="http://schemas.microsoft.com/office/drawing/2014/main" id="{FB4D01EA-33C4-4331-8788-F8E10C3124B5}"/>
              </a:ext>
            </a:extLst>
          </p:cNvPr>
          <p:cNvSpPr txBox="1"/>
          <p:nvPr/>
        </p:nvSpPr>
        <p:spPr>
          <a:xfrm>
            <a:off x="395536" y="2847101"/>
            <a:ext cx="3240360" cy="523220"/>
          </a:xfrm>
          <a:prstGeom prst="rect">
            <a:avLst/>
          </a:prstGeom>
          <a:noFill/>
        </p:spPr>
        <p:txBody>
          <a:bodyPr wrap="square" rtlCol="0">
            <a:spAutoFit/>
          </a:bodyPr>
          <a:lstStyle/>
          <a:p>
            <a:pPr algn="ctr"/>
            <a:r>
              <a:rPr lang="en-GB" sz="2800" dirty="0"/>
              <a:t>Individualistic</a:t>
            </a:r>
          </a:p>
        </p:txBody>
      </p:sp>
      <p:sp>
        <p:nvSpPr>
          <p:cNvPr id="9" name="TextBox 8">
            <a:extLst>
              <a:ext uri="{FF2B5EF4-FFF2-40B4-BE49-F238E27FC236}">
                <a16:creationId xmlns:a16="http://schemas.microsoft.com/office/drawing/2014/main" id="{A1610E60-06DD-4A52-89BB-DECFCA07F29F}"/>
              </a:ext>
            </a:extLst>
          </p:cNvPr>
          <p:cNvSpPr txBox="1"/>
          <p:nvPr/>
        </p:nvSpPr>
        <p:spPr>
          <a:xfrm>
            <a:off x="5076056" y="2835810"/>
            <a:ext cx="3240360" cy="523220"/>
          </a:xfrm>
          <a:prstGeom prst="rect">
            <a:avLst/>
          </a:prstGeom>
          <a:noFill/>
        </p:spPr>
        <p:txBody>
          <a:bodyPr wrap="square" rtlCol="0">
            <a:spAutoFit/>
          </a:bodyPr>
          <a:lstStyle/>
          <a:p>
            <a:pPr algn="ctr"/>
            <a:r>
              <a:rPr lang="en-GB" sz="2800" dirty="0"/>
              <a:t>Collective</a:t>
            </a:r>
          </a:p>
        </p:txBody>
      </p:sp>
      <p:sp>
        <p:nvSpPr>
          <p:cNvPr id="10" name="TextBox 9">
            <a:extLst>
              <a:ext uri="{FF2B5EF4-FFF2-40B4-BE49-F238E27FC236}">
                <a16:creationId xmlns:a16="http://schemas.microsoft.com/office/drawing/2014/main" id="{60F4A03E-BE12-47F2-9E15-C2DB16DC6873}"/>
              </a:ext>
            </a:extLst>
          </p:cNvPr>
          <p:cNvSpPr txBox="1"/>
          <p:nvPr/>
        </p:nvSpPr>
        <p:spPr>
          <a:xfrm>
            <a:off x="395536" y="3576333"/>
            <a:ext cx="3240360" cy="523220"/>
          </a:xfrm>
          <a:prstGeom prst="rect">
            <a:avLst/>
          </a:prstGeom>
          <a:noFill/>
        </p:spPr>
        <p:txBody>
          <a:bodyPr wrap="square" rtlCol="0">
            <a:spAutoFit/>
          </a:bodyPr>
          <a:lstStyle/>
          <a:p>
            <a:pPr algn="ctr"/>
            <a:r>
              <a:rPr lang="en-GB" sz="2800" dirty="0"/>
              <a:t>Situational</a:t>
            </a:r>
          </a:p>
        </p:txBody>
      </p:sp>
      <p:sp>
        <p:nvSpPr>
          <p:cNvPr id="11" name="TextBox 10">
            <a:extLst>
              <a:ext uri="{FF2B5EF4-FFF2-40B4-BE49-F238E27FC236}">
                <a16:creationId xmlns:a16="http://schemas.microsoft.com/office/drawing/2014/main" id="{CA748556-DACC-4884-A3EC-9667C6BF4F67}"/>
              </a:ext>
            </a:extLst>
          </p:cNvPr>
          <p:cNvSpPr txBox="1"/>
          <p:nvPr/>
        </p:nvSpPr>
        <p:spPr>
          <a:xfrm>
            <a:off x="5076056" y="3565042"/>
            <a:ext cx="3240360" cy="523220"/>
          </a:xfrm>
          <a:prstGeom prst="rect">
            <a:avLst/>
          </a:prstGeom>
          <a:noFill/>
        </p:spPr>
        <p:txBody>
          <a:bodyPr wrap="square" rtlCol="0">
            <a:spAutoFit/>
          </a:bodyPr>
          <a:lstStyle/>
          <a:p>
            <a:pPr algn="ctr"/>
            <a:r>
              <a:rPr lang="en-GB" sz="2800" dirty="0"/>
              <a:t>Global</a:t>
            </a:r>
          </a:p>
        </p:txBody>
      </p:sp>
      <p:sp>
        <p:nvSpPr>
          <p:cNvPr id="12" name="TextBox 11">
            <a:extLst>
              <a:ext uri="{FF2B5EF4-FFF2-40B4-BE49-F238E27FC236}">
                <a16:creationId xmlns:a16="http://schemas.microsoft.com/office/drawing/2014/main" id="{76238D56-5CE9-42D3-9692-1E5EDDB2C70C}"/>
              </a:ext>
            </a:extLst>
          </p:cNvPr>
          <p:cNvSpPr txBox="1"/>
          <p:nvPr/>
        </p:nvSpPr>
        <p:spPr>
          <a:xfrm>
            <a:off x="408315" y="4365104"/>
            <a:ext cx="3240360" cy="954107"/>
          </a:xfrm>
          <a:prstGeom prst="rect">
            <a:avLst/>
          </a:prstGeom>
          <a:noFill/>
        </p:spPr>
        <p:txBody>
          <a:bodyPr wrap="square" rtlCol="0">
            <a:spAutoFit/>
          </a:bodyPr>
          <a:lstStyle/>
          <a:p>
            <a:pPr algn="ctr"/>
            <a:r>
              <a:rPr lang="en-GB" sz="2800" dirty="0"/>
              <a:t>Single moment of resistance</a:t>
            </a:r>
          </a:p>
        </p:txBody>
      </p:sp>
      <p:sp>
        <p:nvSpPr>
          <p:cNvPr id="13" name="TextBox 12">
            <a:extLst>
              <a:ext uri="{FF2B5EF4-FFF2-40B4-BE49-F238E27FC236}">
                <a16:creationId xmlns:a16="http://schemas.microsoft.com/office/drawing/2014/main" id="{B1E1EEC5-D701-4317-99F5-CFF33D0176BB}"/>
              </a:ext>
            </a:extLst>
          </p:cNvPr>
          <p:cNvSpPr txBox="1"/>
          <p:nvPr/>
        </p:nvSpPr>
        <p:spPr>
          <a:xfrm>
            <a:off x="5088835" y="4437112"/>
            <a:ext cx="3240360" cy="954107"/>
          </a:xfrm>
          <a:prstGeom prst="rect">
            <a:avLst/>
          </a:prstGeom>
          <a:noFill/>
        </p:spPr>
        <p:txBody>
          <a:bodyPr wrap="square" rtlCol="0">
            <a:spAutoFit/>
          </a:bodyPr>
          <a:lstStyle/>
          <a:p>
            <a:pPr algn="ctr"/>
            <a:r>
              <a:rPr lang="en-GB" sz="2800" dirty="0"/>
              <a:t>A lifetime of resistance</a:t>
            </a:r>
          </a:p>
        </p:txBody>
      </p:sp>
    </p:spTree>
    <p:extLst>
      <p:ext uri="{BB962C8B-B14F-4D97-AF65-F5344CB8AC3E}">
        <p14:creationId xmlns:p14="http://schemas.microsoft.com/office/powerpoint/2010/main" val="397938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Overt . . . Covert</a:t>
            </a:r>
          </a:p>
        </p:txBody>
      </p:sp>
      <p:sp>
        <p:nvSpPr>
          <p:cNvPr id="3" name="Content Placeholder 2"/>
          <p:cNvSpPr>
            <a:spLocks noGrp="1"/>
          </p:cNvSpPr>
          <p:nvPr>
            <p:ph idx="1"/>
          </p:nvPr>
        </p:nvSpPr>
        <p:spPr>
          <a:xfrm>
            <a:off x="457200" y="1902532"/>
            <a:ext cx="8229600" cy="3052936"/>
          </a:xfrm>
        </p:spPr>
        <p:txBody>
          <a:bodyPr>
            <a:normAutofit/>
          </a:bodyPr>
          <a:lstStyle/>
          <a:p>
            <a:pPr marL="0" indent="0" algn="ctr">
              <a:buNone/>
            </a:pPr>
            <a:r>
              <a:rPr lang="en-GB" sz="3200" dirty="0"/>
              <a:t>Obvious, Seen, Noticed and Observable </a:t>
            </a:r>
          </a:p>
          <a:p>
            <a:pPr marL="0" indent="0" algn="ctr">
              <a:buNone/>
            </a:pPr>
            <a:endParaRPr lang="en-GB" sz="3200" dirty="0"/>
          </a:p>
          <a:p>
            <a:pPr marL="0" indent="0" algn="ctr">
              <a:buNone/>
            </a:pPr>
            <a:r>
              <a:rPr lang="en-GB" sz="3200" dirty="0"/>
              <a:t>Versus </a:t>
            </a:r>
          </a:p>
          <a:p>
            <a:pPr marL="0" indent="0" algn="ctr">
              <a:buNone/>
            </a:pPr>
            <a:endParaRPr lang="en-GB" sz="3200" dirty="0"/>
          </a:p>
          <a:p>
            <a:pPr marL="0" indent="0" algn="ctr">
              <a:buNone/>
            </a:pPr>
            <a:r>
              <a:rPr lang="en-GB" sz="3200" dirty="0"/>
              <a:t>Covered, Unseen, Unnoticed and Unobserved</a:t>
            </a:r>
          </a:p>
        </p:txBody>
      </p:sp>
    </p:spTree>
    <p:extLst>
      <p:ext uri="{BB962C8B-B14F-4D97-AF65-F5344CB8AC3E}">
        <p14:creationId xmlns:p14="http://schemas.microsoft.com/office/powerpoint/2010/main" val="231380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rgbClr val="FF0000"/>
                </a:solidFill>
              </a:rPr>
              <a:t>Overt</a:t>
            </a:r>
            <a:r>
              <a:rPr lang="en-GB" b="1" dirty="0"/>
              <a:t> Subcultural Resistance</a:t>
            </a:r>
          </a:p>
        </p:txBody>
      </p:sp>
      <p:sp>
        <p:nvSpPr>
          <p:cNvPr id="3" name="Content Placeholder 2"/>
          <p:cNvSpPr>
            <a:spLocks noGrp="1"/>
          </p:cNvSpPr>
          <p:nvPr>
            <p:ph idx="1"/>
          </p:nvPr>
        </p:nvSpPr>
        <p:spPr/>
        <p:txBody>
          <a:bodyPr>
            <a:normAutofit/>
          </a:bodyPr>
          <a:lstStyle/>
          <a:p>
            <a:r>
              <a:rPr lang="en-GB" b="1" i="1" dirty="0"/>
              <a:t>Overt Resistance:</a:t>
            </a:r>
          </a:p>
          <a:p>
            <a:r>
              <a:rPr lang="en-GB" dirty="0"/>
              <a:t>a behaviour that is visible and readily recognised by both targets and observers as resistance</a:t>
            </a:r>
          </a:p>
          <a:p>
            <a:r>
              <a:rPr lang="en-GB" dirty="0"/>
              <a:t>and is intended to be recognised as such includes collective acts such as social movements and individual acts of refusal . . . </a:t>
            </a:r>
          </a:p>
          <a:p>
            <a:pPr marL="0" indent="0" algn="r">
              <a:buNone/>
            </a:pPr>
            <a:r>
              <a:rPr lang="en-GB" sz="2400" dirty="0"/>
              <a:t>(Hollander and </a:t>
            </a:r>
            <a:r>
              <a:rPr lang="en-GB" sz="2400" dirty="0" err="1"/>
              <a:t>Einwhner</a:t>
            </a:r>
            <a:r>
              <a:rPr lang="en-GB" sz="2400" dirty="0"/>
              <a:t>, 2004, p. 545)</a:t>
            </a:r>
          </a:p>
          <a:p>
            <a:pPr lvl="1"/>
            <a:endParaRPr lang="en-GB" dirty="0"/>
          </a:p>
        </p:txBody>
      </p:sp>
    </p:spTree>
    <p:extLst>
      <p:ext uri="{BB962C8B-B14F-4D97-AF65-F5344CB8AC3E}">
        <p14:creationId xmlns:p14="http://schemas.microsoft.com/office/powerpoint/2010/main" val="364080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4B653-9295-4CE5-9E0F-7483FB8BC6ED}"/>
              </a:ext>
            </a:extLst>
          </p:cNvPr>
          <p:cNvSpPr>
            <a:spLocks noGrp="1"/>
          </p:cNvSpPr>
          <p:nvPr>
            <p:ph type="title"/>
          </p:nvPr>
        </p:nvSpPr>
        <p:spPr>
          <a:xfrm>
            <a:off x="457200" y="-18459"/>
            <a:ext cx="8229600" cy="1143000"/>
          </a:xfrm>
        </p:spPr>
        <p:txBody>
          <a:bodyPr/>
          <a:lstStyle/>
          <a:p>
            <a:r>
              <a:rPr lang="en-GB" b="1" dirty="0"/>
              <a:t>Overt resistance</a:t>
            </a:r>
          </a:p>
        </p:txBody>
      </p:sp>
      <p:pic>
        <p:nvPicPr>
          <p:cNvPr id="3" name="Picture 2">
            <a:extLst>
              <a:ext uri="{FF2B5EF4-FFF2-40B4-BE49-F238E27FC236}">
                <a16:creationId xmlns:a16="http://schemas.microsoft.com/office/drawing/2014/main" id="{7DEA42E4-2A66-492F-A618-B466668BB307}"/>
              </a:ext>
            </a:extLst>
          </p:cNvPr>
          <p:cNvPicPr>
            <a:picLocks noChangeAspect="1"/>
          </p:cNvPicPr>
          <p:nvPr/>
        </p:nvPicPr>
        <p:blipFill>
          <a:blip r:embed="rId2"/>
          <a:stretch>
            <a:fillRect/>
          </a:stretch>
        </p:blipFill>
        <p:spPr>
          <a:xfrm>
            <a:off x="917848" y="1196752"/>
            <a:ext cx="7308304" cy="4786103"/>
          </a:xfrm>
          <a:prstGeom prst="rect">
            <a:avLst/>
          </a:prstGeom>
        </p:spPr>
      </p:pic>
    </p:spTree>
    <p:extLst>
      <p:ext uri="{BB962C8B-B14F-4D97-AF65-F5344CB8AC3E}">
        <p14:creationId xmlns:p14="http://schemas.microsoft.com/office/powerpoint/2010/main" val="21090485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rgbClr val="FF0000"/>
                </a:solidFill>
              </a:rPr>
              <a:t>Covert</a:t>
            </a:r>
            <a:r>
              <a:rPr lang="en-GB" dirty="0">
                <a:solidFill>
                  <a:srgbClr val="FF0000"/>
                </a:solidFill>
              </a:rPr>
              <a:t> </a:t>
            </a:r>
            <a:r>
              <a:rPr lang="en-GB" dirty="0"/>
              <a:t>Subcultural Resistance</a:t>
            </a:r>
          </a:p>
        </p:txBody>
      </p:sp>
      <p:sp>
        <p:nvSpPr>
          <p:cNvPr id="3" name="Content Placeholder 2"/>
          <p:cNvSpPr>
            <a:spLocks noGrp="1"/>
          </p:cNvSpPr>
          <p:nvPr>
            <p:ph idx="1"/>
          </p:nvPr>
        </p:nvSpPr>
        <p:spPr>
          <a:xfrm>
            <a:off x="457200" y="1600201"/>
            <a:ext cx="8229600" cy="3340968"/>
          </a:xfrm>
        </p:spPr>
        <p:txBody>
          <a:bodyPr/>
          <a:lstStyle/>
          <a:p>
            <a:r>
              <a:rPr lang="en-GB" b="1" i="1" dirty="0"/>
              <a:t>Covert Resistance:</a:t>
            </a:r>
          </a:p>
          <a:p>
            <a:r>
              <a:rPr lang="en-GB" dirty="0"/>
              <a:t>acts that are intentional yet go unnoticed (and, therefore unpunished) by their targets</a:t>
            </a:r>
          </a:p>
          <a:p>
            <a:r>
              <a:rPr lang="en-GB" dirty="0"/>
              <a:t>although they are recognised as resistance by other, culturally aware observers </a:t>
            </a:r>
          </a:p>
          <a:p>
            <a:pPr marL="0" indent="0" algn="r">
              <a:buNone/>
            </a:pPr>
            <a:r>
              <a:rPr lang="en-GB" sz="2800" dirty="0"/>
              <a:t>(Hollander and </a:t>
            </a:r>
            <a:r>
              <a:rPr lang="en-GB" sz="2800" dirty="0" err="1"/>
              <a:t>Einwhner</a:t>
            </a:r>
            <a:r>
              <a:rPr lang="en-GB" sz="2800" dirty="0"/>
              <a:t>, 2004, p. 545)</a:t>
            </a:r>
          </a:p>
          <a:p>
            <a:endParaRPr lang="en-GB" dirty="0"/>
          </a:p>
        </p:txBody>
      </p:sp>
    </p:spTree>
    <p:extLst>
      <p:ext uri="{BB962C8B-B14F-4D97-AF65-F5344CB8AC3E}">
        <p14:creationId xmlns:p14="http://schemas.microsoft.com/office/powerpoint/2010/main" val="2351294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895AE-B68B-4206-9D86-536DCCA16425}"/>
              </a:ext>
            </a:extLst>
          </p:cNvPr>
          <p:cNvSpPr>
            <a:spLocks noGrp="1"/>
          </p:cNvSpPr>
          <p:nvPr>
            <p:ph type="title"/>
          </p:nvPr>
        </p:nvSpPr>
        <p:spPr>
          <a:xfrm>
            <a:off x="457200" y="116632"/>
            <a:ext cx="8229600" cy="778098"/>
          </a:xfrm>
        </p:spPr>
        <p:txBody>
          <a:bodyPr/>
          <a:lstStyle/>
          <a:p>
            <a:r>
              <a:rPr lang="en-GB" b="1" dirty="0"/>
              <a:t>Covert resistance</a:t>
            </a:r>
          </a:p>
        </p:txBody>
      </p:sp>
      <p:pic>
        <p:nvPicPr>
          <p:cNvPr id="3" name="Picture 2">
            <a:extLst>
              <a:ext uri="{FF2B5EF4-FFF2-40B4-BE49-F238E27FC236}">
                <a16:creationId xmlns:a16="http://schemas.microsoft.com/office/drawing/2014/main" id="{5D5E5DFB-27B5-47D7-BE99-C4ED99D15F9A}"/>
              </a:ext>
            </a:extLst>
          </p:cNvPr>
          <p:cNvPicPr>
            <a:picLocks noChangeAspect="1"/>
          </p:cNvPicPr>
          <p:nvPr/>
        </p:nvPicPr>
        <p:blipFill>
          <a:blip r:embed="rId2"/>
          <a:stretch>
            <a:fillRect/>
          </a:stretch>
        </p:blipFill>
        <p:spPr>
          <a:xfrm>
            <a:off x="971600" y="1142469"/>
            <a:ext cx="6912768" cy="4573062"/>
          </a:xfrm>
          <a:prstGeom prst="rect">
            <a:avLst/>
          </a:prstGeom>
        </p:spPr>
      </p:pic>
    </p:spTree>
    <p:extLst>
      <p:ext uri="{BB962C8B-B14F-4D97-AF65-F5344CB8AC3E}">
        <p14:creationId xmlns:p14="http://schemas.microsoft.com/office/powerpoint/2010/main" val="13116423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778098"/>
          </a:xfrm>
        </p:spPr>
        <p:txBody>
          <a:bodyPr/>
          <a:lstStyle/>
          <a:p>
            <a:r>
              <a:rPr lang="en-GB" dirty="0"/>
              <a:t>Reference List</a:t>
            </a:r>
          </a:p>
        </p:txBody>
      </p:sp>
      <p:sp>
        <p:nvSpPr>
          <p:cNvPr id="3" name="Content Placeholder 2"/>
          <p:cNvSpPr>
            <a:spLocks noGrp="1"/>
          </p:cNvSpPr>
          <p:nvPr>
            <p:ph idx="1"/>
          </p:nvPr>
        </p:nvSpPr>
        <p:spPr>
          <a:xfrm>
            <a:off x="323528" y="1166018"/>
            <a:ext cx="8229600" cy="4525963"/>
          </a:xfrm>
        </p:spPr>
        <p:txBody>
          <a:bodyPr>
            <a:normAutofit lnSpcReduction="10000"/>
          </a:bodyPr>
          <a:lstStyle/>
          <a:p>
            <a:r>
              <a:rPr lang="en-GB" sz="1600" dirty="0"/>
              <a:t>Blackman S (2005) ‘Youth Subcultural Theory: A Critical Engagement with the Concept, its Origins and Politics, from the Chicago School to Postmodernism, </a:t>
            </a:r>
            <a:r>
              <a:rPr lang="en-GB" sz="1600" i="1" dirty="0"/>
              <a:t>Journal of Youth Studies, </a:t>
            </a:r>
            <a:r>
              <a:rPr lang="en-GB" sz="1600" dirty="0"/>
              <a:t>Vol. 8, No. 1, pp. 1-20.</a:t>
            </a:r>
          </a:p>
          <a:p>
            <a:r>
              <a:rPr lang="en-GB" sz="1600" dirty="0"/>
              <a:t>Blackman, S. (2013) ‘Subculture Theory: An Historical and Contemporary Assessment of the Concept for Understanding Deviance’ </a:t>
            </a:r>
            <a:r>
              <a:rPr lang="en-GB" sz="1600" i="1" dirty="0"/>
              <a:t>Deviant Behaviour</a:t>
            </a:r>
            <a:r>
              <a:rPr lang="en-GB" sz="1600" dirty="0"/>
              <a:t> Vol. 35 Issue 6 pp. 496-512 DOI: </a:t>
            </a:r>
            <a:r>
              <a:rPr lang="en-GB" sz="1600" dirty="0">
                <a:hlinkClick r:id="rId3"/>
              </a:rPr>
              <a:t>https://doi.org/10.1080/01639625.2013.859049</a:t>
            </a:r>
            <a:r>
              <a:rPr lang="en-GB" sz="1600" dirty="0"/>
              <a:t> </a:t>
            </a:r>
          </a:p>
          <a:p>
            <a:r>
              <a:rPr lang="en-GB" sz="1600" dirty="0"/>
              <a:t>Clarke, G (1997) ‘Defending Ski-jumpers; A Critique of Theories of Youth Subcultures’, in Ken Gelder and Sarah Thornton (eds), </a:t>
            </a:r>
            <a:r>
              <a:rPr lang="en-GB" sz="1600" i="1" dirty="0"/>
              <a:t>the Subcultures Readers, </a:t>
            </a:r>
            <a:r>
              <a:rPr lang="en-GB" sz="1600" dirty="0"/>
              <a:t>pp. 175-80., London: Routledge.</a:t>
            </a:r>
          </a:p>
          <a:p>
            <a:r>
              <a:rPr lang="en-GB" sz="1600" dirty="0"/>
              <a:t>Clarke, J, Hall, S, Jefferson, T &amp; Roberts, B (1976) ‘Subcultures, Cultures, and Class’ in Stuart Hall and Tony Jefferson (eds) </a:t>
            </a:r>
            <a:r>
              <a:rPr lang="en-GB" sz="1600" i="1" dirty="0"/>
              <a:t>resistance through Rituals, pp. 9-74, </a:t>
            </a:r>
            <a:r>
              <a:rPr lang="en-GB" sz="1600" dirty="0"/>
              <a:t>London: Routledge.</a:t>
            </a:r>
          </a:p>
          <a:p>
            <a:r>
              <a:rPr lang="en-GB" sz="1600" dirty="0"/>
              <a:t>Cohen, A (1955) </a:t>
            </a:r>
            <a:r>
              <a:rPr lang="en-GB" sz="1600" i="1" dirty="0"/>
              <a:t>Delinquent Boys: The Culture of the Gang, </a:t>
            </a:r>
            <a:r>
              <a:rPr lang="en-GB" sz="1600" dirty="0"/>
              <a:t>New York: Free Press.</a:t>
            </a:r>
          </a:p>
          <a:p>
            <a:r>
              <a:rPr lang="en-GB" sz="1600" dirty="0"/>
              <a:t>Davies, F (1992) </a:t>
            </a:r>
            <a:r>
              <a:rPr lang="en-GB" sz="1600" i="1" dirty="0"/>
              <a:t> Fashion, Culture, and Identity, </a:t>
            </a:r>
            <a:r>
              <a:rPr lang="en-GB" sz="1600" dirty="0"/>
              <a:t>Chicago, IL: University of Chicago Press.</a:t>
            </a:r>
          </a:p>
          <a:p>
            <a:r>
              <a:rPr lang="en-GB" sz="1600" dirty="0"/>
              <a:t>Dowd, JJ &amp; Dowd, LA (2003) ‘The Centre Holds: From Subcultures to Social Worlds’, </a:t>
            </a:r>
            <a:r>
              <a:rPr lang="en-GB" sz="1600" i="1" dirty="0"/>
              <a:t>Teaching Sociology, </a:t>
            </a:r>
            <a:r>
              <a:rPr lang="en-GB" sz="1600" dirty="0"/>
              <a:t>Vol. 31, No. 1, pp. 20-37.</a:t>
            </a:r>
          </a:p>
          <a:p>
            <a:r>
              <a:rPr lang="en-GB" sz="1600" dirty="0" err="1"/>
              <a:t>Gelder</a:t>
            </a:r>
            <a:r>
              <a:rPr lang="en-GB" sz="1600" dirty="0"/>
              <a:t>, K (2005) ‘Introduction: The Field of Subcultural Studies’, </a:t>
            </a:r>
            <a:r>
              <a:rPr lang="en-GB" sz="1600" i="1" dirty="0"/>
              <a:t>The Subcultures Reader, </a:t>
            </a:r>
            <a:r>
              <a:rPr lang="en-GB" sz="1600" dirty="0"/>
              <a:t>pp. 1-15.</a:t>
            </a:r>
          </a:p>
          <a:p>
            <a:r>
              <a:rPr lang="en-GB" sz="1600" dirty="0"/>
              <a:t>Gordon, M.M. (1947) ‘The Concept of the Sub-Culture and its Application’, </a:t>
            </a:r>
            <a:r>
              <a:rPr lang="en-GB" sz="1600" i="1" dirty="0"/>
              <a:t>Social Forces, </a:t>
            </a:r>
            <a:r>
              <a:rPr lang="en-GB" sz="1600" dirty="0"/>
              <a:t>Vol.26, No.1, pp.40-42.</a:t>
            </a:r>
          </a:p>
          <a:p>
            <a:endParaRPr lang="en-GB" sz="16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52</a:t>
            </a:fld>
            <a:endParaRPr lang="en-GB"/>
          </a:p>
        </p:txBody>
      </p:sp>
    </p:spTree>
    <p:extLst>
      <p:ext uri="{BB962C8B-B14F-4D97-AF65-F5344CB8AC3E}">
        <p14:creationId xmlns:p14="http://schemas.microsoft.com/office/powerpoint/2010/main" val="41769117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11"/>
            <a:ext cx="8229600" cy="763548"/>
          </a:xfrm>
        </p:spPr>
        <p:txBody>
          <a:bodyPr/>
          <a:lstStyle/>
          <a:p>
            <a:r>
              <a:rPr lang="en-GB" dirty="0"/>
              <a:t>Reference List</a:t>
            </a:r>
          </a:p>
        </p:txBody>
      </p:sp>
      <p:sp>
        <p:nvSpPr>
          <p:cNvPr id="3" name="Content Placeholder 2"/>
          <p:cNvSpPr>
            <a:spLocks noGrp="1"/>
          </p:cNvSpPr>
          <p:nvPr>
            <p:ph idx="1"/>
          </p:nvPr>
        </p:nvSpPr>
        <p:spPr>
          <a:xfrm>
            <a:off x="251520" y="842940"/>
            <a:ext cx="8229600" cy="4525963"/>
          </a:xfrm>
        </p:spPr>
        <p:txBody>
          <a:bodyPr>
            <a:noAutofit/>
          </a:bodyPr>
          <a:lstStyle/>
          <a:p>
            <a:r>
              <a:rPr lang="en-GB" sz="1600" dirty="0"/>
              <a:t>Gramsci, A. (1971) </a:t>
            </a:r>
            <a:r>
              <a:rPr lang="en-GB" sz="1600" i="1" dirty="0"/>
              <a:t>Selections from the Prison Notebooks of Antonio Gramsci, </a:t>
            </a:r>
            <a:r>
              <a:rPr lang="en-GB" sz="1600" dirty="0"/>
              <a:t>Geoffrey Smith and </a:t>
            </a:r>
            <a:r>
              <a:rPr lang="en-GB" sz="1600" dirty="0" err="1"/>
              <a:t>Quintin</a:t>
            </a:r>
            <a:r>
              <a:rPr lang="en-GB" sz="1600" dirty="0"/>
              <a:t> Hoare (ed &amp; trans), London: Lawrence &amp; </a:t>
            </a:r>
            <a:r>
              <a:rPr lang="en-GB" sz="1600" dirty="0" err="1"/>
              <a:t>Wishart</a:t>
            </a:r>
            <a:r>
              <a:rPr lang="en-GB" sz="1600" dirty="0"/>
              <a:t>.</a:t>
            </a:r>
          </a:p>
          <a:p>
            <a:r>
              <a:rPr lang="en-GB" sz="1600" dirty="0" err="1"/>
              <a:t>Hebdige</a:t>
            </a:r>
            <a:r>
              <a:rPr lang="en-GB" sz="1600" dirty="0"/>
              <a:t>, D. &amp; Jefferson (eds) </a:t>
            </a:r>
            <a:r>
              <a:rPr lang="en-GB" sz="1600" i="1" dirty="0"/>
              <a:t>Resistance through Rituals, </a:t>
            </a:r>
            <a:r>
              <a:rPr lang="en-GB" sz="1600" dirty="0"/>
              <a:t>pp. 135-54, London: Routledge.</a:t>
            </a:r>
          </a:p>
          <a:p>
            <a:r>
              <a:rPr lang="en-GB" sz="1600" dirty="0"/>
              <a:t>Hollander, J.A. &amp; </a:t>
            </a:r>
            <a:r>
              <a:rPr lang="en-GB" sz="1600" dirty="0" err="1"/>
              <a:t>Einwohner</a:t>
            </a:r>
            <a:r>
              <a:rPr lang="en-GB" sz="1600" dirty="0"/>
              <a:t>, R.L. (2004) ‘Conceptualising Resistance’, </a:t>
            </a:r>
            <a:r>
              <a:rPr lang="en-GB" sz="1600" i="1" dirty="0"/>
              <a:t>Sociological Forum, Vol. 19, No. 4, pp. 533-554.</a:t>
            </a:r>
            <a:endParaRPr lang="en-GB" sz="1600" dirty="0"/>
          </a:p>
          <a:p>
            <a:r>
              <a:rPr lang="en-GB" sz="1600" dirty="0"/>
              <a:t>Leary, T (1983) </a:t>
            </a:r>
            <a:r>
              <a:rPr lang="en-GB" sz="1600" i="1" dirty="0"/>
              <a:t>Flashbacks, </a:t>
            </a:r>
            <a:r>
              <a:rPr lang="en-GB" sz="1600" dirty="0"/>
              <a:t>New York: Penguin.</a:t>
            </a:r>
          </a:p>
          <a:p>
            <a:r>
              <a:rPr lang="en-GB" sz="1600" dirty="0"/>
              <a:t>Leary, T. (1983) </a:t>
            </a:r>
            <a:r>
              <a:rPr lang="en-GB" sz="1600" i="1" dirty="0"/>
              <a:t>Flashbacks, </a:t>
            </a:r>
            <a:r>
              <a:rPr lang="en-GB" sz="1600" dirty="0"/>
              <a:t>New York: Penguin.</a:t>
            </a:r>
          </a:p>
          <a:p>
            <a:r>
              <a:rPr lang="en-GB" sz="1600" dirty="0"/>
              <a:t>Leblanc, L (2001) </a:t>
            </a:r>
            <a:r>
              <a:rPr lang="en-GB" sz="1600" i="1" dirty="0"/>
              <a:t>Pretty in Punk: Girls’ Gender Resistance in a Boys’ Subculture, </a:t>
            </a:r>
            <a:r>
              <a:rPr lang="en-GB" sz="1600" dirty="0"/>
              <a:t>New Brunswick, NJ: Rutgers University Press.</a:t>
            </a:r>
          </a:p>
          <a:p>
            <a:r>
              <a:rPr lang="en-GB" sz="1600" dirty="0"/>
              <a:t>Merton,  R. (1938) ‘Social Structure and Anomie’ </a:t>
            </a:r>
            <a:r>
              <a:rPr lang="en-GB" sz="1600" i="1" dirty="0"/>
              <a:t>American Sociological Review, </a:t>
            </a:r>
            <a:r>
              <a:rPr lang="en-GB" sz="1600" dirty="0"/>
              <a:t>Vol. 3, No. 5, pp. 672-682.</a:t>
            </a:r>
          </a:p>
          <a:p>
            <a:r>
              <a:rPr lang="en-GB" sz="1600" dirty="0"/>
              <a:t>Middleton, Richard (1990) Studying Popular Music. Philadelphia: Open University Press</a:t>
            </a:r>
          </a:p>
          <a:p>
            <a:r>
              <a:rPr lang="en-GB" sz="1600" dirty="0"/>
              <a:t>Thomas, W.I &amp; Thomas, D (1928) </a:t>
            </a:r>
            <a:r>
              <a:rPr lang="en-GB" sz="1600" i="1" dirty="0"/>
              <a:t>The Child in America, </a:t>
            </a:r>
            <a:r>
              <a:rPr lang="en-GB" sz="1600" dirty="0"/>
              <a:t>New York: Knopf.</a:t>
            </a:r>
          </a:p>
          <a:p>
            <a:r>
              <a:rPr lang="en-GB" sz="1600" dirty="0"/>
              <a:t>Williams, J.P (2011) </a:t>
            </a:r>
            <a:r>
              <a:rPr lang="en-GB" sz="1600" i="1" dirty="0"/>
              <a:t>Subcultural Theory: Traditions and Concepts, </a:t>
            </a:r>
            <a:r>
              <a:rPr lang="en-GB" sz="1600" dirty="0"/>
              <a:t> Cambridge, Polity Press.</a:t>
            </a:r>
          </a:p>
          <a:p>
            <a:r>
              <a:rPr lang="en-GB" sz="1600" dirty="0"/>
              <a:t>Willis, P. E. (1977) </a:t>
            </a:r>
            <a:r>
              <a:rPr lang="en-GB" sz="1600" i="1" dirty="0"/>
              <a:t>Learning to Labour: How Working-Class Kids Get Working-Class Jobs, </a:t>
            </a:r>
            <a:r>
              <a:rPr lang="en-GB" sz="1600" dirty="0"/>
              <a:t>New York: Columbia University Press.</a:t>
            </a:r>
          </a:p>
          <a:p>
            <a:r>
              <a:rPr lang="en-GB" sz="1600" dirty="0"/>
              <a:t>Willis, Paul (1978) Profane Culture. London: Routledge &amp; Kegan Paul</a:t>
            </a:r>
          </a:p>
          <a:p>
            <a:endParaRPr lang="en-GB" sz="1600" dirty="0"/>
          </a:p>
        </p:txBody>
      </p:sp>
      <p:sp>
        <p:nvSpPr>
          <p:cNvPr id="4" name="Slide Number Placeholder 3"/>
          <p:cNvSpPr>
            <a:spLocks noGrp="1"/>
          </p:cNvSpPr>
          <p:nvPr>
            <p:ph type="sldNum" sz="quarter" idx="12"/>
          </p:nvPr>
        </p:nvSpPr>
        <p:spPr/>
        <p:txBody>
          <a:bodyPr/>
          <a:lstStyle/>
          <a:p>
            <a:fld id="{6BA3642F-8786-4DED-A4CD-48733A687A90}" type="slidenum">
              <a:rPr lang="en-GB" smtClean="0"/>
              <a:pPr/>
              <a:t>53</a:t>
            </a:fld>
            <a:endParaRPr lang="en-GB"/>
          </a:p>
        </p:txBody>
      </p:sp>
    </p:spTree>
    <p:extLst>
      <p:ext uri="{BB962C8B-B14F-4D97-AF65-F5344CB8AC3E}">
        <p14:creationId xmlns:p14="http://schemas.microsoft.com/office/powerpoint/2010/main" val="350515564"/>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780</TotalTime>
  <Words>2656</Words>
  <Application>Microsoft Office PowerPoint</Application>
  <PresentationFormat>On-screen Show (4:3)</PresentationFormat>
  <Paragraphs>308</Paragraphs>
  <Slides>53</Slides>
  <Notes>44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Bahnschrift SemiBold SemiConden</vt:lpstr>
      <vt:lpstr>Calibri</vt:lpstr>
      <vt:lpstr>UWTSD blue background</vt:lpstr>
      <vt:lpstr>PowerPoint Presentation</vt:lpstr>
      <vt:lpstr>Sub-culture?</vt:lpstr>
      <vt:lpstr>Sub-Culture</vt:lpstr>
      <vt:lpstr>Non-Normative</vt:lpstr>
      <vt:lpstr>Non-Normative  versus Marginalised</vt:lpstr>
      <vt:lpstr>Subcultures Definition 1947</vt:lpstr>
      <vt:lpstr>Sub-Culture as Problem Solving Definition 1955</vt:lpstr>
      <vt:lpstr>Solving Problems?</vt:lpstr>
      <vt:lpstr>Sub-Cultures as a response to problems</vt:lpstr>
      <vt:lpstr>Sub-Culture Definition 1963</vt:lpstr>
      <vt:lpstr>Shared Interests</vt:lpstr>
      <vt:lpstr>Challenges of Theorising Subculture</vt:lpstr>
      <vt:lpstr>British Tradition of Subculture Studies</vt:lpstr>
      <vt:lpstr>Normal versus Mainstream</vt:lpstr>
      <vt:lpstr>Resistance &amp; Assimilation</vt:lpstr>
      <vt:lpstr>20th Century Youth Sub-cultures</vt:lpstr>
      <vt:lpstr>The Teddy Boy Subculture</vt:lpstr>
      <vt:lpstr>The Rocker Subculture</vt:lpstr>
      <vt:lpstr>The Mod Subculture</vt:lpstr>
      <vt:lpstr>The Hippie Subculture</vt:lpstr>
      <vt:lpstr>The Skinhead Subculture</vt:lpstr>
      <vt:lpstr>The Punk  Subculture</vt:lpstr>
      <vt:lpstr>The Ska subculture</vt:lpstr>
      <vt:lpstr>The New Romantic Subculture</vt:lpstr>
      <vt:lpstr>The Goth Subculture</vt:lpstr>
      <vt:lpstr>The Emo Subculture</vt:lpstr>
      <vt:lpstr>PowerPoint Presentation</vt:lpstr>
      <vt:lpstr>The Contested Nature of Subculture in the 21st Century</vt:lpstr>
      <vt:lpstr>21st Century Sub-cultures?</vt:lpstr>
      <vt:lpstr>In Reality . . .</vt:lpstr>
      <vt:lpstr>Subculture as a Continuum</vt:lpstr>
      <vt:lpstr>Sub-cultural Style</vt:lpstr>
      <vt:lpstr>Homology</vt:lpstr>
      <vt:lpstr>For Example: Differing Forms of Masculinity</vt:lpstr>
      <vt:lpstr>Thus . . .</vt:lpstr>
      <vt:lpstr>Post-War Impact upon the Development of Youth Subculture</vt:lpstr>
      <vt:lpstr>Role of Media</vt:lpstr>
      <vt:lpstr>But sub-culture is more than ‘buying an identity</vt:lpstr>
      <vt:lpstr>Power &amp; Hegemony</vt:lpstr>
      <vt:lpstr>Inequity and power</vt:lpstr>
      <vt:lpstr>Hegemony vs Subcultures</vt:lpstr>
      <vt:lpstr>Reasons for joining a sub-culture</vt:lpstr>
      <vt:lpstr>Dimensions of Resistance</vt:lpstr>
      <vt:lpstr>Passive Subcultural Resistance</vt:lpstr>
      <vt:lpstr>Active Subcultural Resistance</vt:lpstr>
      <vt:lpstr>Micro . . . Macro</vt:lpstr>
      <vt:lpstr>Overt . . . Covert</vt:lpstr>
      <vt:lpstr>Overt Subcultural Resistance</vt:lpstr>
      <vt:lpstr>Overt resistance</vt:lpstr>
      <vt:lpstr>Covert Subcultural Resistance</vt:lpstr>
      <vt:lpstr>Covert resistance</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48</cp:revision>
  <dcterms:created xsi:type="dcterms:W3CDTF">2018-09-30T11:39:06Z</dcterms:created>
  <dcterms:modified xsi:type="dcterms:W3CDTF">2018-11-25T20:17:45Z</dcterms:modified>
</cp:coreProperties>
</file>