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6" r:id="rId3"/>
    <p:sldId id="257"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a:srgbClr val="FF33CC"/>
    <a:srgbClr val="66FFFF"/>
    <a:srgbClr val="F20E0E"/>
    <a:srgbClr val="FFABE9"/>
    <a:srgbClr val="E3E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660"/>
  </p:normalViewPr>
  <p:slideViewPr>
    <p:cSldViewPr snapToGrid="0">
      <p:cViewPr varScale="1">
        <p:scale>
          <a:sx n="72" d="100"/>
          <a:sy n="72"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5CD338-06C4-4540-A407-F8974F746DD0}" type="datetimeFigureOut">
              <a:rPr lang="en-GB" smtClean="0"/>
              <a:t>24/08/2018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42533C-8780-4C45-8D23-58B47CC71F4F}" type="slidenum">
              <a:rPr lang="en-GB" smtClean="0"/>
              <a:t>‹#›</a:t>
            </a:fld>
            <a:endParaRPr lang="en-GB"/>
          </a:p>
        </p:txBody>
      </p:sp>
    </p:spTree>
    <p:extLst>
      <p:ext uri="{BB962C8B-B14F-4D97-AF65-F5344CB8AC3E}">
        <p14:creationId xmlns:p14="http://schemas.microsoft.com/office/powerpoint/2010/main" val="723484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78290-28AC-450C-B9AC-5D952BCC13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36B162-1302-439F-B721-CCBF49B788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A0354E-E261-4980-B3FF-2B5FE8042B3A}"/>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5" name="Footer Placeholder 4">
            <a:extLst>
              <a:ext uri="{FF2B5EF4-FFF2-40B4-BE49-F238E27FC236}">
                <a16:creationId xmlns:a16="http://schemas.microsoft.com/office/drawing/2014/main" id="{279519FE-21A4-4BFA-BA0B-2347A43380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5A4F9-FD49-43A8-86F6-3E248B80362C}"/>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554198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6F9C-BD63-410E-8C19-5E08DD4E40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FF164D-D69B-4D86-9361-411F92155F0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F7112-79EC-4F52-9618-0810A1B5E9FA}"/>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5" name="Footer Placeholder 4">
            <a:extLst>
              <a:ext uri="{FF2B5EF4-FFF2-40B4-BE49-F238E27FC236}">
                <a16:creationId xmlns:a16="http://schemas.microsoft.com/office/drawing/2014/main" id="{87FA7A9C-B15E-4734-BD10-6ED0E230C3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99B6D-0E8E-4C9F-9190-5B0E0374943F}"/>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406591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91EF7-2DA6-4CB5-826D-D4F7CB8ECC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DD0DB0-CAC4-4EE7-8C52-D296A2B006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A7894F2-C875-43D3-BF70-051AE2CDC2AA}"/>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5" name="Footer Placeholder 4">
            <a:extLst>
              <a:ext uri="{FF2B5EF4-FFF2-40B4-BE49-F238E27FC236}">
                <a16:creationId xmlns:a16="http://schemas.microsoft.com/office/drawing/2014/main" id="{A007B3AE-55EA-4144-BF5D-6F9DD21556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30099-1053-437E-A689-122FE7514D0B}"/>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1751772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D446-F6AF-4F58-A76B-4015FB8812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C0DE7E-F96A-4090-BC09-152BA8AC59B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37733E-4B4F-4795-999F-9C4D8A039A4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D8765F-1B9E-480C-92CF-015B5FC15EF1}"/>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6" name="Footer Placeholder 5">
            <a:extLst>
              <a:ext uri="{FF2B5EF4-FFF2-40B4-BE49-F238E27FC236}">
                <a16:creationId xmlns:a16="http://schemas.microsoft.com/office/drawing/2014/main" id="{6035C4D8-08BE-4E9A-A332-DD823F1CA2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8FEFB9-4D81-479B-92D4-AE04C6BDBD18}"/>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1447849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71FC1-C4FE-4DAA-9985-4729C5FCF2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B59378-3E77-4F84-B77F-E6B80EE715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57851E-04E3-4914-AD17-0DEB3F9EAAA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E17427-DA7B-4CBE-84B5-E2D9460F3E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ADA539E-CFD8-47A8-BCAC-2F92D791C25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9F8FE6-2D7A-4F1D-BEE9-2A0DAA518401}"/>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8" name="Footer Placeholder 7">
            <a:extLst>
              <a:ext uri="{FF2B5EF4-FFF2-40B4-BE49-F238E27FC236}">
                <a16:creationId xmlns:a16="http://schemas.microsoft.com/office/drawing/2014/main" id="{6D84CF65-C142-499C-8E9F-E0E203A6FF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FB0994-A0FD-4057-B38B-2788DF610D78}"/>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2185357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388BF-7F8E-4C73-B7FE-0EB8B661ED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79FD51-296E-412A-88C7-7B013EF5B773}"/>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4" name="Footer Placeholder 3">
            <a:extLst>
              <a:ext uri="{FF2B5EF4-FFF2-40B4-BE49-F238E27FC236}">
                <a16:creationId xmlns:a16="http://schemas.microsoft.com/office/drawing/2014/main" id="{685285D3-F792-4CA7-866F-038A2657C5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361DA8-7932-4440-A8F2-BADC325ACC22}"/>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23984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35EC4B-1A2B-43B5-BACF-E2CD34A294C0}"/>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3" name="Footer Placeholder 2">
            <a:extLst>
              <a:ext uri="{FF2B5EF4-FFF2-40B4-BE49-F238E27FC236}">
                <a16:creationId xmlns:a16="http://schemas.microsoft.com/office/drawing/2014/main" id="{DB9C01D4-9D77-4685-8384-16386F000D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D7E1C6-9083-4CC1-A835-D8B08B1A7BA6}"/>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1604863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E4F58-E45F-4502-87DD-C099D74DB8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9AE321-5025-44D4-BBFB-F6F44E408E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356F24-4FD6-4119-8489-AA34318829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CEC56F-CA55-4792-AC3C-309963A98BB5}"/>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6" name="Footer Placeholder 5">
            <a:extLst>
              <a:ext uri="{FF2B5EF4-FFF2-40B4-BE49-F238E27FC236}">
                <a16:creationId xmlns:a16="http://schemas.microsoft.com/office/drawing/2014/main" id="{93A83E5B-1A5D-42FF-9678-98A47739D8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4D41A6-9B18-41F1-9AE7-9BAAE3A91C21}"/>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402405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90B3-FA16-4C6E-83F0-5C1E0CDF3F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47C797-C68B-4972-9D24-0BE041EF30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FAB083-CD55-4FF0-A016-99FE9B052A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3C6880-C563-4978-9F13-FA39F2F2DAB1}"/>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6" name="Footer Placeholder 5">
            <a:extLst>
              <a:ext uri="{FF2B5EF4-FFF2-40B4-BE49-F238E27FC236}">
                <a16:creationId xmlns:a16="http://schemas.microsoft.com/office/drawing/2014/main" id="{64F01874-CAF1-4DE2-AD8C-C92E01F08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07AD5-051E-442F-A3F5-D9E88CC5F50D}"/>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152421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C3B8-68AD-4B40-B679-F7E3EAF28C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9B01A8-369E-4234-A484-B26BE59341E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8C141-1AC2-4B36-8F19-373753FDFE8D}"/>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5" name="Footer Placeholder 4">
            <a:extLst>
              <a:ext uri="{FF2B5EF4-FFF2-40B4-BE49-F238E27FC236}">
                <a16:creationId xmlns:a16="http://schemas.microsoft.com/office/drawing/2014/main" id="{A8C7429C-C0F6-4033-9CE4-C1FF7CE567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4C2C4-4856-4888-977F-340B777474FA}"/>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2969839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B58B2-494B-487C-89FD-6D5982A5CD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3B8028-8A4A-464F-9767-A7B4B50143C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BC1EA3-F685-4160-99FA-AF4075745216}"/>
              </a:ext>
            </a:extLst>
          </p:cNvPr>
          <p:cNvSpPr>
            <a:spLocks noGrp="1"/>
          </p:cNvSpPr>
          <p:nvPr>
            <p:ph type="dt" sz="half" idx="10"/>
          </p:nvPr>
        </p:nvSpPr>
        <p:spPr/>
        <p:txBody>
          <a:bodyPr/>
          <a:lstStyle/>
          <a:p>
            <a:fld id="{5075DCC9-DC02-4DE1-874F-4EDB94FFDC7E}" type="datetimeFigureOut">
              <a:rPr lang="en-GB" smtClean="0"/>
              <a:t>24/08/2018</a:t>
            </a:fld>
            <a:endParaRPr lang="en-GB"/>
          </a:p>
        </p:txBody>
      </p:sp>
      <p:sp>
        <p:nvSpPr>
          <p:cNvPr id="5" name="Footer Placeholder 4">
            <a:extLst>
              <a:ext uri="{FF2B5EF4-FFF2-40B4-BE49-F238E27FC236}">
                <a16:creationId xmlns:a16="http://schemas.microsoft.com/office/drawing/2014/main" id="{52291F79-FA28-4642-8220-72FB4A5CA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14DB6-05FD-4783-B04D-86A005110BBB}"/>
              </a:ext>
            </a:extLst>
          </p:cNvPr>
          <p:cNvSpPr>
            <a:spLocks noGrp="1"/>
          </p:cNvSpPr>
          <p:nvPr>
            <p:ph type="sldNum" sz="quarter" idx="12"/>
          </p:nvPr>
        </p:nvSpPr>
        <p:spPr/>
        <p:txBody>
          <a:bodyPr/>
          <a:lstStyle/>
          <a:p>
            <a:fld id="{2D9BF15F-8099-46FE-9E7A-2F3D38F533CC}" type="slidenum">
              <a:rPr lang="en-GB" smtClean="0"/>
              <a:t>‹#›</a:t>
            </a:fld>
            <a:endParaRPr lang="en-GB"/>
          </a:p>
        </p:txBody>
      </p:sp>
    </p:spTree>
    <p:extLst>
      <p:ext uri="{BB962C8B-B14F-4D97-AF65-F5344CB8AC3E}">
        <p14:creationId xmlns:p14="http://schemas.microsoft.com/office/powerpoint/2010/main" val="1712226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E99BFB-176B-4251-8500-DEEC1B6C84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AE3337-A333-4C5C-9245-2F43DC8B21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F38FC4-087A-433D-BB16-9EC9B4B76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75DCC9-DC02-4DE1-874F-4EDB94FFDC7E}" type="datetimeFigureOut">
              <a:rPr lang="en-GB" smtClean="0"/>
              <a:t>24/08/2018</a:t>
            </a:fld>
            <a:endParaRPr lang="en-GB"/>
          </a:p>
        </p:txBody>
      </p:sp>
      <p:sp>
        <p:nvSpPr>
          <p:cNvPr id="5" name="Footer Placeholder 4">
            <a:extLst>
              <a:ext uri="{FF2B5EF4-FFF2-40B4-BE49-F238E27FC236}">
                <a16:creationId xmlns:a16="http://schemas.microsoft.com/office/drawing/2014/main" id="{C86418E5-6DC3-430F-B0D2-7D6481D04C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B80854B-272E-4249-BCFC-C0E6E4918E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9BF15F-8099-46FE-9E7A-2F3D38F533CC}" type="slidenum">
              <a:rPr lang="en-GB" smtClean="0"/>
              <a:t>‹#›</a:t>
            </a:fld>
            <a:endParaRPr lang="en-GB"/>
          </a:p>
        </p:txBody>
      </p:sp>
    </p:spTree>
    <p:extLst>
      <p:ext uri="{BB962C8B-B14F-4D97-AF65-F5344CB8AC3E}">
        <p14:creationId xmlns:p14="http://schemas.microsoft.com/office/powerpoint/2010/main" val="2346601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businesscoaching.co.uk/files/belbin_team_role_theorie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30FBE72-FD51-4C67-B1E2-D629EB8C66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418" y="265845"/>
            <a:ext cx="10142074" cy="5933458"/>
          </a:xfrm>
          <a:prstGeom prst="rect">
            <a:avLst/>
          </a:prstGeom>
        </p:spPr>
      </p:pic>
      <p:sp>
        <p:nvSpPr>
          <p:cNvPr id="2" name="Title 1">
            <a:extLst>
              <a:ext uri="{FF2B5EF4-FFF2-40B4-BE49-F238E27FC236}">
                <a16:creationId xmlns:a16="http://schemas.microsoft.com/office/drawing/2014/main" id="{E8DEEBD9-FF02-4F28-A6F9-50D4D6F2FD78}"/>
              </a:ext>
            </a:extLst>
          </p:cNvPr>
          <p:cNvSpPr>
            <a:spLocks noGrp="1"/>
          </p:cNvSpPr>
          <p:nvPr>
            <p:ph type="ctrTitle"/>
          </p:nvPr>
        </p:nvSpPr>
        <p:spPr>
          <a:xfrm rot="21600000">
            <a:off x="1681455" y="150846"/>
            <a:ext cx="9144000" cy="966376"/>
          </a:xfrm>
        </p:spPr>
        <p:txBody>
          <a:bodyPr>
            <a:normAutofit/>
          </a:bodyPr>
          <a:lstStyle/>
          <a:p>
            <a:r>
              <a:rPr lang="en-GB" sz="2400" b="1" u="sng" dirty="0">
                <a:latin typeface="Arial" panose="020B0604020202020204" pitchFamily="34" charset="0"/>
                <a:cs typeface="Arial" panose="020B0604020202020204" pitchFamily="34" charset="0"/>
              </a:rPr>
              <a:t>Module: Effective Teamworking &amp; Communication</a:t>
            </a:r>
          </a:p>
        </p:txBody>
      </p:sp>
      <p:sp>
        <p:nvSpPr>
          <p:cNvPr id="3" name="Subtitle 2">
            <a:extLst>
              <a:ext uri="{FF2B5EF4-FFF2-40B4-BE49-F238E27FC236}">
                <a16:creationId xmlns:a16="http://schemas.microsoft.com/office/drawing/2014/main" id="{CBDB8DA4-504F-4641-AF04-330277CF26EC}"/>
              </a:ext>
            </a:extLst>
          </p:cNvPr>
          <p:cNvSpPr>
            <a:spLocks noGrp="1"/>
          </p:cNvSpPr>
          <p:nvPr>
            <p:ph type="subTitle" idx="1"/>
          </p:nvPr>
        </p:nvSpPr>
        <p:spPr>
          <a:xfrm>
            <a:off x="1837446" y="5153076"/>
            <a:ext cx="9795753" cy="1655762"/>
          </a:xfrm>
        </p:spPr>
        <p:txBody>
          <a:bodyPr>
            <a:normAutofit/>
          </a:bodyPr>
          <a:lstStyle/>
          <a:p>
            <a:r>
              <a:rPr lang="en-GB" sz="2000" dirty="0"/>
              <a:t>Names: Kyrie 1713442, Camron 1714249, </a:t>
            </a:r>
            <a:r>
              <a:rPr lang="en-GB" sz="2000" dirty="0" err="1"/>
              <a:t>Mashud</a:t>
            </a:r>
            <a:r>
              <a:rPr lang="en-GB" sz="2000" dirty="0"/>
              <a:t> 1713109 and Mohammed 1714326</a:t>
            </a:r>
          </a:p>
          <a:p>
            <a:r>
              <a:rPr lang="en-GB" sz="2000" dirty="0"/>
              <a:t>Group 5</a:t>
            </a:r>
          </a:p>
          <a:p>
            <a:r>
              <a:rPr lang="en-GB" sz="2000" dirty="0"/>
              <a:t>Lecturer Name: Yohan</a:t>
            </a:r>
          </a:p>
          <a:p>
            <a:r>
              <a:rPr lang="en-GB" sz="2000" dirty="0"/>
              <a:t>Date Due: 24</a:t>
            </a:r>
            <a:r>
              <a:rPr lang="en-GB" sz="2000" baseline="30000" dirty="0"/>
              <a:t>th</a:t>
            </a:r>
            <a:r>
              <a:rPr lang="en-GB" sz="2000" dirty="0"/>
              <a:t> August 2018</a:t>
            </a:r>
          </a:p>
        </p:txBody>
      </p:sp>
    </p:spTree>
    <p:extLst>
      <p:ext uri="{BB962C8B-B14F-4D97-AF65-F5344CB8AC3E}">
        <p14:creationId xmlns:p14="http://schemas.microsoft.com/office/powerpoint/2010/main" val="2598398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A54F9118-10B3-45E3-83EF-802A0D4E24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4738" y="-1"/>
            <a:ext cx="4420393" cy="3315295"/>
          </a:xfrm>
          <a:prstGeom prst="rect">
            <a:avLst/>
          </a:prstGeom>
        </p:spPr>
      </p:pic>
      <p:pic>
        <p:nvPicPr>
          <p:cNvPr id="40" name="Picture 39">
            <a:extLst>
              <a:ext uri="{FF2B5EF4-FFF2-40B4-BE49-F238E27FC236}">
                <a16:creationId xmlns:a16="http://schemas.microsoft.com/office/drawing/2014/main" id="{93BBCCA8-9799-4136-B0AE-45ECCC7738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2552" y="3894555"/>
            <a:ext cx="4188358" cy="3141269"/>
          </a:xfrm>
          <a:prstGeom prst="rect">
            <a:avLst/>
          </a:prstGeom>
        </p:spPr>
      </p:pic>
      <p:cxnSp>
        <p:nvCxnSpPr>
          <p:cNvPr id="5" name="Straight Arrow Connector 4">
            <a:extLst>
              <a:ext uri="{FF2B5EF4-FFF2-40B4-BE49-F238E27FC236}">
                <a16:creationId xmlns:a16="http://schemas.microsoft.com/office/drawing/2014/main" id="{C29DF50D-FEBC-4956-9771-EF16B7EE847C}"/>
              </a:ext>
            </a:extLst>
          </p:cNvPr>
          <p:cNvCxnSpPr>
            <a:cxnSpLocks/>
          </p:cNvCxnSpPr>
          <p:nvPr/>
        </p:nvCxnSpPr>
        <p:spPr>
          <a:xfrm flipH="1">
            <a:off x="1570717" y="1779070"/>
            <a:ext cx="2928732" cy="13284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EDA200E-E6E6-48CB-AC87-4E15677A7DD8}"/>
              </a:ext>
            </a:extLst>
          </p:cNvPr>
          <p:cNvSpPr txBox="1"/>
          <p:nvPr/>
        </p:nvSpPr>
        <p:spPr>
          <a:xfrm>
            <a:off x="159359" y="2945963"/>
            <a:ext cx="2001078" cy="369332"/>
          </a:xfrm>
          <a:prstGeom prst="rect">
            <a:avLst/>
          </a:prstGeom>
          <a:noFill/>
        </p:spPr>
        <p:txBody>
          <a:bodyPr wrap="square" rtlCol="0">
            <a:spAutoFit/>
          </a:bodyPr>
          <a:lstStyle/>
          <a:p>
            <a:r>
              <a:rPr lang="en-GB" dirty="0"/>
              <a:t>introduction</a:t>
            </a:r>
          </a:p>
        </p:txBody>
      </p:sp>
      <p:sp>
        <p:nvSpPr>
          <p:cNvPr id="11" name="TextBox 10">
            <a:extLst>
              <a:ext uri="{FF2B5EF4-FFF2-40B4-BE49-F238E27FC236}">
                <a16:creationId xmlns:a16="http://schemas.microsoft.com/office/drawing/2014/main" id="{3A6E8012-A82A-471D-A768-7B1AF1D8F40A}"/>
              </a:ext>
            </a:extLst>
          </p:cNvPr>
          <p:cNvSpPr txBox="1"/>
          <p:nvPr/>
        </p:nvSpPr>
        <p:spPr>
          <a:xfrm>
            <a:off x="616561" y="3995351"/>
            <a:ext cx="1908313" cy="646331"/>
          </a:xfrm>
          <a:prstGeom prst="rect">
            <a:avLst/>
          </a:prstGeom>
          <a:noFill/>
        </p:spPr>
        <p:txBody>
          <a:bodyPr wrap="square" rtlCol="0">
            <a:spAutoFit/>
          </a:bodyPr>
          <a:lstStyle/>
          <a:p>
            <a:r>
              <a:rPr lang="en-GB" dirty="0"/>
              <a:t>Benefits of teamwork</a:t>
            </a:r>
          </a:p>
        </p:txBody>
      </p:sp>
      <p:sp>
        <p:nvSpPr>
          <p:cNvPr id="12" name="TextBox 11">
            <a:extLst>
              <a:ext uri="{FF2B5EF4-FFF2-40B4-BE49-F238E27FC236}">
                <a16:creationId xmlns:a16="http://schemas.microsoft.com/office/drawing/2014/main" id="{6A71A531-4A23-4E03-973F-063302FFA707}"/>
              </a:ext>
            </a:extLst>
          </p:cNvPr>
          <p:cNvSpPr txBox="1"/>
          <p:nvPr/>
        </p:nvSpPr>
        <p:spPr>
          <a:xfrm>
            <a:off x="2213448" y="4713488"/>
            <a:ext cx="1709531" cy="646331"/>
          </a:xfrm>
          <a:prstGeom prst="rect">
            <a:avLst/>
          </a:prstGeom>
          <a:noFill/>
        </p:spPr>
        <p:txBody>
          <a:bodyPr wrap="square" rtlCol="0">
            <a:spAutoFit/>
          </a:bodyPr>
          <a:lstStyle/>
          <a:p>
            <a:r>
              <a:rPr lang="en-GB" dirty="0"/>
              <a:t>Stages of team development</a:t>
            </a:r>
          </a:p>
        </p:txBody>
      </p:sp>
      <p:sp>
        <p:nvSpPr>
          <p:cNvPr id="13" name="TextBox 12">
            <a:extLst>
              <a:ext uri="{FF2B5EF4-FFF2-40B4-BE49-F238E27FC236}">
                <a16:creationId xmlns:a16="http://schemas.microsoft.com/office/drawing/2014/main" id="{1674F6D5-26C4-4E90-80FB-4D5E849386B6}"/>
              </a:ext>
            </a:extLst>
          </p:cNvPr>
          <p:cNvSpPr txBox="1"/>
          <p:nvPr/>
        </p:nvSpPr>
        <p:spPr>
          <a:xfrm>
            <a:off x="7785653" y="2963445"/>
            <a:ext cx="2001078" cy="369332"/>
          </a:xfrm>
          <a:prstGeom prst="rect">
            <a:avLst/>
          </a:prstGeom>
          <a:noFill/>
        </p:spPr>
        <p:txBody>
          <a:bodyPr wrap="square" rtlCol="0">
            <a:spAutoFit/>
          </a:bodyPr>
          <a:lstStyle/>
          <a:p>
            <a:r>
              <a:rPr lang="en-GB" dirty="0"/>
              <a:t>Conclusion</a:t>
            </a:r>
          </a:p>
        </p:txBody>
      </p:sp>
      <p:sp>
        <p:nvSpPr>
          <p:cNvPr id="14" name="TextBox 13">
            <a:extLst>
              <a:ext uri="{FF2B5EF4-FFF2-40B4-BE49-F238E27FC236}">
                <a16:creationId xmlns:a16="http://schemas.microsoft.com/office/drawing/2014/main" id="{146C65A0-3689-4D7A-BE5A-2281F16F735B}"/>
              </a:ext>
            </a:extLst>
          </p:cNvPr>
          <p:cNvSpPr txBox="1"/>
          <p:nvPr/>
        </p:nvSpPr>
        <p:spPr>
          <a:xfrm>
            <a:off x="4224467" y="4900213"/>
            <a:ext cx="1537252" cy="369332"/>
          </a:xfrm>
          <a:prstGeom prst="rect">
            <a:avLst/>
          </a:prstGeom>
          <a:noFill/>
        </p:spPr>
        <p:txBody>
          <a:bodyPr wrap="square" rtlCol="0">
            <a:spAutoFit/>
          </a:bodyPr>
          <a:lstStyle/>
          <a:p>
            <a:r>
              <a:rPr lang="en-GB" dirty="0"/>
              <a:t>Team roles</a:t>
            </a:r>
          </a:p>
        </p:txBody>
      </p:sp>
      <p:sp>
        <p:nvSpPr>
          <p:cNvPr id="16" name="TextBox 15">
            <a:extLst>
              <a:ext uri="{FF2B5EF4-FFF2-40B4-BE49-F238E27FC236}">
                <a16:creationId xmlns:a16="http://schemas.microsoft.com/office/drawing/2014/main" id="{800452F5-89CA-44F5-B3AB-6698B019C3A3}"/>
              </a:ext>
            </a:extLst>
          </p:cNvPr>
          <p:cNvSpPr txBox="1"/>
          <p:nvPr/>
        </p:nvSpPr>
        <p:spPr>
          <a:xfrm>
            <a:off x="7732311" y="3949184"/>
            <a:ext cx="2517913" cy="369332"/>
          </a:xfrm>
          <a:prstGeom prst="rect">
            <a:avLst/>
          </a:prstGeom>
          <a:noFill/>
        </p:spPr>
        <p:txBody>
          <a:bodyPr wrap="square" rtlCol="0">
            <a:spAutoFit/>
          </a:bodyPr>
          <a:lstStyle/>
          <a:p>
            <a:r>
              <a:rPr lang="en-GB" dirty="0"/>
              <a:t>Managing Conflicts</a:t>
            </a:r>
          </a:p>
        </p:txBody>
      </p:sp>
      <p:sp>
        <p:nvSpPr>
          <p:cNvPr id="17" name="TextBox 16">
            <a:extLst>
              <a:ext uri="{FF2B5EF4-FFF2-40B4-BE49-F238E27FC236}">
                <a16:creationId xmlns:a16="http://schemas.microsoft.com/office/drawing/2014/main" id="{0D439CD3-DB55-4EC7-91CF-5590B0D078C8}"/>
              </a:ext>
            </a:extLst>
          </p:cNvPr>
          <p:cNvSpPr txBox="1"/>
          <p:nvPr/>
        </p:nvSpPr>
        <p:spPr>
          <a:xfrm>
            <a:off x="5761719" y="4398262"/>
            <a:ext cx="2001078" cy="646331"/>
          </a:xfrm>
          <a:prstGeom prst="rect">
            <a:avLst/>
          </a:prstGeom>
          <a:noFill/>
        </p:spPr>
        <p:txBody>
          <a:bodyPr wrap="square" rtlCol="0">
            <a:spAutoFit/>
          </a:bodyPr>
          <a:lstStyle/>
          <a:p>
            <a:r>
              <a:rPr lang="en-GB" dirty="0"/>
              <a:t>Successful team development</a:t>
            </a:r>
          </a:p>
        </p:txBody>
      </p:sp>
      <p:cxnSp>
        <p:nvCxnSpPr>
          <p:cNvPr id="22" name="Straight Arrow Connector 21">
            <a:extLst>
              <a:ext uri="{FF2B5EF4-FFF2-40B4-BE49-F238E27FC236}">
                <a16:creationId xmlns:a16="http://schemas.microsoft.com/office/drawing/2014/main" id="{4F63F261-8917-4C5A-93A9-CC4FBE421604}"/>
              </a:ext>
            </a:extLst>
          </p:cNvPr>
          <p:cNvCxnSpPr/>
          <p:nvPr/>
        </p:nvCxnSpPr>
        <p:spPr>
          <a:xfrm flipH="1">
            <a:off x="2074301" y="1779070"/>
            <a:ext cx="2425148" cy="2216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DA601E5-4749-440C-A9B5-F265A02A0B27}"/>
              </a:ext>
            </a:extLst>
          </p:cNvPr>
          <p:cNvCxnSpPr>
            <a:cxnSpLocks/>
          </p:cNvCxnSpPr>
          <p:nvPr/>
        </p:nvCxnSpPr>
        <p:spPr>
          <a:xfrm flipH="1">
            <a:off x="3624807" y="1779070"/>
            <a:ext cx="854765" cy="27315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89A576F-572A-42B8-8776-2B4E193DEDD6}"/>
              </a:ext>
            </a:extLst>
          </p:cNvPr>
          <p:cNvCxnSpPr>
            <a:cxnSpLocks/>
          </p:cNvCxnSpPr>
          <p:nvPr/>
        </p:nvCxnSpPr>
        <p:spPr>
          <a:xfrm>
            <a:off x="4499449" y="1792266"/>
            <a:ext cx="165654" cy="3041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8E104CA-9968-4170-89D3-33F1A363B23C}"/>
              </a:ext>
            </a:extLst>
          </p:cNvPr>
          <p:cNvCxnSpPr>
            <a:cxnSpLocks/>
          </p:cNvCxnSpPr>
          <p:nvPr/>
        </p:nvCxnSpPr>
        <p:spPr>
          <a:xfrm>
            <a:off x="4499449" y="1779070"/>
            <a:ext cx="1464370" cy="24848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254E9F91-578E-461D-BAFD-95E52E405920}"/>
              </a:ext>
            </a:extLst>
          </p:cNvPr>
          <p:cNvCxnSpPr>
            <a:cxnSpLocks/>
          </p:cNvCxnSpPr>
          <p:nvPr/>
        </p:nvCxnSpPr>
        <p:spPr>
          <a:xfrm>
            <a:off x="4499449" y="1779070"/>
            <a:ext cx="3027786" cy="21154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BA618370-48B1-4EAE-8E98-B7567F2D4A58}"/>
              </a:ext>
            </a:extLst>
          </p:cNvPr>
          <p:cNvCxnSpPr>
            <a:cxnSpLocks/>
          </p:cNvCxnSpPr>
          <p:nvPr/>
        </p:nvCxnSpPr>
        <p:spPr>
          <a:xfrm>
            <a:off x="4499449" y="1779070"/>
            <a:ext cx="3193103" cy="11664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EBF0C05A-77DA-4BAE-80DB-EB8C130919A7}"/>
              </a:ext>
            </a:extLst>
          </p:cNvPr>
          <p:cNvSpPr/>
          <p:nvPr/>
        </p:nvSpPr>
        <p:spPr>
          <a:xfrm>
            <a:off x="1017671" y="693778"/>
            <a:ext cx="6685035"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Presentation Structure</a:t>
            </a:r>
          </a:p>
        </p:txBody>
      </p:sp>
      <p:sp>
        <p:nvSpPr>
          <p:cNvPr id="3" name="TextBox 2">
            <a:extLst>
              <a:ext uri="{FF2B5EF4-FFF2-40B4-BE49-F238E27FC236}">
                <a16:creationId xmlns:a16="http://schemas.microsoft.com/office/drawing/2014/main" id="{AEEB862B-0592-4057-A9B7-3DCF11AA1856}"/>
              </a:ext>
            </a:extLst>
          </p:cNvPr>
          <p:cNvSpPr txBox="1"/>
          <p:nvPr/>
        </p:nvSpPr>
        <p:spPr>
          <a:xfrm>
            <a:off x="397564" y="5645426"/>
            <a:ext cx="7686261" cy="830997"/>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We will be offering consultation services to a youth club called ‘Concord youth community centre’ to help introduce teamwork in their operations, this structure shows the steps we will cover in order to introduce effective teamwork.</a:t>
            </a:r>
          </a:p>
        </p:txBody>
      </p:sp>
    </p:spTree>
    <p:extLst>
      <p:ext uri="{BB962C8B-B14F-4D97-AF65-F5344CB8AC3E}">
        <p14:creationId xmlns:p14="http://schemas.microsoft.com/office/powerpoint/2010/main" val="4082548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1D86-3AD8-477D-B44D-D6050D7B1C9F}"/>
              </a:ext>
            </a:extLst>
          </p:cNvPr>
          <p:cNvSpPr>
            <a:spLocks noGrp="1"/>
          </p:cNvSpPr>
          <p:nvPr>
            <p:ph type="title"/>
          </p:nvPr>
        </p:nvSpPr>
        <p:spPr>
          <a:xfrm>
            <a:off x="1062637" y="-107908"/>
            <a:ext cx="10515600" cy="1325563"/>
          </a:xfrm>
          <a:effectLst>
            <a:outerShdw blurRad="50800" dist="38100" dir="10800000" algn="r" rotWithShape="0">
              <a:prstClr val="black">
                <a:alpha val="40000"/>
              </a:prstClr>
            </a:outerShdw>
          </a:effectLst>
        </p:spPr>
        <p:txBody>
          <a:bodyPr/>
          <a:lstStyle/>
          <a:p>
            <a:pPr algn="ctr"/>
            <a:r>
              <a:rPr lang="en-GB" b="1" u="sng"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INTRODUCTION</a:t>
            </a: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3ED22F-D7C4-43AB-A661-E4046CD55A81}"/>
              </a:ext>
            </a:extLst>
          </p:cNvPr>
          <p:cNvSpPr>
            <a:spLocks noGrp="1"/>
          </p:cNvSpPr>
          <p:nvPr>
            <p:ph idx="1"/>
          </p:nvPr>
        </p:nvSpPr>
        <p:spPr>
          <a:xfrm>
            <a:off x="8368651" y="1486772"/>
            <a:ext cx="4164872" cy="2269140"/>
          </a:xfrm>
        </p:spPr>
        <p:txBody>
          <a:bodyPr>
            <a:noAutofit/>
          </a:bodyPr>
          <a:lstStyle/>
          <a:p>
            <a:pPr marL="0" indent="0">
              <a:buNone/>
            </a:pPr>
            <a:r>
              <a:rPr lang="en-GB" sz="2000" b="1" u="sng"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Teamwork?</a:t>
            </a:r>
          </a:p>
          <a:p>
            <a:r>
              <a:rPr lang="en-GB" sz="20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 or more people working together</a:t>
            </a:r>
          </a:p>
          <a:p>
            <a:r>
              <a:rPr lang="en-GB" sz="20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Working towards a common goal</a:t>
            </a:r>
          </a:p>
          <a:p>
            <a:r>
              <a:rPr lang="en-GB" sz="20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Sharing workload</a:t>
            </a:r>
            <a:r>
              <a:rPr lang="en-GB" sz="2000" b="1" dirty="0">
                <a:solidFill>
                  <a:schemeClr val="accent6">
                    <a:lumMod val="20000"/>
                    <a:lumOff val="8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3BB5397-C4A0-41B5-8987-4E47D2C884BF}"/>
              </a:ext>
            </a:extLst>
          </p:cNvPr>
          <p:cNvSpPr txBox="1"/>
          <p:nvPr/>
        </p:nvSpPr>
        <p:spPr>
          <a:xfrm>
            <a:off x="3175466" y="4654271"/>
            <a:ext cx="1746933" cy="707886"/>
          </a:xfrm>
          <a:prstGeom prst="rect">
            <a:avLst/>
          </a:prstGeom>
          <a:noFill/>
          <a:ln w="38100">
            <a:noFill/>
          </a:ln>
        </p:spPr>
        <p:txBody>
          <a:bodyPr wrap="square" rtlCol="0">
            <a:spAutoFit/>
          </a:bodyPr>
          <a:lstStyle/>
          <a:p>
            <a:r>
              <a:rPr lang="en-GB" sz="2000" b="1" i="1" dirty="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 Complete/</a:t>
            </a:r>
          </a:p>
          <a:p>
            <a:r>
              <a:rPr lang="en-GB" sz="2000" b="1" i="1" dirty="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Success</a:t>
            </a:r>
          </a:p>
        </p:txBody>
      </p:sp>
      <p:sp>
        <p:nvSpPr>
          <p:cNvPr id="6" name="TextBox 5">
            <a:extLst>
              <a:ext uri="{FF2B5EF4-FFF2-40B4-BE49-F238E27FC236}">
                <a16:creationId xmlns:a16="http://schemas.microsoft.com/office/drawing/2014/main" id="{3AEEE5BC-1B07-4E76-A2CB-8F05B750ADED}"/>
              </a:ext>
            </a:extLst>
          </p:cNvPr>
          <p:cNvSpPr txBox="1"/>
          <p:nvPr/>
        </p:nvSpPr>
        <p:spPr>
          <a:xfrm>
            <a:off x="5423670" y="3794405"/>
            <a:ext cx="2052498" cy="400110"/>
          </a:xfrm>
          <a:prstGeom prst="rect">
            <a:avLst/>
          </a:prstGeom>
          <a:noFill/>
          <a:ln w="38100">
            <a:noFill/>
          </a:ln>
        </p:spPr>
        <p:txBody>
          <a:bodyPr wrap="square" rtlCol="0">
            <a:spAutoFit/>
          </a:bodyPr>
          <a:lstStyle/>
          <a:p>
            <a:r>
              <a:rPr lang="en-GB" sz="2000" b="1" i="1" dirty="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1. Research</a:t>
            </a:r>
          </a:p>
        </p:txBody>
      </p:sp>
      <p:sp>
        <p:nvSpPr>
          <p:cNvPr id="7" name="TextBox 6">
            <a:extLst>
              <a:ext uri="{FF2B5EF4-FFF2-40B4-BE49-F238E27FC236}">
                <a16:creationId xmlns:a16="http://schemas.microsoft.com/office/drawing/2014/main" id="{F66B4176-A81B-422B-A7E3-BC09011DADD6}"/>
              </a:ext>
            </a:extLst>
          </p:cNvPr>
          <p:cNvSpPr txBox="1"/>
          <p:nvPr/>
        </p:nvSpPr>
        <p:spPr>
          <a:xfrm>
            <a:off x="7833925" y="4670834"/>
            <a:ext cx="1448455" cy="400110"/>
          </a:xfrm>
          <a:prstGeom prst="rect">
            <a:avLst/>
          </a:prstGeom>
          <a:noFill/>
          <a:ln w="38100">
            <a:noFill/>
          </a:ln>
        </p:spPr>
        <p:txBody>
          <a:bodyPr wrap="square" rtlCol="0">
            <a:spAutoFit/>
          </a:bodyPr>
          <a:lstStyle/>
          <a:p>
            <a:r>
              <a:rPr lang="en-GB" sz="2000" b="1" i="1" dirty="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 Assess</a:t>
            </a:r>
            <a:endParaRPr lang="en-GB" sz="2000" i="1" dirty="0">
              <a:solidFill>
                <a:srgbClr val="92D05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62F5A21-B029-4E0D-94FF-3F08AC06C5A5}"/>
              </a:ext>
            </a:extLst>
          </p:cNvPr>
          <p:cNvSpPr txBox="1"/>
          <p:nvPr/>
        </p:nvSpPr>
        <p:spPr>
          <a:xfrm>
            <a:off x="6812279" y="6063379"/>
            <a:ext cx="1449672" cy="707886"/>
          </a:xfrm>
          <a:prstGeom prst="rect">
            <a:avLst/>
          </a:prstGeom>
          <a:noFill/>
          <a:ln w="38100">
            <a:noFill/>
          </a:ln>
        </p:spPr>
        <p:txBody>
          <a:bodyPr wrap="square" rtlCol="0">
            <a:spAutoFit/>
          </a:bodyPr>
          <a:lstStyle/>
          <a:p>
            <a:r>
              <a:rPr lang="en-GB" sz="2000" b="1" i="1" dirty="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3.Problem Solving</a:t>
            </a:r>
          </a:p>
        </p:txBody>
      </p:sp>
      <p:sp>
        <p:nvSpPr>
          <p:cNvPr id="10" name="TextBox 9">
            <a:extLst>
              <a:ext uri="{FF2B5EF4-FFF2-40B4-BE49-F238E27FC236}">
                <a16:creationId xmlns:a16="http://schemas.microsoft.com/office/drawing/2014/main" id="{EFABC871-82D0-4F7F-BB46-57C1DDA5FBEC}"/>
              </a:ext>
            </a:extLst>
          </p:cNvPr>
          <p:cNvSpPr txBox="1"/>
          <p:nvPr/>
        </p:nvSpPr>
        <p:spPr>
          <a:xfrm>
            <a:off x="5150290" y="4921365"/>
            <a:ext cx="2052498" cy="523220"/>
          </a:xfrm>
          <a:prstGeom prst="rect">
            <a:avLst/>
          </a:prstGeom>
          <a:noFill/>
          <a:ln w="38100">
            <a:noFill/>
          </a:ln>
        </p:spPr>
        <p:txBody>
          <a:bodyPr wrap="square" rtlCol="0">
            <a:spAutoFit/>
          </a:bodyPr>
          <a:lstStyle/>
          <a:p>
            <a:r>
              <a:rPr lang="en-GB" sz="2800" b="1" dirty="0">
                <a:solidFill>
                  <a:srgbClr val="FF0000"/>
                </a:solidFill>
                <a:latin typeface="Arial" panose="020B0604020202020204" pitchFamily="34" charset="0"/>
                <a:cs typeface="Arial" panose="020B0604020202020204" pitchFamily="34" charset="0"/>
              </a:rPr>
              <a:t>Teamwork</a:t>
            </a:r>
          </a:p>
        </p:txBody>
      </p:sp>
      <p:sp>
        <p:nvSpPr>
          <p:cNvPr id="11" name="TextBox 10">
            <a:extLst>
              <a:ext uri="{FF2B5EF4-FFF2-40B4-BE49-F238E27FC236}">
                <a16:creationId xmlns:a16="http://schemas.microsoft.com/office/drawing/2014/main" id="{69452902-E9FE-4022-8370-DC4D54E69721}"/>
              </a:ext>
            </a:extLst>
          </p:cNvPr>
          <p:cNvSpPr txBox="1"/>
          <p:nvPr/>
        </p:nvSpPr>
        <p:spPr>
          <a:xfrm>
            <a:off x="3964430" y="6276315"/>
            <a:ext cx="1449671" cy="400110"/>
          </a:xfrm>
          <a:prstGeom prst="rect">
            <a:avLst/>
          </a:prstGeom>
          <a:noFill/>
          <a:ln w="38100">
            <a:noFill/>
          </a:ln>
        </p:spPr>
        <p:txBody>
          <a:bodyPr wrap="square" rtlCol="0">
            <a:spAutoFit/>
          </a:bodyPr>
          <a:lstStyle/>
          <a:p>
            <a:r>
              <a:rPr lang="en-GB" sz="2000" b="1" i="1" dirty="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 Finalise</a:t>
            </a:r>
          </a:p>
        </p:txBody>
      </p:sp>
      <p:sp>
        <p:nvSpPr>
          <p:cNvPr id="13" name="Arrow: Striped Right 12">
            <a:extLst>
              <a:ext uri="{FF2B5EF4-FFF2-40B4-BE49-F238E27FC236}">
                <a16:creationId xmlns:a16="http://schemas.microsoft.com/office/drawing/2014/main" id="{0927CB30-D8A1-4BC0-A09F-17F3084B249D}"/>
              </a:ext>
            </a:extLst>
          </p:cNvPr>
          <p:cNvSpPr/>
          <p:nvPr/>
        </p:nvSpPr>
        <p:spPr>
          <a:xfrm rot="1926788">
            <a:off x="7130298" y="4216421"/>
            <a:ext cx="813634" cy="32510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Striped Right 13">
            <a:extLst>
              <a:ext uri="{FF2B5EF4-FFF2-40B4-BE49-F238E27FC236}">
                <a16:creationId xmlns:a16="http://schemas.microsoft.com/office/drawing/2014/main" id="{4196A191-CF57-4897-B1DE-70C8404EE898}"/>
              </a:ext>
            </a:extLst>
          </p:cNvPr>
          <p:cNvSpPr/>
          <p:nvPr/>
        </p:nvSpPr>
        <p:spPr>
          <a:xfrm rot="7798614">
            <a:off x="7553582" y="5440484"/>
            <a:ext cx="832284" cy="34337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Striped Right 15">
            <a:extLst>
              <a:ext uri="{FF2B5EF4-FFF2-40B4-BE49-F238E27FC236}">
                <a16:creationId xmlns:a16="http://schemas.microsoft.com/office/drawing/2014/main" id="{785A2AE9-8D28-4AF5-9316-ADA5F2AAFFE1}"/>
              </a:ext>
            </a:extLst>
          </p:cNvPr>
          <p:cNvSpPr/>
          <p:nvPr/>
        </p:nvSpPr>
        <p:spPr>
          <a:xfrm rot="14491105">
            <a:off x="3739105" y="5528373"/>
            <a:ext cx="764820" cy="335218"/>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0DC6D8B-7970-410A-A9D5-9E1AA3E900D6}"/>
              </a:ext>
            </a:extLst>
          </p:cNvPr>
          <p:cNvSpPr txBox="1"/>
          <p:nvPr/>
        </p:nvSpPr>
        <p:spPr>
          <a:xfrm rot="1679730">
            <a:off x="9617383" y="407048"/>
            <a:ext cx="2308635" cy="584775"/>
          </a:xfrm>
          <a:prstGeom prst="rect">
            <a:avLst/>
          </a:prstGeom>
          <a:noFill/>
        </p:spPr>
        <p:txBody>
          <a:bodyPr wrap="square" rtlCol="0">
            <a:spAutoFit/>
          </a:bodyPr>
          <a:lstStyle/>
          <a:p>
            <a:r>
              <a:rPr lang="en-GB" sz="3200" b="1" dirty="0">
                <a:solidFill>
                  <a:srgbClr val="00B0F0"/>
                </a:solidFill>
                <a:latin typeface="Arial" panose="020B0604020202020204" pitchFamily="34" charset="0"/>
                <a:cs typeface="Arial" panose="020B0604020202020204" pitchFamily="34" charset="0"/>
              </a:rPr>
              <a:t>Everyone</a:t>
            </a:r>
          </a:p>
        </p:txBody>
      </p:sp>
      <p:sp>
        <p:nvSpPr>
          <p:cNvPr id="9" name="TextBox 8">
            <a:extLst>
              <a:ext uri="{FF2B5EF4-FFF2-40B4-BE49-F238E27FC236}">
                <a16:creationId xmlns:a16="http://schemas.microsoft.com/office/drawing/2014/main" id="{DFD9BAC3-38EB-40BF-B107-C7BF049EF790}"/>
              </a:ext>
            </a:extLst>
          </p:cNvPr>
          <p:cNvSpPr txBox="1"/>
          <p:nvPr/>
        </p:nvSpPr>
        <p:spPr>
          <a:xfrm rot="19715775">
            <a:off x="1059219" y="270802"/>
            <a:ext cx="1957461" cy="584775"/>
          </a:xfrm>
          <a:prstGeom prst="rect">
            <a:avLst/>
          </a:prstGeom>
          <a:noFill/>
        </p:spPr>
        <p:txBody>
          <a:bodyPr wrap="square" rtlCol="0">
            <a:spAutoFit/>
          </a:bodyPr>
          <a:lstStyle/>
          <a:p>
            <a:r>
              <a:rPr lang="en-GB" sz="3200" b="1" dirty="0">
                <a:solidFill>
                  <a:srgbClr val="00B050"/>
                </a:solidFill>
                <a:latin typeface="Arial" panose="020B0604020202020204" pitchFamily="34" charset="0"/>
                <a:cs typeface="Arial" panose="020B0604020202020204" pitchFamily="34" charset="0"/>
              </a:rPr>
              <a:t>Together</a:t>
            </a:r>
          </a:p>
        </p:txBody>
      </p:sp>
      <p:sp>
        <p:nvSpPr>
          <p:cNvPr id="12" name="TextBox 11">
            <a:extLst>
              <a:ext uri="{FF2B5EF4-FFF2-40B4-BE49-F238E27FC236}">
                <a16:creationId xmlns:a16="http://schemas.microsoft.com/office/drawing/2014/main" id="{77F76EC1-D524-44D4-8A4F-3F964DA0D4AE}"/>
              </a:ext>
            </a:extLst>
          </p:cNvPr>
          <p:cNvSpPr txBox="1"/>
          <p:nvPr/>
        </p:nvSpPr>
        <p:spPr>
          <a:xfrm rot="20448079">
            <a:off x="8746536" y="5749732"/>
            <a:ext cx="2421851" cy="584775"/>
          </a:xfrm>
          <a:prstGeom prst="rect">
            <a:avLst/>
          </a:prstGeom>
          <a:noFill/>
        </p:spPr>
        <p:txBody>
          <a:bodyPr wrap="square" rtlCol="0">
            <a:spAutoFit/>
          </a:bodyPr>
          <a:lstStyle/>
          <a:p>
            <a:r>
              <a:rPr lang="en-GB" sz="3200" b="1" dirty="0">
                <a:solidFill>
                  <a:srgbClr val="7030A0"/>
                </a:solidFill>
                <a:latin typeface="Arial" panose="020B0604020202020204" pitchFamily="34" charset="0"/>
                <a:cs typeface="Arial" panose="020B0604020202020204" pitchFamily="34" charset="0"/>
              </a:rPr>
              <a:t>Achieves</a:t>
            </a:r>
          </a:p>
        </p:txBody>
      </p:sp>
      <p:sp>
        <p:nvSpPr>
          <p:cNvPr id="18" name="TextBox 17">
            <a:extLst>
              <a:ext uri="{FF2B5EF4-FFF2-40B4-BE49-F238E27FC236}">
                <a16:creationId xmlns:a16="http://schemas.microsoft.com/office/drawing/2014/main" id="{7D7E50E0-2F6E-4DF2-A478-CBFB8382683F}"/>
              </a:ext>
            </a:extLst>
          </p:cNvPr>
          <p:cNvSpPr txBox="1"/>
          <p:nvPr/>
        </p:nvSpPr>
        <p:spPr>
          <a:xfrm rot="1867617">
            <a:off x="1811189" y="5948131"/>
            <a:ext cx="1420642" cy="584775"/>
          </a:xfrm>
          <a:prstGeom prst="rect">
            <a:avLst/>
          </a:prstGeom>
          <a:noFill/>
        </p:spPr>
        <p:txBody>
          <a:bodyPr wrap="square" rtlCol="0">
            <a:spAutoFit/>
          </a:bodyPr>
          <a:lstStyle/>
          <a:p>
            <a:r>
              <a:rPr lang="en-GB" sz="3200" b="1" dirty="0">
                <a:solidFill>
                  <a:srgbClr val="FF0000"/>
                </a:solidFill>
                <a:latin typeface="Arial" panose="020B0604020202020204" pitchFamily="34" charset="0"/>
                <a:cs typeface="Arial" panose="020B0604020202020204" pitchFamily="34" charset="0"/>
              </a:rPr>
              <a:t>More</a:t>
            </a:r>
          </a:p>
        </p:txBody>
      </p:sp>
      <p:sp>
        <p:nvSpPr>
          <p:cNvPr id="23" name="Arrow: Striped Right 22">
            <a:extLst>
              <a:ext uri="{FF2B5EF4-FFF2-40B4-BE49-F238E27FC236}">
                <a16:creationId xmlns:a16="http://schemas.microsoft.com/office/drawing/2014/main" id="{39D74DBA-4672-41C6-9250-713D1D6ADB07}"/>
              </a:ext>
            </a:extLst>
          </p:cNvPr>
          <p:cNvSpPr/>
          <p:nvPr/>
        </p:nvSpPr>
        <p:spPr>
          <a:xfrm rot="10800000">
            <a:off x="5760397" y="6240518"/>
            <a:ext cx="832284" cy="34337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Striped Right 23">
            <a:extLst>
              <a:ext uri="{FF2B5EF4-FFF2-40B4-BE49-F238E27FC236}">
                <a16:creationId xmlns:a16="http://schemas.microsoft.com/office/drawing/2014/main" id="{C4731A36-AE64-4425-BB83-71A976628E8F}"/>
              </a:ext>
            </a:extLst>
          </p:cNvPr>
          <p:cNvSpPr/>
          <p:nvPr/>
        </p:nvSpPr>
        <p:spPr>
          <a:xfrm rot="19869718">
            <a:off x="4441569" y="4173889"/>
            <a:ext cx="832284" cy="34337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9020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E991BF-7EE5-4EE1-AF97-0A00B3F69F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5376" y="295125"/>
            <a:ext cx="10340221" cy="6562875"/>
          </a:xfrm>
          <a:prstGeom prst="rect">
            <a:avLst/>
          </a:prstGeom>
          <a:blipFill dpi="0" rotWithShape="1">
            <a:blip r:embed="rId3">
              <a:alphaModFix amt="96000"/>
            </a:blip>
            <a:srcRect/>
            <a:tile tx="0" ty="0" sx="100000" sy="100000" flip="none" algn="tl"/>
          </a:blipFill>
        </p:spPr>
      </p:pic>
      <p:sp>
        <p:nvSpPr>
          <p:cNvPr id="2" name="Rectangle 1">
            <a:extLst>
              <a:ext uri="{FF2B5EF4-FFF2-40B4-BE49-F238E27FC236}">
                <a16:creationId xmlns:a16="http://schemas.microsoft.com/office/drawing/2014/main" id="{6188AE4F-56B4-4B19-B5CD-6EACA78B2F09}"/>
              </a:ext>
            </a:extLst>
          </p:cNvPr>
          <p:cNvSpPr/>
          <p:nvPr/>
        </p:nvSpPr>
        <p:spPr>
          <a:xfrm>
            <a:off x="3346704" y="-189992"/>
            <a:ext cx="4968748" cy="1754326"/>
          </a:xfrm>
          <a:prstGeom prst="rect">
            <a:avLst/>
          </a:prstGeom>
          <a:noFill/>
          <a:scene3d>
            <a:camera prst="perspectiveRelaxedModerately"/>
            <a:lightRig rig="threePt" dir="t"/>
          </a:scene3d>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rgbClr val="92D050"/>
                </a:solidFill>
                <a:effectLst/>
              </a:rPr>
              <a:t>Benefits Of Teamwork</a:t>
            </a:r>
          </a:p>
        </p:txBody>
      </p:sp>
      <p:sp>
        <p:nvSpPr>
          <p:cNvPr id="7" name="TextBox 6">
            <a:extLst>
              <a:ext uri="{FF2B5EF4-FFF2-40B4-BE49-F238E27FC236}">
                <a16:creationId xmlns:a16="http://schemas.microsoft.com/office/drawing/2014/main" id="{227A2276-886D-4B57-AB90-B9F108FE4934}"/>
              </a:ext>
            </a:extLst>
          </p:cNvPr>
          <p:cNvSpPr txBox="1"/>
          <p:nvPr/>
        </p:nvSpPr>
        <p:spPr>
          <a:xfrm>
            <a:off x="343364" y="3072878"/>
            <a:ext cx="2249424" cy="1785104"/>
          </a:xfrm>
          <a:prstGeom prst="rect">
            <a:avLst/>
          </a:prstGeom>
          <a:noFill/>
        </p:spPr>
        <p:txBody>
          <a:bodyPr wrap="square" rtlCol="0">
            <a:spAutoFit/>
          </a:bodyPr>
          <a:lstStyle/>
          <a:p>
            <a:r>
              <a:rPr lang="en-GB" sz="2000" b="1" u="sng" dirty="0">
                <a:solidFill>
                  <a:schemeClr val="accent6"/>
                </a:solidFill>
              </a:rPr>
              <a:t>Efficiency</a:t>
            </a:r>
            <a:r>
              <a:rPr lang="en-GB" dirty="0"/>
              <a:t> when a team is able to work together they accomplish more than they would individually </a:t>
            </a:r>
          </a:p>
        </p:txBody>
      </p:sp>
      <p:sp>
        <p:nvSpPr>
          <p:cNvPr id="8" name="TextBox 7">
            <a:extLst>
              <a:ext uri="{FF2B5EF4-FFF2-40B4-BE49-F238E27FC236}">
                <a16:creationId xmlns:a16="http://schemas.microsoft.com/office/drawing/2014/main" id="{49B75367-4252-41FB-B9A7-ABBCEBE72BF2}"/>
              </a:ext>
            </a:extLst>
          </p:cNvPr>
          <p:cNvSpPr txBox="1"/>
          <p:nvPr/>
        </p:nvSpPr>
        <p:spPr>
          <a:xfrm>
            <a:off x="2834640" y="4407408"/>
            <a:ext cx="2578608" cy="1481328"/>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159525E5-35EE-4C7D-8A05-442BCAE1947E}"/>
              </a:ext>
            </a:extLst>
          </p:cNvPr>
          <p:cNvSpPr txBox="1"/>
          <p:nvPr/>
        </p:nvSpPr>
        <p:spPr>
          <a:xfrm>
            <a:off x="8315452" y="4857982"/>
            <a:ext cx="3876548" cy="2062103"/>
          </a:xfrm>
          <a:prstGeom prst="rect">
            <a:avLst/>
          </a:prstGeom>
          <a:noFill/>
        </p:spPr>
        <p:txBody>
          <a:bodyPr wrap="square" rtlCol="0">
            <a:spAutoFit/>
          </a:bodyPr>
          <a:lstStyle/>
          <a:p>
            <a:r>
              <a:rPr lang="en-GB" dirty="0"/>
              <a:t>Team work </a:t>
            </a:r>
            <a:r>
              <a:rPr lang="en-GB" b="1" u="sng" dirty="0">
                <a:solidFill>
                  <a:srgbClr val="0070C0"/>
                </a:solidFill>
              </a:rPr>
              <a:t>Builds</a:t>
            </a:r>
            <a:r>
              <a:rPr lang="en-GB" u="sng" dirty="0"/>
              <a:t> </a:t>
            </a:r>
            <a:r>
              <a:rPr lang="en-GB" sz="2000" b="1" u="sng" dirty="0">
                <a:solidFill>
                  <a:srgbClr val="0070C0"/>
                </a:solidFill>
              </a:rPr>
              <a:t>Trust</a:t>
            </a:r>
            <a:r>
              <a:rPr lang="en-GB" u="sng" dirty="0"/>
              <a:t> </a:t>
            </a:r>
            <a:r>
              <a:rPr lang="en-GB" dirty="0"/>
              <a:t>and helps establish better relationships, this helps workers encourage each other and seek support &amp; guidance. Trusting your teammates also provides a feeling of safety that allows ideas to emerge (Mattson, 2015).</a:t>
            </a:r>
          </a:p>
        </p:txBody>
      </p:sp>
      <p:sp>
        <p:nvSpPr>
          <p:cNvPr id="4" name="TextBox 3">
            <a:extLst>
              <a:ext uri="{FF2B5EF4-FFF2-40B4-BE49-F238E27FC236}">
                <a16:creationId xmlns:a16="http://schemas.microsoft.com/office/drawing/2014/main" id="{F62613B8-7547-4FB9-997D-C4BD1685ADD0}"/>
              </a:ext>
            </a:extLst>
          </p:cNvPr>
          <p:cNvSpPr txBox="1"/>
          <p:nvPr/>
        </p:nvSpPr>
        <p:spPr>
          <a:xfrm>
            <a:off x="8680519" y="277124"/>
            <a:ext cx="3525078" cy="1261884"/>
          </a:xfrm>
          <a:prstGeom prst="rect">
            <a:avLst/>
          </a:prstGeom>
          <a:noFill/>
        </p:spPr>
        <p:txBody>
          <a:bodyPr wrap="square" rtlCol="0">
            <a:spAutoFit/>
          </a:bodyPr>
          <a:lstStyle/>
          <a:p>
            <a:r>
              <a:rPr lang="en-GB" dirty="0"/>
              <a:t>Teamwork encourages </a:t>
            </a:r>
            <a:r>
              <a:rPr lang="en-GB" sz="2000" b="1" u="sng" dirty="0">
                <a:solidFill>
                  <a:srgbClr val="FF0000"/>
                </a:solidFill>
              </a:rPr>
              <a:t>Risk</a:t>
            </a:r>
            <a:r>
              <a:rPr lang="en-GB" b="1" u="sng" dirty="0">
                <a:solidFill>
                  <a:srgbClr val="FF0000"/>
                </a:solidFill>
              </a:rPr>
              <a:t> </a:t>
            </a:r>
            <a:r>
              <a:rPr lang="en-GB" sz="2000" b="1" u="sng" dirty="0">
                <a:solidFill>
                  <a:srgbClr val="FF0000"/>
                </a:solidFill>
              </a:rPr>
              <a:t>Taking</a:t>
            </a:r>
            <a:r>
              <a:rPr lang="en-GB" dirty="0"/>
              <a:t> as ideas strive they have the support of the team and share the responsibility if a project fails.</a:t>
            </a:r>
          </a:p>
        </p:txBody>
      </p:sp>
      <p:sp>
        <p:nvSpPr>
          <p:cNvPr id="5" name="TextBox 4">
            <a:extLst>
              <a:ext uri="{FF2B5EF4-FFF2-40B4-BE49-F238E27FC236}">
                <a16:creationId xmlns:a16="http://schemas.microsoft.com/office/drawing/2014/main" id="{DC8C22A4-633C-43E8-947D-EF2176C49C9A}"/>
              </a:ext>
            </a:extLst>
          </p:cNvPr>
          <p:cNvSpPr txBox="1"/>
          <p:nvPr/>
        </p:nvSpPr>
        <p:spPr>
          <a:xfrm>
            <a:off x="2834640" y="5074037"/>
            <a:ext cx="3476708" cy="1508105"/>
          </a:xfrm>
          <a:prstGeom prst="rect">
            <a:avLst/>
          </a:prstGeom>
          <a:noFill/>
        </p:spPr>
        <p:txBody>
          <a:bodyPr wrap="square" rtlCol="0">
            <a:spAutoFit/>
          </a:bodyPr>
          <a:lstStyle/>
          <a:p>
            <a:r>
              <a:rPr lang="en-GB" dirty="0"/>
              <a:t>Effective group discussions and interactions gives the team a chance to get a </a:t>
            </a:r>
            <a:r>
              <a:rPr lang="en-GB" sz="2000" b="1" u="sng" dirty="0">
                <a:solidFill>
                  <a:srgbClr val="7030A0"/>
                </a:solidFill>
              </a:rPr>
              <a:t>New perspective</a:t>
            </a:r>
            <a:r>
              <a:rPr lang="en-GB" dirty="0"/>
              <a:t>, making you open to different ways to observe &amp; analyse things.</a:t>
            </a:r>
          </a:p>
        </p:txBody>
      </p:sp>
      <p:sp>
        <p:nvSpPr>
          <p:cNvPr id="9" name="TextBox 8">
            <a:extLst>
              <a:ext uri="{FF2B5EF4-FFF2-40B4-BE49-F238E27FC236}">
                <a16:creationId xmlns:a16="http://schemas.microsoft.com/office/drawing/2014/main" id="{DF1F88E3-CEFD-49A2-95C1-ECC888042065}"/>
              </a:ext>
            </a:extLst>
          </p:cNvPr>
          <p:cNvSpPr txBox="1"/>
          <p:nvPr/>
        </p:nvSpPr>
        <p:spPr>
          <a:xfrm>
            <a:off x="343364" y="873939"/>
            <a:ext cx="2757645"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Shared workload</a:t>
            </a:r>
          </a:p>
          <a:p>
            <a:pPr marL="285750" indent="-285750">
              <a:buFont typeface="Arial" panose="020B0604020202020204" pitchFamily="34" charset="0"/>
              <a:buChar char="•"/>
            </a:pPr>
            <a:r>
              <a:rPr lang="en-GB" dirty="0"/>
              <a:t>Conflict resolution skills</a:t>
            </a:r>
          </a:p>
          <a:p>
            <a:pPr marL="285750" indent="-285750">
              <a:buFont typeface="Arial" panose="020B0604020202020204" pitchFamily="34" charset="0"/>
              <a:buChar char="•"/>
            </a:pPr>
            <a:r>
              <a:rPr lang="en-GB" dirty="0"/>
              <a:t>Blends strengths</a:t>
            </a:r>
          </a:p>
          <a:p>
            <a:pPr marL="285750" indent="-285750">
              <a:buFont typeface="Arial" panose="020B0604020202020204" pitchFamily="34" charset="0"/>
              <a:buChar char="•"/>
            </a:pPr>
            <a:r>
              <a:rPr lang="en-GB" dirty="0"/>
              <a:t>Innovation</a:t>
            </a:r>
          </a:p>
          <a:p>
            <a:pPr marL="285750" indent="-285750">
              <a:buFont typeface="Arial" panose="020B0604020202020204" pitchFamily="34" charset="0"/>
              <a:buChar char="•"/>
            </a:pPr>
            <a:r>
              <a:rPr lang="en-GB" dirty="0"/>
              <a:t>Improves morale</a:t>
            </a:r>
          </a:p>
          <a:p>
            <a:pPr marL="285750" indent="-285750">
              <a:buFont typeface="Arial" panose="020B0604020202020204" pitchFamily="34" charset="0"/>
              <a:buChar char="•"/>
            </a:pPr>
            <a:r>
              <a:rPr lang="en-GB" dirty="0"/>
              <a:t>Allows flexibility</a:t>
            </a:r>
          </a:p>
          <a:p>
            <a:endParaRPr lang="en-GB" dirty="0"/>
          </a:p>
        </p:txBody>
      </p:sp>
    </p:spTree>
    <p:extLst>
      <p:ext uri="{BB962C8B-B14F-4D97-AF65-F5344CB8AC3E}">
        <p14:creationId xmlns:p14="http://schemas.microsoft.com/office/powerpoint/2010/main" val="3805822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5841FA-A896-4D57-B990-D709342A7BEE}"/>
              </a:ext>
            </a:extLst>
          </p:cNvPr>
          <p:cNvSpPr/>
          <p:nvPr/>
        </p:nvSpPr>
        <p:spPr>
          <a:xfrm>
            <a:off x="1679309" y="262235"/>
            <a:ext cx="8604791" cy="923330"/>
          </a:xfrm>
          <a:prstGeom prst="rect">
            <a:avLst/>
          </a:prstGeom>
          <a:noFill/>
        </p:spPr>
        <p:txBody>
          <a:bodyPr wrap="none" lIns="91440" tIns="45720" rIns="91440" bIns="45720">
            <a:prstTxWarp prst="textTriangleInverted">
              <a:avLst/>
            </a:prstTxWarp>
            <a:spAutoFit/>
          </a:bodyPr>
          <a:lstStyle/>
          <a:p>
            <a:pPr algn="ctr"/>
            <a:r>
              <a:rPr lang="en-US" sz="5400" b="1" cap="none" spc="0" dirty="0">
                <a:ln w="12700">
                  <a:solidFill>
                    <a:srgbClr val="00B0F0"/>
                  </a:solidFill>
                  <a:prstDash val="solid"/>
                </a:ln>
                <a:solidFill>
                  <a:srgbClr val="FFFF00"/>
                </a:solidFill>
                <a:effectLst>
                  <a:outerShdw dist="38100" dir="2640000" algn="bl" rotWithShape="0">
                    <a:schemeClr val="tx2">
                      <a:lumMod val="75000"/>
                    </a:schemeClr>
                  </a:outerShdw>
                </a:effectLst>
              </a:rPr>
              <a:t>Stages Of Team Development</a:t>
            </a:r>
          </a:p>
        </p:txBody>
      </p:sp>
      <p:sp>
        <p:nvSpPr>
          <p:cNvPr id="3" name="TextBox 2">
            <a:extLst>
              <a:ext uri="{FF2B5EF4-FFF2-40B4-BE49-F238E27FC236}">
                <a16:creationId xmlns:a16="http://schemas.microsoft.com/office/drawing/2014/main" id="{158190FE-B4AA-4B6F-889F-7C128C38D2C5}"/>
              </a:ext>
            </a:extLst>
          </p:cNvPr>
          <p:cNvSpPr txBox="1"/>
          <p:nvPr/>
        </p:nvSpPr>
        <p:spPr>
          <a:xfrm>
            <a:off x="3898900" y="1185565"/>
            <a:ext cx="4724400" cy="646331"/>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There are 5 stages of Team Development According to Tuckman (1965):</a:t>
            </a:r>
          </a:p>
        </p:txBody>
      </p:sp>
      <p:sp>
        <p:nvSpPr>
          <p:cNvPr id="4" name="TextBox 3">
            <a:extLst>
              <a:ext uri="{FF2B5EF4-FFF2-40B4-BE49-F238E27FC236}">
                <a16:creationId xmlns:a16="http://schemas.microsoft.com/office/drawing/2014/main" id="{E23B0D59-C861-4EAF-83DA-44B841E9D47A}"/>
              </a:ext>
            </a:extLst>
          </p:cNvPr>
          <p:cNvSpPr txBox="1"/>
          <p:nvPr/>
        </p:nvSpPr>
        <p:spPr>
          <a:xfrm rot="20394524">
            <a:off x="313807" y="1559970"/>
            <a:ext cx="3657600" cy="1754326"/>
          </a:xfrm>
          <a:prstGeom prst="rect">
            <a:avLst/>
          </a:prstGeom>
          <a:noFill/>
          <a:ln w="38100">
            <a:solidFill>
              <a:srgbClr val="FFFF00"/>
            </a:solidFill>
            <a:prstDash val="sysDot"/>
          </a:ln>
        </p:spPr>
        <p:txBody>
          <a:bodyPr wrap="square" rtlCol="0">
            <a:spAutoFit/>
          </a:bodyPr>
          <a:lstStyle/>
          <a:p>
            <a:pPr marL="342900" indent="-342900">
              <a:buAutoNum type="arabicPeriod"/>
            </a:pPr>
            <a:r>
              <a:rPr lang="en-GB" b="1" u="sng" dirty="0">
                <a:solidFill>
                  <a:schemeClr val="bg1"/>
                </a:solidFill>
                <a:latin typeface="Arial" panose="020B0604020202020204" pitchFamily="34" charset="0"/>
                <a:cs typeface="Arial" panose="020B0604020202020204" pitchFamily="34" charset="0"/>
              </a:rPr>
              <a:t>FORMING</a:t>
            </a:r>
            <a:r>
              <a:rPr lang="en-GB" dirty="0">
                <a:solidFill>
                  <a:schemeClr val="bg1"/>
                </a:solidFill>
                <a:latin typeface="Arial" panose="020B0604020202020204" pitchFamily="34" charset="0"/>
                <a:cs typeface="Arial" panose="020B0604020202020204" pitchFamily="34" charset="0"/>
              </a:rPr>
              <a:t> </a:t>
            </a:r>
            <a:r>
              <a:rPr lang="en-GB" b="1" i="1" dirty="0">
                <a:solidFill>
                  <a:schemeClr val="bg1"/>
                </a:solidFill>
                <a:latin typeface="Arial" panose="020B0604020202020204" pitchFamily="34" charset="0"/>
                <a:cs typeface="Arial" panose="020B0604020202020204" pitchFamily="34" charset="0"/>
              </a:rPr>
              <a:t>(Immature Group)</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Assess Situations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Defining Goals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Confused</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Test Ground Rules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Uncertain</a:t>
            </a:r>
          </a:p>
        </p:txBody>
      </p:sp>
      <p:sp>
        <p:nvSpPr>
          <p:cNvPr id="5" name="TextBox 4">
            <a:extLst>
              <a:ext uri="{FF2B5EF4-FFF2-40B4-BE49-F238E27FC236}">
                <a16:creationId xmlns:a16="http://schemas.microsoft.com/office/drawing/2014/main" id="{262F6FB8-70A2-42C6-BA67-65F4E645F06B}"/>
              </a:ext>
            </a:extLst>
          </p:cNvPr>
          <p:cNvSpPr txBox="1"/>
          <p:nvPr/>
        </p:nvSpPr>
        <p:spPr>
          <a:xfrm>
            <a:off x="4375150" y="1961964"/>
            <a:ext cx="3771900" cy="1754326"/>
          </a:xfrm>
          <a:prstGeom prst="rect">
            <a:avLst/>
          </a:prstGeom>
          <a:noFill/>
          <a:ln w="38100">
            <a:solidFill>
              <a:srgbClr val="FFFF00"/>
            </a:solidFill>
            <a:prstDash val="sysDot"/>
          </a:ln>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2. </a:t>
            </a:r>
            <a:r>
              <a:rPr lang="en-GB" b="1" u="sng" dirty="0">
                <a:solidFill>
                  <a:schemeClr val="bg1"/>
                </a:solidFill>
                <a:latin typeface="Arial" panose="020B0604020202020204" pitchFamily="34" charset="0"/>
                <a:cs typeface="Arial" panose="020B0604020202020204" pitchFamily="34" charset="0"/>
              </a:rPr>
              <a:t>STORMING</a:t>
            </a:r>
            <a:r>
              <a:rPr lang="en-GB" dirty="0">
                <a:solidFill>
                  <a:schemeClr val="bg1"/>
                </a:solidFill>
                <a:latin typeface="Arial" panose="020B0604020202020204" pitchFamily="34" charset="0"/>
                <a:cs typeface="Arial" panose="020B0604020202020204" pitchFamily="34" charset="0"/>
              </a:rPr>
              <a:t> </a:t>
            </a:r>
            <a:r>
              <a:rPr lang="en-GB" b="1" i="1" dirty="0">
                <a:solidFill>
                  <a:schemeClr val="bg1"/>
                </a:solidFill>
                <a:latin typeface="Arial" panose="020B0604020202020204" pitchFamily="34" charset="0"/>
                <a:cs typeface="Arial" panose="020B0604020202020204" pitchFamily="34" charset="0"/>
              </a:rPr>
              <a:t>(Fractional Group)</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Disagreement Over Priorities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Struggle For Leadership</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Tension</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Hostility</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Clique Formation</a:t>
            </a:r>
          </a:p>
        </p:txBody>
      </p:sp>
      <p:sp>
        <p:nvSpPr>
          <p:cNvPr id="6" name="TextBox 5">
            <a:extLst>
              <a:ext uri="{FF2B5EF4-FFF2-40B4-BE49-F238E27FC236}">
                <a16:creationId xmlns:a16="http://schemas.microsoft.com/office/drawing/2014/main" id="{B881D88F-5D1E-4AF4-8322-9385539E8610}"/>
              </a:ext>
            </a:extLst>
          </p:cNvPr>
          <p:cNvSpPr txBox="1"/>
          <p:nvPr/>
        </p:nvSpPr>
        <p:spPr>
          <a:xfrm rot="1408923">
            <a:off x="8561637" y="1755337"/>
            <a:ext cx="3444925" cy="1754326"/>
          </a:xfrm>
          <a:prstGeom prst="rect">
            <a:avLst/>
          </a:prstGeom>
          <a:noFill/>
          <a:ln w="38100">
            <a:solidFill>
              <a:srgbClr val="FFFF00"/>
            </a:solidFill>
            <a:prstDash val="sysDot"/>
          </a:ln>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3. </a:t>
            </a:r>
            <a:r>
              <a:rPr lang="en-GB" b="1" u="sng" dirty="0">
                <a:solidFill>
                  <a:schemeClr val="bg1"/>
                </a:solidFill>
                <a:latin typeface="Arial" panose="020B0604020202020204" pitchFamily="34" charset="0"/>
                <a:cs typeface="Arial" panose="020B0604020202020204" pitchFamily="34" charset="0"/>
              </a:rPr>
              <a:t>NORMING</a:t>
            </a:r>
            <a:r>
              <a:rPr lang="en-GB" b="1" dirty="0">
                <a:solidFill>
                  <a:schemeClr val="bg1"/>
                </a:solidFill>
                <a:latin typeface="Arial" panose="020B0604020202020204" pitchFamily="34" charset="0"/>
                <a:cs typeface="Arial" panose="020B0604020202020204" pitchFamily="34" charset="0"/>
              </a:rPr>
              <a:t> </a:t>
            </a:r>
            <a:r>
              <a:rPr lang="en-GB" b="1" i="1" dirty="0">
                <a:solidFill>
                  <a:schemeClr val="bg1"/>
                </a:solidFill>
                <a:latin typeface="Arial" panose="020B0604020202020204" pitchFamily="34" charset="0"/>
                <a:cs typeface="Arial" panose="020B0604020202020204" pitchFamily="34" charset="0"/>
              </a:rPr>
              <a:t>(Sharing Group)</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Consensus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Leadership Accepted</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Standards Set</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New Stable Roles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Co-Operation</a:t>
            </a:r>
          </a:p>
        </p:txBody>
      </p:sp>
      <p:sp>
        <p:nvSpPr>
          <p:cNvPr id="9" name="TextBox 8">
            <a:extLst>
              <a:ext uri="{FF2B5EF4-FFF2-40B4-BE49-F238E27FC236}">
                <a16:creationId xmlns:a16="http://schemas.microsoft.com/office/drawing/2014/main" id="{EDCCC8EF-730E-4D93-96B0-4E4183720F4F}"/>
              </a:ext>
            </a:extLst>
          </p:cNvPr>
          <p:cNvSpPr txBox="1"/>
          <p:nvPr/>
        </p:nvSpPr>
        <p:spPr>
          <a:xfrm>
            <a:off x="784639" y="4472326"/>
            <a:ext cx="4264439" cy="1754326"/>
          </a:xfrm>
          <a:prstGeom prst="rect">
            <a:avLst/>
          </a:prstGeom>
          <a:noFill/>
          <a:ln w="38100">
            <a:solidFill>
              <a:srgbClr val="FFFF00"/>
            </a:solidFill>
            <a:prstDash val="sysDot"/>
          </a:ln>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4. </a:t>
            </a:r>
            <a:r>
              <a:rPr lang="en-GB" b="1" u="sng" dirty="0">
                <a:solidFill>
                  <a:schemeClr val="bg1"/>
                </a:solidFill>
                <a:latin typeface="Arial" panose="020B0604020202020204" pitchFamily="34" charset="0"/>
                <a:cs typeface="Arial" panose="020B0604020202020204" pitchFamily="34" charset="0"/>
              </a:rPr>
              <a:t>PERFORMING</a:t>
            </a:r>
            <a:r>
              <a:rPr lang="en-GB" b="1" dirty="0">
                <a:solidFill>
                  <a:schemeClr val="bg1"/>
                </a:solidFill>
                <a:latin typeface="Arial" panose="020B0604020202020204" pitchFamily="34" charset="0"/>
                <a:cs typeface="Arial" panose="020B0604020202020204" pitchFamily="34" charset="0"/>
              </a:rPr>
              <a:t> </a:t>
            </a:r>
            <a:r>
              <a:rPr lang="en-GB" b="1" i="1" dirty="0">
                <a:solidFill>
                  <a:schemeClr val="bg1"/>
                </a:solidFill>
                <a:latin typeface="Arial" panose="020B0604020202020204" pitchFamily="34" charset="0"/>
                <a:cs typeface="Arial" panose="020B0604020202020204" pitchFamily="34" charset="0"/>
              </a:rPr>
              <a:t>(Effective Group)</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Successful Performance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Flexible With Task Roles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Openness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Helpful</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Delusion, Disillusion &amp; Acceptance</a:t>
            </a:r>
          </a:p>
        </p:txBody>
      </p:sp>
      <p:sp>
        <p:nvSpPr>
          <p:cNvPr id="10" name="TextBox 9">
            <a:extLst>
              <a:ext uri="{FF2B5EF4-FFF2-40B4-BE49-F238E27FC236}">
                <a16:creationId xmlns:a16="http://schemas.microsoft.com/office/drawing/2014/main" id="{ADB53243-68CD-4C96-A1C2-8765B89278A3}"/>
              </a:ext>
            </a:extLst>
          </p:cNvPr>
          <p:cNvSpPr txBox="1"/>
          <p:nvPr/>
        </p:nvSpPr>
        <p:spPr>
          <a:xfrm>
            <a:off x="6644000" y="4472326"/>
            <a:ext cx="4433653" cy="1754326"/>
          </a:xfrm>
          <a:prstGeom prst="rect">
            <a:avLst/>
          </a:prstGeom>
          <a:noFill/>
          <a:ln w="38100">
            <a:solidFill>
              <a:srgbClr val="FFFF00"/>
            </a:solidFill>
            <a:prstDash val="sysDot"/>
          </a:ln>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5. </a:t>
            </a:r>
            <a:r>
              <a:rPr lang="en-GB" b="1" u="sng" dirty="0">
                <a:solidFill>
                  <a:schemeClr val="bg1"/>
                </a:solidFill>
                <a:latin typeface="Arial" panose="020B0604020202020204" pitchFamily="34" charset="0"/>
                <a:cs typeface="Arial" panose="020B0604020202020204" pitchFamily="34" charset="0"/>
              </a:rPr>
              <a:t>ADJOURNING</a:t>
            </a:r>
            <a:r>
              <a:rPr lang="en-GB" b="1" dirty="0">
                <a:solidFill>
                  <a:schemeClr val="bg1"/>
                </a:solidFill>
                <a:latin typeface="Arial" panose="020B0604020202020204" pitchFamily="34" charset="0"/>
                <a:cs typeface="Arial" panose="020B0604020202020204" pitchFamily="34" charset="0"/>
              </a:rPr>
              <a:t> </a:t>
            </a:r>
            <a:r>
              <a:rPr lang="en-GB" b="1" i="1" dirty="0">
                <a:solidFill>
                  <a:schemeClr val="bg1"/>
                </a:solidFill>
                <a:latin typeface="Arial" panose="020B0604020202020204" pitchFamily="34" charset="0"/>
                <a:cs typeface="Arial" panose="020B0604020202020204" pitchFamily="34" charset="0"/>
              </a:rPr>
              <a:t>(Disbanding Group)</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Disengagement</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Anxiety About Separation &amp; Ending</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Positive Feelings Towards Leader</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Sadness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Self-Evaluation</a:t>
            </a:r>
          </a:p>
        </p:txBody>
      </p:sp>
    </p:spTree>
    <p:extLst>
      <p:ext uri="{BB962C8B-B14F-4D97-AF65-F5344CB8AC3E}">
        <p14:creationId xmlns:p14="http://schemas.microsoft.com/office/powerpoint/2010/main" val="2891213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7000"/>
            <a:lum/>
          </a:blip>
          <a:srcRect/>
          <a:stretch>
            <a:fillRect t="-9000" b="-9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ACC64E-D2DA-44F4-A84C-962C92ACBAF4}"/>
              </a:ext>
            </a:extLst>
          </p:cNvPr>
          <p:cNvSpPr/>
          <p:nvPr/>
        </p:nvSpPr>
        <p:spPr>
          <a:xfrm rot="20671232">
            <a:off x="368209" y="369817"/>
            <a:ext cx="3651803" cy="617416"/>
          </a:xfrm>
          <a:prstGeom prst="rect">
            <a:avLst/>
          </a:prstGeom>
          <a:noFill/>
        </p:spPr>
        <p:txBody>
          <a:bodyPr wrap="square" lIns="91440" tIns="45720" rIns="91440" bIns="45720">
            <a:prstTxWarp prst="textChevronInverted">
              <a:avLst/>
            </a:prstTxWarp>
            <a:spAutoFit/>
          </a:bodyPr>
          <a:lstStyle/>
          <a:p>
            <a:pPr algn="ctr"/>
            <a:r>
              <a:rPr lang="en-US" sz="5400" b="0" cap="none" spc="0" dirty="0">
                <a:ln w="0"/>
                <a:gradFill flip="none" rotWithShape="1">
                  <a:gsLst>
                    <a:gs pos="0">
                      <a:srgbClr val="7030A0">
                        <a:shade val="30000"/>
                        <a:satMod val="115000"/>
                      </a:srgbClr>
                    </a:gs>
                    <a:gs pos="50000">
                      <a:srgbClr val="7030A0">
                        <a:shade val="67500"/>
                        <a:satMod val="115000"/>
                      </a:srgbClr>
                    </a:gs>
                    <a:gs pos="100000">
                      <a:srgbClr val="7030A0">
                        <a:shade val="100000"/>
                        <a:satMod val="115000"/>
                      </a:srgbClr>
                    </a:gs>
                  </a:gsLst>
                  <a:lin ang="16200000" scaled="1"/>
                  <a:tileRect/>
                </a:gradFill>
                <a:effectLst>
                  <a:glow rad="228600">
                    <a:schemeClr val="accent4">
                      <a:satMod val="175000"/>
                      <a:alpha val="40000"/>
                    </a:schemeClr>
                  </a:glow>
                  <a:reflection blurRad="6350" stA="53000" endA="300" endPos="35500" dir="5400000" sy="-90000" algn="bl" rotWithShape="0"/>
                </a:effectLst>
              </a:rPr>
              <a:t>Team Roles</a:t>
            </a:r>
          </a:p>
        </p:txBody>
      </p:sp>
      <p:sp>
        <p:nvSpPr>
          <p:cNvPr id="3" name="TextBox 2">
            <a:extLst>
              <a:ext uri="{FF2B5EF4-FFF2-40B4-BE49-F238E27FC236}">
                <a16:creationId xmlns:a16="http://schemas.microsoft.com/office/drawing/2014/main" id="{D5FA4A5C-A002-467A-BEB8-B9F402E16BE2}"/>
              </a:ext>
            </a:extLst>
          </p:cNvPr>
          <p:cNvSpPr txBox="1"/>
          <p:nvPr/>
        </p:nvSpPr>
        <p:spPr>
          <a:xfrm>
            <a:off x="5936566" y="0"/>
            <a:ext cx="6255434" cy="1569660"/>
          </a:xfrm>
          <a:prstGeom prst="rect">
            <a:avLst/>
          </a:prstGeom>
          <a:noFill/>
        </p:spPr>
        <p:txBody>
          <a:bodyPr wrap="square" rtlCol="0">
            <a:spAutoFit/>
          </a:bodyPr>
          <a:lstStyle/>
          <a:p>
            <a:r>
              <a:rPr lang="en-GB" sz="1600" b="1" dirty="0">
                <a:solidFill>
                  <a:srgbClr val="7030A0"/>
                </a:solidFill>
                <a:latin typeface="Arial" panose="020B0604020202020204" pitchFamily="34" charset="0"/>
                <a:cs typeface="Arial" panose="020B0604020202020204" pitchFamily="34" charset="0"/>
              </a:rPr>
              <a:t>Team Roles is defined by a Dr Meredith Belbin (1981) as </a:t>
            </a:r>
            <a:r>
              <a:rPr lang="en-GB" sz="1600" b="1" i="1" dirty="0">
                <a:solidFill>
                  <a:srgbClr val="7030A0"/>
                </a:solidFill>
                <a:latin typeface="Arial" panose="020B0604020202020204" pitchFamily="34" charset="0"/>
                <a:cs typeface="Arial" panose="020B0604020202020204" pitchFamily="34" charset="0"/>
              </a:rPr>
              <a:t>“A tendency to behave, contribute and interrelate with others in a particular way”. </a:t>
            </a:r>
            <a:r>
              <a:rPr lang="en-GB" sz="1600" b="1" dirty="0">
                <a:solidFill>
                  <a:srgbClr val="7030A0"/>
                </a:solidFill>
                <a:latin typeface="Arial" panose="020B0604020202020204" pitchFamily="34" charset="0"/>
                <a:cs typeface="Arial" panose="020B0604020202020204" pitchFamily="34" charset="0"/>
              </a:rPr>
              <a:t>Further research was then led by him and his colleagues by monitoring various teams over the years, they came up with the theory of separating team roles into 9 separate characteristics.</a:t>
            </a:r>
          </a:p>
        </p:txBody>
      </p:sp>
      <p:graphicFrame>
        <p:nvGraphicFramePr>
          <p:cNvPr id="5" name="Table 4">
            <a:extLst>
              <a:ext uri="{FF2B5EF4-FFF2-40B4-BE49-F238E27FC236}">
                <a16:creationId xmlns:a16="http://schemas.microsoft.com/office/drawing/2014/main" id="{16A3409D-5C8C-4DF7-ADF6-EA47985117CD}"/>
              </a:ext>
            </a:extLst>
          </p:cNvPr>
          <p:cNvGraphicFramePr>
            <a:graphicFrameLocks noGrp="1"/>
          </p:cNvGraphicFramePr>
          <p:nvPr>
            <p:extLst>
              <p:ext uri="{D42A27DB-BD31-4B8C-83A1-F6EECF244321}">
                <p14:modId xmlns:p14="http://schemas.microsoft.com/office/powerpoint/2010/main" val="1506395282"/>
              </p:ext>
            </p:extLst>
          </p:nvPr>
        </p:nvGraphicFramePr>
        <p:xfrm>
          <a:off x="87088" y="1569660"/>
          <a:ext cx="12017823" cy="5166610"/>
        </p:xfrm>
        <a:graphic>
          <a:graphicData uri="http://schemas.openxmlformats.org/drawingml/2006/table">
            <a:tbl>
              <a:tblPr firstRow="1" bandRow="1">
                <a:tableStyleId>{5C22544A-7EE6-4342-B048-85BDC9FD1C3A}</a:tableStyleId>
              </a:tblPr>
              <a:tblGrid>
                <a:gridCol w="1148192">
                  <a:extLst>
                    <a:ext uri="{9D8B030D-6E8A-4147-A177-3AD203B41FA5}">
                      <a16:colId xmlns:a16="http://schemas.microsoft.com/office/drawing/2014/main" val="2415453932"/>
                    </a:ext>
                  </a:extLst>
                </a:gridCol>
                <a:gridCol w="1290202">
                  <a:extLst>
                    <a:ext uri="{9D8B030D-6E8A-4147-A177-3AD203B41FA5}">
                      <a16:colId xmlns:a16="http://schemas.microsoft.com/office/drawing/2014/main" val="381529214"/>
                    </a:ext>
                  </a:extLst>
                </a:gridCol>
                <a:gridCol w="1451433">
                  <a:extLst>
                    <a:ext uri="{9D8B030D-6E8A-4147-A177-3AD203B41FA5}">
                      <a16:colId xmlns:a16="http://schemas.microsoft.com/office/drawing/2014/main" val="2295689529"/>
                    </a:ext>
                  </a:extLst>
                </a:gridCol>
                <a:gridCol w="1354666">
                  <a:extLst>
                    <a:ext uri="{9D8B030D-6E8A-4147-A177-3AD203B41FA5}">
                      <a16:colId xmlns:a16="http://schemas.microsoft.com/office/drawing/2014/main" val="3497630321"/>
                    </a:ext>
                  </a:extLst>
                </a:gridCol>
                <a:gridCol w="1273678">
                  <a:extLst>
                    <a:ext uri="{9D8B030D-6E8A-4147-A177-3AD203B41FA5}">
                      <a16:colId xmlns:a16="http://schemas.microsoft.com/office/drawing/2014/main" val="3417646937"/>
                    </a:ext>
                  </a:extLst>
                </a:gridCol>
                <a:gridCol w="1435654">
                  <a:extLst>
                    <a:ext uri="{9D8B030D-6E8A-4147-A177-3AD203B41FA5}">
                      <a16:colId xmlns:a16="http://schemas.microsoft.com/office/drawing/2014/main" val="3317591035"/>
                    </a:ext>
                  </a:extLst>
                </a:gridCol>
                <a:gridCol w="1354666">
                  <a:extLst>
                    <a:ext uri="{9D8B030D-6E8A-4147-A177-3AD203B41FA5}">
                      <a16:colId xmlns:a16="http://schemas.microsoft.com/office/drawing/2014/main" val="2644349494"/>
                    </a:ext>
                  </a:extLst>
                </a:gridCol>
                <a:gridCol w="1354666">
                  <a:extLst>
                    <a:ext uri="{9D8B030D-6E8A-4147-A177-3AD203B41FA5}">
                      <a16:colId xmlns:a16="http://schemas.microsoft.com/office/drawing/2014/main" val="2606755228"/>
                    </a:ext>
                  </a:extLst>
                </a:gridCol>
                <a:gridCol w="1354666">
                  <a:extLst>
                    <a:ext uri="{9D8B030D-6E8A-4147-A177-3AD203B41FA5}">
                      <a16:colId xmlns:a16="http://schemas.microsoft.com/office/drawing/2014/main" val="4253690150"/>
                    </a:ext>
                  </a:extLst>
                </a:gridCol>
              </a:tblGrid>
              <a:tr h="1021330">
                <a:tc>
                  <a:txBody>
                    <a:bodyPr/>
                    <a:lstStyle/>
                    <a:p>
                      <a:pPr algn="ctr"/>
                      <a:r>
                        <a:rPr lang="en-GB" sz="14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PLANTS (PL)</a:t>
                      </a:r>
                    </a:p>
                  </a:txBody>
                  <a:tcPr>
                    <a:noFill/>
                  </a:tcPr>
                </a:tc>
                <a:tc>
                  <a:txBody>
                    <a:bodyPr/>
                    <a:lstStyle/>
                    <a:p>
                      <a:pPr algn="ctr"/>
                      <a:r>
                        <a:rPr lang="en-GB"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RESOURCE INVESTIGATORS</a:t>
                      </a:r>
                    </a:p>
                    <a:p>
                      <a:pPr algn="ctr"/>
                      <a:r>
                        <a:rPr lang="en-GB" sz="1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(RI)</a:t>
                      </a:r>
                    </a:p>
                  </a:txBody>
                  <a:tcP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MONITOR EVALUATORS (ME)</a:t>
                      </a:r>
                    </a:p>
                    <a:p>
                      <a:endPar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noFill/>
                  </a:tcPr>
                </a:tc>
                <a:tc>
                  <a:txBody>
                    <a:bodyPr/>
                    <a:lstStyle/>
                    <a:p>
                      <a:pPr algn="ctr"/>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CO-ORDINATORS</a:t>
                      </a:r>
                    </a:p>
                    <a:p>
                      <a:pPr algn="ctr"/>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a:t>
                      </a:r>
                    </a:p>
                  </a:txBody>
                  <a:tcPr>
                    <a:noFill/>
                  </a:tcPr>
                </a:tc>
                <a:tc>
                  <a:txBody>
                    <a:bodyPr/>
                    <a:lstStyle/>
                    <a:p>
                      <a:pPr algn="ctr"/>
                      <a:r>
                        <a:rPr lang="en-GB" sz="14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SHAPERS</a:t>
                      </a:r>
                    </a:p>
                    <a:p>
                      <a:pPr algn="ctr"/>
                      <a:r>
                        <a:rPr lang="en-GB" sz="14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(SH)</a:t>
                      </a:r>
                    </a:p>
                  </a:txBody>
                  <a:tcPr>
                    <a:noFill/>
                  </a:tcPr>
                </a:tc>
                <a:tc>
                  <a:txBody>
                    <a:bodyPr/>
                    <a:lstStyle/>
                    <a:p>
                      <a:pPr algn="ctr"/>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IMPLEMENTERS (IMP)</a:t>
                      </a:r>
                    </a:p>
                  </a:txBody>
                  <a:tcPr>
                    <a:noFill/>
                  </a:tcPr>
                </a:tc>
                <a:tc>
                  <a:txBody>
                    <a:bodyPr/>
                    <a:lstStyle/>
                    <a:p>
                      <a:pPr algn="ctr"/>
                      <a:r>
                        <a:rPr lang="en-GB" sz="14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TEAM WORKERS (TW)</a:t>
                      </a:r>
                    </a:p>
                  </a:txBody>
                  <a:tcPr>
                    <a:noFill/>
                  </a:tcPr>
                </a:tc>
                <a:tc>
                  <a:txBody>
                    <a:bodyPr/>
                    <a:lstStyle/>
                    <a:p>
                      <a:pPr algn="ctr"/>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COMPLETER-FINISHERS (CF)</a:t>
                      </a:r>
                    </a:p>
                  </a:txBody>
                  <a:tcPr>
                    <a:noFill/>
                  </a:tcPr>
                </a:tc>
                <a:tc>
                  <a:txBody>
                    <a:bodyPr/>
                    <a:lstStyle/>
                    <a:p>
                      <a:pPr algn="ctr"/>
                      <a:r>
                        <a:rPr lang="en-GB" sz="1400"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SPECIALISTS (SP)</a:t>
                      </a:r>
                    </a:p>
                  </a:txBody>
                  <a:tcPr>
                    <a:noFill/>
                  </a:tcPr>
                </a:tc>
                <a:extLst>
                  <a:ext uri="{0D108BD9-81ED-4DB2-BD59-A6C34878D82A}">
                    <a16:rowId xmlns:a16="http://schemas.microsoft.com/office/drawing/2014/main" val="1409418639"/>
                  </a:ext>
                </a:extLst>
              </a:tr>
              <a:tr h="3262583">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Seed of ideas</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React to criticism &amp; praise</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Radical but lack constraint</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Unorthodox</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Lack communication skills</a:t>
                      </a:r>
                    </a:p>
                  </a:txBody>
                  <a:tcPr>
                    <a:noFill/>
                  </a:tcPr>
                </a:tc>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Enthusiastic</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Communicative</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 negotiators</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Like challenges</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Good at developing other people’s ideas but not at sourcing own.</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Positive</a:t>
                      </a:r>
                    </a:p>
                  </a:txBody>
                  <a:tcPr>
                    <a:noFill/>
                  </a:tcPr>
                </a:tc>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Serious minded</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Immune to enthusiasm</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Slow decision makers (like to think things through)</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Analytic</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 critical</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Hardly ever wrong</a:t>
                      </a:r>
                    </a:p>
                  </a:txBody>
                  <a:tcPr>
                    <a:noFill/>
                  </a:tcPr>
                </a:tc>
                <a:tc>
                  <a:txBody>
                    <a:bodyPr/>
                    <a:lstStyle/>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Positive</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Naturally enthusiastic</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Self-disciplined</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Commands respect</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Strong moral commitment</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Good listener</a:t>
                      </a:r>
                    </a:p>
                  </a:txBody>
                  <a:tcPr>
                    <a:noFill/>
                  </a:tcPr>
                </a:tc>
                <a:tc>
                  <a:txBody>
                    <a:bodyPr/>
                    <a:lstStyle/>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Fearless</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Dynamic</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Sociable</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Headstrong</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Determined</a:t>
                      </a:r>
                    </a:p>
                    <a:p>
                      <a:pPr marL="171450" indent="-1714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Compulsive drive</a:t>
                      </a:r>
                    </a:p>
                  </a:txBody>
                  <a:tcPr>
                    <a:noFill/>
                  </a:tcPr>
                </a:tc>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Common sense</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Self-control</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Systematic</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Efficient</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Hard working</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Lack imagination</a:t>
                      </a:r>
                    </a:p>
                  </a:txBody>
                  <a:tcPr>
                    <a:noFill/>
                  </a:tcPr>
                </a:tc>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Supportive/Sympathetic</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Promote unity &amp; harmony</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Strong interest in human interaction &amp; communication</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Boosts team spirit</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Aware</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Low dominance</a:t>
                      </a:r>
                    </a:p>
                  </a:txBody>
                  <a:tcPr>
                    <a:noFill/>
                  </a:tcPr>
                </a:tc>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Strong attention to detail</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Motivated by internal anxiety</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Always follows through</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Relentless</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Consistent</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Perfectionist</a:t>
                      </a:r>
                    </a:p>
                  </a:txBody>
                  <a:tcPr>
                    <a:noFill/>
                  </a:tcPr>
                </a:tc>
                <a:tc>
                  <a:txBody>
                    <a:bodyPr/>
                    <a:lstStyle/>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Logical thinker</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Dedicated</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Highly competent</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Theoretical</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Doesn’t contribute much</a:t>
                      </a:r>
                    </a:p>
                    <a:p>
                      <a:pPr marL="285750" indent="-285750">
                        <a:buFont typeface="Arial" panose="020B0604020202020204" pitchFamily="34" charset="0"/>
                        <a:buChar char="•"/>
                      </a:pPr>
                      <a:r>
                        <a:rPr lang="en-GB" sz="1400" b="0" i="1" dirty="0">
                          <a:solidFill>
                            <a:schemeClr val="tx1">
                              <a:lumMod val="95000"/>
                              <a:lumOff val="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Maintain professional standards</a:t>
                      </a:r>
                    </a:p>
                  </a:txBody>
                  <a:tcPr>
                    <a:noFill/>
                  </a:tcPr>
                </a:tc>
                <a:extLst>
                  <a:ext uri="{0D108BD9-81ED-4DB2-BD59-A6C34878D82A}">
                    <a16:rowId xmlns:a16="http://schemas.microsoft.com/office/drawing/2014/main" val="2266249399"/>
                  </a:ext>
                </a:extLst>
              </a:tr>
            </a:tbl>
          </a:graphicData>
        </a:graphic>
      </p:graphicFrame>
    </p:spTree>
    <p:extLst>
      <p:ext uri="{BB962C8B-B14F-4D97-AF65-F5344CB8AC3E}">
        <p14:creationId xmlns:p14="http://schemas.microsoft.com/office/powerpoint/2010/main" val="3648742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5000"/>
            <a:lum/>
          </a:blip>
          <a:srcRect/>
          <a:stretch>
            <a:fillRect t="-17000" b="-20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93882A-3586-478C-8534-6238BB74AB77}"/>
              </a:ext>
            </a:extLst>
          </p:cNvPr>
          <p:cNvSpPr/>
          <p:nvPr/>
        </p:nvSpPr>
        <p:spPr>
          <a:xfrm rot="21228028">
            <a:off x="-451291" y="573584"/>
            <a:ext cx="7308837" cy="1316086"/>
          </a:xfrm>
          <a:prstGeom prst="rect">
            <a:avLst/>
          </a:prstGeom>
          <a:noFill/>
        </p:spPr>
        <p:txBody>
          <a:bodyPr wrap="square" lIns="91440" tIns="45720" rIns="91440" bIns="45720">
            <a:prstTxWarp prst="textDeflateBottom">
              <a:avLst/>
            </a:prstTxWarp>
            <a:spAutoFit/>
            <a:scene3d>
              <a:camera prst="perspectiveContrastingRightFacing"/>
              <a:lightRig rig="threePt" dir="t"/>
            </a:scene3d>
          </a:bodyPr>
          <a:lstStyle/>
          <a:p>
            <a:pPr algn="ctr"/>
            <a:r>
              <a:rPr lang="en-US" sz="5400" b="1" cap="none" spc="0" dirty="0">
                <a:ln w="6600">
                  <a:solidFill>
                    <a:schemeClr val="accent2"/>
                  </a:solidFill>
                  <a:prstDash val="solid"/>
                </a:ln>
                <a:solidFill>
                  <a:schemeClr val="accent2">
                    <a:lumMod val="75000"/>
                  </a:schemeClr>
                </a:solidFill>
                <a:effectLst>
                  <a:outerShdw dist="38100" dir="2700000" algn="tl" rotWithShape="0">
                    <a:schemeClr val="accent2"/>
                  </a:outerShdw>
                </a:effectLst>
              </a:rPr>
              <a:t>Successful Team Development</a:t>
            </a:r>
          </a:p>
        </p:txBody>
      </p:sp>
      <p:sp>
        <p:nvSpPr>
          <p:cNvPr id="3" name="TextBox 2">
            <a:extLst>
              <a:ext uri="{FF2B5EF4-FFF2-40B4-BE49-F238E27FC236}">
                <a16:creationId xmlns:a16="http://schemas.microsoft.com/office/drawing/2014/main" id="{DA829B42-BB08-4BC1-8504-B873C1D4EF54}"/>
              </a:ext>
            </a:extLst>
          </p:cNvPr>
          <p:cNvSpPr txBox="1"/>
          <p:nvPr/>
        </p:nvSpPr>
        <p:spPr>
          <a:xfrm>
            <a:off x="6625882" y="308297"/>
            <a:ext cx="4923693"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TEAM BONDING EXERCISES:</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Internally- Group Presentations/Projects</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Externally- Work Colleague Lunches</a:t>
            </a:r>
          </a:p>
        </p:txBody>
      </p:sp>
      <p:sp>
        <p:nvSpPr>
          <p:cNvPr id="4" name="TextBox 3">
            <a:extLst>
              <a:ext uri="{FF2B5EF4-FFF2-40B4-BE49-F238E27FC236}">
                <a16:creationId xmlns:a16="http://schemas.microsoft.com/office/drawing/2014/main" id="{7497EA3E-B1DE-45C7-BCFC-19AA5620B161}"/>
              </a:ext>
            </a:extLst>
          </p:cNvPr>
          <p:cNvSpPr txBox="1"/>
          <p:nvPr/>
        </p:nvSpPr>
        <p:spPr>
          <a:xfrm>
            <a:off x="7990449" y="2419643"/>
            <a:ext cx="3685735" cy="923330"/>
          </a:xfrm>
          <a:prstGeom prst="rect">
            <a:avLst/>
          </a:prstGeom>
          <a:noFill/>
        </p:spPr>
        <p:txBody>
          <a:bodyPr wrap="square" rtlCol="0">
            <a:spAutoFit/>
          </a:bodyPr>
          <a:lstStyle/>
          <a:p>
            <a:pPr algn="ctr"/>
            <a:r>
              <a:rPr lang="en-GB" b="1" dirty="0">
                <a:solidFill>
                  <a:srgbClr val="FFFF00"/>
                </a:solidFill>
                <a:latin typeface="Arial" panose="020B0604020202020204" pitchFamily="34" charset="0"/>
                <a:cs typeface="Arial" panose="020B0604020202020204" pitchFamily="34" charset="0"/>
              </a:rPr>
              <a:t>COMMUNICATION:</a:t>
            </a:r>
          </a:p>
          <a:p>
            <a:pPr marL="285750" indent="-285750">
              <a:buFont typeface="Arial" panose="020B0604020202020204" pitchFamily="34" charset="0"/>
              <a:buChar char="•"/>
            </a:pPr>
            <a:r>
              <a:rPr lang="en-GB" b="1" dirty="0">
                <a:solidFill>
                  <a:srgbClr val="FFFF00"/>
                </a:solidFill>
                <a:latin typeface="Arial" panose="020B0604020202020204" pitchFamily="34" charset="0"/>
                <a:cs typeface="Arial" panose="020B0604020202020204" pitchFamily="34" charset="0"/>
              </a:rPr>
              <a:t>Introductions/Ice Breakers</a:t>
            </a:r>
          </a:p>
          <a:p>
            <a:pPr marL="285750" indent="-285750">
              <a:buFont typeface="Arial" panose="020B0604020202020204" pitchFamily="34" charset="0"/>
              <a:buChar char="•"/>
            </a:pPr>
            <a:r>
              <a:rPr lang="en-GB" b="1" dirty="0">
                <a:solidFill>
                  <a:srgbClr val="FFFF00"/>
                </a:solidFill>
                <a:latin typeface="Arial" panose="020B0604020202020204" pitchFamily="34" charset="0"/>
                <a:cs typeface="Arial" panose="020B0604020202020204" pitchFamily="34" charset="0"/>
              </a:rPr>
              <a:t>Group Discussions</a:t>
            </a:r>
          </a:p>
        </p:txBody>
      </p:sp>
      <p:sp>
        <p:nvSpPr>
          <p:cNvPr id="5" name="TextBox 4">
            <a:extLst>
              <a:ext uri="{FF2B5EF4-FFF2-40B4-BE49-F238E27FC236}">
                <a16:creationId xmlns:a16="http://schemas.microsoft.com/office/drawing/2014/main" id="{E56DAD6D-2BB3-4676-9A44-D26C0A305BBC}"/>
              </a:ext>
            </a:extLst>
          </p:cNvPr>
          <p:cNvSpPr txBox="1"/>
          <p:nvPr/>
        </p:nvSpPr>
        <p:spPr>
          <a:xfrm rot="19905699">
            <a:off x="182879" y="2633274"/>
            <a:ext cx="3446584" cy="1200329"/>
          </a:xfrm>
          <a:prstGeom prst="rect">
            <a:avLst/>
          </a:prstGeom>
          <a:noFill/>
        </p:spPr>
        <p:txBody>
          <a:bodyPr wrap="square" rtlCol="0">
            <a:spAutoFit/>
          </a:bodyPr>
          <a:lstStyle/>
          <a:p>
            <a:pPr algn="ctr"/>
            <a:r>
              <a:rPr lang="en-GB" b="1" dirty="0">
                <a:solidFill>
                  <a:srgbClr val="0070C0"/>
                </a:solidFill>
                <a:latin typeface="Arial" panose="020B0604020202020204" pitchFamily="34" charset="0"/>
                <a:cs typeface="Arial" panose="020B0604020202020204" pitchFamily="34" charset="0"/>
              </a:rPr>
              <a:t>CLEAR EXPECTATIONS:</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Does the team have an understanding of why they were created?</a:t>
            </a:r>
          </a:p>
        </p:txBody>
      </p:sp>
      <p:sp>
        <p:nvSpPr>
          <p:cNvPr id="6" name="TextBox 5">
            <a:extLst>
              <a:ext uri="{FF2B5EF4-FFF2-40B4-BE49-F238E27FC236}">
                <a16:creationId xmlns:a16="http://schemas.microsoft.com/office/drawing/2014/main" id="{4B14D7D8-FB1F-4209-BB9F-93B4B9ACB57B}"/>
              </a:ext>
            </a:extLst>
          </p:cNvPr>
          <p:cNvSpPr txBox="1"/>
          <p:nvPr/>
        </p:nvSpPr>
        <p:spPr>
          <a:xfrm rot="1219586">
            <a:off x="1453662" y="4911029"/>
            <a:ext cx="3685735" cy="923330"/>
          </a:xfrm>
          <a:prstGeom prst="rect">
            <a:avLst/>
          </a:prstGeom>
          <a:noFill/>
        </p:spPr>
        <p:txBody>
          <a:bodyPr wrap="square" rtlCol="0">
            <a:spAutoFit/>
          </a:bodyPr>
          <a:lstStyle/>
          <a:p>
            <a:pPr algn="ctr"/>
            <a:r>
              <a:rPr lang="en-GB" b="1" dirty="0">
                <a:solidFill>
                  <a:srgbClr val="7030A0"/>
                </a:solidFill>
                <a:latin typeface="Arial" panose="020B0604020202020204" pitchFamily="34" charset="0"/>
                <a:cs typeface="Arial" panose="020B0604020202020204" pitchFamily="34" charset="0"/>
              </a:rPr>
              <a:t>COMMITMENT:</a:t>
            </a:r>
          </a:p>
          <a:p>
            <a:pPr marL="285750" indent="-285750">
              <a:buFont typeface="Arial" panose="020B0604020202020204" pitchFamily="34" charset="0"/>
              <a:buChar char="•"/>
            </a:pPr>
            <a:r>
              <a:rPr lang="en-GB" b="1" dirty="0">
                <a:solidFill>
                  <a:srgbClr val="7030A0"/>
                </a:solidFill>
                <a:latin typeface="Arial" panose="020B0604020202020204" pitchFamily="34" charset="0"/>
                <a:cs typeface="Arial" panose="020B0604020202020204" pitchFamily="34" charset="0"/>
              </a:rPr>
              <a:t>Is the whole team committed?</a:t>
            </a:r>
          </a:p>
        </p:txBody>
      </p:sp>
      <p:sp>
        <p:nvSpPr>
          <p:cNvPr id="7" name="TextBox 6">
            <a:extLst>
              <a:ext uri="{FF2B5EF4-FFF2-40B4-BE49-F238E27FC236}">
                <a16:creationId xmlns:a16="http://schemas.microsoft.com/office/drawing/2014/main" id="{54D6A96E-36AB-4B6F-A750-A63F854B82EF}"/>
              </a:ext>
            </a:extLst>
          </p:cNvPr>
          <p:cNvSpPr txBox="1"/>
          <p:nvPr/>
        </p:nvSpPr>
        <p:spPr>
          <a:xfrm rot="1096147">
            <a:off x="3712594" y="1480155"/>
            <a:ext cx="3671667" cy="1200329"/>
          </a:xfrm>
          <a:prstGeom prst="rect">
            <a:avLst/>
          </a:prstGeom>
          <a:noFill/>
        </p:spPr>
        <p:txBody>
          <a:bodyPr wrap="square" rtlCol="0">
            <a:spAutoFit/>
          </a:bodyPr>
          <a:lstStyle/>
          <a:p>
            <a:pPr algn="ctr"/>
            <a:r>
              <a:rPr lang="en-GB" b="1" dirty="0">
                <a:solidFill>
                  <a:srgbClr val="FF0000"/>
                </a:solidFill>
                <a:latin typeface="Arial" panose="020B0604020202020204" pitchFamily="34" charset="0"/>
                <a:cs typeface="Arial" panose="020B0604020202020204" pitchFamily="34" charset="0"/>
              </a:rPr>
              <a:t>COMPETENCE:</a:t>
            </a:r>
          </a:p>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Do they have the appropriate skills/abilities to complete the task?</a:t>
            </a:r>
          </a:p>
        </p:txBody>
      </p:sp>
      <p:sp>
        <p:nvSpPr>
          <p:cNvPr id="8" name="TextBox 7">
            <a:extLst>
              <a:ext uri="{FF2B5EF4-FFF2-40B4-BE49-F238E27FC236}">
                <a16:creationId xmlns:a16="http://schemas.microsoft.com/office/drawing/2014/main" id="{3F0C4C2C-1ADE-420A-9B43-2FD64B064557}"/>
              </a:ext>
            </a:extLst>
          </p:cNvPr>
          <p:cNvSpPr txBox="1"/>
          <p:nvPr/>
        </p:nvSpPr>
        <p:spPr>
          <a:xfrm rot="21285662">
            <a:off x="5451231" y="3312073"/>
            <a:ext cx="2912013" cy="1200329"/>
          </a:xfrm>
          <a:prstGeom prst="rect">
            <a:avLst/>
          </a:prstGeom>
          <a:noFill/>
        </p:spPr>
        <p:txBody>
          <a:bodyPr wrap="square" rtlCol="0">
            <a:spAutoFit/>
          </a:bodyPr>
          <a:lstStyle/>
          <a:p>
            <a:pPr algn="ctr"/>
            <a:r>
              <a:rPr lang="en-GB" b="1" dirty="0">
                <a:solidFill>
                  <a:srgbClr val="66FFFF"/>
                </a:solidFill>
                <a:latin typeface="Arial" panose="020B0604020202020204" pitchFamily="34" charset="0"/>
                <a:cs typeface="Arial" panose="020B0604020202020204" pitchFamily="34" charset="0"/>
              </a:rPr>
              <a:t>TAKING RISKS:</a:t>
            </a:r>
          </a:p>
          <a:p>
            <a:pPr marL="285750" indent="-285750">
              <a:buFont typeface="Arial" panose="020B0604020202020204" pitchFamily="34" charset="0"/>
              <a:buChar char="•"/>
            </a:pPr>
            <a:r>
              <a:rPr lang="en-GB" b="1" dirty="0">
                <a:solidFill>
                  <a:srgbClr val="66FFFF"/>
                </a:solidFill>
                <a:latin typeface="Arial" panose="020B0604020202020204" pitchFamily="34" charset="0"/>
                <a:cs typeface="Arial" panose="020B0604020202020204" pitchFamily="34" charset="0"/>
              </a:rPr>
              <a:t>Challenging yourself to complete tasks given by any means.</a:t>
            </a:r>
          </a:p>
        </p:txBody>
      </p:sp>
      <p:sp>
        <p:nvSpPr>
          <p:cNvPr id="9" name="TextBox 8">
            <a:extLst>
              <a:ext uri="{FF2B5EF4-FFF2-40B4-BE49-F238E27FC236}">
                <a16:creationId xmlns:a16="http://schemas.microsoft.com/office/drawing/2014/main" id="{B10F3AE4-6FEB-4E10-93C7-C1E5C7EEAF5A}"/>
              </a:ext>
            </a:extLst>
          </p:cNvPr>
          <p:cNvSpPr txBox="1"/>
          <p:nvPr/>
        </p:nvSpPr>
        <p:spPr>
          <a:xfrm rot="829643">
            <a:off x="9076009" y="4136530"/>
            <a:ext cx="2799471" cy="2031325"/>
          </a:xfrm>
          <a:prstGeom prst="rect">
            <a:avLst/>
          </a:prstGeom>
          <a:noFill/>
        </p:spPr>
        <p:txBody>
          <a:bodyPr wrap="square" rtlCol="0">
            <a:spAutoFit/>
          </a:bodyPr>
          <a:lstStyle/>
          <a:p>
            <a:r>
              <a:rPr lang="en-GB" b="1" dirty="0">
                <a:solidFill>
                  <a:srgbClr val="66FFCC"/>
                </a:solidFill>
                <a:latin typeface="Arial" panose="020B0604020202020204" pitchFamily="34" charset="0"/>
                <a:cs typeface="Arial" panose="020B0604020202020204" pitchFamily="34" charset="0"/>
              </a:rPr>
              <a:t>GROUP DECISIONS:</a:t>
            </a:r>
          </a:p>
          <a:p>
            <a:pPr marL="285750" indent="-285750">
              <a:buFont typeface="Arial" panose="020B0604020202020204" pitchFamily="34" charset="0"/>
              <a:buChar char="•"/>
            </a:pPr>
            <a:r>
              <a:rPr lang="en-GB" b="1" dirty="0">
                <a:solidFill>
                  <a:srgbClr val="66FFCC"/>
                </a:solidFill>
                <a:latin typeface="Arial" panose="020B0604020202020204" pitchFamily="34" charset="0"/>
                <a:cs typeface="Arial" panose="020B0604020202020204" pitchFamily="34" charset="0"/>
              </a:rPr>
              <a:t>Does everyone in the group agree with decisions made by other member?</a:t>
            </a:r>
          </a:p>
          <a:p>
            <a:pPr marL="285750" indent="-285750">
              <a:buFont typeface="Arial" panose="020B0604020202020204" pitchFamily="34" charset="0"/>
              <a:buChar char="•"/>
            </a:pPr>
            <a:r>
              <a:rPr lang="en-GB" b="1" dirty="0">
                <a:solidFill>
                  <a:srgbClr val="66FFCC"/>
                </a:solidFill>
                <a:latin typeface="Arial" panose="020B0604020202020204" pitchFamily="34" charset="0"/>
                <a:cs typeface="Arial" panose="020B0604020202020204" pitchFamily="34" charset="0"/>
              </a:rPr>
              <a:t>Are the whole team participating?</a:t>
            </a:r>
          </a:p>
        </p:txBody>
      </p:sp>
      <p:sp>
        <p:nvSpPr>
          <p:cNvPr id="10" name="TextBox 9">
            <a:extLst>
              <a:ext uri="{FF2B5EF4-FFF2-40B4-BE49-F238E27FC236}">
                <a16:creationId xmlns:a16="http://schemas.microsoft.com/office/drawing/2014/main" id="{83B059BA-A746-4C99-AE72-215ACAD473EB}"/>
              </a:ext>
            </a:extLst>
          </p:cNvPr>
          <p:cNvSpPr txBox="1"/>
          <p:nvPr/>
        </p:nvSpPr>
        <p:spPr>
          <a:xfrm>
            <a:off x="5722443" y="5269435"/>
            <a:ext cx="2799471" cy="1200329"/>
          </a:xfrm>
          <a:prstGeom prst="rect">
            <a:avLst/>
          </a:prstGeom>
          <a:noFill/>
        </p:spPr>
        <p:txBody>
          <a:bodyPr wrap="square" rtlCol="0">
            <a:spAutoFit/>
          </a:bodyPr>
          <a:lstStyle/>
          <a:p>
            <a:pPr algn="ctr"/>
            <a:r>
              <a:rPr lang="en-GB" b="1" dirty="0">
                <a:solidFill>
                  <a:srgbClr val="FF33CC"/>
                </a:solidFill>
                <a:latin typeface="Arial" panose="020B0604020202020204" pitchFamily="34" charset="0"/>
                <a:cs typeface="Arial" panose="020B0604020202020204" pitchFamily="34" charset="0"/>
              </a:rPr>
              <a:t>TEAM APPRECIATION:</a:t>
            </a:r>
          </a:p>
          <a:p>
            <a:pPr marL="285750" indent="-285750">
              <a:buFont typeface="Arial" panose="020B0604020202020204" pitchFamily="34" charset="0"/>
              <a:buChar char="•"/>
            </a:pPr>
            <a:r>
              <a:rPr lang="en-GB" b="1" dirty="0">
                <a:solidFill>
                  <a:srgbClr val="FF33CC"/>
                </a:solidFill>
                <a:latin typeface="Arial" panose="020B0604020202020204" pitchFamily="34" charset="0"/>
                <a:cs typeface="Arial" panose="020B0604020202020204" pitchFamily="34" charset="0"/>
              </a:rPr>
              <a:t>Are the team being recognised/rewarded for the good efforts?</a:t>
            </a:r>
          </a:p>
        </p:txBody>
      </p:sp>
    </p:spTree>
    <p:extLst>
      <p:ext uri="{BB962C8B-B14F-4D97-AF65-F5344CB8AC3E}">
        <p14:creationId xmlns:p14="http://schemas.microsoft.com/office/powerpoint/2010/main" val="1216130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5000"/>
            <a:lum/>
            <a:extLst>
              <a:ext uri="{BEBA8EAE-BF5A-486C-A8C5-ECC9F3942E4B}">
                <a14:imgProps xmlns:a14="http://schemas.microsoft.com/office/drawing/2010/main">
                  <a14:imgLayer r:embed="rId3">
                    <a14:imgEffect>
                      <a14:saturation sat="400000"/>
                    </a14:imgEffect>
                  </a14:imgLayer>
                </a14:imgProps>
              </a:ext>
            </a:extLst>
          </a:blip>
          <a:srcRect/>
          <a:stretch>
            <a:fillRect b="-19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F62402-89F6-48F3-8291-84D154268870}"/>
              </a:ext>
            </a:extLst>
          </p:cNvPr>
          <p:cNvSpPr/>
          <p:nvPr/>
        </p:nvSpPr>
        <p:spPr>
          <a:xfrm>
            <a:off x="6467060" y="5916831"/>
            <a:ext cx="5724940"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Managing Conflict</a:t>
            </a:r>
            <a:endParaRPr lang="en-US" sz="5400" b="1" cap="none" spc="0" dirty="0">
              <a:ln/>
              <a:solidFill>
                <a:schemeClr val="accent4"/>
              </a:solidFill>
              <a:effectLst/>
            </a:endParaRPr>
          </a:p>
        </p:txBody>
      </p:sp>
      <p:sp>
        <p:nvSpPr>
          <p:cNvPr id="3" name="TextBox 2">
            <a:extLst>
              <a:ext uri="{FF2B5EF4-FFF2-40B4-BE49-F238E27FC236}">
                <a16:creationId xmlns:a16="http://schemas.microsoft.com/office/drawing/2014/main" id="{014EEF99-65A5-4C47-938B-970ECDEBF15F}"/>
              </a:ext>
            </a:extLst>
          </p:cNvPr>
          <p:cNvSpPr txBox="1"/>
          <p:nvPr/>
        </p:nvSpPr>
        <p:spPr>
          <a:xfrm rot="-744014">
            <a:off x="2619" y="490329"/>
            <a:ext cx="5724940" cy="646331"/>
          </a:xfrm>
          <a:prstGeom prst="rect">
            <a:avLst/>
          </a:prstGeom>
          <a:noFill/>
        </p:spPr>
        <p:txBody>
          <a:bodyPr wrap="square" rtlCol="0">
            <a:spAutoFit/>
          </a:bodyPr>
          <a:lstStyle/>
          <a:p>
            <a:r>
              <a:rPr lang="en-GB" b="1" dirty="0">
                <a:solidFill>
                  <a:schemeClr val="accent4"/>
                </a:solidFill>
                <a:latin typeface="Arial" panose="020B0604020202020204" pitchFamily="34" charset="0"/>
                <a:cs typeface="Arial" panose="020B0604020202020204" pitchFamily="34" charset="0"/>
              </a:rPr>
              <a:t>There are many ways conflict can be avoided within teams</a:t>
            </a:r>
            <a:r>
              <a:rPr lang="en-GB" b="1" dirty="0">
                <a:solidFill>
                  <a:schemeClr val="accent4"/>
                </a:solidFill>
              </a:rPr>
              <a:t>.</a:t>
            </a:r>
          </a:p>
        </p:txBody>
      </p:sp>
      <p:sp>
        <p:nvSpPr>
          <p:cNvPr id="4" name="TextBox 3">
            <a:extLst>
              <a:ext uri="{FF2B5EF4-FFF2-40B4-BE49-F238E27FC236}">
                <a16:creationId xmlns:a16="http://schemas.microsoft.com/office/drawing/2014/main" id="{ABA86F2E-5CC7-4025-A077-96B2441541E6}"/>
              </a:ext>
            </a:extLst>
          </p:cNvPr>
          <p:cNvSpPr txBox="1"/>
          <p:nvPr/>
        </p:nvSpPr>
        <p:spPr>
          <a:xfrm>
            <a:off x="877403" y="1743806"/>
            <a:ext cx="3405809"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Avoid Social Loafing</a:t>
            </a:r>
          </a:p>
        </p:txBody>
      </p:sp>
      <p:sp>
        <p:nvSpPr>
          <p:cNvPr id="6" name="TextBox 5">
            <a:extLst>
              <a:ext uri="{FF2B5EF4-FFF2-40B4-BE49-F238E27FC236}">
                <a16:creationId xmlns:a16="http://schemas.microsoft.com/office/drawing/2014/main" id="{83B9B0D0-F2D2-4E53-B5FF-2C2F920F96AF}"/>
              </a:ext>
            </a:extLst>
          </p:cNvPr>
          <p:cNvSpPr txBox="1"/>
          <p:nvPr/>
        </p:nvSpPr>
        <p:spPr>
          <a:xfrm rot="1058362">
            <a:off x="7144662" y="752756"/>
            <a:ext cx="5068566" cy="646331"/>
          </a:xfrm>
          <a:prstGeom prst="rect">
            <a:avLst/>
          </a:prstGeom>
          <a:noFill/>
        </p:spPr>
        <p:txBody>
          <a:bodyPr wrap="square" rtlCol="0">
            <a:spAutoFit/>
          </a:bodyPr>
          <a:lstStyle/>
          <a:p>
            <a:r>
              <a:rPr lang="en-GB" b="1" dirty="0">
                <a:solidFill>
                  <a:schemeClr val="accent4"/>
                </a:solidFill>
                <a:latin typeface="Arial" panose="020B0604020202020204" pitchFamily="34" charset="0"/>
                <a:cs typeface="Arial" panose="020B0604020202020204" pitchFamily="34" charset="0"/>
              </a:rPr>
              <a:t>There are also many ways conflict can be managed.</a:t>
            </a:r>
          </a:p>
        </p:txBody>
      </p:sp>
      <p:sp>
        <p:nvSpPr>
          <p:cNvPr id="7" name="TextBox 6">
            <a:extLst>
              <a:ext uri="{FF2B5EF4-FFF2-40B4-BE49-F238E27FC236}">
                <a16:creationId xmlns:a16="http://schemas.microsoft.com/office/drawing/2014/main" id="{EC226A7D-2E14-4E79-ABB7-E3651C8DC3AA}"/>
              </a:ext>
            </a:extLst>
          </p:cNvPr>
          <p:cNvSpPr txBox="1"/>
          <p:nvPr/>
        </p:nvSpPr>
        <p:spPr>
          <a:xfrm>
            <a:off x="6845300" y="1743806"/>
            <a:ext cx="3086100" cy="646331"/>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Ensure every team member is pulling their weight.</a:t>
            </a:r>
          </a:p>
        </p:txBody>
      </p:sp>
      <p:sp>
        <p:nvSpPr>
          <p:cNvPr id="8" name="TextBox 7">
            <a:extLst>
              <a:ext uri="{FF2B5EF4-FFF2-40B4-BE49-F238E27FC236}">
                <a16:creationId xmlns:a16="http://schemas.microsoft.com/office/drawing/2014/main" id="{5A8F272C-7D59-41B9-BF0F-06B09A1AE106}"/>
              </a:ext>
            </a:extLst>
          </p:cNvPr>
          <p:cNvSpPr txBox="1"/>
          <p:nvPr/>
        </p:nvSpPr>
        <p:spPr>
          <a:xfrm>
            <a:off x="877403" y="2908300"/>
            <a:ext cx="3211997"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Recognizing Diversity</a:t>
            </a:r>
          </a:p>
        </p:txBody>
      </p:sp>
      <p:sp>
        <p:nvSpPr>
          <p:cNvPr id="9" name="TextBox 8">
            <a:extLst>
              <a:ext uri="{FF2B5EF4-FFF2-40B4-BE49-F238E27FC236}">
                <a16:creationId xmlns:a16="http://schemas.microsoft.com/office/drawing/2014/main" id="{6DEBB719-5C97-4329-AA37-3F6A197A3236}"/>
              </a:ext>
            </a:extLst>
          </p:cNvPr>
          <p:cNvSpPr txBox="1"/>
          <p:nvPr/>
        </p:nvSpPr>
        <p:spPr>
          <a:xfrm>
            <a:off x="6845300" y="2908300"/>
            <a:ext cx="3352800" cy="646331"/>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Valuing everyone’s differences within the team and opinions.</a:t>
            </a:r>
          </a:p>
        </p:txBody>
      </p:sp>
      <p:sp>
        <p:nvSpPr>
          <p:cNvPr id="10" name="TextBox 9">
            <a:extLst>
              <a:ext uri="{FF2B5EF4-FFF2-40B4-BE49-F238E27FC236}">
                <a16:creationId xmlns:a16="http://schemas.microsoft.com/office/drawing/2014/main" id="{02971017-6006-4CBE-ADB4-23A2BB15A773}"/>
              </a:ext>
            </a:extLst>
          </p:cNvPr>
          <p:cNvSpPr txBox="1"/>
          <p:nvPr/>
        </p:nvSpPr>
        <p:spPr>
          <a:xfrm>
            <a:off x="877403" y="4089400"/>
            <a:ext cx="2692400"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Promoting Equality</a:t>
            </a:r>
          </a:p>
        </p:txBody>
      </p:sp>
      <p:sp>
        <p:nvSpPr>
          <p:cNvPr id="13" name="TextBox 12">
            <a:extLst>
              <a:ext uri="{FF2B5EF4-FFF2-40B4-BE49-F238E27FC236}">
                <a16:creationId xmlns:a16="http://schemas.microsoft.com/office/drawing/2014/main" id="{9BEF2517-ACC1-4070-951D-BD9AC776E193}"/>
              </a:ext>
            </a:extLst>
          </p:cNvPr>
          <p:cNvSpPr txBox="1"/>
          <p:nvPr/>
        </p:nvSpPr>
        <p:spPr>
          <a:xfrm>
            <a:off x="877402" y="5270500"/>
            <a:ext cx="3580298"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Introducing Self-Assessments</a:t>
            </a:r>
          </a:p>
        </p:txBody>
      </p:sp>
      <p:sp>
        <p:nvSpPr>
          <p:cNvPr id="14" name="TextBox 13">
            <a:extLst>
              <a:ext uri="{FF2B5EF4-FFF2-40B4-BE49-F238E27FC236}">
                <a16:creationId xmlns:a16="http://schemas.microsoft.com/office/drawing/2014/main" id="{3F89AE98-DF2E-4CEF-BB1D-64CE532DC05B}"/>
              </a:ext>
            </a:extLst>
          </p:cNvPr>
          <p:cNvSpPr txBox="1"/>
          <p:nvPr/>
        </p:nvSpPr>
        <p:spPr>
          <a:xfrm>
            <a:off x="6845300" y="4089400"/>
            <a:ext cx="3467100" cy="646331"/>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Treating everyone equally and fairly.</a:t>
            </a:r>
          </a:p>
        </p:txBody>
      </p:sp>
      <p:sp>
        <p:nvSpPr>
          <p:cNvPr id="15" name="TextBox 14">
            <a:extLst>
              <a:ext uri="{FF2B5EF4-FFF2-40B4-BE49-F238E27FC236}">
                <a16:creationId xmlns:a16="http://schemas.microsoft.com/office/drawing/2014/main" id="{CA77E68C-7D68-4271-A981-DEFC6AEBB316}"/>
              </a:ext>
            </a:extLst>
          </p:cNvPr>
          <p:cNvSpPr txBox="1"/>
          <p:nvPr/>
        </p:nvSpPr>
        <p:spPr>
          <a:xfrm>
            <a:off x="6845300" y="5169021"/>
            <a:ext cx="4178300" cy="646331"/>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Let team members evaluate each other as well as themselves.</a:t>
            </a:r>
          </a:p>
        </p:txBody>
      </p:sp>
    </p:spTree>
    <p:extLst>
      <p:ext uri="{BB962C8B-B14F-4D97-AF65-F5344CB8AC3E}">
        <p14:creationId xmlns:p14="http://schemas.microsoft.com/office/powerpoint/2010/main" val="2944519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2000"/>
            <a:lum/>
          </a:blip>
          <a:srcRect/>
          <a:stretch>
            <a:fillRect t="-6000" r="-14000" b="-3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94B820-FDF5-43AF-94D6-57E71EA3F0E5}"/>
              </a:ext>
            </a:extLst>
          </p:cNvPr>
          <p:cNvSpPr/>
          <p:nvPr/>
        </p:nvSpPr>
        <p:spPr>
          <a:xfrm>
            <a:off x="0" y="0"/>
            <a:ext cx="4305300"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p>
        </p:txBody>
      </p:sp>
      <p:sp>
        <p:nvSpPr>
          <p:cNvPr id="3" name="TextBox 2">
            <a:extLst>
              <a:ext uri="{FF2B5EF4-FFF2-40B4-BE49-F238E27FC236}">
                <a16:creationId xmlns:a16="http://schemas.microsoft.com/office/drawing/2014/main" id="{1CB6D5C8-3E8B-478F-A4E8-23B2A8335314}"/>
              </a:ext>
            </a:extLst>
          </p:cNvPr>
          <p:cNvSpPr txBox="1"/>
          <p:nvPr/>
        </p:nvSpPr>
        <p:spPr>
          <a:xfrm>
            <a:off x="165100" y="800100"/>
            <a:ext cx="7429500" cy="2308324"/>
          </a:xfrm>
          <a:prstGeom prst="rect">
            <a:avLst/>
          </a:prstGeom>
          <a:noFill/>
        </p:spPr>
        <p:txBody>
          <a:bodyPr wrap="square" rtlCol="0">
            <a:spAutoFit/>
          </a:bodyPr>
          <a:lstStyle/>
          <a:p>
            <a:r>
              <a:rPr lang="en-GB" dirty="0"/>
              <a:t>To conclude with we feel that it is appropriate to implement effective teamwork within a youth club because youths need a lot of attention, support and guidance, as they cant expect to receive all that off just 1 person. Each team member has an important role in every young persons life some may even be seen as role models. Effective teamwork will allow the youth club to help out in different scenarios more sufficiently by sharing understandings, ideas, workload and learning from each other. Gaining trust is vital in this workplace because it adds to the feeling of safety. </a:t>
            </a:r>
          </a:p>
        </p:txBody>
      </p:sp>
    </p:spTree>
    <p:extLst>
      <p:ext uri="{BB962C8B-B14F-4D97-AF65-F5344CB8AC3E}">
        <p14:creationId xmlns:p14="http://schemas.microsoft.com/office/powerpoint/2010/main" val="2313039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894F85-61EB-4D8E-919F-72D906763B24}"/>
              </a:ext>
            </a:extLst>
          </p:cNvPr>
          <p:cNvSpPr txBox="1"/>
          <p:nvPr/>
        </p:nvSpPr>
        <p:spPr>
          <a:xfrm>
            <a:off x="4711700" y="171966"/>
            <a:ext cx="228600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21CFCC27-1571-4E3F-82DA-664D478D7731}"/>
              </a:ext>
            </a:extLst>
          </p:cNvPr>
          <p:cNvSpPr txBox="1"/>
          <p:nvPr/>
        </p:nvSpPr>
        <p:spPr>
          <a:xfrm>
            <a:off x="247650" y="1460500"/>
            <a:ext cx="10179050" cy="646331"/>
          </a:xfrm>
          <a:prstGeom prst="rect">
            <a:avLst/>
          </a:prstGeom>
          <a:noFill/>
        </p:spPr>
        <p:txBody>
          <a:bodyPr wrap="square" rtlCol="0">
            <a:spAutoFit/>
          </a:bodyPr>
          <a:lstStyle/>
          <a:p>
            <a:r>
              <a:rPr lang="en-GB" dirty="0" err="1"/>
              <a:t>Mackechnie</a:t>
            </a:r>
            <a:r>
              <a:rPr lang="en-GB" dirty="0"/>
              <a:t>, P. (2018) ‘Belbin Team Role Theories’.</a:t>
            </a:r>
          </a:p>
          <a:p>
            <a:r>
              <a:rPr lang="en-GB" dirty="0">
                <a:hlinkClick r:id="rId2"/>
              </a:rPr>
              <a:t>https://www.businesscoaching.co.uk/files/belbin_team_role_theories.pdf</a:t>
            </a:r>
            <a:r>
              <a:rPr lang="en-GB" dirty="0"/>
              <a:t> [Accessed 22nd August 2018].</a:t>
            </a:r>
          </a:p>
        </p:txBody>
      </p:sp>
      <p:sp>
        <p:nvSpPr>
          <p:cNvPr id="5" name="TextBox 4">
            <a:extLst>
              <a:ext uri="{FF2B5EF4-FFF2-40B4-BE49-F238E27FC236}">
                <a16:creationId xmlns:a16="http://schemas.microsoft.com/office/drawing/2014/main" id="{B52CBB1A-D1EB-4AD9-87EE-1BB73601B840}"/>
              </a:ext>
            </a:extLst>
          </p:cNvPr>
          <p:cNvSpPr txBox="1"/>
          <p:nvPr/>
        </p:nvSpPr>
        <p:spPr>
          <a:xfrm>
            <a:off x="247650" y="2349377"/>
            <a:ext cx="10179050" cy="923330"/>
          </a:xfrm>
          <a:prstGeom prst="rect">
            <a:avLst/>
          </a:prstGeom>
          <a:noFill/>
        </p:spPr>
        <p:txBody>
          <a:bodyPr wrap="square" rtlCol="0">
            <a:spAutoFit/>
          </a:bodyPr>
          <a:lstStyle/>
          <a:p>
            <a:r>
              <a:rPr lang="en-GB" dirty="0"/>
              <a:t>Mattson, D. (2015) ‘Benefits of teamwork in the workplace’.</a:t>
            </a:r>
          </a:p>
          <a:p>
            <a:r>
              <a:rPr lang="en-GB" dirty="0">
                <a:solidFill>
                  <a:srgbClr val="0070C0"/>
                </a:solidFill>
              </a:rPr>
              <a:t>https://www.sandler.com/blog/6-benefits-of-teamwork-in-the-workplace </a:t>
            </a:r>
            <a:r>
              <a:rPr lang="en-GB" dirty="0"/>
              <a:t>[Accessed 20</a:t>
            </a:r>
            <a:r>
              <a:rPr lang="en-GB" baseline="30000" dirty="0"/>
              <a:t>th</a:t>
            </a:r>
            <a:r>
              <a:rPr lang="en-GB" dirty="0"/>
              <a:t> August 2018]</a:t>
            </a:r>
          </a:p>
          <a:p>
            <a:endParaRPr lang="en-GB" dirty="0"/>
          </a:p>
        </p:txBody>
      </p:sp>
    </p:spTree>
    <p:extLst>
      <p:ext uri="{BB962C8B-B14F-4D97-AF65-F5344CB8AC3E}">
        <p14:creationId xmlns:p14="http://schemas.microsoft.com/office/powerpoint/2010/main" val="2504763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1059</TotalTime>
  <Words>951</Words>
  <Application>Microsoft Office PowerPoint</Application>
  <PresentationFormat>Widescreen</PresentationFormat>
  <Paragraphs>179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Module: Effective Teamworking &amp; Communication</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Effective Teamworking &amp; Communication</dc:title>
  <dc:creator>Kyrie Caines-Corbett</dc:creator>
  <cp:lastModifiedBy>Kyrie Caines-Corbett</cp:lastModifiedBy>
  <cp:revision>75</cp:revision>
  <dcterms:created xsi:type="dcterms:W3CDTF">2018-08-08T16:08:11Z</dcterms:created>
  <dcterms:modified xsi:type="dcterms:W3CDTF">2018-08-24T13:49:59Z</dcterms:modified>
</cp:coreProperties>
</file>