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handoutMasterIdLst>
    <p:handoutMasterId r:id="rId25"/>
  </p:handoutMasterIdLst>
  <p:sldIdLst>
    <p:sldId id="256" r:id="rId2"/>
    <p:sldId id="286" r:id="rId3"/>
    <p:sldId id="302" r:id="rId4"/>
    <p:sldId id="268" r:id="rId5"/>
    <p:sldId id="309" r:id="rId6"/>
    <p:sldId id="310" r:id="rId7"/>
    <p:sldId id="308" r:id="rId8"/>
    <p:sldId id="314" r:id="rId9"/>
    <p:sldId id="315" r:id="rId10"/>
    <p:sldId id="313" r:id="rId11"/>
    <p:sldId id="319" r:id="rId12"/>
    <p:sldId id="311" r:id="rId13"/>
    <p:sldId id="305" r:id="rId14"/>
    <p:sldId id="316" r:id="rId15"/>
    <p:sldId id="306" r:id="rId16"/>
    <p:sldId id="320" r:id="rId17"/>
    <p:sldId id="307" r:id="rId18"/>
    <p:sldId id="304" r:id="rId19"/>
    <p:sldId id="322" r:id="rId20"/>
    <p:sldId id="317" r:id="rId21"/>
    <p:sldId id="323" r:id="rId22"/>
    <p:sldId id="324" r:id="rId23"/>
    <p:sldId id="318" r:id="rId24"/>
  </p:sldIdLst>
  <p:sldSz cx="12192000" cy="6858000"/>
  <p:notesSz cx="6864350" cy="9750425"/>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i Williams" initials="JW" lastIdx="1" clrIdx="0">
    <p:extLst>
      <p:ext uri="{19B8F6BF-5375-455C-9EA6-DF929625EA0E}">
        <p15:presenceInfo xmlns:p15="http://schemas.microsoft.com/office/powerpoint/2012/main" userId="f0c1b372bc1fb1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23624"/>
    <a:srgbClr val="1B5136"/>
    <a:srgbClr val="112D35"/>
    <a:srgbClr val="1D003A"/>
    <a:srgbClr val="2C0058"/>
    <a:srgbClr val="713605"/>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080" autoAdjust="0"/>
    <p:restoredTop sz="94570" autoAdjust="0"/>
  </p:normalViewPr>
  <p:slideViewPr>
    <p:cSldViewPr>
      <p:cViewPr varScale="1">
        <p:scale>
          <a:sx n="83" d="100"/>
          <a:sy n="83" d="100"/>
        </p:scale>
        <p:origin x="126" y="55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50" d="100"/>
        <a:sy n="150" d="100"/>
      </p:scale>
      <p:origin x="0" y="-1048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47BF2195-44F1-4C14-97D2-04418A04E757}" type="datetimeFigureOut">
              <a:rPr lang="en-GB"/>
              <a:pPr>
                <a:defRPr/>
              </a:pPr>
              <a:t>07/04/2020</a:t>
            </a:fld>
            <a:endParaRPr lang="en-GB"/>
          </a:p>
        </p:txBody>
      </p:sp>
      <p:sp>
        <p:nvSpPr>
          <p:cNvPr id="33796"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9BA34787-6102-4A93-AB3F-209C4F7BB2F8}" type="slidenum">
              <a:rPr lang="en-GB"/>
              <a:pPr>
                <a:defRPr/>
              </a:pPr>
              <a:t>‹#›</a:t>
            </a:fld>
            <a:endParaRPr lang="en-GB"/>
          </a:p>
        </p:txBody>
      </p:sp>
    </p:spTree>
    <p:extLst>
      <p:ext uri="{BB962C8B-B14F-4D97-AF65-F5344CB8AC3E}">
        <p14:creationId xmlns:p14="http://schemas.microsoft.com/office/powerpoint/2010/main" val="421842605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6"/>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8140701" y="0"/>
            <a:ext cx="40513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572085" y="3337560"/>
            <a:ext cx="8640064"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577400" y="1544812"/>
            <a:ext cx="8640064"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71B04827-39AD-462F-96E8-E684945A3AC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Freeform 6"/>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8140701" y="0"/>
            <a:ext cx="40513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914400" y="3583838"/>
            <a:ext cx="88392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914400" y="2485800"/>
            <a:ext cx="88392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9956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600201"/>
            <a:ext cx="48768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689600" y="1600201"/>
            <a:ext cx="48768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609600" y="5486400"/>
            <a:ext cx="5386917"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5486400"/>
            <a:ext cx="5389033"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516912"/>
            <a:ext cx="5386917"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516912"/>
            <a:ext cx="5389033"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320"/>
            <a:ext cx="9960864"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B9FE6EC2-85D8-4DB1-A473-4209EFAF4DE6}"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1185528"/>
            <a:ext cx="42672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609600" y="214424"/>
            <a:ext cx="36576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1981200"/>
            <a:ext cx="94488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10875264" y="6422065"/>
            <a:ext cx="1016000" cy="365125"/>
          </a:xfrm>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08976" y="1705709"/>
            <a:ext cx="4071824"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420837" y="1019907"/>
            <a:ext cx="54864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7408979" y="2998765"/>
            <a:ext cx="4071821"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09600" y="6422065"/>
            <a:ext cx="28448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D003A"/>
        </a:solidFill>
        <a:effectLst/>
      </p:bgPr>
    </p:bg>
    <p:spTree>
      <p:nvGrpSpPr>
        <p:cNvPr id="1" name=""/>
        <p:cNvGrpSpPr/>
        <p:nvPr/>
      </p:nvGrpSpPr>
      <p:grpSpPr>
        <a:xfrm>
          <a:off x="0" y="0"/>
          <a:ext cx="0" cy="0"/>
          <a:chOff x="0" y="0"/>
          <a:chExt cx="0" cy="0"/>
        </a:xfrm>
      </p:grpSpPr>
      <p:sp>
        <p:nvSpPr>
          <p:cNvPr id="12" name="Freeform 11"/>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9753600" y="0"/>
            <a:ext cx="24384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609600" y="274638"/>
            <a:ext cx="99568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609600" y="1600201"/>
            <a:ext cx="995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422065"/>
            <a:ext cx="28448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endParaRPr lang="en-GB"/>
          </a:p>
        </p:txBody>
      </p:sp>
      <p:sp>
        <p:nvSpPr>
          <p:cNvPr id="22" name="Footer Placeholder 21"/>
          <p:cNvSpPr>
            <a:spLocks noGrp="1"/>
          </p:cNvSpPr>
          <p:nvPr>
            <p:ph type="ftr" sz="quarter" idx="3"/>
          </p:nvPr>
        </p:nvSpPr>
        <p:spPr>
          <a:xfrm>
            <a:off x="4165600" y="6422065"/>
            <a:ext cx="38608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endParaRPr lang="en-GB"/>
          </a:p>
        </p:txBody>
      </p:sp>
      <p:sp>
        <p:nvSpPr>
          <p:cNvPr id="18" name="Slide Number Placeholder 17"/>
          <p:cNvSpPr>
            <a:spLocks noGrp="1"/>
          </p:cNvSpPr>
          <p:nvPr>
            <p:ph type="sldNum" sz="quarter" idx="4"/>
          </p:nvPr>
        </p:nvSpPr>
        <p:spPr>
          <a:xfrm>
            <a:off x="10871200" y="6422065"/>
            <a:ext cx="1016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B9FE6EC2-85D8-4DB1-A473-4209EFAF4DE6}"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theguardian.com/books/2002/sep/07/classics.margaretatwoo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bl.uk/20th-century-literature/articles/an-introduction-to-to-the-lighthous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4868426" y="40779"/>
            <a:ext cx="6975425" cy="384040"/>
          </a:xfrm>
        </p:spPr>
        <p:txBody>
          <a:bodyPr>
            <a:normAutofit fontScale="92500" lnSpcReduction="10000"/>
          </a:bodyPr>
          <a:lstStyle/>
          <a:p>
            <a:r>
              <a:rPr lang="en-GB" sz="2800" b="1" dirty="0">
                <a:solidFill>
                  <a:srgbClr val="FFFF00"/>
                </a:solidFill>
                <a:latin typeface="Felix Titling" pitchFamily="82" charset="0"/>
              </a:rPr>
              <a:t>  </a:t>
            </a:r>
            <a:r>
              <a:rPr lang="en-GB" dirty="0">
                <a:solidFill>
                  <a:schemeClr val="accent5">
                    <a:lumMod val="60000"/>
                    <a:lumOff val="40000"/>
                  </a:schemeClr>
                </a:solidFill>
                <a:latin typeface="Perpetua Titling MT" pitchFamily="18" charset="0"/>
              </a:rPr>
              <a:t>HPEN6008/5008: MODERNISM &amp; MODERNISMS</a:t>
            </a:r>
            <a:endParaRPr lang="en-GB" sz="2800" dirty="0">
              <a:solidFill>
                <a:schemeClr val="accent5">
                  <a:lumMod val="60000"/>
                  <a:lumOff val="40000"/>
                </a:schemeClr>
              </a:solidFill>
              <a:latin typeface="Perpetua Titling MT" pitchFamily="18" charset="0"/>
            </a:endParaRPr>
          </a:p>
        </p:txBody>
      </p:sp>
      <p:sp>
        <p:nvSpPr>
          <p:cNvPr id="2" name="Rectangle 1">
            <a:extLst>
              <a:ext uri="{FF2B5EF4-FFF2-40B4-BE49-F238E27FC236}">
                <a16:creationId xmlns:a16="http://schemas.microsoft.com/office/drawing/2014/main" id="{F3633A91-77F3-486A-B31F-6593EA435389}"/>
              </a:ext>
            </a:extLst>
          </p:cNvPr>
          <p:cNvSpPr/>
          <p:nvPr/>
        </p:nvSpPr>
        <p:spPr>
          <a:xfrm>
            <a:off x="1271464" y="641084"/>
            <a:ext cx="12166140" cy="646331"/>
          </a:xfrm>
          <a:prstGeom prst="rect">
            <a:avLst/>
          </a:prstGeom>
        </p:spPr>
        <p:txBody>
          <a:bodyPr wrap="square">
            <a:spAutoFit/>
          </a:bodyPr>
          <a:lstStyle/>
          <a:p>
            <a:pPr>
              <a:spcAft>
                <a:spcPts val="0"/>
              </a:spcAft>
            </a:pPr>
            <a:r>
              <a:rPr lang="en-GB" sz="3600" dirty="0">
                <a:solidFill>
                  <a:srgbClr val="FFC000"/>
                </a:solidFill>
                <a:latin typeface="+mj-lt"/>
                <a:ea typeface="Times New Roman" panose="02020603050405020304" pitchFamily="18" charset="0"/>
                <a:cs typeface="Times New Roman" panose="02020603050405020304" pitchFamily="18" charset="0"/>
              </a:rPr>
              <a:t>Virginia Woolf, </a:t>
            </a:r>
            <a:r>
              <a:rPr lang="en-GB" sz="3600" i="1" dirty="0">
                <a:solidFill>
                  <a:srgbClr val="FFC000"/>
                </a:solidFill>
                <a:latin typeface="+mj-lt"/>
                <a:ea typeface="Times New Roman" panose="02020603050405020304" pitchFamily="18" charset="0"/>
                <a:cs typeface="Times New Roman" panose="02020603050405020304" pitchFamily="18" charset="0"/>
              </a:rPr>
              <a:t>To the Lighthouse </a:t>
            </a:r>
            <a:r>
              <a:rPr lang="en-GB" sz="3600" dirty="0">
                <a:solidFill>
                  <a:srgbClr val="FFC000"/>
                </a:solidFill>
                <a:latin typeface="+mj-lt"/>
                <a:ea typeface="Times New Roman" panose="02020603050405020304" pitchFamily="18" charset="0"/>
                <a:cs typeface="Times New Roman" panose="02020603050405020304" pitchFamily="18" charset="0"/>
              </a:rPr>
              <a:t>(1927)</a:t>
            </a:r>
            <a:endParaRPr lang="en-GB" sz="2800" b="1" dirty="0">
              <a:solidFill>
                <a:srgbClr val="FFC000"/>
              </a:solidFill>
              <a:latin typeface="+mj-lt"/>
              <a:ea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430D6B45-3A3D-43B3-B154-CA8DEF400A3A}"/>
              </a:ext>
            </a:extLst>
          </p:cNvPr>
          <p:cNvSpPr/>
          <p:nvPr/>
        </p:nvSpPr>
        <p:spPr>
          <a:xfrm>
            <a:off x="191344" y="559543"/>
            <a:ext cx="11809312" cy="6181825"/>
          </a:xfrm>
          <a:prstGeom prst="rect">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92D050"/>
              </a:solidFill>
            </a:endParaRPr>
          </a:p>
        </p:txBody>
      </p:sp>
      <p:pic>
        <p:nvPicPr>
          <p:cNvPr id="4" name="Picture 3" descr="A painting on the side of a building&#10;&#10;Description automatically generated">
            <a:extLst>
              <a:ext uri="{FF2B5EF4-FFF2-40B4-BE49-F238E27FC236}">
                <a16:creationId xmlns:a16="http://schemas.microsoft.com/office/drawing/2014/main" id="{7201481C-8A02-400E-8ED2-ED4F760ACFB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478345" y="1554056"/>
            <a:ext cx="3720024" cy="4662859"/>
          </a:xfrm>
          <a:prstGeom prst="rect">
            <a:avLst/>
          </a:prstGeom>
          <a:ln>
            <a:noFill/>
          </a:ln>
          <a:effectLst>
            <a:softEdge rad="112500"/>
          </a:effectLst>
        </p:spPr>
      </p:pic>
      <p:pic>
        <p:nvPicPr>
          <p:cNvPr id="8" name="Picture 7" descr="A picture containing colorful, water, painting, riding&#10;&#10;Description automatically generated">
            <a:extLst>
              <a:ext uri="{FF2B5EF4-FFF2-40B4-BE49-F238E27FC236}">
                <a16:creationId xmlns:a16="http://schemas.microsoft.com/office/drawing/2014/main" id="{388F9C9E-1968-43D7-A90F-A6C9DC96A2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96200" y="3402857"/>
            <a:ext cx="3810000" cy="2895600"/>
          </a:xfrm>
          <a:prstGeom prst="rect">
            <a:avLst/>
          </a:prstGeom>
          <a:ln>
            <a:noFill/>
          </a:ln>
          <a:effectLst>
            <a:softEdge rad="112500"/>
          </a:effectLst>
        </p:spPr>
      </p:pic>
      <p:sp>
        <p:nvSpPr>
          <p:cNvPr id="9" name="Rectangle 8">
            <a:extLst>
              <a:ext uri="{FF2B5EF4-FFF2-40B4-BE49-F238E27FC236}">
                <a16:creationId xmlns:a16="http://schemas.microsoft.com/office/drawing/2014/main" id="{94AD9FD6-A86D-40E0-AA4D-3223BF33A0B5}"/>
              </a:ext>
            </a:extLst>
          </p:cNvPr>
          <p:cNvSpPr/>
          <p:nvPr/>
        </p:nvSpPr>
        <p:spPr>
          <a:xfrm>
            <a:off x="340838" y="6237312"/>
            <a:ext cx="4820294" cy="369332"/>
          </a:xfrm>
          <a:prstGeom prst="rect">
            <a:avLst/>
          </a:prstGeom>
        </p:spPr>
        <p:txBody>
          <a:bodyPr wrap="none">
            <a:spAutoFit/>
          </a:bodyPr>
          <a:lstStyle/>
          <a:p>
            <a:r>
              <a:rPr lang="de-DE" dirty="0">
                <a:solidFill>
                  <a:srgbClr val="FFC000"/>
                </a:solidFill>
                <a:latin typeface="Goudy Old Style" panose="02020502050305020303" pitchFamily="18" charset="0"/>
              </a:rPr>
              <a:t>Marianne von Werefkin, </a:t>
            </a:r>
            <a:r>
              <a:rPr lang="de-DE" i="1" dirty="0">
                <a:solidFill>
                  <a:srgbClr val="FFC000"/>
                </a:solidFill>
                <a:latin typeface="Goudy Old Style" panose="02020502050305020303" pitchFamily="18" charset="0"/>
              </a:rPr>
              <a:t>Polizeiposten</a:t>
            </a:r>
            <a:r>
              <a:rPr lang="de-DE" dirty="0">
                <a:solidFill>
                  <a:srgbClr val="FFC000"/>
                </a:solidFill>
                <a:latin typeface="Goudy Old Style" panose="02020502050305020303" pitchFamily="18" charset="0"/>
              </a:rPr>
              <a:t>, Wilna 1914</a:t>
            </a:r>
            <a:endParaRPr lang="en-GB" dirty="0">
              <a:solidFill>
                <a:srgbClr val="FFC000"/>
              </a:solidFill>
              <a:latin typeface="Goudy Old Style" panose="02020502050305020303" pitchFamily="18" charset="0"/>
            </a:endParaRPr>
          </a:p>
        </p:txBody>
      </p:sp>
      <p:sp>
        <p:nvSpPr>
          <p:cNvPr id="10" name="Rectangle 9">
            <a:extLst>
              <a:ext uri="{FF2B5EF4-FFF2-40B4-BE49-F238E27FC236}">
                <a16:creationId xmlns:a16="http://schemas.microsoft.com/office/drawing/2014/main" id="{E175B0F6-7C22-475F-AB1D-B81305C91C31}"/>
              </a:ext>
            </a:extLst>
          </p:cNvPr>
          <p:cNvSpPr/>
          <p:nvPr/>
        </p:nvSpPr>
        <p:spPr>
          <a:xfrm>
            <a:off x="7684748" y="6329819"/>
            <a:ext cx="4315908" cy="369332"/>
          </a:xfrm>
          <a:prstGeom prst="rect">
            <a:avLst/>
          </a:prstGeom>
        </p:spPr>
        <p:txBody>
          <a:bodyPr wrap="square">
            <a:spAutoFit/>
          </a:bodyPr>
          <a:lstStyle/>
          <a:p>
            <a:pPr algn="r"/>
            <a:r>
              <a:rPr lang="de-DE" dirty="0">
                <a:solidFill>
                  <a:srgbClr val="FFC000"/>
                </a:solidFill>
                <a:latin typeface="Goudy Old Style" panose="02020502050305020303" pitchFamily="18" charset="0"/>
              </a:rPr>
              <a:t>Marianne von Werefkin, </a:t>
            </a:r>
            <a:r>
              <a:rPr lang="en-GB" i="1" dirty="0" err="1">
                <a:solidFill>
                  <a:srgbClr val="FFC000"/>
                </a:solidFill>
                <a:latin typeface="Goudy Old Style" panose="02020502050305020303" pitchFamily="18" charset="0"/>
              </a:rPr>
              <a:t>Sturmwind</a:t>
            </a:r>
            <a:r>
              <a:rPr lang="en-GB" dirty="0">
                <a:solidFill>
                  <a:srgbClr val="FFC000"/>
                </a:solidFill>
                <a:latin typeface="Goudy Old Style" panose="02020502050305020303" pitchFamily="18" charset="0"/>
              </a:rPr>
              <a:t>, 1915-17</a:t>
            </a:r>
          </a:p>
        </p:txBody>
      </p:sp>
      <p:sp>
        <p:nvSpPr>
          <p:cNvPr id="11" name="Rectangle 10">
            <a:extLst>
              <a:ext uri="{FF2B5EF4-FFF2-40B4-BE49-F238E27FC236}">
                <a16:creationId xmlns:a16="http://schemas.microsoft.com/office/drawing/2014/main" id="{1BCA2C48-F185-4D56-BAC7-BBAFA5458317}"/>
              </a:ext>
            </a:extLst>
          </p:cNvPr>
          <p:cNvSpPr/>
          <p:nvPr/>
        </p:nvSpPr>
        <p:spPr>
          <a:xfrm>
            <a:off x="4369367" y="1495814"/>
            <a:ext cx="7474484" cy="4370427"/>
          </a:xfrm>
          <a:prstGeom prst="rect">
            <a:avLst/>
          </a:prstGeom>
        </p:spPr>
        <p:txBody>
          <a:bodyPr wrap="square">
            <a:spAutoFit/>
          </a:bodyPr>
          <a:lstStyle/>
          <a:p>
            <a:r>
              <a:rPr lang="en-GB" sz="2000" dirty="0">
                <a:solidFill>
                  <a:schemeClr val="accent5">
                    <a:lumMod val="60000"/>
                    <a:lumOff val="40000"/>
                  </a:schemeClr>
                </a:solidFill>
                <a:latin typeface="Goudy Old Style" panose="02020502050305020303" pitchFamily="18" charset="0"/>
              </a:rPr>
              <a:t>So with the lamps all put out, the moon sunk, and a thin rain drumming on the roof a downpouring of immense darkness began. Nothing, it seemed, could survive the flood, the profusion of darkness which, creeping in at keyholes and crevices, stole round window blinds, came into bedrooms, swallowed up here a jug and basin, there a bowl of red and yellow dahlias, there the </a:t>
            </a:r>
          </a:p>
          <a:p>
            <a:r>
              <a:rPr lang="en-GB" sz="2000" dirty="0">
                <a:solidFill>
                  <a:schemeClr val="accent5">
                    <a:lumMod val="60000"/>
                    <a:lumOff val="40000"/>
                  </a:schemeClr>
                </a:solidFill>
                <a:latin typeface="Goudy Old Style" panose="02020502050305020303" pitchFamily="18" charset="0"/>
              </a:rPr>
              <a:t>sharp edges and firm bulk of a </a:t>
            </a:r>
          </a:p>
          <a:p>
            <a:r>
              <a:rPr lang="en-GB" sz="2000" dirty="0">
                <a:solidFill>
                  <a:schemeClr val="accent5">
                    <a:lumMod val="60000"/>
                    <a:lumOff val="40000"/>
                  </a:schemeClr>
                </a:solidFill>
                <a:latin typeface="Goudy Old Style" panose="02020502050305020303" pitchFamily="18" charset="0"/>
              </a:rPr>
              <a:t>chest of drawers. Not only was </a:t>
            </a:r>
          </a:p>
          <a:p>
            <a:r>
              <a:rPr lang="en-GB" sz="2000" dirty="0">
                <a:solidFill>
                  <a:schemeClr val="accent5">
                    <a:lumMod val="60000"/>
                    <a:lumOff val="40000"/>
                  </a:schemeClr>
                </a:solidFill>
                <a:latin typeface="Goudy Old Style" panose="02020502050305020303" pitchFamily="18" charset="0"/>
              </a:rPr>
              <a:t>furniture confounded; there was </a:t>
            </a:r>
          </a:p>
          <a:p>
            <a:r>
              <a:rPr lang="en-GB" sz="2000" dirty="0">
                <a:solidFill>
                  <a:schemeClr val="accent5">
                    <a:lumMod val="60000"/>
                    <a:lumOff val="40000"/>
                  </a:schemeClr>
                </a:solidFill>
                <a:latin typeface="Goudy Old Style" panose="02020502050305020303" pitchFamily="18" charset="0"/>
              </a:rPr>
              <a:t>scarcely anything left of body or </a:t>
            </a:r>
          </a:p>
          <a:p>
            <a:r>
              <a:rPr lang="en-GB" sz="2000" dirty="0">
                <a:solidFill>
                  <a:schemeClr val="accent5">
                    <a:lumMod val="60000"/>
                    <a:lumOff val="40000"/>
                  </a:schemeClr>
                </a:solidFill>
                <a:latin typeface="Goudy Old Style" panose="02020502050305020303" pitchFamily="18" charset="0"/>
              </a:rPr>
              <a:t>mind by which one could say, </a:t>
            </a:r>
          </a:p>
          <a:p>
            <a:r>
              <a:rPr lang="en-GB" sz="2000" dirty="0">
                <a:solidFill>
                  <a:schemeClr val="accent5">
                    <a:lumMod val="60000"/>
                    <a:lumOff val="40000"/>
                  </a:schemeClr>
                </a:solidFill>
                <a:latin typeface="Goudy Old Style" panose="02020502050305020303" pitchFamily="18" charset="0"/>
              </a:rPr>
              <a:t>"This is he" or "This is she.“</a:t>
            </a:r>
          </a:p>
          <a:p>
            <a:endParaRPr lang="en-GB" sz="1000" dirty="0">
              <a:solidFill>
                <a:schemeClr val="accent5">
                  <a:lumMod val="60000"/>
                  <a:lumOff val="40000"/>
                </a:schemeClr>
              </a:solidFill>
              <a:latin typeface="Goudy Old Style" panose="02020502050305020303" pitchFamily="18" charset="0"/>
            </a:endParaRPr>
          </a:p>
          <a:p>
            <a:r>
              <a:rPr lang="en-GB" dirty="0">
                <a:solidFill>
                  <a:schemeClr val="accent5">
                    <a:lumMod val="60000"/>
                    <a:lumOff val="40000"/>
                  </a:schemeClr>
                </a:solidFill>
                <a:latin typeface="Goudy Old Style" panose="02020502050305020303" pitchFamily="18" charset="0"/>
              </a:rPr>
              <a:t>         (‘Time Passes’, </a:t>
            </a:r>
            <a:r>
              <a:rPr lang="en-GB" i="1" dirty="0">
                <a:solidFill>
                  <a:schemeClr val="accent5">
                    <a:lumMod val="60000"/>
                    <a:lumOff val="40000"/>
                  </a:schemeClr>
                </a:solidFill>
                <a:latin typeface="Goudy Old Style" panose="02020502050305020303" pitchFamily="18" charset="0"/>
              </a:rPr>
              <a:t>To the Lighthouse)</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59396" y="1412776"/>
            <a:ext cx="10873208" cy="4104456"/>
          </a:xfrm>
        </p:spPr>
        <p:txBody>
          <a:bodyPr>
            <a:normAutofit/>
          </a:bodyPr>
          <a:lstStyle/>
          <a:p>
            <a:pPr algn="l"/>
            <a:r>
              <a:rPr lang="en-GB" sz="2400" i="1" dirty="0"/>
              <a:t>Upon the successful completion of this module, the student should be able to demonstrate:</a:t>
            </a:r>
          </a:p>
          <a:p>
            <a:pPr algn="l"/>
            <a:endParaRPr lang="en-GB" sz="800" i="1" dirty="0"/>
          </a:p>
          <a:p>
            <a:pPr marL="342900" indent="-342900" algn="l">
              <a:spcBef>
                <a:spcPts val="0"/>
              </a:spcBef>
              <a:buFont typeface="Arial" panose="020B0604020202020204" pitchFamily="34" charset="0"/>
              <a:buChar char="•"/>
            </a:pPr>
            <a:r>
              <a:rPr lang="en-GB" sz="2400" dirty="0"/>
              <a:t>an ability to exhibit a systematic understanding of the </a:t>
            </a:r>
            <a:r>
              <a:rPr lang="en-GB" sz="2400" dirty="0">
                <a:solidFill>
                  <a:srgbClr val="92D050"/>
                </a:solidFill>
              </a:rPr>
              <a:t>key concepts  </a:t>
            </a:r>
            <a:r>
              <a:rPr lang="en-GB" sz="2400" dirty="0"/>
              <a:t>associated with literary Modernism;</a:t>
            </a:r>
          </a:p>
          <a:p>
            <a:pPr marL="171450" indent="-171450" algn="l">
              <a:spcBef>
                <a:spcPts val="0"/>
              </a:spcBef>
              <a:buFont typeface="Arial" panose="020B0604020202020204" pitchFamily="34" charset="0"/>
              <a:buChar char="•"/>
            </a:pPr>
            <a:endParaRPr lang="en-GB" sz="900" dirty="0"/>
          </a:p>
          <a:p>
            <a:pPr marL="342900" indent="-342900" algn="l">
              <a:spcBef>
                <a:spcPts val="0"/>
              </a:spcBef>
              <a:buFont typeface="Arial" panose="020B0604020202020204" pitchFamily="34" charset="0"/>
              <a:buChar char="•"/>
            </a:pPr>
            <a:r>
              <a:rPr lang="en-GB" sz="2400" dirty="0"/>
              <a:t>a coherent and detailed knowledge of a varied </a:t>
            </a:r>
            <a:r>
              <a:rPr lang="en-GB" sz="2400" dirty="0">
                <a:solidFill>
                  <a:srgbClr val="92D050"/>
                </a:solidFill>
              </a:rPr>
              <a:t>range</a:t>
            </a:r>
            <a:r>
              <a:rPr lang="en-GB" sz="2400" dirty="0">
                <a:solidFill>
                  <a:srgbClr val="FFFF00"/>
                </a:solidFill>
              </a:rPr>
              <a:t> </a:t>
            </a:r>
            <a:r>
              <a:rPr lang="en-GB" sz="2400" dirty="0"/>
              <a:t>of Modernist texts;</a:t>
            </a:r>
            <a:endParaRPr lang="en-GB" sz="900" dirty="0"/>
          </a:p>
          <a:p>
            <a:pPr marL="171450" indent="-171450" algn="l">
              <a:spcBef>
                <a:spcPts val="0"/>
              </a:spcBef>
              <a:buFont typeface="Arial" panose="020B0604020202020204" pitchFamily="34" charset="0"/>
              <a:buChar char="•"/>
            </a:pPr>
            <a:endParaRPr lang="en-GB" sz="900" dirty="0"/>
          </a:p>
          <a:p>
            <a:pPr marL="342900" indent="-342900" algn="l">
              <a:spcBef>
                <a:spcPts val="0"/>
              </a:spcBef>
              <a:buFont typeface="Arial" panose="020B0604020202020204" pitchFamily="34" charset="0"/>
              <a:buChar char="•"/>
            </a:pPr>
            <a:r>
              <a:rPr lang="en-GB" sz="2400" dirty="0"/>
              <a:t>an ability to discuss the characteristic </a:t>
            </a:r>
            <a:r>
              <a:rPr lang="en-GB" sz="2400" dirty="0">
                <a:solidFill>
                  <a:srgbClr val="92D050"/>
                </a:solidFill>
              </a:rPr>
              <a:t>formal and thematic </a:t>
            </a:r>
            <a:r>
              <a:rPr lang="en-GB" sz="2400" dirty="0"/>
              <a:t>features associated with Modernism;</a:t>
            </a:r>
            <a:endParaRPr lang="en-GB" sz="900" dirty="0"/>
          </a:p>
          <a:p>
            <a:pPr marL="171450" indent="-171450" algn="l">
              <a:spcBef>
                <a:spcPts val="0"/>
              </a:spcBef>
              <a:buFont typeface="Arial" panose="020B0604020202020204" pitchFamily="34" charset="0"/>
              <a:buChar char="•"/>
            </a:pPr>
            <a:r>
              <a:rPr lang="en-GB" sz="900" b="1" dirty="0"/>
              <a:t> </a:t>
            </a:r>
          </a:p>
          <a:p>
            <a:pPr marL="342900" indent="-342900" algn="l">
              <a:spcBef>
                <a:spcPts val="0"/>
              </a:spcBef>
              <a:buFont typeface="Arial" panose="020B0604020202020204" pitchFamily="34" charset="0"/>
              <a:buChar char="•"/>
            </a:pPr>
            <a:r>
              <a:rPr lang="en-GB" sz="2400" dirty="0"/>
              <a:t>an ability to display a thorough familiarity with the </a:t>
            </a:r>
            <a:r>
              <a:rPr lang="en-GB" sz="2400" dirty="0">
                <a:solidFill>
                  <a:srgbClr val="92D050"/>
                </a:solidFill>
              </a:rPr>
              <a:t>historical and socio-cultural contexts</a:t>
            </a:r>
            <a:r>
              <a:rPr lang="en-GB" sz="2400" dirty="0">
                <a:solidFill>
                  <a:srgbClr val="FFFF00"/>
                </a:solidFill>
              </a:rPr>
              <a:t> </a:t>
            </a:r>
            <a:r>
              <a:rPr lang="en-GB" sz="2400" dirty="0"/>
              <a:t>of Modernism generally and individual texts in particular;</a:t>
            </a:r>
            <a:endParaRPr lang="en-GB" sz="3200" dirty="0"/>
          </a:p>
        </p:txBody>
      </p:sp>
      <p:sp>
        <p:nvSpPr>
          <p:cNvPr id="4" name="Title 1"/>
          <p:cNvSpPr txBox="1">
            <a:spLocks/>
          </p:cNvSpPr>
          <p:nvPr/>
        </p:nvSpPr>
        <p:spPr bwMode="auto">
          <a:xfrm>
            <a:off x="1499723" y="383994"/>
            <a:ext cx="8229600" cy="7060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normAutofit fontScale="97500"/>
          </a:bodyPr>
          <a:lstStyle/>
          <a:p>
            <a:pPr algn="ctr" eaLnBrk="0" hangingPunct="0">
              <a:defRPr/>
            </a:pPr>
            <a:r>
              <a:rPr lang="en-GB" sz="3200" kern="0" dirty="0">
                <a:solidFill>
                  <a:srgbClr val="92D050"/>
                </a:solidFill>
                <a:latin typeface="Felix Titling" pitchFamily="82" charset="0"/>
                <a:ea typeface="+mj-ea"/>
                <a:cs typeface="+mj-cs"/>
              </a:rPr>
              <a:t>LEARNING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0721A-2ECE-4095-B1BC-9319AE46A842}"/>
              </a:ext>
            </a:extLst>
          </p:cNvPr>
          <p:cNvSpPr>
            <a:spLocks noGrp="1"/>
          </p:cNvSpPr>
          <p:nvPr>
            <p:ph type="title"/>
          </p:nvPr>
        </p:nvSpPr>
        <p:spPr>
          <a:xfrm>
            <a:off x="299356" y="459426"/>
            <a:ext cx="11593288" cy="706090"/>
          </a:xfrm>
        </p:spPr>
        <p:txBody>
          <a:bodyPr>
            <a:noAutofit/>
          </a:bodyPr>
          <a:lstStyle/>
          <a:p>
            <a:r>
              <a:rPr lang="en-GB" sz="2800" dirty="0">
                <a:solidFill>
                  <a:srgbClr val="92D050"/>
                </a:solidFill>
              </a:rPr>
              <a:t>Margaret Atwood on </a:t>
            </a:r>
            <a:r>
              <a:rPr lang="en-GB" sz="2800" i="1" dirty="0">
                <a:solidFill>
                  <a:srgbClr val="92D050"/>
                </a:solidFill>
              </a:rPr>
              <a:t>To The Lighthouse</a:t>
            </a:r>
            <a:br>
              <a:rPr lang="en-GB" b="1" dirty="0"/>
            </a:br>
            <a:r>
              <a:rPr lang="en-GB" sz="2600" dirty="0">
                <a:solidFill>
                  <a:srgbClr val="92D050"/>
                </a:solidFill>
                <a:latin typeface="+mn-lt"/>
              </a:rPr>
              <a:t>wonders how she could have been so wrong about Virginia Woolf’s 1927 novel</a:t>
            </a:r>
            <a:br>
              <a:rPr lang="en-GB" sz="3200" dirty="0">
                <a:solidFill>
                  <a:srgbClr val="92D050"/>
                </a:solidFill>
              </a:rPr>
            </a:br>
            <a:endParaRPr lang="en-GB" sz="3200" dirty="0">
              <a:solidFill>
                <a:srgbClr val="92D050"/>
              </a:solidFill>
            </a:endParaRPr>
          </a:p>
        </p:txBody>
      </p:sp>
      <p:sp>
        <p:nvSpPr>
          <p:cNvPr id="3" name="Content Placeholder 2">
            <a:extLst>
              <a:ext uri="{FF2B5EF4-FFF2-40B4-BE49-F238E27FC236}">
                <a16:creationId xmlns:a16="http://schemas.microsoft.com/office/drawing/2014/main" id="{DA086992-E4D2-4C8C-9BF1-C07146CC266D}"/>
              </a:ext>
            </a:extLst>
          </p:cNvPr>
          <p:cNvSpPr>
            <a:spLocks noGrp="1"/>
          </p:cNvSpPr>
          <p:nvPr>
            <p:ph idx="1"/>
          </p:nvPr>
        </p:nvSpPr>
        <p:spPr>
          <a:xfrm>
            <a:off x="623392" y="1340769"/>
            <a:ext cx="10238928" cy="5517231"/>
          </a:xfrm>
        </p:spPr>
        <p:txBody>
          <a:bodyPr>
            <a:normAutofit fontScale="77500" lnSpcReduction="20000"/>
          </a:bodyPr>
          <a:lstStyle/>
          <a:p>
            <a:pPr marL="36576" indent="0">
              <a:lnSpc>
                <a:spcPct val="120000"/>
              </a:lnSpc>
              <a:spcBef>
                <a:spcPts val="0"/>
              </a:spcBef>
              <a:buNone/>
            </a:pPr>
            <a:r>
              <a:rPr lang="en-GB" sz="2800" dirty="0"/>
              <a:t>Virginia Woolf was off on a siding as far as my 19-year-old self was concerned. </a:t>
            </a:r>
            <a:r>
              <a:rPr lang="en-GB" sz="2800" dirty="0">
                <a:solidFill>
                  <a:srgbClr val="92D050"/>
                </a:solidFill>
              </a:rPr>
              <a:t>Why go to the lighthouse at all, </a:t>
            </a:r>
            <a:r>
              <a:rPr lang="en-GB" sz="2800" dirty="0"/>
              <a:t>and why make such a fuss about going or not going? What was the book about? </a:t>
            </a:r>
            <a:r>
              <a:rPr lang="en-GB" sz="2800" dirty="0">
                <a:solidFill>
                  <a:srgbClr val="92D050"/>
                </a:solidFill>
              </a:rPr>
              <a:t>Why was everyone so stuck on Mrs Ramsay</a:t>
            </a:r>
            <a:r>
              <a:rPr lang="en-GB" sz="2800" dirty="0"/>
              <a:t>, who went around in floppy old hats and fooled around in her garden, and indulged her husband with </a:t>
            </a:r>
            <a:r>
              <a:rPr lang="en-GB" sz="2800" dirty="0" err="1"/>
              <a:t>spoonfuls</a:t>
            </a:r>
            <a:r>
              <a:rPr lang="en-GB" sz="2800" dirty="0"/>
              <a:t> of tactful acquiescence, just like my surely boring mother? </a:t>
            </a:r>
            <a:r>
              <a:rPr lang="en-GB" sz="2800" dirty="0">
                <a:solidFill>
                  <a:srgbClr val="92D050"/>
                </a:solidFill>
              </a:rPr>
              <a:t>Why would anyone put up with Mr Ramsay</a:t>
            </a:r>
            <a:r>
              <a:rPr lang="en-GB" sz="2800" dirty="0"/>
              <a:t>, that Tennyson-quoting tyrant, eccentric disappointed genius though he might be? Someone had blundered, he shouts, but this did not cut any ice with me. And </a:t>
            </a:r>
            <a:r>
              <a:rPr lang="en-GB" sz="2800" dirty="0">
                <a:solidFill>
                  <a:srgbClr val="92D050"/>
                </a:solidFill>
              </a:rPr>
              <a:t>what about Lily Briscoe, who wanted to be an artist and made much of this desire, but who didn't seem to be able to paint very well</a:t>
            </a:r>
            <a:r>
              <a:rPr lang="en-GB" sz="2800" dirty="0"/>
              <a:t>, or not to her own satisfaction? In </a:t>
            </a:r>
            <a:r>
              <a:rPr lang="en-GB" sz="2800" dirty="0" err="1"/>
              <a:t>Woolfland</a:t>
            </a:r>
            <a:r>
              <a:rPr lang="en-GB" sz="2800" dirty="0"/>
              <a:t>, things were so tenuous. They were so elusive. They were so inconclusive. They were so deeply unfathomable. They were like the line written by a wispy poet in a Katherine Mansfield short story: "Why must it always be tomato soup?</a:t>
            </a:r>
            <a:endParaRPr lang="en-GB" sz="2600" dirty="0"/>
          </a:p>
          <a:p>
            <a:pPr marL="338328" lvl="1" indent="0">
              <a:lnSpc>
                <a:spcPct val="120000"/>
              </a:lnSpc>
              <a:spcBef>
                <a:spcPts val="0"/>
              </a:spcBef>
              <a:buNone/>
            </a:pPr>
            <a:r>
              <a:rPr lang="en-GB" dirty="0">
                <a:hlinkClick r:id="rId2"/>
              </a:rPr>
              <a:t>https://www.theguardian.com/books/2002/sep/07/classics.margaretatwood</a:t>
            </a:r>
            <a:r>
              <a:rPr lang="en-GB" dirty="0"/>
              <a:t> </a:t>
            </a:r>
            <a:endParaRPr lang="en-GB" dirty="0">
              <a:solidFill>
                <a:srgbClr val="92D050"/>
              </a:solidFill>
            </a:endParaRPr>
          </a:p>
        </p:txBody>
      </p:sp>
    </p:spTree>
    <p:extLst>
      <p:ext uri="{BB962C8B-B14F-4D97-AF65-F5344CB8AC3E}">
        <p14:creationId xmlns:p14="http://schemas.microsoft.com/office/powerpoint/2010/main" val="3458336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3"/>
          <p:cNvSpPr>
            <a:spLocks noGrp="1" noChangeArrowheads="1"/>
          </p:cNvSpPr>
          <p:nvPr>
            <p:ph type="subTitle" idx="1"/>
          </p:nvPr>
        </p:nvSpPr>
        <p:spPr>
          <a:xfrm>
            <a:off x="479376" y="296652"/>
            <a:ext cx="11521280" cy="6264696"/>
          </a:xfrm>
          <a:noFill/>
        </p:spPr>
        <p:txBody>
          <a:bodyPr>
            <a:normAutofit lnSpcReduction="10000"/>
          </a:bodyPr>
          <a:lstStyle/>
          <a:p>
            <a:pPr algn="l">
              <a:spcBef>
                <a:spcPts val="0"/>
              </a:spcBef>
            </a:pPr>
            <a:r>
              <a:rPr lang="en-GB" sz="2200" dirty="0"/>
              <a:t>                                     At 19, I'd never known anyone who had died, with the exception of my </a:t>
            </a:r>
          </a:p>
          <a:p>
            <a:pPr algn="l">
              <a:spcBef>
                <a:spcPts val="0"/>
              </a:spcBef>
            </a:pPr>
            <a:r>
              <a:rPr lang="en-GB" sz="2200" dirty="0"/>
              <a:t>grandfather, who'd been old and far away. I'd never been to a funeral. I understood nothing of that kind of loss - of the crumbling of the physical texture of lives lived, </a:t>
            </a:r>
            <a:r>
              <a:rPr lang="en-GB" sz="2200" dirty="0">
                <a:solidFill>
                  <a:srgbClr val="92D050"/>
                </a:solidFill>
              </a:rPr>
              <a:t>the way the meaning of a place could change because those who used to be in it were no longer there.</a:t>
            </a:r>
            <a:r>
              <a:rPr lang="en-GB" sz="2200" dirty="0"/>
              <a:t> I knew nothing about the hopelessness and the necessity of trying to capture such lives - </a:t>
            </a:r>
            <a:r>
              <a:rPr lang="en-GB" sz="2200" dirty="0">
                <a:solidFill>
                  <a:srgbClr val="92D050"/>
                </a:solidFill>
              </a:rPr>
              <a:t>to rescue them, to keep them from vanishing altogether</a:t>
            </a:r>
          </a:p>
          <a:p>
            <a:pPr algn="l"/>
            <a:endParaRPr lang="en-GB" sz="1000" dirty="0"/>
          </a:p>
          <a:p>
            <a:pPr algn="l"/>
            <a:r>
              <a:rPr lang="en-GB" sz="2200" i="1" dirty="0">
                <a:latin typeface="Garamond" pitchFamily="18" charset="0"/>
              </a:rPr>
              <a:t>…</a:t>
            </a:r>
            <a:r>
              <a:rPr lang="en-GB" sz="2200" dirty="0"/>
              <a:t>Lily Briscoe suffers the aggression of an insecure man who keeps telling her that women can't paint and women can't write, but </a:t>
            </a:r>
            <a:r>
              <a:rPr lang="en-GB" sz="2200" dirty="0">
                <a:solidFill>
                  <a:srgbClr val="92D050"/>
                </a:solidFill>
              </a:rPr>
              <a:t>I didn't see why she should be so upset about it: the guy was obviously a drip, so who cared what he thought? </a:t>
            </a:r>
            <a:r>
              <a:rPr lang="en-GB" sz="2200" dirty="0"/>
              <a:t>Anyway, no one had ever said that sort of thing to me, not yet. (Little did I know they would soon begin.) I didn't realise what weight such pronouncements could have, even when uttered by fools, because of the many centuries of heavily respectable authority that lay behind them …</a:t>
            </a:r>
          </a:p>
          <a:p>
            <a:pPr algn="l"/>
            <a:endParaRPr lang="en-GB" sz="1100" dirty="0"/>
          </a:p>
          <a:p>
            <a:pPr algn="l"/>
            <a:r>
              <a:rPr lang="en-GB" sz="2200" dirty="0"/>
              <a:t>How was it that, </a:t>
            </a:r>
            <a:r>
              <a:rPr lang="en-GB" sz="2200" dirty="0">
                <a:solidFill>
                  <a:srgbClr val="92D050"/>
                </a:solidFill>
              </a:rPr>
              <a:t>this time, everything in the book fell so completely into place</a:t>
            </a:r>
            <a:r>
              <a:rPr lang="en-GB" sz="2200" dirty="0"/>
              <a:t>? How could I have missed it - above all, the patterns, the artistry - the first time through? How could I have missed the resonance of Mr Ramsay's Tennyson quotation, coming as it does like a prophecy of the first world war? How could I not have grasped that the person painting and the one writing were in effect the same? ("Women can't write, women can't paint...“ )... </a:t>
            </a:r>
            <a:r>
              <a:rPr lang="en-GB" sz="2200" dirty="0">
                <a:solidFill>
                  <a:srgbClr val="92D050"/>
                </a:solidFill>
              </a:rPr>
              <a:t>the way time passes over everything like a cloud, and solid objects flicker and dissolve? </a:t>
            </a:r>
            <a:endParaRPr lang="en-GB" sz="2200" i="1" dirty="0">
              <a:latin typeface="Garamond" pitchFamily="18" charset="0"/>
            </a:endParaRPr>
          </a:p>
        </p:txBody>
      </p:sp>
      <p:sp>
        <p:nvSpPr>
          <p:cNvPr id="2" name="Title 1">
            <a:extLst>
              <a:ext uri="{FF2B5EF4-FFF2-40B4-BE49-F238E27FC236}">
                <a16:creationId xmlns:a16="http://schemas.microsoft.com/office/drawing/2014/main" id="{DECA711F-1525-4D7B-A980-0EE2677EC0BE}"/>
              </a:ext>
            </a:extLst>
          </p:cNvPr>
          <p:cNvSpPr txBox="1">
            <a:spLocks/>
          </p:cNvSpPr>
          <p:nvPr/>
        </p:nvSpPr>
        <p:spPr bwMode="auto">
          <a:xfrm>
            <a:off x="-96688" y="296652"/>
            <a:ext cx="3240360" cy="7060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normAutofit fontScale="97500"/>
          </a:bodyPr>
          <a:lstStyle/>
          <a:p>
            <a:pPr algn="r" eaLnBrk="0" hangingPunct="0">
              <a:defRPr/>
            </a:pPr>
            <a:r>
              <a:rPr lang="en-GB" sz="3700" kern="0" dirty="0">
                <a:solidFill>
                  <a:srgbClr val="92D050"/>
                </a:solidFill>
                <a:latin typeface="Felix Titling" pitchFamily="82" charset="0"/>
              </a:rPr>
              <a:t>Time passes</a:t>
            </a:r>
            <a:r>
              <a:rPr lang="en-GB" sz="2500" kern="0" dirty="0">
                <a:solidFill>
                  <a:srgbClr val="92D050"/>
                </a:solidFill>
                <a:latin typeface="Felix Titling" pitchFamily="82" charset="0"/>
              </a:rPr>
              <a:t>…</a:t>
            </a:r>
            <a:endParaRPr lang="en-GB" sz="3200" kern="0" dirty="0">
              <a:solidFill>
                <a:srgbClr val="92D050"/>
              </a:solidFill>
              <a:latin typeface="Felix Titling" pitchFamily="82"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572CA-3DC8-4D9A-BCD4-839842023842}"/>
              </a:ext>
            </a:extLst>
          </p:cNvPr>
          <p:cNvSpPr>
            <a:spLocks noGrp="1"/>
          </p:cNvSpPr>
          <p:nvPr>
            <p:ph type="title"/>
          </p:nvPr>
        </p:nvSpPr>
        <p:spPr>
          <a:xfrm>
            <a:off x="609600" y="274638"/>
            <a:ext cx="9956800" cy="706090"/>
          </a:xfrm>
        </p:spPr>
        <p:txBody>
          <a:bodyPr>
            <a:normAutofit/>
          </a:bodyPr>
          <a:lstStyle/>
          <a:p>
            <a:r>
              <a:rPr lang="en-GB" sz="3200" dirty="0">
                <a:solidFill>
                  <a:srgbClr val="92D050"/>
                </a:solidFill>
              </a:rPr>
              <a:t>2.	Narrative Technique</a:t>
            </a:r>
          </a:p>
        </p:txBody>
      </p:sp>
      <p:sp>
        <p:nvSpPr>
          <p:cNvPr id="3" name="Content Placeholder 2">
            <a:extLst>
              <a:ext uri="{FF2B5EF4-FFF2-40B4-BE49-F238E27FC236}">
                <a16:creationId xmlns:a16="http://schemas.microsoft.com/office/drawing/2014/main" id="{0E143492-4F82-4966-B6A9-718E00A81FF1}"/>
              </a:ext>
            </a:extLst>
          </p:cNvPr>
          <p:cNvSpPr>
            <a:spLocks noGrp="1"/>
          </p:cNvSpPr>
          <p:nvPr>
            <p:ph idx="1"/>
          </p:nvPr>
        </p:nvSpPr>
        <p:spPr>
          <a:xfrm>
            <a:off x="695400" y="1412776"/>
            <a:ext cx="10166920" cy="5170586"/>
          </a:xfrm>
        </p:spPr>
        <p:txBody>
          <a:bodyPr>
            <a:normAutofit fontScale="77500" lnSpcReduction="20000"/>
          </a:bodyPr>
          <a:lstStyle/>
          <a:p>
            <a:pPr marL="36576" indent="0">
              <a:lnSpc>
                <a:spcPct val="120000"/>
              </a:lnSpc>
              <a:buNone/>
            </a:pPr>
            <a:r>
              <a:rPr lang="en-GB" i="1" dirty="0"/>
              <a:t>To the Lighthouse</a:t>
            </a:r>
            <a:r>
              <a:rPr lang="en-GB" dirty="0"/>
              <a:t> is </a:t>
            </a:r>
            <a:r>
              <a:rPr lang="en-GB" dirty="0">
                <a:solidFill>
                  <a:srgbClr val="92D050"/>
                </a:solidFill>
              </a:rPr>
              <a:t>a ‘novel of fine consciousness’ </a:t>
            </a:r>
            <a:r>
              <a:rPr lang="en-GB" dirty="0"/>
              <a:t>which uses a variety of techniques in order to look (from) within its characters.</a:t>
            </a:r>
          </a:p>
          <a:p>
            <a:pPr marL="36576" indent="0">
              <a:lnSpc>
                <a:spcPct val="120000"/>
              </a:lnSpc>
              <a:buNone/>
            </a:pPr>
            <a:r>
              <a:rPr lang="en-GB" dirty="0"/>
              <a:t> </a:t>
            </a:r>
          </a:p>
          <a:p>
            <a:pPr marL="36576" indent="0">
              <a:lnSpc>
                <a:spcPct val="120000"/>
              </a:lnSpc>
              <a:buNone/>
            </a:pPr>
            <a:r>
              <a:rPr lang="en-GB" dirty="0"/>
              <a:t>Attempts to convey the fickle movements of thought through a combination of </a:t>
            </a:r>
            <a:r>
              <a:rPr lang="en-GB" dirty="0">
                <a:solidFill>
                  <a:srgbClr val="92D050"/>
                </a:solidFill>
              </a:rPr>
              <a:t>indirect discourse, free indirect style and interior monologue.</a:t>
            </a:r>
          </a:p>
          <a:p>
            <a:pPr marL="36576" indent="0">
              <a:lnSpc>
                <a:spcPct val="120000"/>
              </a:lnSpc>
              <a:buNone/>
            </a:pPr>
            <a:r>
              <a:rPr lang="en-GB" dirty="0"/>
              <a:t> </a:t>
            </a:r>
          </a:p>
          <a:p>
            <a:pPr marL="36576" indent="0">
              <a:lnSpc>
                <a:spcPct val="120000"/>
              </a:lnSpc>
              <a:buNone/>
            </a:pPr>
            <a:r>
              <a:rPr lang="en-GB" dirty="0"/>
              <a:t>Contrast with Joyce’s episodic </a:t>
            </a:r>
            <a:r>
              <a:rPr lang="en-GB" i="1" dirty="0"/>
              <a:t>Dubliners</a:t>
            </a:r>
            <a:r>
              <a:rPr lang="en-GB" dirty="0"/>
              <a:t>, or Kafka’s blinkered</a:t>
            </a:r>
            <a:r>
              <a:rPr lang="en-GB" i="1" dirty="0"/>
              <a:t> Metamorphosis</a:t>
            </a:r>
            <a:r>
              <a:rPr lang="en-GB" dirty="0"/>
              <a:t>: </a:t>
            </a:r>
            <a:r>
              <a:rPr lang="en-GB" dirty="0">
                <a:solidFill>
                  <a:srgbClr val="92D050"/>
                </a:solidFill>
              </a:rPr>
              <a:t>Woolf’s narrative uses multiple focalisation, moving fluidly between the thoughts and perceptions of many different characters</a:t>
            </a:r>
            <a:r>
              <a:rPr lang="en-GB" dirty="0"/>
              <a:t>. </a:t>
            </a:r>
          </a:p>
          <a:p>
            <a:pPr marL="36576" indent="0">
              <a:lnSpc>
                <a:spcPct val="120000"/>
              </a:lnSpc>
              <a:buNone/>
            </a:pPr>
            <a:endParaRPr lang="en-GB" dirty="0"/>
          </a:p>
          <a:p>
            <a:pPr marL="36576" indent="0">
              <a:lnSpc>
                <a:spcPct val="120000"/>
              </a:lnSpc>
              <a:buNone/>
            </a:pPr>
            <a:r>
              <a:rPr lang="en-GB" dirty="0"/>
              <a:t>Woolf’s use of external events/objects to produce a tissue of between characters: the window; the lighthouse; the act of painting; water, candles, the shawl</a:t>
            </a:r>
          </a:p>
        </p:txBody>
      </p:sp>
    </p:spTree>
    <p:extLst>
      <p:ext uri="{BB962C8B-B14F-4D97-AF65-F5344CB8AC3E}">
        <p14:creationId xmlns:p14="http://schemas.microsoft.com/office/powerpoint/2010/main" val="3289394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C034A-2AAD-4B71-9C8C-7B8CA1B91AB0}"/>
              </a:ext>
            </a:extLst>
          </p:cNvPr>
          <p:cNvSpPr>
            <a:spLocks noGrp="1"/>
          </p:cNvSpPr>
          <p:nvPr>
            <p:ph type="title"/>
          </p:nvPr>
        </p:nvSpPr>
        <p:spPr>
          <a:xfrm>
            <a:off x="609600" y="154916"/>
            <a:ext cx="9956800" cy="787525"/>
          </a:xfrm>
        </p:spPr>
        <p:txBody>
          <a:bodyPr>
            <a:normAutofit/>
          </a:bodyPr>
          <a:lstStyle/>
          <a:p>
            <a:r>
              <a:rPr lang="en-GB" sz="3200" dirty="0">
                <a:solidFill>
                  <a:srgbClr val="92D050"/>
                </a:solidFill>
              </a:rPr>
              <a:t>Writing character</a:t>
            </a:r>
          </a:p>
        </p:txBody>
      </p:sp>
      <p:sp>
        <p:nvSpPr>
          <p:cNvPr id="3" name="Content Placeholder 2">
            <a:extLst>
              <a:ext uri="{FF2B5EF4-FFF2-40B4-BE49-F238E27FC236}">
                <a16:creationId xmlns:a16="http://schemas.microsoft.com/office/drawing/2014/main" id="{FEA3B0C7-FDF5-4F7C-B06A-D1E3D526BE8A}"/>
              </a:ext>
            </a:extLst>
          </p:cNvPr>
          <p:cNvSpPr>
            <a:spLocks noGrp="1"/>
          </p:cNvSpPr>
          <p:nvPr>
            <p:ph idx="1"/>
          </p:nvPr>
        </p:nvSpPr>
        <p:spPr>
          <a:xfrm>
            <a:off x="551384" y="1052736"/>
            <a:ext cx="10887000" cy="5400600"/>
          </a:xfrm>
        </p:spPr>
        <p:txBody>
          <a:bodyPr>
            <a:normAutofit fontScale="62500" lnSpcReduction="20000"/>
          </a:bodyPr>
          <a:lstStyle/>
          <a:p>
            <a:pPr marL="36576" indent="0">
              <a:lnSpc>
                <a:spcPct val="120000"/>
              </a:lnSpc>
              <a:spcBef>
                <a:spcPts val="0"/>
              </a:spcBef>
              <a:buNone/>
            </a:pPr>
            <a:r>
              <a:rPr lang="en-GB" dirty="0"/>
              <a:t>All human relations have shifted—those between masters and servants, husbands and wives, parents and children. And </a:t>
            </a:r>
            <a:r>
              <a:rPr lang="en-GB" dirty="0">
                <a:solidFill>
                  <a:srgbClr val="92D050"/>
                </a:solidFill>
              </a:rPr>
              <a:t>when human relations change there is at the same time a change in religion, conduct, politics, and literature. Let us agree to place one of these changes about the year 1910. </a:t>
            </a:r>
            <a:r>
              <a:rPr lang="en-GB" dirty="0"/>
              <a:t> […]</a:t>
            </a:r>
          </a:p>
          <a:p>
            <a:pPr marL="36576" indent="0">
              <a:lnSpc>
                <a:spcPct val="120000"/>
              </a:lnSpc>
              <a:spcBef>
                <a:spcPts val="0"/>
              </a:spcBef>
              <a:buNone/>
            </a:pPr>
            <a:r>
              <a:rPr lang="en-GB" dirty="0"/>
              <a:t>But novelists differ from the rest of the world because they do not cease to be interested in character when they have learnt enough about it for practical purposes. They go a step further, they feel that there is something permanently interesting in character in itself</a:t>
            </a:r>
          </a:p>
          <a:p>
            <a:pPr marL="36576" indent="0">
              <a:lnSpc>
                <a:spcPct val="120000"/>
              </a:lnSpc>
              <a:spcBef>
                <a:spcPts val="0"/>
              </a:spcBef>
              <a:buNone/>
            </a:pPr>
            <a:r>
              <a:rPr lang="en-GB" dirty="0"/>
              <a:t>---</a:t>
            </a:r>
          </a:p>
          <a:p>
            <a:pPr marL="36576" indent="0">
              <a:lnSpc>
                <a:spcPct val="120000"/>
              </a:lnSpc>
              <a:spcBef>
                <a:spcPts val="0"/>
              </a:spcBef>
              <a:buNone/>
            </a:pPr>
            <a:endParaRPr lang="en-GB" sz="1600" dirty="0"/>
          </a:p>
          <a:p>
            <a:pPr marL="36576" indent="0">
              <a:lnSpc>
                <a:spcPct val="120000"/>
              </a:lnSpc>
              <a:spcBef>
                <a:spcPts val="0"/>
              </a:spcBef>
              <a:buNone/>
            </a:pPr>
            <a:r>
              <a:rPr lang="en-GB" dirty="0"/>
              <a:t>I asked [the Edwardians] —they are my elders and betters—How shall I begin to describe this woman’s character? And they said: ‘Begin by saying that her father kept a shop in Harrogate. Ascertain the rent. Ascertain the wages of shop assistants in the year 1878. Discover what her mother died of. Describe cancer. Describe calico. Describe——’ But I cried: ‘Stop! Stop!’ And I regret to say that I threw that ugly, that clumsy, that incongruous tool out of the window, for I knew that if I began describing the cancer and the calico, my Mrs. Brown, that vision //to which I cling though I know no way of imparting it to you, would have been dulled and tarnished and vanished for ever. </a:t>
            </a:r>
          </a:p>
          <a:p>
            <a:pPr marL="36576" indent="0">
              <a:lnSpc>
                <a:spcPct val="120000"/>
              </a:lnSpc>
              <a:spcBef>
                <a:spcPts val="0"/>
              </a:spcBef>
              <a:buNone/>
            </a:pPr>
            <a:r>
              <a:rPr lang="en-GB" dirty="0"/>
              <a:t>		</a:t>
            </a:r>
          </a:p>
          <a:p>
            <a:pPr marL="36576" indent="0">
              <a:lnSpc>
                <a:spcPct val="120000"/>
              </a:lnSpc>
              <a:spcBef>
                <a:spcPts val="0"/>
              </a:spcBef>
              <a:buNone/>
            </a:pPr>
            <a:r>
              <a:rPr lang="en-GB" sz="2900" dirty="0"/>
              <a:t>		Virginia Woolf, ‘Mr Bennet and Mrs Brown’</a:t>
            </a:r>
            <a:endParaRPr lang="en-GB" dirty="0"/>
          </a:p>
        </p:txBody>
      </p:sp>
    </p:spTree>
    <p:extLst>
      <p:ext uri="{BB962C8B-B14F-4D97-AF65-F5344CB8AC3E}">
        <p14:creationId xmlns:p14="http://schemas.microsoft.com/office/powerpoint/2010/main" val="2528299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47115-7519-46B2-8E85-2822A00F18A1}"/>
              </a:ext>
            </a:extLst>
          </p:cNvPr>
          <p:cNvSpPr>
            <a:spLocks noGrp="1"/>
          </p:cNvSpPr>
          <p:nvPr>
            <p:ph type="title"/>
          </p:nvPr>
        </p:nvSpPr>
        <p:spPr>
          <a:xfrm>
            <a:off x="1117600" y="404664"/>
            <a:ext cx="9956800" cy="436910"/>
          </a:xfrm>
        </p:spPr>
        <p:txBody>
          <a:bodyPr>
            <a:noAutofit/>
          </a:bodyPr>
          <a:lstStyle/>
          <a:p>
            <a:r>
              <a:rPr lang="en-GB" sz="3200" dirty="0">
                <a:solidFill>
                  <a:srgbClr val="92D050"/>
                </a:solidFill>
              </a:rPr>
              <a:t>Style &amp; substance</a:t>
            </a:r>
          </a:p>
        </p:txBody>
      </p:sp>
      <p:sp>
        <p:nvSpPr>
          <p:cNvPr id="3" name="Content Placeholder 2">
            <a:extLst>
              <a:ext uri="{FF2B5EF4-FFF2-40B4-BE49-F238E27FC236}">
                <a16:creationId xmlns:a16="http://schemas.microsoft.com/office/drawing/2014/main" id="{BFED2377-CA53-457F-9BD7-02F7A303648C}"/>
              </a:ext>
            </a:extLst>
          </p:cNvPr>
          <p:cNvSpPr>
            <a:spLocks noGrp="1"/>
          </p:cNvSpPr>
          <p:nvPr>
            <p:ph idx="1"/>
          </p:nvPr>
        </p:nvSpPr>
        <p:spPr>
          <a:xfrm>
            <a:off x="623392" y="998730"/>
            <a:ext cx="10657184" cy="5454606"/>
          </a:xfrm>
        </p:spPr>
        <p:txBody>
          <a:bodyPr>
            <a:normAutofit fontScale="70000" lnSpcReduction="20000"/>
          </a:bodyPr>
          <a:lstStyle/>
          <a:p>
            <a:pPr marL="36576" indent="0">
              <a:lnSpc>
                <a:spcPct val="120000"/>
              </a:lnSpc>
              <a:spcBef>
                <a:spcPts val="0"/>
              </a:spcBef>
              <a:buNone/>
            </a:pPr>
            <a:r>
              <a:rPr lang="en-GB" dirty="0"/>
              <a:t>You have gone to bed at night bewildered by the complexity of your feelings.</a:t>
            </a:r>
            <a:r>
              <a:rPr lang="en-GB" dirty="0">
                <a:solidFill>
                  <a:srgbClr val="92D050"/>
                </a:solidFill>
              </a:rPr>
              <a:t> In one day thousands of ideas have coursed through your brains; thousands of emotions have met, collided, and disappeared in astonishing disorder</a:t>
            </a:r>
            <a:r>
              <a:rPr lang="en-GB" dirty="0"/>
              <a:t>. Nevertheless, you allow the writers to palm off upon you a version of all this, an image of Mrs. Brown, which has no likeness to that surprising apparition whatsoever. In your modesty you seem to consider that writers are of different blood and bone from yourselves; that they know more of Mrs. Brown that you do. Never was there a more fatal mistake. </a:t>
            </a:r>
            <a:r>
              <a:rPr lang="en-GB" dirty="0">
                <a:solidFill>
                  <a:srgbClr val="92D050"/>
                </a:solidFill>
              </a:rPr>
              <a:t>It is this division between reader and writer, this humility on your part, these professional airs and graces on ours, that corrupt and emasculate the books </a:t>
            </a:r>
            <a:r>
              <a:rPr lang="en-GB" dirty="0"/>
              <a:t>which should be the healthy offspring of a close and equal alliance between us. Hence spring those </a:t>
            </a:r>
            <a:r>
              <a:rPr lang="en-GB" b="1" dirty="0">
                <a:solidFill>
                  <a:schemeClr val="accent5">
                    <a:lumMod val="60000"/>
                    <a:lumOff val="40000"/>
                  </a:schemeClr>
                </a:solidFill>
              </a:rPr>
              <a:t>sleek, smooth novels, those portentous and ridiculous biographies, that milk and watery criticism, those poems melodiously celebrating the innocence of roses and sheep which pass so plausibly for literature at the present time. </a:t>
            </a:r>
          </a:p>
          <a:p>
            <a:pPr marL="36576" indent="0">
              <a:lnSpc>
                <a:spcPct val="120000"/>
              </a:lnSpc>
              <a:spcBef>
                <a:spcPts val="0"/>
              </a:spcBef>
              <a:buNone/>
            </a:pPr>
            <a:endParaRPr lang="en-GB" u="sng" dirty="0"/>
          </a:p>
          <a:p>
            <a:pPr marL="896112" lvl="3" indent="0">
              <a:lnSpc>
                <a:spcPct val="120000"/>
              </a:lnSpc>
              <a:spcBef>
                <a:spcPts val="0"/>
              </a:spcBef>
              <a:buNone/>
            </a:pPr>
            <a:r>
              <a:rPr lang="en-GB" sz="2600" dirty="0"/>
              <a:t>Virginia Woolf, ‘Mr Bennet and Mrs Brown’</a:t>
            </a:r>
          </a:p>
        </p:txBody>
      </p:sp>
    </p:spTree>
    <p:extLst>
      <p:ext uri="{BB962C8B-B14F-4D97-AF65-F5344CB8AC3E}">
        <p14:creationId xmlns:p14="http://schemas.microsoft.com/office/powerpoint/2010/main" val="3913999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ED5D5-C6A7-4484-B7BF-CCF103EF9592}"/>
              </a:ext>
            </a:extLst>
          </p:cNvPr>
          <p:cNvSpPr>
            <a:spLocks noGrp="1"/>
          </p:cNvSpPr>
          <p:nvPr>
            <p:ph type="title"/>
          </p:nvPr>
        </p:nvSpPr>
        <p:spPr>
          <a:xfrm>
            <a:off x="609600" y="1673"/>
            <a:ext cx="9956800" cy="706090"/>
          </a:xfrm>
        </p:spPr>
        <p:txBody>
          <a:bodyPr>
            <a:normAutofit/>
          </a:bodyPr>
          <a:lstStyle/>
          <a:p>
            <a:r>
              <a:rPr lang="en-GB" sz="3200" dirty="0">
                <a:solidFill>
                  <a:srgbClr val="92D050"/>
                </a:solidFill>
              </a:rPr>
              <a:t>3 Modernist writing on time  </a:t>
            </a:r>
          </a:p>
        </p:txBody>
      </p:sp>
      <p:sp>
        <p:nvSpPr>
          <p:cNvPr id="3" name="Content Placeholder 2">
            <a:extLst>
              <a:ext uri="{FF2B5EF4-FFF2-40B4-BE49-F238E27FC236}">
                <a16:creationId xmlns:a16="http://schemas.microsoft.com/office/drawing/2014/main" id="{D02E6268-B7BC-4D0B-8A7C-8F6BCB952FB7}"/>
              </a:ext>
            </a:extLst>
          </p:cNvPr>
          <p:cNvSpPr>
            <a:spLocks noGrp="1"/>
          </p:cNvSpPr>
          <p:nvPr>
            <p:ph idx="1"/>
          </p:nvPr>
        </p:nvSpPr>
        <p:spPr>
          <a:xfrm>
            <a:off x="407368" y="707763"/>
            <a:ext cx="11463064" cy="6021287"/>
          </a:xfrm>
        </p:spPr>
        <p:txBody>
          <a:bodyPr>
            <a:normAutofit fontScale="92500" lnSpcReduction="10000"/>
          </a:bodyPr>
          <a:lstStyle/>
          <a:p>
            <a:pPr marL="36576" lvl="0" indent="0">
              <a:lnSpc>
                <a:spcPct val="120000"/>
              </a:lnSpc>
              <a:spcBef>
                <a:spcPts val="0"/>
              </a:spcBef>
              <a:buNone/>
            </a:pPr>
            <a:r>
              <a:rPr lang="en-GB" sz="2400" i="1" dirty="0"/>
              <a:t>Homogeneous/heterogeneous; atomistic/flux; irreversible/reversible. Standard, universal time vs. time understood as relative to the system by which it is measured. Public vs. private time:</a:t>
            </a:r>
          </a:p>
          <a:p>
            <a:pPr marL="36576" indent="0">
              <a:lnSpc>
                <a:spcPct val="120000"/>
              </a:lnSpc>
              <a:spcBef>
                <a:spcPts val="0"/>
              </a:spcBef>
              <a:buNone/>
            </a:pPr>
            <a:r>
              <a:rPr lang="en-GB" sz="2400" dirty="0"/>
              <a:t> </a:t>
            </a:r>
          </a:p>
          <a:p>
            <a:pPr marL="0" lvl="0" indent="0">
              <a:lnSpc>
                <a:spcPct val="120000"/>
              </a:lnSpc>
              <a:spcBef>
                <a:spcPts val="0"/>
              </a:spcBef>
              <a:buNone/>
            </a:pPr>
            <a:r>
              <a:rPr lang="en-GB" sz="2400" dirty="0"/>
              <a:t>Interpenetration (simultaneity) of past and present … as wider Modernist preoccupation. </a:t>
            </a:r>
          </a:p>
          <a:p>
            <a:pPr marL="1081088" lvl="0" indent="0">
              <a:lnSpc>
                <a:spcPct val="120000"/>
              </a:lnSpc>
              <a:spcBef>
                <a:spcPts val="0"/>
              </a:spcBef>
              <a:buNone/>
            </a:pPr>
            <a:r>
              <a:rPr lang="en-GB" sz="2000" dirty="0"/>
              <a:t>Stephen Kern, </a:t>
            </a:r>
            <a:r>
              <a:rPr lang="en-GB" sz="2000" i="1" dirty="0"/>
              <a:t>The Culture of Time and Space, 1880-1918</a:t>
            </a:r>
            <a:r>
              <a:rPr lang="en-GB" sz="2000" dirty="0"/>
              <a:t>, Cambridge, Mass.: Harvard University Press, 1986 </a:t>
            </a:r>
          </a:p>
          <a:p>
            <a:pPr marL="1616075" lvl="0" indent="0">
              <a:lnSpc>
                <a:spcPct val="120000"/>
              </a:lnSpc>
              <a:spcBef>
                <a:spcPts val="0"/>
              </a:spcBef>
              <a:buNone/>
            </a:pPr>
            <a:r>
              <a:rPr lang="en-GB" sz="2000" dirty="0">
                <a:solidFill>
                  <a:srgbClr val="92D050"/>
                </a:solidFill>
              </a:rPr>
              <a:t> </a:t>
            </a:r>
          </a:p>
          <a:p>
            <a:pPr marL="36576" indent="0">
              <a:lnSpc>
                <a:spcPct val="120000"/>
              </a:lnSpc>
              <a:spcBef>
                <a:spcPts val="0"/>
              </a:spcBef>
              <a:buNone/>
            </a:pPr>
            <a:r>
              <a:rPr lang="en-GB" sz="2400" dirty="0">
                <a:solidFill>
                  <a:srgbClr val="92D050"/>
                </a:solidFill>
              </a:rPr>
              <a:t>Modernist characters’ hostility to clockwork can be seen as a figuration, a symbolic focus, of a changed attitude to time more generally evident in the texts in which they appear – in their structure particularly. </a:t>
            </a:r>
            <a:r>
              <a:rPr lang="en-GB" sz="2400" dirty="0"/>
              <a:t>Hostility to clocks, within modernist texts, is matched by novelists’ </a:t>
            </a:r>
            <a:r>
              <a:rPr lang="en-GB" sz="2400" dirty="0">
                <a:solidFill>
                  <a:srgbClr val="92D050"/>
                </a:solidFill>
              </a:rPr>
              <a:t>reluctance to rely on chronological sequence </a:t>
            </a:r>
            <a:r>
              <a:rPr lang="en-GB" sz="2400" dirty="0"/>
              <a:t>as the basis of their construction. […] Much of [Woolf’s] fiction […], and modernist writing generally, gave up, amended or abbreviated the chronological sequence, the vision of life as a series, which had conventionally structured the novel in the nineteenth century.</a:t>
            </a:r>
          </a:p>
          <a:p>
            <a:pPr marL="1081088" lvl="2" indent="0">
              <a:lnSpc>
                <a:spcPct val="120000"/>
              </a:lnSpc>
              <a:spcBef>
                <a:spcPts val="0"/>
              </a:spcBef>
              <a:buNone/>
            </a:pPr>
            <a:r>
              <a:rPr lang="en-GB" sz="2000" dirty="0"/>
              <a:t>Randall Stevenson, </a:t>
            </a:r>
            <a:r>
              <a:rPr lang="en-GB" sz="2000" i="1" dirty="0"/>
              <a:t>Modernist Fiction: An Introduction</a:t>
            </a:r>
            <a:r>
              <a:rPr lang="en-GB" sz="2000" dirty="0"/>
              <a:t>, Hemel Hempstead: Harvester Wheatsheaf, 1992, pp.86-7</a:t>
            </a:r>
            <a:r>
              <a:rPr lang="en-GB" sz="1800" dirty="0"/>
              <a:t>.</a:t>
            </a:r>
          </a:p>
        </p:txBody>
      </p:sp>
    </p:spTree>
    <p:extLst>
      <p:ext uri="{BB962C8B-B14F-4D97-AF65-F5344CB8AC3E}">
        <p14:creationId xmlns:p14="http://schemas.microsoft.com/office/powerpoint/2010/main" val="40126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F15CD-4898-4F2F-8848-063E4607E5D1}"/>
              </a:ext>
            </a:extLst>
          </p:cNvPr>
          <p:cNvSpPr>
            <a:spLocks noGrp="1"/>
          </p:cNvSpPr>
          <p:nvPr>
            <p:ph type="title"/>
          </p:nvPr>
        </p:nvSpPr>
        <p:spPr>
          <a:xfrm>
            <a:off x="609600" y="-99392"/>
            <a:ext cx="9956800" cy="1143000"/>
          </a:xfrm>
        </p:spPr>
        <p:txBody>
          <a:bodyPr>
            <a:normAutofit/>
          </a:bodyPr>
          <a:lstStyle/>
          <a:p>
            <a:r>
              <a:rPr lang="en-GB" sz="3200" dirty="0">
                <a:solidFill>
                  <a:srgbClr val="92D050"/>
                </a:solidFill>
              </a:rPr>
              <a:t>Woolf : writing Time &amp; Space</a:t>
            </a:r>
          </a:p>
        </p:txBody>
      </p:sp>
      <p:sp>
        <p:nvSpPr>
          <p:cNvPr id="3" name="Content Placeholder 2">
            <a:extLst>
              <a:ext uri="{FF2B5EF4-FFF2-40B4-BE49-F238E27FC236}">
                <a16:creationId xmlns:a16="http://schemas.microsoft.com/office/drawing/2014/main" id="{020A5D98-1565-4017-A635-DA2777D36B39}"/>
              </a:ext>
            </a:extLst>
          </p:cNvPr>
          <p:cNvSpPr>
            <a:spLocks noGrp="1"/>
          </p:cNvSpPr>
          <p:nvPr>
            <p:ph idx="1"/>
          </p:nvPr>
        </p:nvSpPr>
        <p:spPr>
          <a:xfrm>
            <a:off x="609600" y="908720"/>
            <a:ext cx="9956800" cy="5688631"/>
          </a:xfrm>
        </p:spPr>
        <p:txBody>
          <a:bodyPr>
            <a:normAutofit fontScale="62500" lnSpcReduction="20000"/>
          </a:bodyPr>
          <a:lstStyle/>
          <a:p>
            <a:pPr marL="36576" lvl="0" indent="0">
              <a:lnSpc>
                <a:spcPct val="120000"/>
              </a:lnSpc>
              <a:spcBef>
                <a:spcPts val="0"/>
              </a:spcBef>
              <a:buNone/>
            </a:pPr>
            <a:r>
              <a:rPr lang="en-GB" sz="3200" i="1" dirty="0"/>
              <a:t>Gendering of public (Mr Ramsay/masculine) and private (Mrs Ramsay/feminine) times. Memory and growing old (mortality – will things last?) as themes throughout the novel.</a:t>
            </a:r>
          </a:p>
          <a:p>
            <a:pPr marL="36576" indent="0">
              <a:lnSpc>
                <a:spcPct val="120000"/>
              </a:lnSpc>
              <a:spcBef>
                <a:spcPts val="0"/>
              </a:spcBef>
              <a:buNone/>
            </a:pPr>
            <a:r>
              <a:rPr lang="en-GB" dirty="0"/>
              <a:t> </a:t>
            </a:r>
          </a:p>
          <a:p>
            <a:pPr marL="720725" indent="0">
              <a:lnSpc>
                <a:spcPct val="120000"/>
              </a:lnSpc>
              <a:spcBef>
                <a:spcPts val="0"/>
              </a:spcBef>
              <a:buNone/>
            </a:pPr>
            <a:r>
              <a:rPr lang="en-GB" dirty="0"/>
              <a:t>That was all—a simple question; one that tended to close in on one with years. The great revelation had never come. The great revelation perhaps never did come. Instead there were little daily miracles, illuminations, matches struck unexpectedly in the dark; here was one. This, that, and the other; herself and Charles </a:t>
            </a:r>
            <a:r>
              <a:rPr lang="en-GB" dirty="0" err="1"/>
              <a:t>Tansley</a:t>
            </a:r>
            <a:r>
              <a:rPr lang="en-GB" dirty="0"/>
              <a:t> and the breaking wave; Mrs Ramsay bringing them together; Mrs Ramsay saying, “Life stand still here”; </a:t>
            </a:r>
            <a:r>
              <a:rPr lang="en-GB" dirty="0">
                <a:solidFill>
                  <a:srgbClr val="92D050"/>
                </a:solidFill>
              </a:rPr>
              <a:t>Mrs Ramsay making of the moment something permanent (as in another sphere Lily herself tried to make of the moment something permanent)—</a:t>
            </a:r>
            <a:r>
              <a:rPr lang="en-GB" dirty="0"/>
              <a:t>this was of the nature of a revelation</a:t>
            </a:r>
            <a:r>
              <a:rPr lang="en-GB" dirty="0">
                <a:solidFill>
                  <a:srgbClr val="92D050"/>
                </a:solidFill>
              </a:rPr>
              <a:t>. In the midst of chaos there was shape; this eternal passing and flowing (she looked at the clouds going and the leaves shaking) was struck into stability</a:t>
            </a:r>
            <a:r>
              <a:rPr lang="en-GB" dirty="0"/>
              <a:t>. Life stand still here, Mrs Ramsay said. “Mrs Ramsay! Mrs Ramsay!” she repeated. She owed it all to her.</a:t>
            </a:r>
          </a:p>
          <a:p>
            <a:pPr marL="36576" indent="0">
              <a:buNone/>
            </a:pPr>
            <a:endParaRPr lang="en-GB" dirty="0"/>
          </a:p>
          <a:p>
            <a:pPr marL="36576" indent="0">
              <a:buNone/>
            </a:pPr>
            <a:r>
              <a:rPr lang="en-GB" sz="3200" dirty="0"/>
              <a:t>The spaces inside and outside the house – a version of </a:t>
            </a:r>
            <a:r>
              <a:rPr lang="en-GB" sz="3200" i="1" dirty="0"/>
              <a:t>The Tempest</a:t>
            </a:r>
            <a:r>
              <a:rPr lang="en-GB" sz="3200" dirty="0"/>
              <a:t> – constant references to translation of the ordinary into something rich and strange</a:t>
            </a:r>
          </a:p>
          <a:p>
            <a:pPr marL="36576" indent="0">
              <a:buNone/>
            </a:pPr>
            <a:endParaRPr lang="en-GB" dirty="0"/>
          </a:p>
        </p:txBody>
      </p:sp>
    </p:spTree>
    <p:extLst>
      <p:ext uri="{BB962C8B-B14F-4D97-AF65-F5344CB8AC3E}">
        <p14:creationId xmlns:p14="http://schemas.microsoft.com/office/powerpoint/2010/main" val="2449107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E5A01-0FE9-44C1-9D7C-65302D1CBE9C}"/>
              </a:ext>
            </a:extLst>
          </p:cNvPr>
          <p:cNvSpPr>
            <a:spLocks noGrp="1"/>
          </p:cNvSpPr>
          <p:nvPr>
            <p:ph type="title"/>
          </p:nvPr>
        </p:nvSpPr>
        <p:spPr>
          <a:xfrm>
            <a:off x="1199456" y="116632"/>
            <a:ext cx="9956800" cy="571500"/>
          </a:xfrm>
        </p:spPr>
        <p:txBody>
          <a:bodyPr>
            <a:normAutofit fontScale="90000"/>
          </a:bodyPr>
          <a:lstStyle/>
          <a:p>
            <a:r>
              <a:rPr lang="en-GB" sz="3200" dirty="0">
                <a:solidFill>
                  <a:srgbClr val="92D050"/>
                </a:solidFill>
              </a:rPr>
              <a:t>Understanding differences: classical </a:t>
            </a:r>
            <a:r>
              <a:rPr lang="en-GB" sz="3200" dirty="0" err="1">
                <a:solidFill>
                  <a:srgbClr val="92D050"/>
                </a:solidFill>
              </a:rPr>
              <a:t>greek</a:t>
            </a:r>
            <a:endParaRPr lang="en-GB" sz="3200" dirty="0">
              <a:solidFill>
                <a:srgbClr val="92D050"/>
              </a:solidFill>
            </a:endParaRPr>
          </a:p>
        </p:txBody>
      </p:sp>
      <p:sp>
        <p:nvSpPr>
          <p:cNvPr id="3" name="Content Placeholder 2">
            <a:extLst>
              <a:ext uri="{FF2B5EF4-FFF2-40B4-BE49-F238E27FC236}">
                <a16:creationId xmlns:a16="http://schemas.microsoft.com/office/drawing/2014/main" id="{A0677F3F-7D41-4988-BF3A-0352521E2E11}"/>
              </a:ext>
            </a:extLst>
          </p:cNvPr>
          <p:cNvSpPr>
            <a:spLocks noGrp="1"/>
          </p:cNvSpPr>
          <p:nvPr>
            <p:ph idx="1"/>
          </p:nvPr>
        </p:nvSpPr>
        <p:spPr>
          <a:xfrm>
            <a:off x="304800" y="667093"/>
            <a:ext cx="11582400" cy="6462685"/>
          </a:xfrm>
        </p:spPr>
        <p:txBody>
          <a:bodyPr>
            <a:normAutofit fontScale="62500" lnSpcReduction="20000"/>
          </a:bodyPr>
          <a:lstStyle/>
          <a:p>
            <a:pPr marL="36576" indent="0">
              <a:lnSpc>
                <a:spcPct val="120000"/>
              </a:lnSpc>
              <a:spcBef>
                <a:spcPts val="0"/>
              </a:spcBef>
              <a:buNone/>
            </a:pPr>
            <a:r>
              <a:rPr lang="en-GB" sz="3200" dirty="0"/>
              <a:t>For it is vain and foolish to talk of knowing Greek, since in our ignorance we should be at the bottom of any class of schoolboys, since </a:t>
            </a:r>
            <a:r>
              <a:rPr lang="en-GB" sz="3200" dirty="0">
                <a:solidFill>
                  <a:srgbClr val="92D050"/>
                </a:solidFill>
              </a:rPr>
              <a:t>we do not know how the words sounded, or where precisely we ought to laugh, or how the actors acted, and between this foreign people and ourselves there is not only difference of race and tongue but a tremendous breach of tradition</a:t>
            </a:r>
            <a:r>
              <a:rPr lang="en-GB" sz="3200" dirty="0"/>
              <a:t>…</a:t>
            </a:r>
          </a:p>
          <a:p>
            <a:pPr marL="36576" indent="0">
              <a:lnSpc>
                <a:spcPct val="120000"/>
              </a:lnSpc>
              <a:spcBef>
                <a:spcPts val="0"/>
              </a:spcBef>
              <a:buNone/>
            </a:pPr>
            <a:r>
              <a:rPr lang="en-GB" sz="3200" dirty="0"/>
              <a:t>Pick up any play by Sophocles, read—</a:t>
            </a:r>
          </a:p>
          <a:p>
            <a:pPr marL="36576" indent="0">
              <a:lnSpc>
                <a:spcPct val="120000"/>
              </a:lnSpc>
              <a:spcBef>
                <a:spcPts val="0"/>
              </a:spcBef>
              <a:buNone/>
            </a:pPr>
            <a:r>
              <a:rPr lang="en-GB" sz="3200" i="1" dirty="0"/>
              <a:t>		Son of him who led our hosts at Troy of old, son of Agamemnon</a:t>
            </a:r>
            <a:r>
              <a:rPr lang="en-GB" sz="3200" dirty="0"/>
              <a:t>,</a:t>
            </a:r>
          </a:p>
          <a:p>
            <a:pPr marL="36576" indent="0">
              <a:lnSpc>
                <a:spcPct val="120000"/>
              </a:lnSpc>
              <a:spcBef>
                <a:spcPts val="0"/>
              </a:spcBef>
              <a:buNone/>
            </a:pPr>
            <a:r>
              <a:rPr lang="en-GB" sz="3200" dirty="0"/>
              <a:t>and at once </a:t>
            </a:r>
            <a:r>
              <a:rPr lang="en-GB" sz="3200" u="sng" dirty="0">
                <a:solidFill>
                  <a:srgbClr val="92D050"/>
                </a:solidFill>
              </a:rPr>
              <a:t>the mind begins to fashion itself surroundings</a:t>
            </a:r>
            <a:r>
              <a:rPr lang="en-GB" sz="3200" dirty="0"/>
              <a:t>. It makes some background, even of the most provisional sort, for Sophocles; it imagines some village, in a remote part of the country, near the sea. </a:t>
            </a:r>
          </a:p>
          <a:p>
            <a:pPr marL="36576" indent="0">
              <a:lnSpc>
                <a:spcPct val="120000"/>
              </a:lnSpc>
              <a:spcBef>
                <a:spcPts val="0"/>
              </a:spcBef>
              <a:buNone/>
            </a:pPr>
            <a:r>
              <a:rPr lang="en-GB" sz="3200" dirty="0"/>
              <a:t>-------------</a:t>
            </a:r>
          </a:p>
          <a:p>
            <a:pPr marL="36576" indent="0">
              <a:buNone/>
            </a:pPr>
            <a:r>
              <a:rPr lang="en-GB" sz="3200" dirty="0"/>
              <a:t>We can never hope to get the whole fling of a sentence in Greek as we do in English. We cannot hear it, now dissonant, now harmonious, tossing sound from line to line across a page. We cannot pick up infallibly one by one all those minute signals by which a phrase is made to hint, to turn, to live. Nevertheless, it is the language that has us most in bondage;  </a:t>
            </a:r>
            <a:r>
              <a:rPr lang="en-GB" sz="3200" dirty="0">
                <a:solidFill>
                  <a:srgbClr val="92D050"/>
                </a:solidFill>
              </a:rPr>
              <a:t>the compactness of the expression. Shelley takes twenty-one words in English to translate thirteen words of Greek</a:t>
            </a:r>
            <a:r>
              <a:rPr lang="en-GB" sz="3200" dirty="0"/>
              <a:t> (”. . . for everyone, even if before he were ever so undisciplined, becomes a poet as soon as he is touched by love”).</a:t>
            </a:r>
          </a:p>
          <a:p>
            <a:pPr marL="36576" indent="0">
              <a:buNone/>
            </a:pPr>
            <a:r>
              <a:rPr lang="en-GB" sz="3200" dirty="0"/>
              <a:t>Every ounce of fat has been pared off, leaving the flesh firm. </a:t>
            </a:r>
            <a:r>
              <a:rPr lang="en-GB" sz="3200" dirty="0">
                <a:solidFill>
                  <a:srgbClr val="92D050"/>
                </a:solidFill>
              </a:rPr>
              <a:t>Then, </a:t>
            </a:r>
            <a:r>
              <a:rPr lang="en-GB" sz="3200" u="sng" dirty="0">
                <a:solidFill>
                  <a:srgbClr val="92D050"/>
                </a:solidFill>
              </a:rPr>
              <a:t>spare and bare as it is, no language can move more quickly, dancing, shaking, all alive, but controlled</a:t>
            </a:r>
            <a:r>
              <a:rPr lang="en-GB" sz="3200" dirty="0">
                <a:solidFill>
                  <a:srgbClr val="92D050"/>
                </a:solidFill>
              </a:rPr>
              <a:t>. </a:t>
            </a:r>
            <a:r>
              <a:rPr lang="en-GB" sz="3200" dirty="0"/>
              <a:t>Then there are the words themselves …so clear, so hard, so intense, that to speak plainly yet fittingly without blurring the outline or clouding the depths, Greek is the only expression. </a:t>
            </a:r>
            <a:r>
              <a:rPr lang="en-GB" sz="3200" dirty="0">
                <a:solidFill>
                  <a:srgbClr val="92D050"/>
                </a:solidFill>
              </a:rPr>
              <a:t>It is useless, then, to read Greek in translations. Translators can but offer us a vague equivalent; their language is necessarily full of echoes and associations. </a:t>
            </a:r>
          </a:p>
          <a:p>
            <a:pPr marL="36576" indent="0">
              <a:spcBef>
                <a:spcPts val="0"/>
              </a:spcBef>
              <a:buNone/>
            </a:pPr>
            <a:endParaRPr lang="en-GB" dirty="0"/>
          </a:p>
        </p:txBody>
      </p:sp>
    </p:spTree>
    <p:extLst>
      <p:ext uri="{BB962C8B-B14F-4D97-AF65-F5344CB8AC3E}">
        <p14:creationId xmlns:p14="http://schemas.microsoft.com/office/powerpoint/2010/main" val="2457542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342E0D-CC84-4719-B631-59EEB380C816}"/>
              </a:ext>
            </a:extLst>
          </p:cNvPr>
          <p:cNvSpPr>
            <a:spLocks noGrp="1"/>
          </p:cNvSpPr>
          <p:nvPr>
            <p:ph idx="1"/>
          </p:nvPr>
        </p:nvSpPr>
        <p:spPr>
          <a:xfrm>
            <a:off x="479376" y="260648"/>
            <a:ext cx="11017224" cy="6408712"/>
          </a:xfrm>
        </p:spPr>
        <p:txBody>
          <a:bodyPr>
            <a:normAutofit fontScale="70000" lnSpcReduction="20000"/>
          </a:bodyPr>
          <a:lstStyle/>
          <a:p>
            <a:pPr marL="36576" indent="0">
              <a:lnSpc>
                <a:spcPct val="120000"/>
              </a:lnSpc>
              <a:spcBef>
                <a:spcPts val="0"/>
              </a:spcBef>
              <a:buNone/>
            </a:pPr>
            <a:r>
              <a:rPr lang="en-GB" sz="3200" dirty="0"/>
              <a:t>With warmth and sunshine and months of brilliant, fine weather, life of course is instantly changed; </a:t>
            </a:r>
            <a:r>
              <a:rPr lang="en-GB" sz="3200" dirty="0">
                <a:solidFill>
                  <a:srgbClr val="92D050"/>
                </a:solidFill>
              </a:rPr>
              <a:t>it is transacted out of doors, with the result, known to all who visit Italy, that small incidents are debated in the street, not in the sitting-room, and become dramatic; make people voluble; inspire in them that sneering, laughing, nimbleness of wit and tongue peculiar to the Southern races</a:t>
            </a:r>
            <a:r>
              <a:rPr lang="en-GB" sz="3200" dirty="0"/>
              <a:t>, which has nothing in common with the slow reserve, the low half-tones, the brooding introspective melancholy of people accustomed to live more than half the year indoors.</a:t>
            </a:r>
          </a:p>
          <a:p>
            <a:pPr marL="36576" indent="0">
              <a:lnSpc>
                <a:spcPct val="120000"/>
              </a:lnSpc>
              <a:spcBef>
                <a:spcPts val="0"/>
              </a:spcBef>
              <a:buNone/>
            </a:pPr>
            <a:endParaRPr lang="en-GB" sz="1600" dirty="0"/>
          </a:p>
          <a:p>
            <a:pPr marL="36576" indent="0">
              <a:lnSpc>
                <a:spcPct val="120000"/>
              </a:lnSpc>
              <a:spcBef>
                <a:spcPts val="0"/>
              </a:spcBef>
              <a:buNone/>
            </a:pPr>
            <a:r>
              <a:rPr lang="en-GB" sz="3200" dirty="0"/>
              <a:t>At once in [Euripides’s] </a:t>
            </a:r>
            <a:r>
              <a:rPr lang="en-GB" sz="3200" i="1" dirty="0"/>
              <a:t>Bacchae</a:t>
            </a:r>
            <a:r>
              <a:rPr lang="en-GB" sz="3200" dirty="0"/>
              <a:t> we are in the world of psychology and doubt; the world where the mind twists facts and changes them and makes the familiar aspects of life appear new and questionable. What is Bacchus, and who are the Gods, and what is man’s duty to them, and what the rights of his subtle brain? To these questions the chorus makes no reply, or replies mockingly, or speaks darkly ... Time is so short and I have so much to say, that </a:t>
            </a:r>
            <a:r>
              <a:rPr lang="en-GB" sz="3200" dirty="0">
                <a:solidFill>
                  <a:srgbClr val="92D050"/>
                </a:solidFill>
              </a:rPr>
              <a:t>unless you will allow me to place together two apparently unrelated statements and trust to you to pull them together, you must be content with a mere skeleton of the play I might have given yo</a:t>
            </a:r>
            <a:r>
              <a:rPr lang="en-GB" dirty="0">
                <a:solidFill>
                  <a:srgbClr val="92D050"/>
                </a:solidFill>
              </a:rPr>
              <a:t>u.</a:t>
            </a:r>
          </a:p>
          <a:p>
            <a:pPr marL="36576" indent="0">
              <a:lnSpc>
                <a:spcPct val="120000"/>
              </a:lnSpc>
              <a:spcBef>
                <a:spcPts val="0"/>
              </a:spcBef>
              <a:buNone/>
            </a:pPr>
            <a:endParaRPr lang="en-GB" dirty="0"/>
          </a:p>
          <a:p>
            <a:pPr marL="36576" indent="0">
              <a:lnSpc>
                <a:spcPct val="120000"/>
              </a:lnSpc>
              <a:spcBef>
                <a:spcPts val="0"/>
              </a:spcBef>
              <a:buNone/>
            </a:pPr>
            <a:r>
              <a:rPr lang="en-GB" dirty="0"/>
              <a:t>					 </a:t>
            </a:r>
            <a:r>
              <a:rPr lang="en-GB" sz="2900" dirty="0"/>
              <a:t>Virginia Woolf, ‘On Not Knowing Greek’</a:t>
            </a:r>
          </a:p>
        </p:txBody>
      </p:sp>
    </p:spTree>
    <p:extLst>
      <p:ext uri="{BB962C8B-B14F-4D97-AF65-F5344CB8AC3E}">
        <p14:creationId xmlns:p14="http://schemas.microsoft.com/office/powerpoint/2010/main" val="3515030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03740-0DBF-4682-A174-9F4DF1C8DC5F}"/>
              </a:ext>
            </a:extLst>
          </p:cNvPr>
          <p:cNvSpPr>
            <a:spLocks noGrp="1"/>
          </p:cNvSpPr>
          <p:nvPr>
            <p:ph type="title"/>
          </p:nvPr>
        </p:nvSpPr>
        <p:spPr>
          <a:xfrm>
            <a:off x="609600" y="274638"/>
            <a:ext cx="9956800" cy="778098"/>
          </a:xfrm>
        </p:spPr>
        <p:txBody>
          <a:bodyPr>
            <a:normAutofit/>
          </a:bodyPr>
          <a:lstStyle/>
          <a:p>
            <a:r>
              <a:rPr lang="en-GB" sz="3600" dirty="0">
                <a:solidFill>
                  <a:srgbClr val="92D050"/>
                </a:solidFill>
              </a:rPr>
              <a:t>4. Art and philosophy </a:t>
            </a:r>
            <a:endParaRPr lang="en-GB" dirty="0">
              <a:solidFill>
                <a:srgbClr val="92D050"/>
              </a:solidFill>
            </a:endParaRPr>
          </a:p>
        </p:txBody>
      </p:sp>
      <p:sp>
        <p:nvSpPr>
          <p:cNvPr id="3" name="Content Placeholder 2">
            <a:extLst>
              <a:ext uri="{FF2B5EF4-FFF2-40B4-BE49-F238E27FC236}">
                <a16:creationId xmlns:a16="http://schemas.microsoft.com/office/drawing/2014/main" id="{2441BC02-2810-47AA-B2C9-4E63CD7FCE0E}"/>
              </a:ext>
            </a:extLst>
          </p:cNvPr>
          <p:cNvSpPr>
            <a:spLocks noGrp="1"/>
          </p:cNvSpPr>
          <p:nvPr>
            <p:ph idx="1"/>
          </p:nvPr>
        </p:nvSpPr>
        <p:spPr>
          <a:xfrm>
            <a:off x="551384" y="1268760"/>
            <a:ext cx="11031016" cy="5472607"/>
          </a:xfrm>
        </p:spPr>
        <p:txBody>
          <a:bodyPr>
            <a:normAutofit fontScale="62500" lnSpcReduction="20000"/>
          </a:bodyPr>
          <a:lstStyle/>
          <a:p>
            <a:pPr marL="36576" indent="0">
              <a:lnSpc>
                <a:spcPct val="120000"/>
              </a:lnSpc>
              <a:spcBef>
                <a:spcPts val="0"/>
              </a:spcBef>
              <a:buNone/>
            </a:pPr>
            <a:r>
              <a:rPr lang="en-GB" dirty="0"/>
              <a:t> Oh, but,” said Lily, “think of his work!”</a:t>
            </a:r>
          </a:p>
          <a:p>
            <a:pPr marL="36576" indent="0">
              <a:lnSpc>
                <a:spcPct val="120000"/>
              </a:lnSpc>
              <a:spcBef>
                <a:spcPts val="0"/>
              </a:spcBef>
              <a:buNone/>
            </a:pPr>
            <a:endParaRPr lang="en-GB" dirty="0"/>
          </a:p>
          <a:p>
            <a:pPr marL="36576" indent="0">
              <a:lnSpc>
                <a:spcPct val="120000"/>
              </a:lnSpc>
              <a:spcBef>
                <a:spcPts val="0"/>
              </a:spcBef>
              <a:buNone/>
            </a:pPr>
            <a:r>
              <a:rPr lang="en-GB" dirty="0"/>
              <a:t>Whenever she “thought of his work” she always saw clearly before her a large kitchen table. It was Andrew’s doing. She asked him what his father’s books were about. </a:t>
            </a:r>
            <a:r>
              <a:rPr lang="en-GB" dirty="0">
                <a:solidFill>
                  <a:srgbClr val="92D050"/>
                </a:solidFill>
              </a:rPr>
              <a:t>“Subject and object and the nature of reality,”</a:t>
            </a:r>
            <a:r>
              <a:rPr lang="en-GB" dirty="0"/>
              <a:t> Andrew had said. And when she said Heavens, she had no notion what that meant. “Think of a kitchen table then,” he told her, “when you’re not there.”</a:t>
            </a:r>
          </a:p>
          <a:p>
            <a:pPr marL="36576" indent="0">
              <a:lnSpc>
                <a:spcPct val="120000"/>
              </a:lnSpc>
              <a:spcBef>
                <a:spcPts val="0"/>
              </a:spcBef>
              <a:buNone/>
            </a:pPr>
            <a:endParaRPr lang="en-GB" dirty="0"/>
          </a:p>
          <a:p>
            <a:pPr marL="36576" indent="0">
              <a:lnSpc>
                <a:spcPct val="120000"/>
              </a:lnSpc>
              <a:spcBef>
                <a:spcPts val="0"/>
              </a:spcBef>
              <a:buNone/>
            </a:pPr>
            <a:r>
              <a:rPr lang="en-GB" dirty="0"/>
              <a:t>So now she always saw, when she thought of Mr. Ramsay’s work, a scrubbed kitchen table. It lodged now in the fork of a pear tree, for they had reached the orchard. And with a painful effort of concentration, she focused her mind, not upon the silver-bossed bark of the tree, or upon its fish-shaped leaves, but upon a phantom kitchen table, one of those scrubbed board tables, grained and knotted, whose virtue seems to have been laid bare by years of muscular integrity, which stuck there, its four legs in air. Naturally, if one’s days were passed in this seeing of angular essences, this reducing of lovely evenings, with all their flamingo clouds and blue and silver to a white deal four-legged table (and it was a mark of the finest minds to do so), naturally one could not be judged like an ordinary person.</a:t>
            </a:r>
          </a:p>
          <a:p>
            <a:pPr marL="36576" indent="0">
              <a:lnSpc>
                <a:spcPct val="120000"/>
              </a:lnSpc>
              <a:spcBef>
                <a:spcPts val="0"/>
              </a:spcBef>
              <a:buNone/>
            </a:pPr>
            <a:r>
              <a:rPr lang="en-GB" dirty="0"/>
              <a:t> </a:t>
            </a:r>
          </a:p>
          <a:p>
            <a:pPr marL="36576" indent="0">
              <a:buNone/>
            </a:pPr>
            <a:endParaRPr lang="en-GB" dirty="0"/>
          </a:p>
        </p:txBody>
      </p:sp>
    </p:spTree>
    <p:extLst>
      <p:ext uri="{BB962C8B-B14F-4D97-AF65-F5344CB8AC3E}">
        <p14:creationId xmlns:p14="http://schemas.microsoft.com/office/powerpoint/2010/main" val="4241829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5A38E-9F8D-4DE1-B5E8-82ED45ACB314}"/>
              </a:ext>
            </a:extLst>
          </p:cNvPr>
          <p:cNvSpPr>
            <a:spLocks noGrp="1"/>
          </p:cNvSpPr>
          <p:nvPr>
            <p:ph type="title"/>
          </p:nvPr>
        </p:nvSpPr>
        <p:spPr/>
        <p:txBody>
          <a:bodyPr>
            <a:noAutofit/>
          </a:bodyPr>
          <a:lstStyle/>
          <a:p>
            <a:r>
              <a:rPr lang="en-GB" sz="3200" dirty="0">
                <a:solidFill>
                  <a:srgbClr val="92D050"/>
                </a:solidFill>
              </a:rPr>
              <a:t>Imperialism and Policing gender norms</a:t>
            </a:r>
          </a:p>
        </p:txBody>
      </p:sp>
      <p:sp>
        <p:nvSpPr>
          <p:cNvPr id="3" name="Content Placeholder 2">
            <a:extLst>
              <a:ext uri="{FF2B5EF4-FFF2-40B4-BE49-F238E27FC236}">
                <a16:creationId xmlns:a16="http://schemas.microsoft.com/office/drawing/2014/main" id="{324272EE-6771-4ECD-9854-B60B78083822}"/>
              </a:ext>
            </a:extLst>
          </p:cNvPr>
          <p:cNvSpPr>
            <a:spLocks noGrp="1"/>
          </p:cNvSpPr>
          <p:nvPr>
            <p:ph idx="1"/>
          </p:nvPr>
        </p:nvSpPr>
        <p:spPr>
          <a:xfrm>
            <a:off x="609600" y="1422077"/>
            <a:ext cx="9956800" cy="4882554"/>
          </a:xfrm>
        </p:spPr>
        <p:txBody>
          <a:bodyPr>
            <a:normAutofit fontScale="77500" lnSpcReduction="20000"/>
          </a:bodyPr>
          <a:lstStyle/>
          <a:p>
            <a:pPr marL="36576" indent="0">
              <a:lnSpc>
                <a:spcPct val="120000"/>
              </a:lnSpc>
              <a:buNone/>
            </a:pPr>
            <a:r>
              <a:rPr lang="en-GB" dirty="0">
                <a:solidFill>
                  <a:srgbClr val="92D050"/>
                </a:solidFill>
              </a:rPr>
              <a:t>Imperialism is not something that happened elsewhere </a:t>
            </a:r>
            <a:r>
              <a:rPr lang="en-GB" dirty="0"/>
              <a:t>-- a disagreeable fact of history external to Western identity. Rather, </a:t>
            </a:r>
            <a:r>
              <a:rPr lang="en-GB" u="sng" dirty="0"/>
              <a:t>imperialism and the invention of race were fundamental aspects of Western, industrial modernity.</a:t>
            </a:r>
            <a:r>
              <a:rPr lang="en-GB" dirty="0">
                <a:solidFill>
                  <a:srgbClr val="92D050"/>
                </a:solidFill>
              </a:rPr>
              <a:t> </a:t>
            </a:r>
            <a:r>
              <a:rPr lang="en-GB" dirty="0"/>
              <a:t>The </a:t>
            </a:r>
            <a:r>
              <a:rPr lang="en-GB" dirty="0">
                <a:solidFill>
                  <a:srgbClr val="92D050"/>
                </a:solidFill>
              </a:rPr>
              <a:t>invention of race in the urban metropoles</a:t>
            </a:r>
            <a:r>
              <a:rPr lang="en-GB" dirty="0"/>
              <a:t>. . . became central not only to the self-definition of the middle class but also to the policing of the "dangerous classes": the working class, the Irish, Jews, prostitutes, feminists, gays and lesbians, criminals, the militant crowd and so on. At the same time, </a:t>
            </a:r>
            <a:r>
              <a:rPr lang="en-GB" dirty="0">
                <a:solidFill>
                  <a:srgbClr val="92D050"/>
                </a:solidFill>
              </a:rPr>
              <a:t>the cult of domesticity </a:t>
            </a:r>
            <a:r>
              <a:rPr lang="en-GB" dirty="0"/>
              <a:t>was not simply a trivial and fleeting irrelevance, belonging properly in the private, "natural" realm of the family. Rather, I argue that the cult of domesticity was a crucial, if concealed, dimension of male as well as female identities -- shifting and unstable as these were.</a:t>
            </a:r>
          </a:p>
          <a:p>
            <a:pPr marL="338328" lvl="1" indent="0">
              <a:buNone/>
            </a:pPr>
            <a:r>
              <a:rPr lang="en-GB" dirty="0"/>
              <a:t>Anne McClintock, </a:t>
            </a:r>
            <a:r>
              <a:rPr lang="en-GB" i="1" dirty="0"/>
              <a:t>Imperial Leather: Race, Gender, and Sexuality in the Colonial Context</a:t>
            </a:r>
            <a:r>
              <a:rPr lang="en-GB" dirty="0"/>
              <a:t>, (New York: Routledge, 1995)</a:t>
            </a:r>
          </a:p>
        </p:txBody>
      </p:sp>
    </p:spTree>
    <p:extLst>
      <p:ext uri="{BB962C8B-B14F-4D97-AF65-F5344CB8AC3E}">
        <p14:creationId xmlns:p14="http://schemas.microsoft.com/office/powerpoint/2010/main" val="1759586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610B-0C4C-4411-A12B-2365389F497E}"/>
              </a:ext>
            </a:extLst>
          </p:cNvPr>
          <p:cNvSpPr>
            <a:spLocks noGrp="1"/>
          </p:cNvSpPr>
          <p:nvPr>
            <p:ph type="title"/>
          </p:nvPr>
        </p:nvSpPr>
        <p:spPr>
          <a:xfrm>
            <a:off x="609600" y="274638"/>
            <a:ext cx="10742984" cy="778098"/>
          </a:xfrm>
        </p:spPr>
        <p:txBody>
          <a:bodyPr>
            <a:normAutofit fontScale="90000"/>
          </a:bodyPr>
          <a:lstStyle/>
          <a:p>
            <a:r>
              <a:rPr lang="en-GB" sz="3600" dirty="0">
                <a:solidFill>
                  <a:srgbClr val="92D050"/>
                </a:solidFill>
              </a:rPr>
              <a:t>Victorian women &amp; the world of feeling</a:t>
            </a:r>
            <a:endParaRPr lang="en-GB" dirty="0">
              <a:solidFill>
                <a:srgbClr val="92D050"/>
              </a:solidFill>
            </a:endParaRPr>
          </a:p>
        </p:txBody>
      </p:sp>
      <p:sp>
        <p:nvSpPr>
          <p:cNvPr id="3" name="Content Placeholder 2">
            <a:extLst>
              <a:ext uri="{FF2B5EF4-FFF2-40B4-BE49-F238E27FC236}">
                <a16:creationId xmlns:a16="http://schemas.microsoft.com/office/drawing/2014/main" id="{B52E4338-482D-4370-A617-4A861B867237}"/>
              </a:ext>
            </a:extLst>
          </p:cNvPr>
          <p:cNvSpPr>
            <a:spLocks noGrp="1"/>
          </p:cNvSpPr>
          <p:nvPr>
            <p:ph idx="1"/>
          </p:nvPr>
        </p:nvSpPr>
        <p:spPr>
          <a:xfrm>
            <a:off x="609600" y="1600201"/>
            <a:ext cx="10382944" cy="4525963"/>
          </a:xfrm>
        </p:spPr>
        <p:txBody>
          <a:bodyPr>
            <a:normAutofit/>
          </a:bodyPr>
          <a:lstStyle/>
          <a:p>
            <a:pPr marL="36576" indent="0">
              <a:buNone/>
            </a:pPr>
            <a:r>
              <a:rPr lang="en-GB" sz="2400" dirty="0"/>
              <a:t>Indeed, she had the whole of the other sex under her protection; for reasons she could not explain, for their </a:t>
            </a:r>
            <a:r>
              <a:rPr lang="en-GB" sz="2400" dirty="0">
                <a:solidFill>
                  <a:srgbClr val="92D050"/>
                </a:solidFill>
              </a:rPr>
              <a:t>chivalry and valour, for the fact that they negotiated treaties, ruled India, controlled finance; </a:t>
            </a:r>
            <a:r>
              <a:rPr lang="en-GB" sz="2400" dirty="0"/>
              <a:t>finally for an attitude towards herself which no woman could fail to feel or to find agreeable, something trustful, childlike, reverential; which an old woman could take from a young man without loss of dignity, and woe betide the girl—pray Heaven it was none of her daughters!--who did not feel the worth of it, and all that it implied, to the marrow of her bones! </a:t>
            </a:r>
          </a:p>
          <a:p>
            <a:pPr marL="36576" indent="0">
              <a:buNone/>
            </a:pPr>
            <a:endParaRPr lang="en-GB" sz="2400" dirty="0"/>
          </a:p>
          <a:p>
            <a:pPr marL="36576" indent="0">
              <a:buNone/>
            </a:pPr>
            <a:r>
              <a:rPr lang="en-GB" sz="2600" dirty="0"/>
              <a:t>	</a:t>
            </a:r>
            <a:r>
              <a:rPr lang="en-GB" sz="2400" dirty="0"/>
              <a:t>Mrs Ramsay in ‘The Window’, </a:t>
            </a:r>
            <a:r>
              <a:rPr lang="en-GB" sz="2400" i="1" dirty="0"/>
              <a:t>To the Lighthouse</a:t>
            </a:r>
            <a:r>
              <a:rPr lang="en-GB" sz="2400" dirty="0"/>
              <a:t>, 1927</a:t>
            </a:r>
          </a:p>
          <a:p>
            <a:pPr marL="36576" indent="0">
              <a:buNone/>
            </a:pPr>
            <a:endParaRPr lang="en-GB" dirty="0"/>
          </a:p>
        </p:txBody>
      </p:sp>
    </p:spTree>
    <p:extLst>
      <p:ext uri="{BB962C8B-B14F-4D97-AF65-F5344CB8AC3E}">
        <p14:creationId xmlns:p14="http://schemas.microsoft.com/office/powerpoint/2010/main" val="29466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C7F75-616A-473E-B642-5595759C6846}"/>
              </a:ext>
            </a:extLst>
          </p:cNvPr>
          <p:cNvSpPr>
            <a:spLocks noGrp="1"/>
          </p:cNvSpPr>
          <p:nvPr>
            <p:ph type="title"/>
          </p:nvPr>
        </p:nvSpPr>
        <p:spPr>
          <a:xfrm>
            <a:off x="623392" y="116632"/>
            <a:ext cx="9956800" cy="457197"/>
          </a:xfrm>
        </p:spPr>
        <p:txBody>
          <a:bodyPr>
            <a:noAutofit/>
          </a:bodyPr>
          <a:lstStyle/>
          <a:p>
            <a:r>
              <a:rPr lang="en-GB" sz="3200" dirty="0">
                <a:solidFill>
                  <a:srgbClr val="92D050"/>
                </a:solidFill>
              </a:rPr>
              <a:t>Eliot &amp; </a:t>
            </a:r>
            <a:r>
              <a:rPr lang="en-GB" sz="3200" dirty="0" err="1">
                <a:solidFill>
                  <a:srgbClr val="92D050"/>
                </a:solidFill>
              </a:rPr>
              <a:t>woolf</a:t>
            </a:r>
            <a:r>
              <a:rPr lang="en-GB" sz="3200" dirty="0">
                <a:solidFill>
                  <a:srgbClr val="92D050"/>
                </a:solidFill>
              </a:rPr>
              <a:t>: mixing memory &amp; desire</a:t>
            </a:r>
          </a:p>
        </p:txBody>
      </p:sp>
      <p:sp>
        <p:nvSpPr>
          <p:cNvPr id="3" name="Content Placeholder 2">
            <a:extLst>
              <a:ext uri="{FF2B5EF4-FFF2-40B4-BE49-F238E27FC236}">
                <a16:creationId xmlns:a16="http://schemas.microsoft.com/office/drawing/2014/main" id="{D36A17BF-CBA8-4CB7-8A18-EA53735523F2}"/>
              </a:ext>
            </a:extLst>
          </p:cNvPr>
          <p:cNvSpPr>
            <a:spLocks noGrp="1"/>
          </p:cNvSpPr>
          <p:nvPr>
            <p:ph idx="1"/>
          </p:nvPr>
        </p:nvSpPr>
        <p:spPr>
          <a:xfrm>
            <a:off x="263352" y="908720"/>
            <a:ext cx="11449272" cy="6048672"/>
          </a:xfrm>
        </p:spPr>
        <p:txBody>
          <a:bodyPr>
            <a:normAutofit fontScale="55000" lnSpcReduction="20000"/>
          </a:bodyPr>
          <a:lstStyle/>
          <a:p>
            <a:pPr marL="36576" indent="0">
              <a:lnSpc>
                <a:spcPct val="120000"/>
              </a:lnSpc>
              <a:spcBef>
                <a:spcPts val="0"/>
              </a:spcBef>
              <a:buNone/>
            </a:pPr>
            <a:r>
              <a:rPr lang="en-GB" sz="4000" dirty="0"/>
              <a:t>…what I will be calling </a:t>
            </a:r>
            <a:r>
              <a:rPr lang="en-GB" sz="4000" i="1" dirty="0"/>
              <a:t>writing time</a:t>
            </a:r>
            <a:r>
              <a:rPr lang="en-GB" sz="4000" dirty="0"/>
              <a:t> – occurs by concurrently exploring the erotic and the sensual. …Sigmund Freud proposes in </a:t>
            </a:r>
            <a:r>
              <a:rPr lang="en-GB" sz="4000" i="1" dirty="0"/>
              <a:t>Civilization and Its Discontents </a:t>
            </a:r>
            <a:r>
              <a:rPr lang="en-GB" sz="4000" dirty="0"/>
              <a:t>(1929) that we think of the </a:t>
            </a:r>
            <a:r>
              <a:rPr lang="en-GB" sz="4000" dirty="0">
                <a:solidFill>
                  <a:srgbClr val="92D050"/>
                </a:solidFill>
              </a:rPr>
              <a:t>psyche's mnemonic layering as analogous to palimpsestic, architectural remains and ruins</a:t>
            </a:r>
            <a:r>
              <a:rPr lang="en-GB" sz="4000" dirty="0"/>
              <a:t>, [&amp;] both writers stress that time and experience leave </a:t>
            </a:r>
            <a:r>
              <a:rPr lang="en-GB" sz="4000" dirty="0">
                <a:solidFill>
                  <a:srgbClr val="92D050"/>
                </a:solidFill>
              </a:rPr>
              <a:t>material and retrievable traces </a:t>
            </a:r>
            <a:r>
              <a:rPr lang="en-GB" sz="4000" dirty="0"/>
              <a:t>– not just in the mind and body but also in the physicality and designs of topography that we are then called upon to interpret. … their texts offer deeply compelling instantiations of a modernist condensation of the bind between memory and desire. </a:t>
            </a:r>
          </a:p>
          <a:p>
            <a:pPr marL="36576" indent="0">
              <a:lnSpc>
                <a:spcPct val="120000"/>
              </a:lnSpc>
              <a:spcBef>
                <a:spcPts val="0"/>
              </a:spcBef>
              <a:buNone/>
            </a:pPr>
            <a:endParaRPr lang="en-GB" sz="2200" dirty="0"/>
          </a:p>
          <a:p>
            <a:pPr marL="36576" indent="0">
              <a:lnSpc>
                <a:spcPct val="120000"/>
              </a:lnSpc>
              <a:spcBef>
                <a:spcPts val="0"/>
              </a:spcBef>
              <a:buNone/>
            </a:pPr>
            <a:r>
              <a:rPr lang="en-GB" sz="3800" dirty="0"/>
              <a:t>Both writers are compelled to repeat tropes of resuscitating, restoring, and even redeeming the past, while they reveal that such efforts never signify simple mimesis or reification. </a:t>
            </a:r>
            <a:r>
              <a:rPr lang="en-GB" sz="3800" dirty="0">
                <a:solidFill>
                  <a:srgbClr val="92D050"/>
                </a:solidFill>
              </a:rPr>
              <a:t>The fecund work of </a:t>
            </a:r>
            <a:r>
              <a:rPr lang="en-GB" sz="3800" dirty="0" err="1">
                <a:solidFill>
                  <a:srgbClr val="92D050"/>
                </a:solidFill>
              </a:rPr>
              <a:t>revisitation</a:t>
            </a:r>
            <a:r>
              <a:rPr lang="en-GB" sz="3800" dirty="0">
                <a:solidFill>
                  <a:srgbClr val="92D050"/>
                </a:solidFill>
              </a:rPr>
              <a:t> they trace means that if history (personal, literary, cultural, and political) is severed from the present, then the cut is only partial. </a:t>
            </a:r>
            <a:r>
              <a:rPr lang="en-GB" sz="3800" dirty="0"/>
              <a:t>The connectivity that remains leaves both the room and the desire to reconstitute and reclaim the past through its most intimate signs.</a:t>
            </a:r>
          </a:p>
          <a:p>
            <a:pPr marL="36576" indent="0">
              <a:lnSpc>
                <a:spcPct val="120000"/>
              </a:lnSpc>
              <a:spcBef>
                <a:spcPts val="0"/>
              </a:spcBef>
              <a:buNone/>
            </a:pPr>
            <a:r>
              <a:rPr lang="en-GB" sz="3800" dirty="0"/>
              <a:t>What I am describing is also not just the stance of the melancholic, where, if we follow Freud's 1917 proposals, melancholia develops through a failure to recognize and release an attachment to a beloved object-choice after a traumatic loss, involving </a:t>
            </a:r>
            <a:r>
              <a:rPr lang="en-GB" sz="3800" dirty="0">
                <a:solidFill>
                  <a:srgbClr val="92D050"/>
                </a:solidFill>
              </a:rPr>
              <a:t>“an extraordinary diminution in his self-regard, an impoverishment of his ego on a grand scale</a:t>
            </a:r>
            <a:r>
              <a:rPr lang="en-GB" sz="3600" dirty="0">
                <a:solidFill>
                  <a:srgbClr val="92D050"/>
                </a:solidFill>
              </a:rPr>
              <a:t>.”                            </a:t>
            </a:r>
            <a:r>
              <a:rPr lang="en-GB" sz="3300" dirty="0"/>
              <a:t>Gabrielle McIntire, </a:t>
            </a:r>
            <a:endParaRPr lang="en-GB" sz="3600" dirty="0"/>
          </a:p>
        </p:txBody>
      </p:sp>
    </p:spTree>
    <p:extLst>
      <p:ext uri="{BB962C8B-B14F-4D97-AF65-F5344CB8AC3E}">
        <p14:creationId xmlns:p14="http://schemas.microsoft.com/office/powerpoint/2010/main" val="1140394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610B-0C4C-4411-A12B-2365389F497E}"/>
              </a:ext>
            </a:extLst>
          </p:cNvPr>
          <p:cNvSpPr>
            <a:spLocks noGrp="1"/>
          </p:cNvSpPr>
          <p:nvPr>
            <p:ph type="title"/>
          </p:nvPr>
        </p:nvSpPr>
        <p:spPr>
          <a:xfrm>
            <a:off x="623392" y="111062"/>
            <a:ext cx="10742984" cy="562074"/>
          </a:xfrm>
        </p:spPr>
        <p:txBody>
          <a:bodyPr>
            <a:normAutofit fontScale="90000"/>
          </a:bodyPr>
          <a:lstStyle/>
          <a:p>
            <a:r>
              <a:rPr lang="en-GB" sz="3200" dirty="0">
                <a:solidFill>
                  <a:srgbClr val="92D050"/>
                </a:solidFill>
              </a:rPr>
              <a:t>Lily’s picture</a:t>
            </a:r>
          </a:p>
        </p:txBody>
      </p:sp>
      <p:sp>
        <p:nvSpPr>
          <p:cNvPr id="3" name="Content Placeholder 2">
            <a:extLst>
              <a:ext uri="{FF2B5EF4-FFF2-40B4-BE49-F238E27FC236}">
                <a16:creationId xmlns:a16="http://schemas.microsoft.com/office/drawing/2014/main" id="{B52E4338-482D-4370-A617-4A861B867237}"/>
              </a:ext>
            </a:extLst>
          </p:cNvPr>
          <p:cNvSpPr>
            <a:spLocks noGrp="1"/>
          </p:cNvSpPr>
          <p:nvPr>
            <p:ph idx="1"/>
          </p:nvPr>
        </p:nvSpPr>
        <p:spPr>
          <a:xfrm>
            <a:off x="479376" y="836712"/>
            <a:ext cx="11031016" cy="5904656"/>
          </a:xfrm>
        </p:spPr>
        <p:txBody>
          <a:bodyPr>
            <a:normAutofit fontScale="62500" lnSpcReduction="20000"/>
          </a:bodyPr>
          <a:lstStyle/>
          <a:p>
            <a:pPr marL="36576" indent="0">
              <a:lnSpc>
                <a:spcPct val="120000"/>
              </a:lnSpc>
              <a:buNone/>
            </a:pPr>
            <a:r>
              <a:rPr lang="en-GB" dirty="0"/>
              <a:t>she had made no attempt at likeness, she said. For what reason had she introduced them then? he asked. Why indeed?—except that if there, </a:t>
            </a:r>
            <a:r>
              <a:rPr lang="en-GB" dirty="0">
                <a:solidFill>
                  <a:srgbClr val="92D050"/>
                </a:solidFill>
              </a:rPr>
              <a:t>in that corner, it was bright, here, in this, she felt the need of darkness. </a:t>
            </a:r>
            <a:r>
              <a:rPr lang="en-GB" dirty="0"/>
              <a:t>Simple, obvious, commonplace, as it was, Mr </a:t>
            </a:r>
            <a:r>
              <a:rPr lang="en-GB" dirty="0" err="1"/>
              <a:t>Bankes</a:t>
            </a:r>
            <a:r>
              <a:rPr lang="en-GB" dirty="0"/>
              <a:t> was interested. Mother and child then—objects of universal veneration, and in this case the mother was famous for her beauty—might be reduced, he pondered, to a purple shadow without irreverence….</a:t>
            </a:r>
          </a:p>
          <a:p>
            <a:pPr marL="36576" indent="0">
              <a:lnSpc>
                <a:spcPct val="120000"/>
              </a:lnSpc>
              <a:buNone/>
            </a:pPr>
            <a:r>
              <a:rPr lang="en-GB" dirty="0"/>
              <a:t>There were other senses too in which one might reverence them. </a:t>
            </a:r>
            <a:r>
              <a:rPr lang="en-GB" dirty="0">
                <a:solidFill>
                  <a:srgbClr val="92D050"/>
                </a:solidFill>
              </a:rPr>
              <a:t>By a shadow here and a light there, for instance.</a:t>
            </a:r>
            <a:r>
              <a:rPr lang="en-GB" dirty="0"/>
              <a:t> Her tribute took that form if, as she vaguely supposed, a picture must be a tribute. A mother and child might be reduced to a shadow without irreverence. A light here required a shadow there.  …</a:t>
            </a:r>
          </a:p>
          <a:p>
            <a:pPr marL="36576" indent="0">
              <a:lnSpc>
                <a:spcPct val="120000"/>
              </a:lnSpc>
              <a:buNone/>
            </a:pPr>
            <a:r>
              <a:rPr lang="en-GB" dirty="0"/>
              <a:t>The question being one of the relations of masses, of lights and shadows, which, to be honest, he had never considered before, he would like to have it explained—what then did she wish to make of it? And he indicated the scene before them. She looked. She could not show him what she wished to make of it, could not see it even herself, without a brush in her hand. She took up once more her old painting position with the dim eyes and </a:t>
            </a:r>
            <a:r>
              <a:rPr lang="en-GB" dirty="0">
                <a:solidFill>
                  <a:srgbClr val="92D050"/>
                </a:solidFill>
              </a:rPr>
              <a:t>the absent-minded manner, subduing all her impressions as a woman to something much more general; becoming once more under the power of that vision which she had seen clearly once and must now grope for among hedges and houses and mothers and children—her picture.</a:t>
            </a:r>
            <a:r>
              <a:rPr lang="en-GB" dirty="0"/>
              <a:t> It was a question, she remembered, </a:t>
            </a:r>
            <a:r>
              <a:rPr lang="en-GB" u="sng" dirty="0">
                <a:solidFill>
                  <a:srgbClr val="92D050"/>
                </a:solidFill>
              </a:rPr>
              <a:t>how to connect this mass on the right hand with that on the left.</a:t>
            </a:r>
            <a:r>
              <a:rPr lang="en-GB" dirty="0"/>
              <a:t> She might do it by bringing the line of the branch across so; or break the vacancy in the foreground by an object (James perhaps) so. </a:t>
            </a:r>
          </a:p>
          <a:p>
            <a:pPr marL="36576" indent="0">
              <a:buNone/>
            </a:pPr>
            <a:endParaRPr lang="en-GB" dirty="0"/>
          </a:p>
        </p:txBody>
      </p:sp>
    </p:spTree>
    <p:extLst>
      <p:ext uri="{BB962C8B-B14F-4D97-AF65-F5344CB8AC3E}">
        <p14:creationId xmlns:p14="http://schemas.microsoft.com/office/powerpoint/2010/main" val="1267891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4351D-8243-44BA-98BB-39E767D27B4E}"/>
              </a:ext>
            </a:extLst>
          </p:cNvPr>
          <p:cNvSpPr>
            <a:spLocks noGrp="1"/>
          </p:cNvSpPr>
          <p:nvPr>
            <p:ph type="title"/>
          </p:nvPr>
        </p:nvSpPr>
        <p:spPr>
          <a:xfrm>
            <a:off x="911424" y="262212"/>
            <a:ext cx="11175032" cy="1143000"/>
          </a:xfrm>
        </p:spPr>
        <p:txBody>
          <a:bodyPr>
            <a:noAutofit/>
          </a:bodyPr>
          <a:lstStyle/>
          <a:p>
            <a:r>
              <a:rPr lang="en-GB" sz="2800" dirty="0">
                <a:solidFill>
                  <a:srgbClr val="92D050"/>
                </a:solidFill>
              </a:rPr>
              <a:t>‘memory, like an Other, manifests a separate and ongoing coming-into-being’</a:t>
            </a:r>
            <a:endParaRPr lang="en-GB" sz="2800" dirty="0">
              <a:solidFill>
                <a:srgbClr val="92D050"/>
              </a:solidFill>
              <a:latin typeface="+mn-lt"/>
            </a:endParaRPr>
          </a:p>
        </p:txBody>
      </p:sp>
      <p:sp>
        <p:nvSpPr>
          <p:cNvPr id="3" name="Content Placeholder 2">
            <a:extLst>
              <a:ext uri="{FF2B5EF4-FFF2-40B4-BE49-F238E27FC236}">
                <a16:creationId xmlns:a16="http://schemas.microsoft.com/office/drawing/2014/main" id="{FB571185-DF1D-49FE-B0EF-F7A43211D043}"/>
              </a:ext>
            </a:extLst>
          </p:cNvPr>
          <p:cNvSpPr>
            <a:spLocks noGrp="1"/>
          </p:cNvSpPr>
          <p:nvPr>
            <p:ph idx="1"/>
          </p:nvPr>
        </p:nvSpPr>
        <p:spPr>
          <a:xfrm>
            <a:off x="609600" y="1417638"/>
            <a:ext cx="11319048" cy="5256583"/>
          </a:xfrm>
        </p:spPr>
        <p:txBody>
          <a:bodyPr>
            <a:normAutofit fontScale="40000" lnSpcReduction="20000"/>
          </a:bodyPr>
          <a:lstStyle/>
          <a:p>
            <a:pPr marL="36576" indent="0">
              <a:lnSpc>
                <a:spcPct val="120000"/>
              </a:lnSpc>
              <a:spcBef>
                <a:spcPts val="0"/>
              </a:spcBef>
              <a:buNone/>
            </a:pPr>
            <a:r>
              <a:rPr lang="en-GB" sz="5500" dirty="0"/>
              <a:t>I want to insist that their engagement with the problem of anteriority … [involves] pleasures and pains, attachments and renunciations, and, above all, a recognition of the </a:t>
            </a:r>
            <a:r>
              <a:rPr lang="en-GB" sz="5500" dirty="0">
                <a:solidFill>
                  <a:srgbClr val="92D050"/>
                </a:solidFill>
              </a:rPr>
              <a:t>still-becoming life of the past within the present's only partial fullness</a:t>
            </a:r>
            <a:r>
              <a:rPr lang="en-GB" sz="5500" dirty="0"/>
              <a:t>. Their affective attachments to the past are </a:t>
            </a:r>
            <a:r>
              <a:rPr lang="en-GB" sz="5500" u="sng" dirty="0"/>
              <a:t>distinct from both the sentimentality of a pure nostalgia unable to release its melancholic commitments, and from those of a transcendental idealization of past time.</a:t>
            </a:r>
            <a:r>
              <a:rPr lang="en-GB" sz="5500" dirty="0"/>
              <a:t> …The past in their work is a cherished, if occasionally dangerous, material that is urgently </a:t>
            </a:r>
            <a:r>
              <a:rPr lang="en-GB" sz="5500" dirty="0">
                <a:solidFill>
                  <a:srgbClr val="92D050"/>
                </a:solidFill>
              </a:rPr>
              <a:t>required to flesh out – sometimes in a flash – the fragile and fleeting (almost absent) fullness of the present. </a:t>
            </a:r>
            <a:r>
              <a:rPr lang="en-GB" sz="5500" dirty="0"/>
              <a:t>We find a palpable thematization of attempts to accept that, like a beloved Other, the past cannot give itself to us once and for all, no matter how much we might desire such a fantastic resolution. Much of their writing is driven by what it might mean to </a:t>
            </a:r>
            <a:r>
              <a:rPr lang="en-GB" sz="5500" dirty="0" err="1"/>
              <a:t>reapproach</a:t>
            </a:r>
            <a:r>
              <a:rPr lang="en-GB" sz="5500" dirty="0"/>
              <a:t> this kind of temporal alterity. For, </a:t>
            </a:r>
            <a:r>
              <a:rPr lang="en-GB" sz="5500" dirty="0">
                <a:solidFill>
                  <a:srgbClr val="92D050"/>
                </a:solidFill>
              </a:rPr>
              <a:t>memory, like an Other, manifests a separate and ongoing coming-into-being that demands a ceaseless reopening to the work of its translation and transfiguration</a:t>
            </a:r>
            <a:r>
              <a:rPr lang="en-GB" dirty="0">
                <a:solidFill>
                  <a:srgbClr val="92D050"/>
                </a:solidFill>
              </a:rPr>
              <a:t>.</a:t>
            </a:r>
          </a:p>
          <a:p>
            <a:pPr marL="36576" indent="0">
              <a:lnSpc>
                <a:spcPct val="120000"/>
              </a:lnSpc>
              <a:spcBef>
                <a:spcPts val="0"/>
              </a:spcBef>
              <a:buNone/>
            </a:pPr>
            <a:endParaRPr lang="en-GB" dirty="0">
              <a:solidFill>
                <a:srgbClr val="92D050"/>
              </a:solidFill>
            </a:endParaRPr>
          </a:p>
          <a:p>
            <a:pPr marL="338328" lvl="1" indent="0">
              <a:lnSpc>
                <a:spcPct val="120000"/>
              </a:lnSpc>
              <a:spcBef>
                <a:spcPts val="0"/>
              </a:spcBef>
              <a:buNone/>
            </a:pPr>
            <a:r>
              <a:rPr lang="en-GB" sz="4000" dirty="0"/>
              <a:t>Gabrielle McIntire,  </a:t>
            </a:r>
            <a:r>
              <a:rPr lang="en-GB" sz="4000" i="1" dirty="0"/>
              <a:t>Modernism, Memory, and Desire: T. S. Eliot and Virginia Woolf </a:t>
            </a:r>
            <a:r>
              <a:rPr lang="en-GB" sz="4000" dirty="0"/>
              <a:t>Cambridge University Press, 2008</a:t>
            </a:r>
            <a:endParaRPr lang="en-GB" sz="4000" dirty="0">
              <a:solidFill>
                <a:srgbClr val="92D050"/>
              </a:solidFill>
            </a:endParaRPr>
          </a:p>
        </p:txBody>
      </p:sp>
    </p:spTree>
    <p:extLst>
      <p:ext uri="{BB962C8B-B14F-4D97-AF65-F5344CB8AC3E}">
        <p14:creationId xmlns:p14="http://schemas.microsoft.com/office/powerpoint/2010/main" val="39663636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6FB782-6987-4C4C-93E8-3DA332A8843F}"/>
              </a:ext>
            </a:extLst>
          </p:cNvPr>
          <p:cNvSpPr>
            <a:spLocks noGrp="1"/>
          </p:cNvSpPr>
          <p:nvPr>
            <p:ph idx="1"/>
          </p:nvPr>
        </p:nvSpPr>
        <p:spPr>
          <a:xfrm>
            <a:off x="191344" y="116633"/>
            <a:ext cx="11632740" cy="6840760"/>
          </a:xfrm>
        </p:spPr>
        <p:txBody>
          <a:bodyPr>
            <a:normAutofit fontScale="85000" lnSpcReduction="10000"/>
          </a:bodyPr>
          <a:lstStyle/>
          <a:p>
            <a:pPr marL="36576" indent="0">
              <a:lnSpc>
                <a:spcPct val="120000"/>
              </a:lnSpc>
              <a:spcBef>
                <a:spcPts val="0"/>
              </a:spcBef>
              <a:buNone/>
            </a:pPr>
            <a:r>
              <a:rPr lang="en-GB" sz="2200" dirty="0"/>
              <a:t>She looked at her picture. That would have been his answer, presumably—how "you" and "I" and "she" pass and vanish; </a:t>
            </a:r>
            <a:r>
              <a:rPr lang="en-GB" sz="2200" b="1" dirty="0">
                <a:solidFill>
                  <a:srgbClr val="92D050"/>
                </a:solidFill>
              </a:rPr>
              <a:t>nothing stays; all changes; but not words, not paint</a:t>
            </a:r>
            <a:r>
              <a:rPr lang="en-GB" sz="2200" dirty="0"/>
              <a:t>. Yet it would be hung in the attics, she thought; it would be rolled up and flung under a sofa; yet even so, even of a picture like that, it was true. One might say, even of this scrawl, </a:t>
            </a:r>
            <a:r>
              <a:rPr lang="en-GB" sz="2200" dirty="0">
                <a:solidFill>
                  <a:srgbClr val="92D050"/>
                </a:solidFill>
              </a:rPr>
              <a:t>not of that actual picture, perhaps, but of what it attempted, that it "remained for ever,"</a:t>
            </a:r>
            <a:r>
              <a:rPr lang="en-GB" sz="2200" dirty="0"/>
              <a:t> she was going to say, … when, looking at the picture, she was surprised to find that she could not see it. Her eyes were full of a hot liquid (she did not think of tears at first) which, without disturbing the firmness of her lips, made the air thick, rolled down her cheeks. She had perfect control of herself—Oh, yes!—in every other way. Was she crying then for Mrs. Ramsay, without being aware of any unhappiness? She addressed old Mr. Carmichael again. </a:t>
            </a:r>
            <a:r>
              <a:rPr lang="en-GB" sz="2200" dirty="0">
                <a:solidFill>
                  <a:srgbClr val="92D050"/>
                </a:solidFill>
              </a:rPr>
              <a:t>What was it then? What did it mean? Could things thrust their hands up and grip one; could the blade cut; the fist grasp? Was there no safety? No learning by heart of the ways of the world? No guide, no shelter, but all was miracle, and leaping from the pinnacle of a tower into the air? Could it be, even for elderly people, that this was life?—startling, unexpected, unknown? </a:t>
            </a:r>
            <a:r>
              <a:rPr lang="en-GB" sz="2200" dirty="0"/>
              <a:t>For one moment she felt that </a:t>
            </a:r>
            <a:r>
              <a:rPr lang="en-GB" sz="2200" u="sng" dirty="0"/>
              <a:t>if they both got up, here, now on the lawn, and demanded an explanation, </a:t>
            </a:r>
            <a:r>
              <a:rPr lang="en-GB" sz="2200" u="sng" dirty="0">
                <a:solidFill>
                  <a:srgbClr val="92D050"/>
                </a:solidFill>
              </a:rPr>
              <a:t>why was it so short, why was it so inexplicable</a:t>
            </a:r>
            <a:r>
              <a:rPr lang="en-GB" sz="2200" dirty="0">
                <a:solidFill>
                  <a:srgbClr val="92D050"/>
                </a:solidFill>
              </a:rPr>
              <a:t>,</a:t>
            </a:r>
            <a:r>
              <a:rPr lang="en-GB" sz="2200" dirty="0"/>
              <a:t> … then, </a:t>
            </a:r>
            <a:r>
              <a:rPr lang="en-GB" sz="2200" dirty="0">
                <a:solidFill>
                  <a:srgbClr val="92D050"/>
                </a:solidFill>
              </a:rPr>
              <a:t>beauty would roll itself up; the space would fill; those empty flourishes would form into shape; if they shouted loud enough Mrs. Ramsay would return. "Mrs. Ramsay!" she said aloud, "Mrs. Ramsay!" The tears ran down her face.</a:t>
            </a:r>
          </a:p>
          <a:p>
            <a:pPr marL="36576" indent="0">
              <a:lnSpc>
                <a:spcPct val="120000"/>
              </a:lnSpc>
              <a:spcBef>
                <a:spcPts val="0"/>
              </a:spcBef>
              <a:buNone/>
            </a:pPr>
            <a:endParaRPr lang="en-GB" sz="1200" dirty="0"/>
          </a:p>
          <a:p>
            <a:pPr marL="36576" indent="0">
              <a:lnSpc>
                <a:spcPct val="120000"/>
              </a:lnSpc>
              <a:spcBef>
                <a:spcPts val="0"/>
              </a:spcBef>
              <a:buNone/>
            </a:pPr>
            <a:r>
              <a:rPr lang="en-GB" sz="2200" dirty="0">
                <a:solidFill>
                  <a:schemeClr val="accent4">
                    <a:lumMod val="60000"/>
                    <a:lumOff val="40000"/>
                  </a:schemeClr>
                </a:solidFill>
              </a:rPr>
              <a:t>7   [Macalister's boy took one of the fish and cut a square out of its side to bait his hook with. The mutilated body (it was alive still) was thrown back into the sea.]</a:t>
            </a:r>
          </a:p>
          <a:p>
            <a:pPr marL="36576" indent="0">
              <a:lnSpc>
                <a:spcPct val="120000"/>
              </a:lnSpc>
              <a:spcBef>
                <a:spcPts val="0"/>
              </a:spcBef>
              <a:buNone/>
            </a:pPr>
            <a:endParaRPr lang="en-GB" sz="1200" dirty="0"/>
          </a:p>
          <a:p>
            <a:pPr marL="36576" indent="0">
              <a:lnSpc>
                <a:spcPct val="120000"/>
              </a:lnSpc>
              <a:spcBef>
                <a:spcPts val="0"/>
              </a:spcBef>
              <a:buNone/>
            </a:pPr>
            <a:r>
              <a:rPr lang="en-GB" sz="2200" dirty="0"/>
              <a:t>8   "Mrs. Ramsay!" Lily cried, "Mrs. Ramsay!" But nothing happened. The pain increased. That anguish could reduce one to such a pitch of imbecility, she thought! Anyhow the old man had not heard her. </a:t>
            </a:r>
          </a:p>
        </p:txBody>
      </p:sp>
    </p:spTree>
    <p:extLst>
      <p:ext uri="{BB962C8B-B14F-4D97-AF65-F5344CB8AC3E}">
        <p14:creationId xmlns:p14="http://schemas.microsoft.com/office/powerpoint/2010/main" val="1324305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610B-0C4C-4411-A12B-2365389F497E}"/>
              </a:ext>
            </a:extLst>
          </p:cNvPr>
          <p:cNvSpPr>
            <a:spLocks noGrp="1"/>
          </p:cNvSpPr>
          <p:nvPr>
            <p:ph type="title"/>
          </p:nvPr>
        </p:nvSpPr>
        <p:spPr>
          <a:xfrm>
            <a:off x="6312024" y="5661248"/>
            <a:ext cx="5270376" cy="562074"/>
          </a:xfrm>
        </p:spPr>
        <p:txBody>
          <a:bodyPr>
            <a:normAutofit fontScale="90000"/>
          </a:bodyPr>
          <a:lstStyle/>
          <a:p>
            <a:r>
              <a:rPr lang="en-GB" sz="3200" dirty="0">
                <a:solidFill>
                  <a:srgbClr val="92D050"/>
                </a:solidFill>
              </a:rPr>
              <a:t>The skull in the nursery</a:t>
            </a:r>
          </a:p>
        </p:txBody>
      </p:sp>
      <p:sp>
        <p:nvSpPr>
          <p:cNvPr id="3" name="Content Placeholder 2">
            <a:extLst>
              <a:ext uri="{FF2B5EF4-FFF2-40B4-BE49-F238E27FC236}">
                <a16:creationId xmlns:a16="http://schemas.microsoft.com/office/drawing/2014/main" id="{B52E4338-482D-4370-A617-4A861B867237}"/>
              </a:ext>
            </a:extLst>
          </p:cNvPr>
          <p:cNvSpPr>
            <a:spLocks noGrp="1"/>
          </p:cNvSpPr>
          <p:nvPr>
            <p:ph idx="1"/>
          </p:nvPr>
        </p:nvSpPr>
        <p:spPr>
          <a:xfrm>
            <a:off x="191344" y="116632"/>
            <a:ext cx="11809312" cy="6741368"/>
          </a:xfrm>
        </p:spPr>
        <p:txBody>
          <a:bodyPr>
            <a:normAutofit fontScale="70000" lnSpcReduction="20000"/>
          </a:bodyPr>
          <a:lstStyle/>
          <a:p>
            <a:pPr marL="36576" indent="0">
              <a:lnSpc>
                <a:spcPct val="120000"/>
              </a:lnSpc>
              <a:spcBef>
                <a:spcPts val="0"/>
              </a:spcBef>
              <a:buNone/>
            </a:pPr>
            <a:r>
              <a:rPr lang="en-GB" dirty="0"/>
              <a:t>Then Cam must go to sleep (it had great horns said Cam)—must go to sleep and dream of lovely things … </a:t>
            </a:r>
            <a:r>
              <a:rPr lang="en-GB" dirty="0">
                <a:solidFill>
                  <a:srgbClr val="92D050"/>
                </a:solidFill>
              </a:rPr>
              <a:t>She could see the horns, Cam said</a:t>
            </a:r>
            <a:r>
              <a:rPr lang="en-GB" dirty="0"/>
              <a:t>, all over the room. It was true. Wherever they put the light (and </a:t>
            </a:r>
            <a:r>
              <a:rPr lang="en-GB" dirty="0">
                <a:solidFill>
                  <a:srgbClr val="92D050"/>
                </a:solidFill>
              </a:rPr>
              <a:t>James could not sleep without a light</a:t>
            </a:r>
            <a:r>
              <a:rPr lang="en-GB" dirty="0"/>
              <a:t>) there was always a shadow somewhere.</a:t>
            </a:r>
          </a:p>
          <a:p>
            <a:pPr marL="36576" indent="0">
              <a:lnSpc>
                <a:spcPct val="120000"/>
              </a:lnSpc>
              <a:spcBef>
                <a:spcPts val="0"/>
              </a:spcBef>
              <a:buNone/>
            </a:pPr>
            <a:r>
              <a:rPr lang="en-GB" dirty="0"/>
              <a:t> </a:t>
            </a:r>
            <a:r>
              <a:rPr lang="en-GB" sz="1600" dirty="0"/>
              <a:t>…</a:t>
            </a:r>
            <a:r>
              <a:rPr lang="en-GB" dirty="0"/>
              <a:t> </a:t>
            </a:r>
            <a:endParaRPr lang="en-GB" sz="1600" dirty="0"/>
          </a:p>
          <a:p>
            <a:pPr marL="36576" indent="0">
              <a:lnSpc>
                <a:spcPct val="120000"/>
              </a:lnSpc>
              <a:spcBef>
                <a:spcPts val="0"/>
              </a:spcBef>
              <a:buNone/>
            </a:pPr>
            <a:r>
              <a:rPr lang="en-GB" dirty="0"/>
              <a:t>“Well then,” said Mrs Ramsay, “we will cover it up,” and they all watched her go to the chest of drawers, and open the little drawers quickly one after another, and not seeing anything that would do, she quickly took </a:t>
            </a:r>
            <a:r>
              <a:rPr lang="en-GB" dirty="0">
                <a:solidFill>
                  <a:srgbClr val="92D050"/>
                </a:solidFill>
              </a:rPr>
              <a:t>her own shawl off and wound it round the skull</a:t>
            </a:r>
            <a:r>
              <a:rPr lang="en-GB" dirty="0"/>
              <a:t>, round and round and round, and then she came back to Cam and laid her head almost flat on the pillow beside Cam’s and said how lovely it looked now; how the fairies would love it; it was like a bird’s nest; it was like a beautiful mountain such as she had seen abroad, with valleys and flowers and bells ringing and birds singing and little goats and antelopes and... She could see the words echoing as she spoke them rhythmically in Cam’s mind, and Cam was repeating after her how it was like a mountain, a bird’s nest, a garden, and there were little antelopes, and her eyes were opening and shutting, and Mrs Ramsay went on speaking still more monotonously, and more rhythmically and more nonsensically, how she must shut her eyes and go to sleep and dream of mountains and valleys and stars falling and parrots and antelopes and gardens, and everything lovely, she said, raising her head very slowly and speaking more and more mechanically, until she sat upright and saw that Cam was asleep.</a:t>
            </a:r>
          </a:p>
          <a:p>
            <a:pPr marL="36576" indent="0">
              <a:lnSpc>
                <a:spcPct val="120000"/>
              </a:lnSpc>
              <a:spcBef>
                <a:spcPts val="0"/>
              </a:spcBef>
              <a:buNone/>
            </a:pPr>
            <a:r>
              <a:rPr lang="en-GB" sz="1800" dirty="0"/>
              <a:t> </a:t>
            </a:r>
          </a:p>
          <a:p>
            <a:pPr marL="36576" indent="0">
              <a:lnSpc>
                <a:spcPct val="120000"/>
              </a:lnSpc>
              <a:spcBef>
                <a:spcPts val="0"/>
              </a:spcBef>
              <a:buNone/>
            </a:pPr>
            <a:r>
              <a:rPr lang="en-GB" dirty="0"/>
              <a:t>Now, she whispered, crossing over to his bed, James must go to sleep too, for see, she said, the boar’s skull was still there; they had not touched it; quite unhurt. </a:t>
            </a:r>
          </a:p>
        </p:txBody>
      </p:sp>
    </p:spTree>
    <p:extLst>
      <p:ext uri="{BB962C8B-B14F-4D97-AF65-F5344CB8AC3E}">
        <p14:creationId xmlns:p14="http://schemas.microsoft.com/office/powerpoint/2010/main" val="2015257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CDE0E1-0149-4612-A9D9-B534B44373CA}"/>
              </a:ext>
            </a:extLst>
          </p:cNvPr>
          <p:cNvSpPr>
            <a:spLocks noGrp="1"/>
          </p:cNvSpPr>
          <p:nvPr>
            <p:ph idx="1"/>
          </p:nvPr>
        </p:nvSpPr>
        <p:spPr>
          <a:xfrm>
            <a:off x="407368" y="980728"/>
            <a:ext cx="10959008" cy="5602635"/>
          </a:xfrm>
        </p:spPr>
        <p:txBody>
          <a:bodyPr>
            <a:normAutofit fontScale="70000" lnSpcReduction="20000"/>
          </a:bodyPr>
          <a:lstStyle/>
          <a:p>
            <a:pPr marL="36576" indent="0">
              <a:lnSpc>
                <a:spcPct val="120000"/>
              </a:lnSpc>
              <a:spcBef>
                <a:spcPts val="0"/>
              </a:spcBef>
              <a:buNone/>
            </a:pPr>
            <a:r>
              <a:rPr lang="en-GB" dirty="0"/>
              <a:t>There is a bareness and abruptness in their literature which grates upon a taste accustomed to the intricacy and finish of printed books. We have to stretch our minds to grasp a whole devoid of the prettiness of detail or the emphasis of eloquence. </a:t>
            </a:r>
            <a:r>
              <a:rPr lang="en-GB" dirty="0">
                <a:solidFill>
                  <a:srgbClr val="92D050"/>
                </a:solidFill>
              </a:rPr>
              <a:t>Accustomed to look directly and largely rather than minutely and aslant, it was safe for them to step into the thick of emotions which blind and bewilder an age like our own</a:t>
            </a:r>
            <a:r>
              <a:rPr lang="en-GB" dirty="0"/>
              <a:t>. In the vast catastrophe of the European war our emotions had to be broken up for us, and put at an angle from us, before we could allow ourselves to feel them in poetry or fiction</a:t>
            </a:r>
            <a:r>
              <a:rPr lang="en-GB" dirty="0">
                <a:solidFill>
                  <a:srgbClr val="92D050"/>
                </a:solidFill>
              </a:rPr>
              <a:t>. The only poets who spoke to the purpose spoke in the sidelong, satiric manner of Wilfrid Owen and Siegfried Sassoon. It was not possible for them to be direct without being clumsy; or to speak simply of emotion without being sentimental. But the Greeks could say, as if for the first time, “Yet being dead they have not died”. </a:t>
            </a:r>
          </a:p>
          <a:p>
            <a:pPr marL="36576" indent="0">
              <a:lnSpc>
                <a:spcPct val="120000"/>
              </a:lnSpc>
              <a:spcBef>
                <a:spcPts val="0"/>
              </a:spcBef>
              <a:buNone/>
            </a:pPr>
            <a:r>
              <a:rPr lang="en-GB" sz="2900" dirty="0"/>
              <a:t>---------------</a:t>
            </a:r>
          </a:p>
          <a:p>
            <a:pPr marL="36576" indent="0">
              <a:lnSpc>
                <a:spcPct val="120000"/>
              </a:lnSpc>
              <a:spcBef>
                <a:spcPts val="0"/>
              </a:spcBef>
              <a:buNone/>
            </a:pPr>
            <a:r>
              <a:rPr lang="en-GB" sz="2800" dirty="0"/>
              <a:t>There is a sadness at the back of life which they do not attempt to mitigate. Entirely aware of their own standing in the shadow, and yet alive to every tremor and gleam of existence, there they endure, and </a:t>
            </a:r>
            <a:r>
              <a:rPr lang="en-GB" sz="2800" dirty="0">
                <a:solidFill>
                  <a:srgbClr val="92D050"/>
                </a:solidFill>
              </a:rPr>
              <a:t>it is to the Greeks that we turn when we are sick of the vagueness, of the confusion, of the Christianity and its consolations, of our own age</a:t>
            </a:r>
            <a:endParaRPr lang="en-GB" dirty="0">
              <a:solidFill>
                <a:srgbClr val="92D050"/>
              </a:solidFill>
            </a:endParaRPr>
          </a:p>
          <a:p>
            <a:pPr marL="36576" indent="0">
              <a:lnSpc>
                <a:spcPct val="120000"/>
              </a:lnSpc>
              <a:spcBef>
                <a:spcPts val="0"/>
              </a:spcBef>
              <a:buNone/>
            </a:pPr>
            <a:r>
              <a:rPr lang="en-GB" dirty="0"/>
              <a:t>	Virginia Woolf, ‘On not knowing Greek’</a:t>
            </a:r>
          </a:p>
        </p:txBody>
      </p:sp>
      <p:sp>
        <p:nvSpPr>
          <p:cNvPr id="4" name="Rectangle 3">
            <a:extLst>
              <a:ext uri="{FF2B5EF4-FFF2-40B4-BE49-F238E27FC236}">
                <a16:creationId xmlns:a16="http://schemas.microsoft.com/office/drawing/2014/main" id="{E7922957-02B3-4DDE-8FCF-711446AEEB50}"/>
              </a:ext>
            </a:extLst>
          </p:cNvPr>
          <p:cNvSpPr/>
          <p:nvPr/>
        </p:nvSpPr>
        <p:spPr>
          <a:xfrm>
            <a:off x="2855640" y="188640"/>
            <a:ext cx="4865819" cy="646331"/>
          </a:xfrm>
          <a:prstGeom prst="rect">
            <a:avLst/>
          </a:prstGeom>
        </p:spPr>
        <p:txBody>
          <a:bodyPr wrap="none">
            <a:spAutoFit/>
          </a:bodyPr>
          <a:lstStyle/>
          <a:p>
            <a:r>
              <a:rPr lang="en-GB" sz="3600" dirty="0">
                <a:solidFill>
                  <a:srgbClr val="92D050"/>
                </a:solidFill>
                <a:latin typeface="+mj-lt"/>
              </a:rPr>
              <a:t>The impact of WAR</a:t>
            </a:r>
            <a:endParaRPr lang="en-GB" sz="3600" dirty="0">
              <a:latin typeface="+mj-lt"/>
            </a:endParaRPr>
          </a:p>
        </p:txBody>
      </p:sp>
    </p:spTree>
    <p:extLst>
      <p:ext uri="{BB962C8B-B14F-4D97-AF65-F5344CB8AC3E}">
        <p14:creationId xmlns:p14="http://schemas.microsoft.com/office/powerpoint/2010/main" val="1382928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610B-0C4C-4411-A12B-2365389F497E}"/>
              </a:ext>
            </a:extLst>
          </p:cNvPr>
          <p:cNvSpPr>
            <a:spLocks noGrp="1"/>
          </p:cNvSpPr>
          <p:nvPr>
            <p:ph type="title"/>
          </p:nvPr>
        </p:nvSpPr>
        <p:spPr>
          <a:xfrm>
            <a:off x="5591944" y="188640"/>
            <a:ext cx="6278488" cy="562074"/>
          </a:xfrm>
        </p:spPr>
        <p:txBody>
          <a:bodyPr>
            <a:normAutofit fontScale="90000"/>
          </a:bodyPr>
          <a:lstStyle/>
          <a:p>
            <a:r>
              <a:rPr lang="en-GB" sz="3200" dirty="0">
                <a:solidFill>
                  <a:srgbClr val="92D050"/>
                </a:solidFill>
              </a:rPr>
              <a:t>The skull in the nursery 2</a:t>
            </a:r>
          </a:p>
        </p:txBody>
      </p:sp>
      <p:sp>
        <p:nvSpPr>
          <p:cNvPr id="3" name="Content Placeholder 2">
            <a:extLst>
              <a:ext uri="{FF2B5EF4-FFF2-40B4-BE49-F238E27FC236}">
                <a16:creationId xmlns:a16="http://schemas.microsoft.com/office/drawing/2014/main" id="{B52E4338-482D-4370-A617-4A861B867237}"/>
              </a:ext>
            </a:extLst>
          </p:cNvPr>
          <p:cNvSpPr>
            <a:spLocks noGrp="1"/>
          </p:cNvSpPr>
          <p:nvPr>
            <p:ph idx="1"/>
          </p:nvPr>
        </p:nvSpPr>
        <p:spPr>
          <a:xfrm>
            <a:off x="623392" y="1340768"/>
            <a:ext cx="10571384" cy="4869160"/>
          </a:xfrm>
        </p:spPr>
        <p:txBody>
          <a:bodyPr>
            <a:normAutofit/>
          </a:bodyPr>
          <a:lstStyle/>
          <a:p>
            <a:pPr marL="36576" indent="0">
              <a:lnSpc>
                <a:spcPct val="120000"/>
              </a:lnSpc>
              <a:spcBef>
                <a:spcPts val="0"/>
              </a:spcBef>
              <a:buNone/>
            </a:pPr>
            <a:r>
              <a:rPr lang="en-GB" sz="1800" dirty="0"/>
              <a:t> </a:t>
            </a:r>
          </a:p>
        </p:txBody>
      </p:sp>
      <p:sp>
        <p:nvSpPr>
          <p:cNvPr id="4" name="Rectangle 3">
            <a:extLst>
              <a:ext uri="{FF2B5EF4-FFF2-40B4-BE49-F238E27FC236}">
                <a16:creationId xmlns:a16="http://schemas.microsoft.com/office/drawing/2014/main" id="{73D0AAFE-7A2D-4726-B1AD-8611FF18EA07}"/>
              </a:ext>
            </a:extLst>
          </p:cNvPr>
          <p:cNvSpPr/>
          <p:nvPr/>
        </p:nvSpPr>
        <p:spPr>
          <a:xfrm>
            <a:off x="351197" y="434393"/>
            <a:ext cx="11535072" cy="6494085"/>
          </a:xfrm>
          <a:prstGeom prst="rect">
            <a:avLst/>
          </a:prstGeom>
        </p:spPr>
        <p:txBody>
          <a:bodyPr wrap="square">
            <a:spAutoFit/>
          </a:bodyPr>
          <a:lstStyle/>
          <a:p>
            <a:r>
              <a:rPr lang="en-GB" dirty="0">
                <a:latin typeface="+mj-lt"/>
                <a:ea typeface="Times New Roman" panose="02020603050405020304" pitchFamily="18" charset="0"/>
              </a:rPr>
              <a:t>Time passes 8</a:t>
            </a:r>
          </a:p>
          <a:p>
            <a:r>
              <a:rPr lang="en-GB" sz="1900" dirty="0">
                <a:latin typeface="+mn-lt"/>
              </a:rPr>
              <a:t>Once only a board sprang on the landing; once in the middle of the night with a roar, with a rupture, as after centuries of quiescence, a rock rends itself from the mountain and hurtles crashing into the valley, </a:t>
            </a:r>
            <a:r>
              <a:rPr lang="en-GB" sz="1900" dirty="0">
                <a:solidFill>
                  <a:srgbClr val="92D050"/>
                </a:solidFill>
                <a:latin typeface="+mn-lt"/>
              </a:rPr>
              <a:t>one fold of the shawl loosened and swung to and </a:t>
            </a:r>
            <a:r>
              <a:rPr lang="en-GB" sz="1900" dirty="0" err="1">
                <a:solidFill>
                  <a:srgbClr val="92D050"/>
                </a:solidFill>
                <a:latin typeface="+mn-lt"/>
              </a:rPr>
              <a:t>fro</a:t>
            </a:r>
            <a:r>
              <a:rPr lang="en-GB" sz="1900" dirty="0">
                <a:solidFill>
                  <a:srgbClr val="92D050"/>
                </a:solidFill>
                <a:latin typeface="+mn-lt"/>
              </a:rPr>
              <a:t>. </a:t>
            </a:r>
            <a:r>
              <a:rPr lang="en-GB" sz="1900" dirty="0">
                <a:latin typeface="+mn-lt"/>
              </a:rPr>
              <a:t>Then again peace descended; and the shadow wavered; light bent to its own image in adoration on the bedroom wall; and </a:t>
            </a:r>
            <a:r>
              <a:rPr lang="en-GB" sz="1900" dirty="0">
                <a:solidFill>
                  <a:srgbClr val="92D050"/>
                </a:solidFill>
                <a:latin typeface="+mn-lt"/>
              </a:rPr>
              <a:t>Mrs McNab</a:t>
            </a:r>
            <a:r>
              <a:rPr lang="en-GB" sz="1900" dirty="0">
                <a:latin typeface="+mn-lt"/>
              </a:rPr>
              <a:t>,…</a:t>
            </a:r>
          </a:p>
          <a:p>
            <a:endParaRPr lang="en-GB" sz="1900" dirty="0">
              <a:latin typeface="+mn-lt"/>
            </a:endParaRPr>
          </a:p>
          <a:p>
            <a:r>
              <a:rPr lang="en-GB" sz="1900" dirty="0">
                <a:solidFill>
                  <a:schemeClr val="accent4">
                    <a:lumMod val="40000"/>
                    <a:lumOff val="60000"/>
                  </a:schemeClr>
                </a:solidFill>
                <a:latin typeface="+mn-lt"/>
              </a:rPr>
              <a:t>[Prue Ramsay died that summer in some illness connected with childbirth, which was indeed a tragedy, people said, everything, they said, had promised so well.]</a:t>
            </a:r>
          </a:p>
          <a:p>
            <a:r>
              <a:rPr lang="en-GB" dirty="0"/>
              <a:t> </a:t>
            </a:r>
          </a:p>
          <a:p>
            <a:r>
              <a:rPr lang="en-GB" sz="1900" dirty="0">
                <a:latin typeface="+mn-lt"/>
              </a:rPr>
              <a:t>When darkness fell, the stroke of the Lighthouse, which had laid itself with such authority upon the carpet in the darkness, tracing its pattern, came now in the softer light of spring mixed with moonlight gliding gently as if it laid its caress and lingered stealthily and looked and came lovingly again. But in the very lull of this loving caress, as the long stroke leant upon the bed, the rock was rent asunder</a:t>
            </a:r>
            <a:r>
              <a:rPr lang="en-GB" sz="1900" dirty="0">
                <a:solidFill>
                  <a:srgbClr val="92D050"/>
                </a:solidFill>
                <a:latin typeface="+mn-lt"/>
              </a:rPr>
              <a:t>; another fold of the shawl loosened; there it hung, and swayed</a:t>
            </a:r>
            <a:r>
              <a:rPr lang="en-GB" sz="1900" dirty="0">
                <a:latin typeface="+mn-lt"/>
              </a:rPr>
              <a:t>. Through the short summer nights and the long summer days, when the empty rooms seemed to murmur with the echoes of the fields and the hum of flies, the long streamer waved gently, swayed aimlessly; while the sun so striped and barred the rooms and filled them with yellow haze that </a:t>
            </a:r>
            <a:r>
              <a:rPr lang="en-GB" sz="1900" dirty="0">
                <a:solidFill>
                  <a:srgbClr val="92D050"/>
                </a:solidFill>
                <a:latin typeface="+mn-lt"/>
              </a:rPr>
              <a:t>Mrs McNab</a:t>
            </a:r>
            <a:r>
              <a:rPr lang="en-GB" sz="1900" dirty="0">
                <a:latin typeface="+mn-lt"/>
              </a:rPr>
              <a:t>, </a:t>
            </a:r>
          </a:p>
          <a:p>
            <a:endParaRPr lang="en-GB" sz="1900" dirty="0">
              <a:latin typeface="+mn-lt"/>
            </a:endParaRPr>
          </a:p>
          <a:p>
            <a:r>
              <a:rPr lang="en-GB" sz="1900" dirty="0">
                <a:latin typeface="+mn-lt"/>
              </a:rPr>
              <a:t>But slumber and sleep though it might there came later in the summer </a:t>
            </a:r>
            <a:r>
              <a:rPr lang="en-GB" sz="1900" dirty="0">
                <a:solidFill>
                  <a:srgbClr val="92D050"/>
                </a:solidFill>
                <a:latin typeface="+mn-lt"/>
              </a:rPr>
              <a:t>ominous sounds like the measured blows of hammers dulled on felt, which, with their repeated shocks still further loosened the shawl </a:t>
            </a:r>
            <a:r>
              <a:rPr lang="en-GB" sz="1900" dirty="0">
                <a:latin typeface="+mn-lt"/>
              </a:rPr>
              <a:t>and cracked the tea-cups  </a:t>
            </a:r>
          </a:p>
          <a:p>
            <a:r>
              <a:rPr lang="en-GB" sz="1900" dirty="0">
                <a:latin typeface="+mn-lt"/>
              </a:rPr>
              <a:t> </a:t>
            </a:r>
          </a:p>
        </p:txBody>
      </p:sp>
    </p:spTree>
    <p:extLst>
      <p:ext uri="{BB962C8B-B14F-4D97-AF65-F5344CB8AC3E}">
        <p14:creationId xmlns:p14="http://schemas.microsoft.com/office/powerpoint/2010/main" val="1145588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4366-D4C8-460A-843B-FF0E5056C5C5}"/>
              </a:ext>
            </a:extLst>
          </p:cNvPr>
          <p:cNvSpPr>
            <a:spLocks noGrp="1"/>
          </p:cNvSpPr>
          <p:nvPr>
            <p:ph type="title"/>
          </p:nvPr>
        </p:nvSpPr>
        <p:spPr>
          <a:xfrm>
            <a:off x="544488" y="198808"/>
            <a:ext cx="9956800" cy="1143000"/>
          </a:xfrm>
        </p:spPr>
        <p:txBody>
          <a:bodyPr>
            <a:normAutofit/>
          </a:bodyPr>
          <a:lstStyle/>
          <a:p>
            <a:r>
              <a:rPr lang="en-GB" sz="3200" dirty="0">
                <a:solidFill>
                  <a:srgbClr val="92D050"/>
                </a:solidFill>
              </a:rPr>
              <a:t>The lighthouse as figure of ambiguity </a:t>
            </a:r>
            <a:br>
              <a:rPr lang="en-GB" sz="3200" dirty="0">
                <a:solidFill>
                  <a:srgbClr val="92D050"/>
                </a:solidFill>
              </a:rPr>
            </a:br>
            <a:r>
              <a:rPr lang="en-GB" sz="3200" dirty="0">
                <a:solidFill>
                  <a:srgbClr val="92D050"/>
                </a:solidFill>
                <a:latin typeface="Goudy Old Style" panose="02020502050305020303" pitchFamily="18" charset="0"/>
              </a:rPr>
              <a:t>(compare </a:t>
            </a:r>
            <a:r>
              <a:rPr lang="en-GB" sz="3200" i="1" dirty="0">
                <a:solidFill>
                  <a:srgbClr val="92D050"/>
                </a:solidFill>
                <a:latin typeface="Goudy Old Style" panose="02020502050305020303" pitchFamily="18" charset="0"/>
              </a:rPr>
              <a:t>Room</a:t>
            </a:r>
            <a:r>
              <a:rPr lang="en-GB" sz="3200" dirty="0">
                <a:solidFill>
                  <a:srgbClr val="92D050"/>
                </a:solidFill>
                <a:latin typeface="Goudy Old Style" panose="02020502050305020303" pitchFamily="18" charset="0"/>
              </a:rPr>
              <a:t>’s ‘Nugget of pure truth’)</a:t>
            </a:r>
          </a:p>
        </p:txBody>
      </p:sp>
      <p:sp>
        <p:nvSpPr>
          <p:cNvPr id="3" name="Content Placeholder 2">
            <a:extLst>
              <a:ext uri="{FF2B5EF4-FFF2-40B4-BE49-F238E27FC236}">
                <a16:creationId xmlns:a16="http://schemas.microsoft.com/office/drawing/2014/main" id="{470216A9-8585-4EEE-B5CF-3D5923A54D8C}"/>
              </a:ext>
            </a:extLst>
          </p:cNvPr>
          <p:cNvSpPr>
            <a:spLocks noGrp="1"/>
          </p:cNvSpPr>
          <p:nvPr>
            <p:ph idx="1"/>
          </p:nvPr>
        </p:nvSpPr>
        <p:spPr>
          <a:xfrm>
            <a:off x="544488" y="1417638"/>
            <a:ext cx="11103024" cy="5257799"/>
          </a:xfrm>
        </p:spPr>
        <p:txBody>
          <a:bodyPr>
            <a:normAutofit fontScale="70000" lnSpcReduction="20000"/>
          </a:bodyPr>
          <a:lstStyle/>
          <a:p>
            <a:pPr marL="36576" indent="0">
              <a:lnSpc>
                <a:spcPct val="120000"/>
              </a:lnSpc>
              <a:buNone/>
            </a:pPr>
            <a:r>
              <a:rPr lang="en-GB" dirty="0"/>
              <a:t>One image above all brings home Woolf’s insistence on </a:t>
            </a:r>
            <a:r>
              <a:rPr lang="en-GB" dirty="0">
                <a:solidFill>
                  <a:srgbClr val="92D050"/>
                </a:solidFill>
              </a:rPr>
              <a:t>multiple perspectives</a:t>
            </a:r>
            <a:r>
              <a:rPr lang="en-GB" dirty="0"/>
              <a:t>: the lighthouse. Her sister Vanessa’s original book jacket design for To the Lighthouse brings out its ambiguity. One may interpret the drawing as showing a volcanic, violent, phallic eruption, or as a towering maternal figure, arms outstretched in benevolence or welcome. We can associate the upright form with male sexuality in general, and with the fierce images of beak and scimitar repeatedly used to characterise Mr Ramsay – or with soft, liquid light, and the fluidity of the sea. In the novel, when the small boat has nearly reached the lighthouse, the young James recollects his impression of it as ‘</a:t>
            </a:r>
            <a:r>
              <a:rPr lang="en-GB" dirty="0">
                <a:solidFill>
                  <a:srgbClr val="92D050"/>
                </a:solidFill>
              </a:rPr>
              <a:t>a silvery, misty-looking tower with a yellow eye that opened suddenly and softly in the evening’. Now, however, it appears ‘stark and straight … barred with black and white.’ </a:t>
            </a:r>
            <a:r>
              <a:rPr lang="en-GB" dirty="0"/>
              <a:t>He asks himself:</a:t>
            </a:r>
          </a:p>
          <a:p>
            <a:pPr marL="36576" indent="0">
              <a:buNone/>
            </a:pPr>
            <a:endParaRPr lang="en-GB" dirty="0"/>
          </a:p>
          <a:p>
            <a:pPr marL="36576" indent="0">
              <a:buNone/>
            </a:pPr>
            <a:r>
              <a:rPr lang="en-GB" dirty="0"/>
              <a:t>‘So that was the Lighthouse, was it?</a:t>
            </a:r>
          </a:p>
          <a:p>
            <a:pPr marL="36576" indent="0">
              <a:buNone/>
            </a:pPr>
            <a:r>
              <a:rPr lang="en-GB" dirty="0"/>
              <a:t>No, the other was also the Lighthouse</a:t>
            </a:r>
            <a:r>
              <a:rPr lang="en-GB" b="1" dirty="0">
                <a:solidFill>
                  <a:srgbClr val="92D050"/>
                </a:solidFill>
              </a:rPr>
              <a:t>. For nothing was simply one thing</a:t>
            </a:r>
            <a:r>
              <a:rPr lang="en-GB" dirty="0"/>
              <a:t>.’</a:t>
            </a:r>
          </a:p>
          <a:p>
            <a:pPr marL="36576" indent="0">
              <a:buNone/>
            </a:pPr>
            <a:endParaRPr lang="en-GB" dirty="0"/>
          </a:p>
          <a:p>
            <a:pPr marL="36576" indent="0">
              <a:buNone/>
            </a:pPr>
            <a:r>
              <a:rPr lang="en-GB" sz="2900" dirty="0"/>
              <a:t>	Kate Flint, ‘An introduction to </a:t>
            </a:r>
            <a:r>
              <a:rPr lang="en-GB" sz="2900" i="1" dirty="0" err="1"/>
              <a:t>To</a:t>
            </a:r>
            <a:r>
              <a:rPr lang="en-GB" sz="2900" i="1" dirty="0"/>
              <a:t> the Lighthouse</a:t>
            </a:r>
            <a:r>
              <a:rPr lang="en-GB" sz="2900" dirty="0"/>
              <a:t>’</a:t>
            </a:r>
          </a:p>
          <a:p>
            <a:pPr marL="896112" lvl="3" indent="0">
              <a:buNone/>
            </a:pPr>
            <a:r>
              <a:rPr lang="en-GB" sz="2600" dirty="0">
                <a:hlinkClick r:id="rId2"/>
              </a:rPr>
              <a:t>https://www.bl.uk/20th-century-literature/articles/an-introduction-to-to-the-lighthouse</a:t>
            </a:r>
            <a:endParaRPr lang="en-GB" sz="2600" dirty="0"/>
          </a:p>
        </p:txBody>
      </p:sp>
    </p:spTree>
    <p:extLst>
      <p:ext uri="{BB962C8B-B14F-4D97-AF65-F5344CB8AC3E}">
        <p14:creationId xmlns:p14="http://schemas.microsoft.com/office/powerpoint/2010/main" val="17469610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8643-863B-4252-A9CF-9D24AD709A50}"/>
              </a:ext>
            </a:extLst>
          </p:cNvPr>
          <p:cNvSpPr>
            <a:spLocks noGrp="1"/>
          </p:cNvSpPr>
          <p:nvPr>
            <p:ph type="title"/>
          </p:nvPr>
        </p:nvSpPr>
        <p:spPr/>
        <p:txBody>
          <a:bodyPr>
            <a:normAutofit/>
          </a:bodyPr>
          <a:lstStyle/>
          <a:p>
            <a:r>
              <a:rPr lang="en-GB" sz="3200" dirty="0">
                <a:solidFill>
                  <a:srgbClr val="92D050"/>
                </a:solidFill>
              </a:rPr>
              <a:t>Final considerations</a:t>
            </a:r>
          </a:p>
        </p:txBody>
      </p:sp>
      <p:sp>
        <p:nvSpPr>
          <p:cNvPr id="3" name="Content Placeholder 2">
            <a:extLst>
              <a:ext uri="{FF2B5EF4-FFF2-40B4-BE49-F238E27FC236}">
                <a16:creationId xmlns:a16="http://schemas.microsoft.com/office/drawing/2014/main" id="{F53EAAB5-DFBA-4635-BC36-6A0ACFEBFAE2}"/>
              </a:ext>
            </a:extLst>
          </p:cNvPr>
          <p:cNvSpPr>
            <a:spLocks noGrp="1"/>
          </p:cNvSpPr>
          <p:nvPr>
            <p:ph idx="1"/>
          </p:nvPr>
        </p:nvSpPr>
        <p:spPr>
          <a:xfrm>
            <a:off x="479376" y="1628800"/>
            <a:ext cx="10742984" cy="4752528"/>
          </a:xfrm>
        </p:spPr>
        <p:txBody>
          <a:bodyPr>
            <a:normAutofit fontScale="77500" lnSpcReduction="20000"/>
          </a:bodyPr>
          <a:lstStyle/>
          <a:p>
            <a:pPr marL="36576" indent="0">
              <a:buNone/>
            </a:pPr>
            <a:r>
              <a:rPr lang="en-GB" dirty="0"/>
              <a:t>Lily and </a:t>
            </a:r>
            <a:r>
              <a:rPr lang="en-GB" dirty="0">
                <a:solidFill>
                  <a:srgbClr val="92D050"/>
                </a:solidFill>
              </a:rPr>
              <a:t>Chinese Eyes </a:t>
            </a:r>
            <a:r>
              <a:rPr lang="en-GB" dirty="0"/>
              <a:t>(</a:t>
            </a:r>
            <a:r>
              <a:rPr lang="en-GB" i="1" dirty="0"/>
              <a:t>Cathay</a:t>
            </a:r>
            <a:r>
              <a:rPr lang="en-GB" dirty="0"/>
              <a:t>)</a:t>
            </a:r>
          </a:p>
          <a:p>
            <a:pPr marL="36576" indent="0">
              <a:buNone/>
            </a:pPr>
            <a:r>
              <a:rPr lang="en-GB" dirty="0"/>
              <a:t>Mr Carmichael and </a:t>
            </a:r>
            <a:r>
              <a:rPr lang="en-GB" dirty="0">
                <a:solidFill>
                  <a:srgbClr val="92D050"/>
                </a:solidFill>
              </a:rPr>
              <a:t>India</a:t>
            </a:r>
            <a:r>
              <a:rPr lang="en-GB" dirty="0"/>
              <a:t> (</a:t>
            </a:r>
            <a:r>
              <a:rPr lang="en-GB" i="1" dirty="0"/>
              <a:t>Wasteland</a:t>
            </a:r>
            <a:r>
              <a:rPr lang="en-GB" dirty="0"/>
              <a:t>)</a:t>
            </a:r>
          </a:p>
          <a:p>
            <a:pPr marL="36576" indent="0">
              <a:buNone/>
            </a:pPr>
            <a:r>
              <a:rPr lang="en-GB" dirty="0"/>
              <a:t>Mrs. Ramsay – </a:t>
            </a:r>
            <a:r>
              <a:rPr lang="en-GB" dirty="0">
                <a:solidFill>
                  <a:srgbClr val="92D050"/>
                </a:solidFill>
              </a:rPr>
              <a:t>Greek profile </a:t>
            </a:r>
            <a:r>
              <a:rPr lang="en-GB" dirty="0"/>
              <a:t>and </a:t>
            </a:r>
            <a:r>
              <a:rPr lang="en-GB" dirty="0">
                <a:solidFill>
                  <a:srgbClr val="92D050"/>
                </a:solidFill>
              </a:rPr>
              <a:t>French grandmother</a:t>
            </a:r>
          </a:p>
          <a:p>
            <a:pPr marL="36576" indent="0">
              <a:buNone/>
            </a:pPr>
            <a:r>
              <a:rPr lang="en-GB" dirty="0"/>
              <a:t> </a:t>
            </a:r>
          </a:p>
          <a:p>
            <a:pPr marL="36576" indent="0">
              <a:buNone/>
            </a:pPr>
            <a:r>
              <a:rPr lang="en-GB" dirty="0">
                <a:solidFill>
                  <a:srgbClr val="92D050"/>
                </a:solidFill>
              </a:rPr>
              <a:t>Mrs Ramsay in part 3</a:t>
            </a:r>
            <a:r>
              <a:rPr lang="en-GB" dirty="0"/>
              <a:t>: an uncanny return of the dead to haunt the living. (Consider Eliot’s </a:t>
            </a:r>
            <a:r>
              <a:rPr lang="en-GB" i="1" dirty="0"/>
              <a:t>Wasteland</a:t>
            </a:r>
            <a:r>
              <a:rPr lang="en-GB" dirty="0"/>
              <a:t> and ‘Tradition and the Individual Talent’; links to </a:t>
            </a:r>
            <a:r>
              <a:rPr lang="en-GB" i="1" dirty="0"/>
              <a:t>Heart of Darkness</a:t>
            </a:r>
            <a:r>
              <a:rPr lang="en-GB" dirty="0"/>
              <a:t> )</a:t>
            </a:r>
          </a:p>
          <a:p>
            <a:pPr marL="36576" indent="0">
              <a:buNone/>
            </a:pPr>
            <a:r>
              <a:rPr lang="en-GB" dirty="0"/>
              <a:t> </a:t>
            </a:r>
          </a:p>
          <a:p>
            <a:pPr marL="36576" indent="0">
              <a:buNone/>
            </a:pPr>
            <a:r>
              <a:rPr lang="en-GB" dirty="0">
                <a:solidFill>
                  <a:srgbClr val="92D050"/>
                </a:solidFill>
              </a:rPr>
              <a:t>Light and dark: </a:t>
            </a:r>
            <a:r>
              <a:rPr lang="en-GB" dirty="0"/>
              <a:t>night and day, lighthouse, candles, art, water as both destruction and drowning and as fertility</a:t>
            </a:r>
          </a:p>
          <a:p>
            <a:pPr marL="36576" indent="0">
              <a:buNone/>
            </a:pPr>
            <a:endParaRPr lang="en-GB" dirty="0"/>
          </a:p>
          <a:p>
            <a:pPr marL="36576" indent="0">
              <a:buNone/>
            </a:pPr>
            <a:r>
              <a:rPr lang="en-GB" dirty="0"/>
              <a:t>Woolf’s use of </a:t>
            </a:r>
            <a:r>
              <a:rPr lang="en-GB" dirty="0">
                <a:solidFill>
                  <a:srgbClr val="92D050"/>
                </a:solidFill>
              </a:rPr>
              <a:t>external events/objects </a:t>
            </a:r>
            <a:r>
              <a:rPr lang="en-GB" dirty="0"/>
              <a:t>to produce a tissue between characters: the window; the lighthouse; the act of painting; water, candles, the shawl</a:t>
            </a:r>
          </a:p>
        </p:txBody>
      </p:sp>
    </p:spTree>
    <p:extLst>
      <p:ext uri="{BB962C8B-B14F-4D97-AF65-F5344CB8AC3E}">
        <p14:creationId xmlns:p14="http://schemas.microsoft.com/office/powerpoint/2010/main" val="1301140546"/>
      </p:ext>
    </p:extLst>
  </p:cSld>
  <p:clrMapOvr>
    <a:masterClrMapping/>
  </p:clrMapOvr>
</p:sld>
</file>

<file path=ppt/theme/theme1.xml><?xml version="1.0" encoding="utf-8"?>
<a:theme xmlns:a="http://schemas.openxmlformats.org/drawingml/2006/main" name="Technic">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ustom 2">
      <a:majorFont>
        <a:latin typeface="Felix Titling"/>
        <a:ea typeface=""/>
        <a:cs typeface=""/>
      </a:majorFont>
      <a:minorFont>
        <a:latin typeface="Palatino Linotype"/>
        <a:ea typeface=""/>
        <a:cs typeface=""/>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2048</TotalTime>
  <Words>5778</Words>
  <Application>Microsoft Office PowerPoint</Application>
  <PresentationFormat>Widescreen</PresentationFormat>
  <Paragraphs>152</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Felix Titling</vt:lpstr>
      <vt:lpstr>Garamond</vt:lpstr>
      <vt:lpstr>Goudy Old Style</vt:lpstr>
      <vt:lpstr>Palatino Linotype</vt:lpstr>
      <vt:lpstr>Perpetua Titling MT</vt:lpstr>
      <vt:lpstr>Wingdings 2</vt:lpstr>
      <vt:lpstr>Technic</vt:lpstr>
      <vt:lpstr>PowerPoint Presentation</vt:lpstr>
      <vt:lpstr>PowerPoint Presentation</vt:lpstr>
      <vt:lpstr>Margaret Atwood on To The Lighthouse wonders how she could have been so wrong about Virginia Woolf’s 1927 novel </vt:lpstr>
      <vt:lpstr>PowerPoint Presentation</vt:lpstr>
      <vt:lpstr>2. Narrative Technique</vt:lpstr>
      <vt:lpstr>Writing character</vt:lpstr>
      <vt:lpstr>Style &amp; substance</vt:lpstr>
      <vt:lpstr>3 Modernist writing on time  </vt:lpstr>
      <vt:lpstr>Woolf : writing Time &amp; Space</vt:lpstr>
      <vt:lpstr>Understanding differences: classical greek</vt:lpstr>
      <vt:lpstr>PowerPoint Presentation</vt:lpstr>
      <vt:lpstr>4. Art and philosophy </vt:lpstr>
      <vt:lpstr>Imperialism and Policing gender norms</vt:lpstr>
      <vt:lpstr>Victorian women &amp; the world of feeling</vt:lpstr>
      <vt:lpstr>Eliot &amp; woolf: mixing memory &amp; desire</vt:lpstr>
      <vt:lpstr>Lily’s picture</vt:lpstr>
      <vt:lpstr>‘memory, like an Other, manifests a separate and ongoing coming-into-being’</vt:lpstr>
      <vt:lpstr>PowerPoint Presentation</vt:lpstr>
      <vt:lpstr>The skull in the nursery</vt:lpstr>
      <vt:lpstr>PowerPoint Presentation</vt:lpstr>
      <vt:lpstr>The skull in the nursery 2</vt:lpstr>
      <vt:lpstr>The lighthouse as figure of ambiguity  (compare Room’s ‘Nugget of pure truth’)</vt:lpstr>
      <vt:lpstr>Final considerations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127</cp:revision>
  <dcterms:created xsi:type="dcterms:W3CDTF">1601-01-01T00:00:00Z</dcterms:created>
  <dcterms:modified xsi:type="dcterms:W3CDTF">2020-04-07T17:48:33Z</dcterms:modified>
</cp:coreProperties>
</file>