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notesMasterIdLst>
    <p:notesMasterId r:id="rId40"/>
  </p:notesMasterIdLst>
  <p:sldIdLst>
    <p:sldId id="259" r:id="rId10"/>
    <p:sldId id="260" r:id="rId11"/>
    <p:sldId id="282" r:id="rId12"/>
    <p:sldId id="342" r:id="rId13"/>
    <p:sldId id="343" r:id="rId14"/>
    <p:sldId id="344" r:id="rId15"/>
    <p:sldId id="340" r:id="rId16"/>
    <p:sldId id="270" r:id="rId17"/>
    <p:sldId id="274" r:id="rId18"/>
    <p:sldId id="284" r:id="rId19"/>
    <p:sldId id="346" r:id="rId20"/>
    <p:sldId id="347" r:id="rId21"/>
    <p:sldId id="348" r:id="rId22"/>
    <p:sldId id="349" r:id="rId23"/>
    <p:sldId id="351" r:id="rId24"/>
    <p:sldId id="350" r:id="rId25"/>
    <p:sldId id="352" r:id="rId26"/>
    <p:sldId id="353" r:id="rId27"/>
    <p:sldId id="354" r:id="rId28"/>
    <p:sldId id="355" r:id="rId29"/>
    <p:sldId id="356" r:id="rId30"/>
    <p:sldId id="285" r:id="rId31"/>
    <p:sldId id="272" r:id="rId32"/>
    <p:sldId id="283" r:id="rId33"/>
    <p:sldId id="337" r:id="rId34"/>
    <p:sldId id="281" r:id="rId35"/>
    <p:sldId id="339" r:id="rId36"/>
    <p:sldId id="273" r:id="rId37"/>
    <p:sldId id="345" r:id="rId38"/>
    <p:sldId id="256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2"/>
    <p:restoredTop sz="82902" autoAdjust="0"/>
  </p:normalViewPr>
  <p:slideViewPr>
    <p:cSldViewPr snapToGrid="0" snapToObjects="1">
      <p:cViewPr>
        <p:scale>
          <a:sx n="93" d="100"/>
          <a:sy n="93" d="100"/>
        </p:scale>
        <p:origin x="102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notesMaster" Target="notesMasters/notesMaster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78B388-1030-48BC-94B6-B65E4831EDB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15F8CC-C375-4A74-B28A-2140D9E89CF7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Clarify key terms and concepts </a:t>
          </a:r>
          <a:endParaRPr lang="en-US" dirty="0"/>
        </a:p>
      </dgm:t>
    </dgm:pt>
    <dgm:pt modelId="{6F52907D-924C-4006-85B3-0012AB655016}" type="parTrans" cxnId="{92DBED18-A093-4873-8496-22D25F717FCE}">
      <dgm:prSet/>
      <dgm:spPr/>
      <dgm:t>
        <a:bodyPr/>
        <a:lstStyle/>
        <a:p>
          <a:endParaRPr lang="en-US"/>
        </a:p>
      </dgm:t>
    </dgm:pt>
    <dgm:pt modelId="{F3E2EF47-45EB-4AC6-8B08-222BDCD58692}" type="sibTrans" cxnId="{92DBED18-A093-4873-8496-22D25F717FCE}">
      <dgm:prSet/>
      <dgm:spPr/>
      <dgm:t>
        <a:bodyPr/>
        <a:lstStyle/>
        <a:p>
          <a:endParaRPr lang="en-US"/>
        </a:p>
      </dgm:t>
    </dgm:pt>
    <dgm:pt modelId="{3A2314F7-4B95-4CB3-A9D1-8AE119B137C9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Provide support for the completion of Component 1</a:t>
          </a:r>
          <a:endParaRPr lang="en-US" dirty="0"/>
        </a:p>
      </dgm:t>
    </dgm:pt>
    <dgm:pt modelId="{7E873851-536A-4629-9E3E-605E73CE0D16}" type="parTrans" cxnId="{5B78C660-5D12-49A1-B9A8-AA0E9557BCCE}">
      <dgm:prSet/>
      <dgm:spPr/>
      <dgm:t>
        <a:bodyPr/>
        <a:lstStyle/>
        <a:p>
          <a:endParaRPr lang="en-US"/>
        </a:p>
      </dgm:t>
    </dgm:pt>
    <dgm:pt modelId="{0C23FF0A-4834-4A65-A430-E28ACB7FBBD7}" type="sibTrans" cxnId="{5B78C660-5D12-49A1-B9A8-AA0E9557BCCE}">
      <dgm:prSet/>
      <dgm:spPr/>
      <dgm:t>
        <a:bodyPr/>
        <a:lstStyle/>
        <a:p>
          <a:endParaRPr lang="en-US"/>
        </a:p>
      </dgm:t>
    </dgm:pt>
    <dgm:pt modelId="{557DA824-FC2D-4915-A767-17BA8430A9FE}" type="pres">
      <dgm:prSet presAssocID="{9E78B388-1030-48BC-94B6-B65E4831EDB5}" presName="diagram" presStyleCnt="0">
        <dgm:presLayoutVars>
          <dgm:dir/>
          <dgm:resizeHandles val="exact"/>
        </dgm:presLayoutVars>
      </dgm:prSet>
      <dgm:spPr/>
    </dgm:pt>
    <dgm:pt modelId="{0A262B13-B0B1-4820-9051-1824C8EC9699}" type="pres">
      <dgm:prSet presAssocID="{A415F8CC-C375-4A74-B28A-2140D9E89CF7}" presName="node" presStyleLbl="node1" presStyleIdx="0" presStyleCnt="2">
        <dgm:presLayoutVars>
          <dgm:bulletEnabled val="1"/>
        </dgm:presLayoutVars>
      </dgm:prSet>
      <dgm:spPr/>
    </dgm:pt>
    <dgm:pt modelId="{A8E1D932-46FA-48BB-B2FD-FF921213646D}" type="pres">
      <dgm:prSet presAssocID="{F3E2EF47-45EB-4AC6-8B08-222BDCD58692}" presName="sibTrans" presStyleCnt="0"/>
      <dgm:spPr/>
    </dgm:pt>
    <dgm:pt modelId="{F5963013-E7A3-4FC3-94FD-330B601F3C83}" type="pres">
      <dgm:prSet presAssocID="{3A2314F7-4B95-4CB3-A9D1-8AE119B137C9}" presName="node" presStyleLbl="node1" presStyleIdx="1" presStyleCnt="2">
        <dgm:presLayoutVars>
          <dgm:bulletEnabled val="1"/>
        </dgm:presLayoutVars>
      </dgm:prSet>
      <dgm:spPr/>
    </dgm:pt>
  </dgm:ptLst>
  <dgm:cxnLst>
    <dgm:cxn modelId="{92DBED18-A093-4873-8496-22D25F717FCE}" srcId="{9E78B388-1030-48BC-94B6-B65E4831EDB5}" destId="{A415F8CC-C375-4A74-B28A-2140D9E89CF7}" srcOrd="0" destOrd="0" parTransId="{6F52907D-924C-4006-85B3-0012AB655016}" sibTransId="{F3E2EF47-45EB-4AC6-8B08-222BDCD58692}"/>
    <dgm:cxn modelId="{5B78C660-5D12-49A1-B9A8-AA0E9557BCCE}" srcId="{9E78B388-1030-48BC-94B6-B65E4831EDB5}" destId="{3A2314F7-4B95-4CB3-A9D1-8AE119B137C9}" srcOrd="1" destOrd="0" parTransId="{7E873851-536A-4629-9E3E-605E73CE0D16}" sibTransId="{0C23FF0A-4834-4A65-A430-E28ACB7FBBD7}"/>
    <dgm:cxn modelId="{3053D0A0-33F2-443E-B7BB-65C893FA3B60}" type="presOf" srcId="{A415F8CC-C375-4A74-B28A-2140D9E89CF7}" destId="{0A262B13-B0B1-4820-9051-1824C8EC9699}" srcOrd="0" destOrd="0" presId="urn:microsoft.com/office/officeart/2005/8/layout/default"/>
    <dgm:cxn modelId="{3FE266A4-F608-4DC6-B426-D57699F26ECE}" type="presOf" srcId="{3A2314F7-4B95-4CB3-A9D1-8AE119B137C9}" destId="{F5963013-E7A3-4FC3-94FD-330B601F3C83}" srcOrd="0" destOrd="0" presId="urn:microsoft.com/office/officeart/2005/8/layout/default"/>
    <dgm:cxn modelId="{34C791B8-1FD8-43FC-8632-971378A747C9}" type="presOf" srcId="{9E78B388-1030-48BC-94B6-B65E4831EDB5}" destId="{557DA824-FC2D-4915-A767-17BA8430A9FE}" srcOrd="0" destOrd="0" presId="urn:microsoft.com/office/officeart/2005/8/layout/default"/>
    <dgm:cxn modelId="{CD82E45B-211F-4484-9682-AE2F3483EA61}" type="presParOf" srcId="{557DA824-FC2D-4915-A767-17BA8430A9FE}" destId="{0A262B13-B0B1-4820-9051-1824C8EC9699}" srcOrd="0" destOrd="0" presId="urn:microsoft.com/office/officeart/2005/8/layout/default"/>
    <dgm:cxn modelId="{6D9E6B82-14C4-4678-97FF-A2C596917C05}" type="presParOf" srcId="{557DA824-FC2D-4915-A767-17BA8430A9FE}" destId="{A8E1D932-46FA-48BB-B2FD-FF921213646D}" srcOrd="1" destOrd="0" presId="urn:microsoft.com/office/officeart/2005/8/layout/default"/>
    <dgm:cxn modelId="{1E7B8747-829A-4A43-94EF-838337A673C4}" type="presParOf" srcId="{557DA824-FC2D-4915-A767-17BA8430A9FE}" destId="{F5963013-E7A3-4FC3-94FD-330B601F3C83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74F9F3-81BC-4674-9458-C07D45FF3734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0898CF-51B7-4A43-9060-9D83E00F761C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Component 1 – Research Proposal - worth 10% of module-  400 words. </a:t>
          </a:r>
          <a:endParaRPr lang="en-US" dirty="0"/>
        </a:p>
      </dgm:t>
    </dgm:pt>
    <dgm:pt modelId="{A7D429D4-EF30-45CF-AB25-7C45D4C5489B}" type="parTrans" cxnId="{4893C256-4B86-4AE0-BE90-6081D0945859}">
      <dgm:prSet/>
      <dgm:spPr/>
      <dgm:t>
        <a:bodyPr/>
        <a:lstStyle/>
        <a:p>
          <a:endParaRPr lang="en-US"/>
        </a:p>
      </dgm:t>
    </dgm:pt>
    <dgm:pt modelId="{F898FAFB-53C6-435C-B084-777B3E47574A}" type="sibTrans" cxnId="{4893C256-4B86-4AE0-BE90-6081D0945859}">
      <dgm:prSet/>
      <dgm:spPr/>
      <dgm:t>
        <a:bodyPr/>
        <a:lstStyle/>
        <a:p>
          <a:endParaRPr lang="en-US"/>
        </a:p>
      </dgm:t>
    </dgm:pt>
    <dgm:pt modelId="{0A4FEED9-6953-4111-B70E-81F0E401A426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Component 2 – Research Report – Worth 90% of module – 3600 words</a:t>
          </a:r>
        </a:p>
      </dgm:t>
    </dgm:pt>
    <dgm:pt modelId="{CFB69F12-E0FE-439E-9956-B9ED2442561F}" type="parTrans" cxnId="{55C81033-C6A4-4AEA-B17E-B65CAE124EA9}">
      <dgm:prSet/>
      <dgm:spPr/>
      <dgm:t>
        <a:bodyPr/>
        <a:lstStyle/>
        <a:p>
          <a:endParaRPr lang="en-GB"/>
        </a:p>
      </dgm:t>
    </dgm:pt>
    <dgm:pt modelId="{45CC7750-FB24-48F9-A3C6-0D5A844B1A99}" type="sibTrans" cxnId="{55C81033-C6A4-4AEA-B17E-B65CAE124EA9}">
      <dgm:prSet/>
      <dgm:spPr/>
      <dgm:t>
        <a:bodyPr/>
        <a:lstStyle/>
        <a:p>
          <a:endParaRPr lang="en-GB"/>
        </a:p>
      </dgm:t>
    </dgm:pt>
    <dgm:pt modelId="{64876252-8138-4FAD-968A-EE6D2EF5CAFD}" type="pres">
      <dgm:prSet presAssocID="{7874F9F3-81BC-4674-9458-C07D45FF3734}" presName="diagram" presStyleCnt="0">
        <dgm:presLayoutVars>
          <dgm:dir/>
          <dgm:resizeHandles val="exact"/>
        </dgm:presLayoutVars>
      </dgm:prSet>
      <dgm:spPr/>
    </dgm:pt>
    <dgm:pt modelId="{113D529E-7053-4D44-9883-A4E744CD6519}" type="pres">
      <dgm:prSet presAssocID="{2A0898CF-51B7-4A43-9060-9D83E00F761C}" presName="arrow" presStyleLbl="node1" presStyleIdx="0" presStyleCnt="2">
        <dgm:presLayoutVars>
          <dgm:bulletEnabled val="1"/>
        </dgm:presLayoutVars>
      </dgm:prSet>
      <dgm:spPr/>
    </dgm:pt>
    <dgm:pt modelId="{08BF9B8F-7DEE-48C0-B48D-9FD067E30EF6}" type="pres">
      <dgm:prSet presAssocID="{0A4FEED9-6953-4111-B70E-81F0E401A426}" presName="arrow" presStyleLbl="node1" presStyleIdx="1" presStyleCnt="2">
        <dgm:presLayoutVars>
          <dgm:bulletEnabled val="1"/>
        </dgm:presLayoutVars>
      </dgm:prSet>
      <dgm:spPr/>
    </dgm:pt>
  </dgm:ptLst>
  <dgm:cxnLst>
    <dgm:cxn modelId="{55C81033-C6A4-4AEA-B17E-B65CAE124EA9}" srcId="{7874F9F3-81BC-4674-9458-C07D45FF3734}" destId="{0A4FEED9-6953-4111-B70E-81F0E401A426}" srcOrd="1" destOrd="0" parTransId="{CFB69F12-E0FE-439E-9956-B9ED2442561F}" sibTransId="{45CC7750-FB24-48F9-A3C6-0D5A844B1A99}"/>
    <dgm:cxn modelId="{59EA154C-7DF4-408D-968C-5FFB1FAAA9CA}" type="presOf" srcId="{0A4FEED9-6953-4111-B70E-81F0E401A426}" destId="{08BF9B8F-7DEE-48C0-B48D-9FD067E30EF6}" srcOrd="0" destOrd="0" presId="urn:microsoft.com/office/officeart/2005/8/layout/arrow5"/>
    <dgm:cxn modelId="{4893C256-4B86-4AE0-BE90-6081D0945859}" srcId="{7874F9F3-81BC-4674-9458-C07D45FF3734}" destId="{2A0898CF-51B7-4A43-9060-9D83E00F761C}" srcOrd="0" destOrd="0" parTransId="{A7D429D4-EF30-45CF-AB25-7C45D4C5489B}" sibTransId="{F898FAFB-53C6-435C-B084-777B3E47574A}"/>
    <dgm:cxn modelId="{71A74FCD-1F15-4A26-88FB-EA6B733813D4}" type="presOf" srcId="{7874F9F3-81BC-4674-9458-C07D45FF3734}" destId="{64876252-8138-4FAD-968A-EE6D2EF5CAFD}" srcOrd="0" destOrd="0" presId="urn:microsoft.com/office/officeart/2005/8/layout/arrow5"/>
    <dgm:cxn modelId="{EA9A58D5-9E73-48FE-A6CA-4F8CCA5C8038}" type="presOf" srcId="{2A0898CF-51B7-4A43-9060-9D83E00F761C}" destId="{113D529E-7053-4D44-9883-A4E744CD6519}" srcOrd="0" destOrd="0" presId="urn:microsoft.com/office/officeart/2005/8/layout/arrow5"/>
    <dgm:cxn modelId="{296F3DB4-2F76-431D-8E9E-1CF9C9F45180}" type="presParOf" srcId="{64876252-8138-4FAD-968A-EE6D2EF5CAFD}" destId="{113D529E-7053-4D44-9883-A4E744CD6519}" srcOrd="0" destOrd="0" presId="urn:microsoft.com/office/officeart/2005/8/layout/arrow5"/>
    <dgm:cxn modelId="{F3CE2DB3-2373-4715-81FE-42BEC01B02AF}" type="presParOf" srcId="{64876252-8138-4FAD-968A-EE6D2EF5CAFD}" destId="{08BF9B8F-7DEE-48C0-B48D-9FD067E30EF6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C0E95D-6D06-4714-8667-0FDC44D95975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6DD8C6-CBED-4DCC-BA93-8888A2206BB6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Hypothesis</a:t>
          </a:r>
          <a:endParaRPr lang="en-US" dirty="0"/>
        </a:p>
      </dgm:t>
    </dgm:pt>
    <dgm:pt modelId="{387702F6-5A87-4A33-B599-6E1BC111A49B}" type="parTrans" cxnId="{A3DF36F9-4886-4969-9175-64CA5BE634B8}">
      <dgm:prSet/>
      <dgm:spPr/>
      <dgm:t>
        <a:bodyPr/>
        <a:lstStyle/>
        <a:p>
          <a:endParaRPr lang="en-US"/>
        </a:p>
      </dgm:t>
    </dgm:pt>
    <dgm:pt modelId="{7CFBF809-EC57-4FF1-9713-D5DDB0E5591B}" type="sibTrans" cxnId="{A3DF36F9-4886-4969-9175-64CA5BE634B8}">
      <dgm:prSet/>
      <dgm:spPr/>
      <dgm:t>
        <a:bodyPr/>
        <a:lstStyle/>
        <a:p>
          <a:endParaRPr lang="en-US"/>
        </a:p>
      </dgm:t>
    </dgm:pt>
    <dgm:pt modelId="{79F91190-76D3-4DB7-984B-6D2B53FCAB14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 hypothesis is a provisional idea whose merit requires further evaluation. In research, a hypothesis must be stated clearly and is often directional (increase or decrease or difference) </a:t>
          </a:r>
          <a:endParaRPr lang="en-US" dirty="0"/>
        </a:p>
      </dgm:t>
    </dgm:pt>
    <dgm:pt modelId="{9BC0CF07-62E0-4312-8758-D2F73A1A70E2}" type="parTrans" cxnId="{1982984B-9E6E-4191-8C84-AA385C7A8E62}">
      <dgm:prSet/>
      <dgm:spPr/>
      <dgm:t>
        <a:bodyPr/>
        <a:lstStyle/>
        <a:p>
          <a:endParaRPr lang="en-US"/>
        </a:p>
      </dgm:t>
    </dgm:pt>
    <dgm:pt modelId="{33790743-D5B8-46DE-8FA1-10A4CD256382}" type="sibTrans" cxnId="{1982984B-9E6E-4191-8C84-AA385C7A8E62}">
      <dgm:prSet/>
      <dgm:spPr/>
      <dgm:t>
        <a:bodyPr/>
        <a:lstStyle/>
        <a:p>
          <a:endParaRPr lang="en-US"/>
        </a:p>
      </dgm:t>
    </dgm:pt>
    <dgm:pt modelId="{8C3E3C8C-EB2B-4BDE-9568-8461534CC839}">
      <dgm:prSet phldrT="[Text]" phldr="0"/>
      <dgm:spPr/>
      <dgm:t>
        <a:bodyPr/>
        <a:lstStyle/>
        <a:p>
          <a:r>
            <a:rPr lang="en-US" dirty="0">
              <a:latin typeface="Calibri Light" panose="020F0302020204030204"/>
            </a:rPr>
            <a:t>Rationale</a:t>
          </a:r>
          <a:endParaRPr lang="en-US" dirty="0"/>
        </a:p>
      </dgm:t>
    </dgm:pt>
    <dgm:pt modelId="{C5DB5136-C07D-476A-863D-4204F8042053}" type="parTrans" cxnId="{778BF44C-56E3-478B-838E-D895AD5D75B7}">
      <dgm:prSet/>
      <dgm:spPr/>
      <dgm:t>
        <a:bodyPr/>
        <a:lstStyle/>
        <a:p>
          <a:endParaRPr lang="en-US"/>
        </a:p>
      </dgm:t>
    </dgm:pt>
    <dgm:pt modelId="{74DEB012-B3C0-4CEA-AA97-913301D05608}" type="sibTrans" cxnId="{778BF44C-56E3-478B-838E-D895AD5D75B7}">
      <dgm:prSet/>
      <dgm:spPr/>
      <dgm:t>
        <a:bodyPr/>
        <a:lstStyle/>
        <a:p>
          <a:endParaRPr lang="en-US"/>
        </a:p>
      </dgm:t>
    </dgm:pt>
    <dgm:pt modelId="{47B78413-7214-4DA6-BD6A-CD5547B58F4A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The explanation of the reason or reasons for researching something. We focused on this in week 3. </a:t>
          </a:r>
          <a:endParaRPr lang="en-US" dirty="0"/>
        </a:p>
      </dgm:t>
    </dgm:pt>
    <dgm:pt modelId="{3DF4F007-6C2C-461B-B42B-C476E6B5BC80}" type="parTrans" cxnId="{3ADF62CF-562E-404A-A387-4F20EA636AA6}">
      <dgm:prSet/>
      <dgm:spPr/>
      <dgm:t>
        <a:bodyPr/>
        <a:lstStyle/>
        <a:p>
          <a:endParaRPr lang="en-US"/>
        </a:p>
      </dgm:t>
    </dgm:pt>
    <dgm:pt modelId="{4D635586-AC17-4200-BC6D-ED04346AC0C5}" type="sibTrans" cxnId="{3ADF62CF-562E-404A-A387-4F20EA636AA6}">
      <dgm:prSet/>
      <dgm:spPr/>
      <dgm:t>
        <a:bodyPr/>
        <a:lstStyle/>
        <a:p>
          <a:endParaRPr lang="en-US"/>
        </a:p>
      </dgm:t>
    </dgm:pt>
    <dgm:pt modelId="{08F8DC44-84E9-4E28-89EA-74199EEE1104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 clear description of why researching a topic has relevance and why your particular study is important in filling a 'gap' in our current understanding. </a:t>
          </a:r>
          <a:endParaRPr lang="en-US" dirty="0"/>
        </a:p>
      </dgm:t>
    </dgm:pt>
    <dgm:pt modelId="{9FDA9DF9-D230-46C1-84F4-1FFC06E4C605}" type="parTrans" cxnId="{D311E910-E5EA-4CFA-A4D7-38CBF888C5A2}">
      <dgm:prSet/>
      <dgm:spPr/>
      <dgm:t>
        <a:bodyPr/>
        <a:lstStyle/>
        <a:p>
          <a:endParaRPr lang="en-US"/>
        </a:p>
      </dgm:t>
    </dgm:pt>
    <dgm:pt modelId="{3C68DBA0-FA4E-43C2-A30C-97187A47DA5B}" type="sibTrans" cxnId="{D311E910-E5EA-4CFA-A4D7-38CBF888C5A2}">
      <dgm:prSet/>
      <dgm:spPr/>
      <dgm:t>
        <a:bodyPr/>
        <a:lstStyle/>
        <a:p>
          <a:endParaRPr lang="en-US"/>
        </a:p>
      </dgm:t>
    </dgm:pt>
    <dgm:pt modelId="{67AB401B-260B-473F-B38D-73A75F15A160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Literature review</a:t>
          </a:r>
          <a:endParaRPr lang="en-US" dirty="0"/>
        </a:p>
      </dgm:t>
    </dgm:pt>
    <dgm:pt modelId="{4EAB9651-FE95-42E9-8E90-49D3443B39EB}" type="parTrans" cxnId="{C8E42D9D-C063-4D69-805C-4C427BCF800E}">
      <dgm:prSet/>
      <dgm:spPr/>
      <dgm:t>
        <a:bodyPr/>
        <a:lstStyle/>
        <a:p>
          <a:endParaRPr lang="en-US"/>
        </a:p>
      </dgm:t>
    </dgm:pt>
    <dgm:pt modelId="{2D338724-E35F-4573-A0CA-F525FEE78DA4}" type="sibTrans" cxnId="{C8E42D9D-C063-4D69-805C-4C427BCF800E}">
      <dgm:prSet/>
      <dgm:spPr/>
      <dgm:t>
        <a:bodyPr/>
        <a:lstStyle/>
        <a:p>
          <a:endParaRPr lang="en-US"/>
        </a:p>
      </dgm:t>
    </dgm:pt>
    <dgm:pt modelId="{6B059DFB-B71E-4D9F-811E-57FA4B4C9DF0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A literature review are systematic syntheses of previous work around a particular topic. </a:t>
          </a:r>
          <a:endParaRPr lang="en-US" dirty="0"/>
        </a:p>
      </dgm:t>
    </dgm:pt>
    <dgm:pt modelId="{679DBA2A-253E-4087-91D3-4E118B060478}" type="parTrans" cxnId="{E49C0584-7C6A-4E9B-BDB2-43BC28D8A3A7}">
      <dgm:prSet/>
      <dgm:spPr/>
      <dgm:t>
        <a:bodyPr/>
        <a:lstStyle/>
        <a:p>
          <a:endParaRPr lang="en-US"/>
        </a:p>
      </dgm:t>
    </dgm:pt>
    <dgm:pt modelId="{C36AA17D-C0E5-442A-B7A2-2569A8290BA2}" type="sibTrans" cxnId="{E49C0584-7C6A-4E9B-BDB2-43BC28D8A3A7}">
      <dgm:prSet/>
      <dgm:spPr/>
      <dgm:t>
        <a:bodyPr/>
        <a:lstStyle/>
        <a:p>
          <a:endParaRPr lang="en-US"/>
        </a:p>
      </dgm:t>
    </dgm:pt>
    <dgm:pt modelId="{EFBEA960-AD54-4823-A336-2F0855EF8094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We will explore this process in detail during week 5.</a:t>
          </a:r>
          <a:endParaRPr lang="en-US" dirty="0"/>
        </a:p>
      </dgm:t>
    </dgm:pt>
    <dgm:pt modelId="{32F34ECD-3987-4191-8F8B-CCAB4B9D23A5}" type="parTrans" cxnId="{5D01257D-F030-4AE2-84B0-1A8759388CAC}">
      <dgm:prSet/>
      <dgm:spPr/>
      <dgm:t>
        <a:bodyPr/>
        <a:lstStyle/>
        <a:p>
          <a:endParaRPr lang="en-US"/>
        </a:p>
      </dgm:t>
    </dgm:pt>
    <dgm:pt modelId="{1AFA3E88-E623-43B2-B3DD-2196B6717D37}" type="sibTrans" cxnId="{5D01257D-F030-4AE2-84B0-1A8759388CAC}">
      <dgm:prSet/>
      <dgm:spPr/>
      <dgm:t>
        <a:bodyPr/>
        <a:lstStyle/>
        <a:p>
          <a:endParaRPr lang="en-US"/>
        </a:p>
      </dgm:t>
    </dgm:pt>
    <dgm:pt modelId="{BFC127A7-8E1C-4EE2-9504-DD31A4DBEB64}">
      <dgm:prSet phldr="0"/>
      <dgm:spPr/>
      <dgm:t>
        <a:bodyPr/>
        <a:lstStyle/>
        <a:p>
          <a:r>
            <a:rPr lang="en-US" dirty="0">
              <a:latin typeface="Calibri Light" panose="020F0302020204030204"/>
            </a:rPr>
            <a:t>Analysis</a:t>
          </a:r>
        </a:p>
      </dgm:t>
    </dgm:pt>
    <dgm:pt modelId="{315FCDFD-E530-475B-84C6-CB1043BB3B13}" type="parTrans" cxnId="{28A8FAB1-D461-4E15-82CA-0EFDD69C9C34}">
      <dgm:prSet/>
      <dgm:spPr/>
    </dgm:pt>
    <dgm:pt modelId="{D7F2BABD-FECB-4041-96C8-3E0D4F987D3A}" type="sibTrans" cxnId="{28A8FAB1-D461-4E15-82CA-0EFDD69C9C34}">
      <dgm:prSet/>
      <dgm:spPr/>
    </dgm:pt>
    <dgm:pt modelId="{5FECAEBB-4E68-46FB-BFB1-6CF161D3CC5F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The process of breaking down the data collected into meaningful information that conveys some meaning. For component 2, we will be using a simplified version of Thematic analysis which will be detailed and actively supported during your week 8 session. </a:t>
          </a:r>
        </a:p>
      </dgm:t>
    </dgm:pt>
    <dgm:pt modelId="{8A25304F-7C5F-43D7-8AFA-247A81B51D09}" type="parTrans" cxnId="{76A89E39-EE74-4F78-B449-828F911DE88D}">
      <dgm:prSet/>
      <dgm:spPr/>
    </dgm:pt>
    <dgm:pt modelId="{05EB6E2A-0A25-4C46-951C-B32B9691E587}" type="sibTrans" cxnId="{76A89E39-EE74-4F78-B449-828F911DE88D}">
      <dgm:prSet/>
      <dgm:spPr/>
    </dgm:pt>
    <dgm:pt modelId="{8404AD36-4381-49F9-91C6-22AC2B350C27}" type="pres">
      <dgm:prSet presAssocID="{0EC0E95D-6D06-4714-8667-0FDC44D95975}" presName="linearFlow" presStyleCnt="0">
        <dgm:presLayoutVars>
          <dgm:dir/>
          <dgm:animLvl val="lvl"/>
          <dgm:resizeHandles val="exact"/>
        </dgm:presLayoutVars>
      </dgm:prSet>
      <dgm:spPr/>
    </dgm:pt>
    <dgm:pt modelId="{10FC3528-961E-4399-BBF9-B3DC56FCC725}" type="pres">
      <dgm:prSet presAssocID="{766DD8C6-CBED-4DCC-BA93-8888A2206BB6}" presName="composite" presStyleCnt="0"/>
      <dgm:spPr/>
    </dgm:pt>
    <dgm:pt modelId="{B82A808E-31FC-41AD-A410-155A9318F97C}" type="pres">
      <dgm:prSet presAssocID="{766DD8C6-CBED-4DCC-BA93-8888A2206BB6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51CDF71C-9FE6-4777-BFCB-D9B2F63F860A}" type="pres">
      <dgm:prSet presAssocID="{766DD8C6-CBED-4DCC-BA93-8888A2206BB6}" presName="descendantText" presStyleLbl="alignAcc1" presStyleIdx="0" presStyleCnt="4">
        <dgm:presLayoutVars>
          <dgm:bulletEnabled val="1"/>
        </dgm:presLayoutVars>
      </dgm:prSet>
      <dgm:spPr/>
    </dgm:pt>
    <dgm:pt modelId="{1EDD4794-8522-4B58-9F34-A2A7CCDCB781}" type="pres">
      <dgm:prSet presAssocID="{7CFBF809-EC57-4FF1-9713-D5DDB0E5591B}" presName="sp" presStyleCnt="0"/>
      <dgm:spPr/>
    </dgm:pt>
    <dgm:pt modelId="{0C904658-57A1-41D9-8501-B386EA7BB39F}" type="pres">
      <dgm:prSet presAssocID="{8C3E3C8C-EB2B-4BDE-9568-8461534CC839}" presName="composite" presStyleCnt="0"/>
      <dgm:spPr/>
    </dgm:pt>
    <dgm:pt modelId="{01EC4EE1-D36F-44BC-A860-35641B547A49}" type="pres">
      <dgm:prSet presAssocID="{8C3E3C8C-EB2B-4BDE-9568-8461534CC839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30C619FD-FAF2-4335-A715-9DDE775A4225}" type="pres">
      <dgm:prSet presAssocID="{8C3E3C8C-EB2B-4BDE-9568-8461534CC839}" presName="descendantText" presStyleLbl="alignAcc1" presStyleIdx="1" presStyleCnt="4">
        <dgm:presLayoutVars>
          <dgm:bulletEnabled val="1"/>
        </dgm:presLayoutVars>
      </dgm:prSet>
      <dgm:spPr/>
    </dgm:pt>
    <dgm:pt modelId="{526F6CD1-9DA0-4054-9B97-2037B3B7B67C}" type="pres">
      <dgm:prSet presAssocID="{74DEB012-B3C0-4CEA-AA97-913301D05608}" presName="sp" presStyleCnt="0"/>
      <dgm:spPr/>
    </dgm:pt>
    <dgm:pt modelId="{665B1E18-488B-482E-B230-0E35E7068855}" type="pres">
      <dgm:prSet presAssocID="{67AB401B-260B-473F-B38D-73A75F15A160}" presName="composite" presStyleCnt="0"/>
      <dgm:spPr/>
    </dgm:pt>
    <dgm:pt modelId="{BE4EC56F-2606-4C83-B6F8-5DFF91915764}" type="pres">
      <dgm:prSet presAssocID="{67AB401B-260B-473F-B38D-73A75F15A160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FF6775A1-CDC6-49DB-9D92-DF776EE5AFC4}" type="pres">
      <dgm:prSet presAssocID="{67AB401B-260B-473F-B38D-73A75F15A160}" presName="descendantText" presStyleLbl="alignAcc1" presStyleIdx="2" presStyleCnt="4">
        <dgm:presLayoutVars>
          <dgm:bulletEnabled val="1"/>
        </dgm:presLayoutVars>
      </dgm:prSet>
      <dgm:spPr/>
    </dgm:pt>
    <dgm:pt modelId="{9D75C8B4-F5E8-4E83-81EB-B4288E81A1B6}" type="pres">
      <dgm:prSet presAssocID="{2D338724-E35F-4573-A0CA-F525FEE78DA4}" presName="sp" presStyleCnt="0"/>
      <dgm:spPr/>
    </dgm:pt>
    <dgm:pt modelId="{533B36B1-D54E-4D8E-B9B8-B9F4A61458E0}" type="pres">
      <dgm:prSet presAssocID="{BFC127A7-8E1C-4EE2-9504-DD31A4DBEB64}" presName="composite" presStyleCnt="0"/>
      <dgm:spPr/>
    </dgm:pt>
    <dgm:pt modelId="{96C30580-C7E5-4014-895A-5E7940DF89D4}" type="pres">
      <dgm:prSet presAssocID="{BFC127A7-8E1C-4EE2-9504-DD31A4DBEB64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3738980C-370A-4A59-9846-FE79388916A6}" type="pres">
      <dgm:prSet presAssocID="{BFC127A7-8E1C-4EE2-9504-DD31A4DBEB64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D311E910-E5EA-4CFA-A4D7-38CBF888C5A2}" srcId="{8C3E3C8C-EB2B-4BDE-9568-8461534CC839}" destId="{08F8DC44-84E9-4E28-89EA-74199EEE1104}" srcOrd="1" destOrd="0" parTransId="{9FDA9DF9-D230-46C1-84F4-1FFC06E4C605}" sibTransId="{3C68DBA0-FA4E-43C2-A30C-97187A47DA5B}"/>
    <dgm:cxn modelId="{33E54112-C6FC-4FF4-A0DE-AAC3AB086CDE}" type="presOf" srcId="{6B059DFB-B71E-4D9F-811E-57FA4B4C9DF0}" destId="{FF6775A1-CDC6-49DB-9D92-DF776EE5AFC4}" srcOrd="0" destOrd="0" presId="urn:microsoft.com/office/officeart/2005/8/layout/chevron2"/>
    <dgm:cxn modelId="{76A89E39-EE74-4F78-B449-828F911DE88D}" srcId="{BFC127A7-8E1C-4EE2-9504-DD31A4DBEB64}" destId="{5FECAEBB-4E68-46FB-BFB1-6CF161D3CC5F}" srcOrd="0" destOrd="0" parTransId="{8A25304F-7C5F-43D7-8AFA-247A81B51D09}" sibTransId="{05EB6E2A-0A25-4C46-951C-B32B9691E587}"/>
    <dgm:cxn modelId="{7CB44A67-B830-4DFF-8E0B-A19C126BDB02}" type="presOf" srcId="{766DD8C6-CBED-4DCC-BA93-8888A2206BB6}" destId="{B82A808E-31FC-41AD-A410-155A9318F97C}" srcOrd="0" destOrd="0" presId="urn:microsoft.com/office/officeart/2005/8/layout/chevron2"/>
    <dgm:cxn modelId="{1982984B-9E6E-4191-8C84-AA385C7A8E62}" srcId="{766DD8C6-CBED-4DCC-BA93-8888A2206BB6}" destId="{79F91190-76D3-4DB7-984B-6D2B53FCAB14}" srcOrd="0" destOrd="0" parTransId="{9BC0CF07-62E0-4312-8758-D2F73A1A70E2}" sibTransId="{33790743-D5B8-46DE-8FA1-10A4CD256382}"/>
    <dgm:cxn modelId="{1AB0A36C-F055-4561-8347-988E942B3602}" type="presOf" srcId="{67AB401B-260B-473F-B38D-73A75F15A160}" destId="{BE4EC56F-2606-4C83-B6F8-5DFF91915764}" srcOrd="0" destOrd="0" presId="urn:microsoft.com/office/officeart/2005/8/layout/chevron2"/>
    <dgm:cxn modelId="{778BF44C-56E3-478B-838E-D895AD5D75B7}" srcId="{0EC0E95D-6D06-4714-8667-0FDC44D95975}" destId="{8C3E3C8C-EB2B-4BDE-9568-8461534CC839}" srcOrd="1" destOrd="0" parTransId="{C5DB5136-C07D-476A-863D-4204F8042053}" sibTransId="{74DEB012-B3C0-4CEA-AA97-913301D05608}"/>
    <dgm:cxn modelId="{890FD158-433B-4236-83F9-2CB1804B7714}" type="presOf" srcId="{47B78413-7214-4DA6-BD6A-CD5547B58F4A}" destId="{30C619FD-FAF2-4335-A715-9DDE775A4225}" srcOrd="0" destOrd="0" presId="urn:microsoft.com/office/officeart/2005/8/layout/chevron2"/>
    <dgm:cxn modelId="{EA37E67B-1F93-4BE2-90DA-2C9428F112EE}" type="presOf" srcId="{BFC127A7-8E1C-4EE2-9504-DD31A4DBEB64}" destId="{96C30580-C7E5-4014-895A-5E7940DF89D4}" srcOrd="0" destOrd="0" presId="urn:microsoft.com/office/officeart/2005/8/layout/chevron2"/>
    <dgm:cxn modelId="{5D01257D-F030-4AE2-84B0-1A8759388CAC}" srcId="{67AB401B-260B-473F-B38D-73A75F15A160}" destId="{EFBEA960-AD54-4823-A336-2F0855EF8094}" srcOrd="1" destOrd="0" parTransId="{32F34ECD-3987-4191-8F8B-CCAB4B9D23A5}" sibTransId="{1AFA3E88-E623-43B2-B3DD-2196B6717D37}"/>
    <dgm:cxn modelId="{6220937F-2867-43C5-B96A-3193D79A121C}" type="presOf" srcId="{08F8DC44-84E9-4E28-89EA-74199EEE1104}" destId="{30C619FD-FAF2-4335-A715-9DDE775A4225}" srcOrd="0" destOrd="1" presId="urn:microsoft.com/office/officeart/2005/8/layout/chevron2"/>
    <dgm:cxn modelId="{E49C0584-7C6A-4E9B-BDB2-43BC28D8A3A7}" srcId="{67AB401B-260B-473F-B38D-73A75F15A160}" destId="{6B059DFB-B71E-4D9F-811E-57FA4B4C9DF0}" srcOrd="0" destOrd="0" parTransId="{679DBA2A-253E-4087-91D3-4E118B060478}" sibTransId="{C36AA17D-C0E5-442A-B7A2-2569A8290BA2}"/>
    <dgm:cxn modelId="{34C67C93-A240-4100-AE46-293683003E8D}" type="presOf" srcId="{5FECAEBB-4E68-46FB-BFB1-6CF161D3CC5F}" destId="{3738980C-370A-4A59-9846-FE79388916A6}" srcOrd="0" destOrd="0" presId="urn:microsoft.com/office/officeart/2005/8/layout/chevron2"/>
    <dgm:cxn modelId="{C8E42D9D-C063-4D69-805C-4C427BCF800E}" srcId="{0EC0E95D-6D06-4714-8667-0FDC44D95975}" destId="{67AB401B-260B-473F-B38D-73A75F15A160}" srcOrd="2" destOrd="0" parTransId="{4EAB9651-FE95-42E9-8E90-49D3443B39EB}" sibTransId="{2D338724-E35F-4573-A0CA-F525FEE78DA4}"/>
    <dgm:cxn modelId="{28A8FAB1-D461-4E15-82CA-0EFDD69C9C34}" srcId="{0EC0E95D-6D06-4714-8667-0FDC44D95975}" destId="{BFC127A7-8E1C-4EE2-9504-DD31A4DBEB64}" srcOrd="3" destOrd="0" parTransId="{315FCDFD-E530-475B-84C6-CB1043BB3B13}" sibTransId="{D7F2BABD-FECB-4041-96C8-3E0D4F987D3A}"/>
    <dgm:cxn modelId="{C3DAA8C2-6812-430F-9EB0-7BFE1A0D511F}" type="presOf" srcId="{8C3E3C8C-EB2B-4BDE-9568-8461534CC839}" destId="{01EC4EE1-D36F-44BC-A860-35641B547A49}" srcOrd="0" destOrd="0" presId="urn:microsoft.com/office/officeart/2005/8/layout/chevron2"/>
    <dgm:cxn modelId="{3ADF62CF-562E-404A-A387-4F20EA636AA6}" srcId="{8C3E3C8C-EB2B-4BDE-9568-8461534CC839}" destId="{47B78413-7214-4DA6-BD6A-CD5547B58F4A}" srcOrd="0" destOrd="0" parTransId="{3DF4F007-6C2C-461B-B42B-C476E6B5BC80}" sibTransId="{4D635586-AC17-4200-BC6D-ED04346AC0C5}"/>
    <dgm:cxn modelId="{3C480CE4-8CF0-4B89-B0FA-C84B85D6BB7A}" type="presOf" srcId="{79F91190-76D3-4DB7-984B-6D2B53FCAB14}" destId="{51CDF71C-9FE6-4777-BFCB-D9B2F63F860A}" srcOrd="0" destOrd="0" presId="urn:microsoft.com/office/officeart/2005/8/layout/chevron2"/>
    <dgm:cxn modelId="{AC70F1EE-F6F1-4A00-A343-6E7D80B080F7}" type="presOf" srcId="{EFBEA960-AD54-4823-A336-2F0855EF8094}" destId="{FF6775A1-CDC6-49DB-9D92-DF776EE5AFC4}" srcOrd="0" destOrd="1" presId="urn:microsoft.com/office/officeart/2005/8/layout/chevron2"/>
    <dgm:cxn modelId="{A3DF36F9-4886-4969-9175-64CA5BE634B8}" srcId="{0EC0E95D-6D06-4714-8667-0FDC44D95975}" destId="{766DD8C6-CBED-4DCC-BA93-8888A2206BB6}" srcOrd="0" destOrd="0" parTransId="{387702F6-5A87-4A33-B599-6E1BC111A49B}" sibTransId="{7CFBF809-EC57-4FF1-9713-D5DDB0E5591B}"/>
    <dgm:cxn modelId="{8FC24FF9-9E19-4D8D-9232-19BC4A0998AB}" type="presOf" srcId="{0EC0E95D-6D06-4714-8667-0FDC44D95975}" destId="{8404AD36-4381-49F9-91C6-22AC2B350C27}" srcOrd="0" destOrd="0" presId="urn:microsoft.com/office/officeart/2005/8/layout/chevron2"/>
    <dgm:cxn modelId="{9E8E0CF3-CCE8-4A08-B6E8-76FF97417D2D}" type="presParOf" srcId="{8404AD36-4381-49F9-91C6-22AC2B350C27}" destId="{10FC3528-961E-4399-BBF9-B3DC56FCC725}" srcOrd="0" destOrd="0" presId="urn:microsoft.com/office/officeart/2005/8/layout/chevron2"/>
    <dgm:cxn modelId="{CA1CF4CA-0F23-44AE-82E3-87C87BF918AC}" type="presParOf" srcId="{10FC3528-961E-4399-BBF9-B3DC56FCC725}" destId="{B82A808E-31FC-41AD-A410-155A9318F97C}" srcOrd="0" destOrd="0" presId="urn:microsoft.com/office/officeart/2005/8/layout/chevron2"/>
    <dgm:cxn modelId="{C8C03A27-1298-4538-AE01-94BF3CDB0C02}" type="presParOf" srcId="{10FC3528-961E-4399-BBF9-B3DC56FCC725}" destId="{51CDF71C-9FE6-4777-BFCB-D9B2F63F860A}" srcOrd="1" destOrd="0" presId="urn:microsoft.com/office/officeart/2005/8/layout/chevron2"/>
    <dgm:cxn modelId="{7B7D0D5A-9961-4C1A-815E-C93A081180BC}" type="presParOf" srcId="{8404AD36-4381-49F9-91C6-22AC2B350C27}" destId="{1EDD4794-8522-4B58-9F34-A2A7CCDCB781}" srcOrd="1" destOrd="0" presId="urn:microsoft.com/office/officeart/2005/8/layout/chevron2"/>
    <dgm:cxn modelId="{01B71F6C-AA9B-41B8-8527-FB51C9982707}" type="presParOf" srcId="{8404AD36-4381-49F9-91C6-22AC2B350C27}" destId="{0C904658-57A1-41D9-8501-B386EA7BB39F}" srcOrd="2" destOrd="0" presId="urn:microsoft.com/office/officeart/2005/8/layout/chevron2"/>
    <dgm:cxn modelId="{74E875BF-4C7E-4D4F-8DA9-784FF262FA9A}" type="presParOf" srcId="{0C904658-57A1-41D9-8501-B386EA7BB39F}" destId="{01EC4EE1-D36F-44BC-A860-35641B547A49}" srcOrd="0" destOrd="0" presId="urn:microsoft.com/office/officeart/2005/8/layout/chevron2"/>
    <dgm:cxn modelId="{9BF19564-6793-408E-82B5-78C2C335FAD0}" type="presParOf" srcId="{0C904658-57A1-41D9-8501-B386EA7BB39F}" destId="{30C619FD-FAF2-4335-A715-9DDE775A4225}" srcOrd="1" destOrd="0" presId="urn:microsoft.com/office/officeart/2005/8/layout/chevron2"/>
    <dgm:cxn modelId="{22B7065A-4CC4-43D4-B695-417C813686E9}" type="presParOf" srcId="{8404AD36-4381-49F9-91C6-22AC2B350C27}" destId="{526F6CD1-9DA0-4054-9B97-2037B3B7B67C}" srcOrd="3" destOrd="0" presId="urn:microsoft.com/office/officeart/2005/8/layout/chevron2"/>
    <dgm:cxn modelId="{C3B81B3E-8B72-4D9E-8A4C-85F682AD6AC3}" type="presParOf" srcId="{8404AD36-4381-49F9-91C6-22AC2B350C27}" destId="{665B1E18-488B-482E-B230-0E35E7068855}" srcOrd="4" destOrd="0" presId="urn:microsoft.com/office/officeart/2005/8/layout/chevron2"/>
    <dgm:cxn modelId="{BE52FAC3-FFE2-4B73-8FB8-83760BE08405}" type="presParOf" srcId="{665B1E18-488B-482E-B230-0E35E7068855}" destId="{BE4EC56F-2606-4C83-B6F8-5DFF91915764}" srcOrd="0" destOrd="0" presId="urn:microsoft.com/office/officeart/2005/8/layout/chevron2"/>
    <dgm:cxn modelId="{E456833C-CA58-4013-9B00-36632589637F}" type="presParOf" srcId="{665B1E18-488B-482E-B230-0E35E7068855}" destId="{FF6775A1-CDC6-49DB-9D92-DF776EE5AFC4}" srcOrd="1" destOrd="0" presId="urn:microsoft.com/office/officeart/2005/8/layout/chevron2"/>
    <dgm:cxn modelId="{BF07588E-F1F3-41E3-B56B-9984BB855C9B}" type="presParOf" srcId="{8404AD36-4381-49F9-91C6-22AC2B350C27}" destId="{9D75C8B4-F5E8-4E83-81EB-B4288E81A1B6}" srcOrd="5" destOrd="0" presId="urn:microsoft.com/office/officeart/2005/8/layout/chevron2"/>
    <dgm:cxn modelId="{256DD909-0A09-4286-8BC6-E826BDB77E4B}" type="presParOf" srcId="{8404AD36-4381-49F9-91C6-22AC2B350C27}" destId="{533B36B1-D54E-4D8E-B9B8-B9F4A61458E0}" srcOrd="6" destOrd="0" presId="urn:microsoft.com/office/officeart/2005/8/layout/chevron2"/>
    <dgm:cxn modelId="{B1FED13A-DE25-43A8-97C6-C5677990EB50}" type="presParOf" srcId="{533B36B1-D54E-4D8E-B9B8-B9F4A61458E0}" destId="{96C30580-C7E5-4014-895A-5E7940DF89D4}" srcOrd="0" destOrd="0" presId="urn:microsoft.com/office/officeart/2005/8/layout/chevron2"/>
    <dgm:cxn modelId="{848E5A12-68CC-4CB1-A69C-CEC13D9D2484}" type="presParOf" srcId="{533B36B1-D54E-4D8E-B9B8-B9F4A61458E0}" destId="{3738980C-370A-4A59-9846-FE79388916A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262B13-B0B1-4820-9051-1824C8EC9699}">
      <dsp:nvSpPr>
        <dsp:cNvPr id="0" name=""/>
        <dsp:cNvSpPr/>
      </dsp:nvSpPr>
      <dsp:spPr>
        <a:xfrm>
          <a:off x="1087" y="1061214"/>
          <a:ext cx="4241369" cy="25448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>
              <a:latin typeface="Calibri Light" panose="020F0302020204030204"/>
            </a:rPr>
            <a:t>Clarify key terms and concepts </a:t>
          </a:r>
          <a:endParaRPr lang="en-US" sz="4100" kern="1200" dirty="0"/>
        </a:p>
      </dsp:txBody>
      <dsp:txXfrm>
        <a:off x="1087" y="1061214"/>
        <a:ext cx="4241369" cy="2544821"/>
      </dsp:txXfrm>
    </dsp:sp>
    <dsp:sp modelId="{F5963013-E7A3-4FC3-94FD-330B601F3C83}">
      <dsp:nvSpPr>
        <dsp:cNvPr id="0" name=""/>
        <dsp:cNvSpPr/>
      </dsp:nvSpPr>
      <dsp:spPr>
        <a:xfrm>
          <a:off x="4666593" y="1061214"/>
          <a:ext cx="4241369" cy="25448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>
              <a:latin typeface="Calibri Light" panose="020F0302020204030204"/>
            </a:rPr>
            <a:t>Provide support for the completion of Component 1</a:t>
          </a:r>
          <a:endParaRPr lang="en-US" sz="4100" kern="1200" dirty="0"/>
        </a:p>
      </dsp:txBody>
      <dsp:txXfrm>
        <a:off x="4666593" y="1061214"/>
        <a:ext cx="4241369" cy="25448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D529E-7053-4D44-9883-A4E744CD6519}">
      <dsp:nvSpPr>
        <dsp:cNvPr id="0" name=""/>
        <dsp:cNvSpPr/>
      </dsp:nvSpPr>
      <dsp:spPr>
        <a:xfrm rot="16200000">
          <a:off x="1818" y="1689"/>
          <a:ext cx="3724070" cy="372407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/>
            </a:rPr>
            <a:t>Component 1 – Research Proposal - worth 10% of module-  400 words. </a:t>
          </a:r>
          <a:endParaRPr lang="en-US" sz="2400" kern="1200" dirty="0"/>
        </a:p>
      </dsp:txBody>
      <dsp:txXfrm rot="5400000">
        <a:off x="1819" y="932705"/>
        <a:ext cx="3072358" cy="1862035"/>
      </dsp:txXfrm>
    </dsp:sp>
    <dsp:sp modelId="{08BF9B8F-7DEE-48C0-B48D-9FD067E30EF6}">
      <dsp:nvSpPr>
        <dsp:cNvPr id="0" name=""/>
        <dsp:cNvSpPr/>
      </dsp:nvSpPr>
      <dsp:spPr>
        <a:xfrm rot="5400000">
          <a:off x="4268761" y="1689"/>
          <a:ext cx="3724070" cy="372407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 Light" panose="020F0302020204030204"/>
            </a:rPr>
            <a:t>Component 2 – Research Report – Worth 90% of module – 3600 words</a:t>
          </a:r>
        </a:p>
      </dsp:txBody>
      <dsp:txXfrm rot="-5400000">
        <a:off x="4920474" y="932707"/>
        <a:ext cx="3072358" cy="1862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A808E-31FC-41AD-A410-155A9318F97C}">
      <dsp:nvSpPr>
        <dsp:cNvPr id="0" name=""/>
        <dsp:cNvSpPr/>
      </dsp:nvSpPr>
      <dsp:spPr>
        <a:xfrm rot="5400000">
          <a:off x="-218583" y="219469"/>
          <a:ext cx="1457225" cy="102005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Hypothesis</a:t>
          </a:r>
          <a:endParaRPr lang="en-US" sz="1400" kern="1200" dirty="0"/>
        </a:p>
      </dsp:txBody>
      <dsp:txXfrm rot="-5400000">
        <a:off x="1" y="510914"/>
        <a:ext cx="1020058" cy="437167"/>
      </dsp:txXfrm>
    </dsp:sp>
    <dsp:sp modelId="{51CDF71C-9FE6-4777-BFCB-D9B2F63F860A}">
      <dsp:nvSpPr>
        <dsp:cNvPr id="0" name=""/>
        <dsp:cNvSpPr/>
      </dsp:nvSpPr>
      <dsp:spPr>
        <a:xfrm rot="5400000">
          <a:off x="5517139" y="-4496195"/>
          <a:ext cx="947196" cy="99413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A hypothesis is a provisional idea whose merit requires further evaluation. In research, a hypothesis must be stated clearly and is often directional (increase or decrease or difference) </a:t>
          </a:r>
          <a:endParaRPr lang="en-US" sz="1800" kern="1200" dirty="0"/>
        </a:p>
      </dsp:txBody>
      <dsp:txXfrm rot="-5400000">
        <a:off x="1020058" y="47124"/>
        <a:ext cx="9895120" cy="854720"/>
      </dsp:txXfrm>
    </dsp:sp>
    <dsp:sp modelId="{01EC4EE1-D36F-44BC-A860-35641B547A49}">
      <dsp:nvSpPr>
        <dsp:cNvPr id="0" name=""/>
        <dsp:cNvSpPr/>
      </dsp:nvSpPr>
      <dsp:spPr>
        <a:xfrm rot="5400000">
          <a:off x="-218583" y="1532051"/>
          <a:ext cx="1457225" cy="102005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Rationale</a:t>
          </a:r>
          <a:endParaRPr lang="en-US" sz="1400" kern="1200" dirty="0"/>
        </a:p>
      </dsp:txBody>
      <dsp:txXfrm rot="-5400000">
        <a:off x="1" y="1823496"/>
        <a:ext cx="1020058" cy="437167"/>
      </dsp:txXfrm>
    </dsp:sp>
    <dsp:sp modelId="{30C619FD-FAF2-4335-A715-9DDE775A4225}">
      <dsp:nvSpPr>
        <dsp:cNvPr id="0" name=""/>
        <dsp:cNvSpPr/>
      </dsp:nvSpPr>
      <dsp:spPr>
        <a:xfrm rot="5400000">
          <a:off x="5517139" y="-3183613"/>
          <a:ext cx="947196" cy="99413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The explanation of the reason or reasons for researching something. We focused on this in week 3. </a:t>
          </a:r>
          <a:endParaRPr lang="en-US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A clear description of why researching a topic has relevance and why your particular study is important in filling a 'gap' in our current understanding. </a:t>
          </a:r>
          <a:endParaRPr lang="en-US" sz="1800" kern="1200" dirty="0"/>
        </a:p>
      </dsp:txBody>
      <dsp:txXfrm rot="-5400000">
        <a:off x="1020058" y="1359706"/>
        <a:ext cx="9895120" cy="854720"/>
      </dsp:txXfrm>
    </dsp:sp>
    <dsp:sp modelId="{BE4EC56F-2606-4C83-B6F8-5DFF91915764}">
      <dsp:nvSpPr>
        <dsp:cNvPr id="0" name=""/>
        <dsp:cNvSpPr/>
      </dsp:nvSpPr>
      <dsp:spPr>
        <a:xfrm rot="5400000">
          <a:off x="-218583" y="2844632"/>
          <a:ext cx="1457225" cy="102005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Literature review</a:t>
          </a:r>
          <a:endParaRPr lang="en-US" sz="1400" kern="1200" dirty="0"/>
        </a:p>
      </dsp:txBody>
      <dsp:txXfrm rot="-5400000">
        <a:off x="1" y="3136077"/>
        <a:ext cx="1020058" cy="437167"/>
      </dsp:txXfrm>
    </dsp:sp>
    <dsp:sp modelId="{FF6775A1-CDC6-49DB-9D92-DF776EE5AFC4}">
      <dsp:nvSpPr>
        <dsp:cNvPr id="0" name=""/>
        <dsp:cNvSpPr/>
      </dsp:nvSpPr>
      <dsp:spPr>
        <a:xfrm rot="5400000">
          <a:off x="5517139" y="-1871032"/>
          <a:ext cx="947196" cy="99413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A literature review are systematic syntheses of previous work around a particular topic. </a:t>
          </a:r>
          <a:endParaRPr lang="en-US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We will explore this process in detail during week 5.</a:t>
          </a:r>
          <a:endParaRPr lang="en-US" sz="1800" kern="1200" dirty="0"/>
        </a:p>
      </dsp:txBody>
      <dsp:txXfrm rot="-5400000">
        <a:off x="1020058" y="2672287"/>
        <a:ext cx="9895120" cy="854720"/>
      </dsp:txXfrm>
    </dsp:sp>
    <dsp:sp modelId="{96C30580-C7E5-4014-895A-5E7940DF89D4}">
      <dsp:nvSpPr>
        <dsp:cNvPr id="0" name=""/>
        <dsp:cNvSpPr/>
      </dsp:nvSpPr>
      <dsp:spPr>
        <a:xfrm rot="5400000">
          <a:off x="-218583" y="4157214"/>
          <a:ext cx="1457225" cy="102005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alibri Light" panose="020F0302020204030204"/>
            </a:rPr>
            <a:t>Analysis</a:t>
          </a:r>
        </a:p>
      </dsp:txBody>
      <dsp:txXfrm rot="-5400000">
        <a:off x="1" y="4448659"/>
        <a:ext cx="1020058" cy="437167"/>
      </dsp:txXfrm>
    </dsp:sp>
    <dsp:sp modelId="{3738980C-370A-4A59-9846-FE79388916A6}">
      <dsp:nvSpPr>
        <dsp:cNvPr id="0" name=""/>
        <dsp:cNvSpPr/>
      </dsp:nvSpPr>
      <dsp:spPr>
        <a:xfrm rot="5400000">
          <a:off x="5517139" y="-558450"/>
          <a:ext cx="947196" cy="99413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 Light" panose="020F0302020204030204"/>
            </a:rPr>
            <a:t>The process of breaking down the data collected into meaningful information that conveys some meaning. For component 2, we will be using a simplified version of Thematic analysis which will be detailed and actively supported during your week 8 session. </a:t>
          </a:r>
        </a:p>
      </dsp:txBody>
      <dsp:txXfrm rot="-5400000">
        <a:off x="1020058" y="3984869"/>
        <a:ext cx="9895120" cy="8547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981728-CE48-49DC-905D-BED0E3AA70FA}" type="datetimeFigureOut">
              <a:t>9/29/2024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C67B5-F292-4576-8BF8-36D135D4AF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011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the students through the checklist – remind the students that the suggested wordcounts are only suggestions and should be treated a guide.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3840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Take time to talk through the cycle. Explain that this is a very simplified, broad view of the research process. Share any research that you have been involved with.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05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Discover.ukri.org/</a:t>
            </a:r>
            <a:r>
              <a:rPr lang="en-US" dirty="0" err="1">
                <a:ea typeface="Calibri"/>
                <a:cs typeface="Calibri"/>
              </a:rPr>
              <a:t>mrc</a:t>
            </a:r>
            <a:r>
              <a:rPr lang="en-US" dirty="0">
                <a:ea typeface="Calibri"/>
                <a:cs typeface="Calibri"/>
              </a:rPr>
              <a:t>-impact/index.html 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8325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Click the + button on the </a:t>
            </a:r>
            <a:r>
              <a:rPr lang="en-US" dirty="0" err="1">
                <a:ea typeface="Calibri"/>
                <a:cs typeface="Calibri"/>
              </a:rPr>
              <a:t>padlet</a:t>
            </a:r>
            <a:r>
              <a:rPr lang="en-US" dirty="0">
                <a:ea typeface="Calibri"/>
                <a:cs typeface="Calibri"/>
              </a:rPr>
              <a:t> page to add a post. 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691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E22D7-0F5B-42D9-AF91-6EBDB952DE9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27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that ethical practice is the opposite of research misconduct – to present information accurately, to include only genuine studies, to give credit to all authors if you refer to their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20C9B-0AAD-4F06-8ABF-51A6DA0D3E1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170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</a:t>
            </a:r>
            <a:r>
              <a:rPr lang="en-US" dirty="0" err="1">
                <a:ea typeface="Calibri"/>
                <a:cs typeface="Calibri"/>
              </a:rPr>
              <a:t>UWTSd</a:t>
            </a:r>
            <a:r>
              <a:rPr lang="en-US" dirty="0">
                <a:ea typeface="Calibri"/>
                <a:cs typeface="Calibri"/>
              </a:rPr>
              <a:t> library have info skills course to help you to develop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328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2545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9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2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moodle.uwtsd.ac.uk/course/view.php?id=11850&amp;section=4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rstewart122/what-areas-of-research-interest-you-xlpcv0r9j4yzg79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6.jpeg"/><Relationship Id="rId4" Type="http://schemas.openxmlformats.org/officeDocument/2006/relationships/hyperlink" Target="https://moodle.uwtsd.ac.uk/course/view.php?id=11455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090489"/>
          </a:xfrm>
        </p:spPr>
        <p:txBody>
          <a:bodyPr/>
          <a:lstStyle/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  <a:ea typeface="Calibri"/>
                <a:cs typeface="Calibri"/>
              </a:rPr>
              <a:t>BMHP5019_BIRM 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  <a:ea typeface="Calibri"/>
                <a:cs typeface="Calibri"/>
              </a:rPr>
              <a:t>Introduction to Research </a:t>
            </a:r>
          </a:p>
          <a:p>
            <a:pPr marL="0" indent="0" algn="ctr">
              <a:buNone/>
            </a:pPr>
            <a:endParaRPr lang="en-GB" sz="3200" dirty="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GB" sz="4800">
                <a:solidFill>
                  <a:schemeClr val="bg1"/>
                </a:solidFill>
                <a:ea typeface="Calibri"/>
                <a:cs typeface="Calibri"/>
              </a:rPr>
              <a:t>Week 4</a:t>
            </a:r>
            <a:endParaRPr lang="en-GB" sz="3200" dirty="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  <a:ea typeface="Calibri"/>
                <a:cs typeface="Calibri"/>
              </a:rPr>
              <a:t>Revision of key concepts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  <a:ea typeface="Calibri"/>
                <a:cs typeface="Calibri"/>
              </a:rPr>
              <a:t>and workshop for Component 1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During this session...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1F1A435-E0C4-2335-BE46-71B7D0B718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251794"/>
              </p:ext>
            </p:extLst>
          </p:nvPr>
        </p:nvGraphicFramePr>
        <p:xfrm>
          <a:off x="1970088" y="1825625"/>
          <a:ext cx="89090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89D1F-6852-CAE7-4D6B-01D9B51F6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0248" y="365125"/>
            <a:ext cx="8692822" cy="1350963"/>
          </a:xfrm>
        </p:spPr>
        <p:txBody>
          <a:bodyPr/>
          <a:lstStyle/>
          <a:p>
            <a:r>
              <a:rPr lang="en-US" dirty="0">
                <a:cs typeface="Calibri Light"/>
              </a:rPr>
              <a:t>The Component 1 and 2 Assignments 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6534C8E-9736-7B33-471C-E866D7E536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063841"/>
              </p:ext>
            </p:extLst>
          </p:nvPr>
        </p:nvGraphicFramePr>
        <p:xfrm>
          <a:off x="2594384" y="2059305"/>
          <a:ext cx="7994650" cy="3727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6959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B8F88-7712-410B-9233-F70BB6CCD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547815"/>
            <a:ext cx="10703945" cy="901423"/>
          </a:xfrm>
        </p:spPr>
        <p:txBody>
          <a:bodyPr>
            <a:normAutofit/>
          </a:bodyPr>
          <a:lstStyle/>
          <a:p>
            <a:r>
              <a:rPr lang="en-GB" sz="4000" dirty="0"/>
              <a:t>Component 1 Assessment Specification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3B297B-B7AD-4C1D-BD3A-6F2652AE2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651" y="1805079"/>
            <a:ext cx="5998332" cy="4483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515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B8F88-7712-410B-9233-F70BB6CCD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922" y="2544830"/>
            <a:ext cx="3978212" cy="2562008"/>
          </a:xfrm>
        </p:spPr>
        <p:txBody>
          <a:bodyPr>
            <a:normAutofit/>
          </a:bodyPr>
          <a:lstStyle/>
          <a:p>
            <a:r>
              <a:rPr lang="en-GB" sz="4000" dirty="0"/>
              <a:t>Component 1 Assignment Brief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4A9C9E-5B8C-4521-A368-FD054C3CD2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539" y="19050"/>
            <a:ext cx="6881007" cy="6640542"/>
          </a:xfrm>
          <a:prstGeom prst="rect">
            <a:avLst/>
          </a:prstGeom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D959396E-2868-A6AC-6787-10547C667970}"/>
              </a:ext>
            </a:extLst>
          </p:cNvPr>
          <p:cNvSpPr/>
          <p:nvPr/>
        </p:nvSpPr>
        <p:spPr>
          <a:xfrm>
            <a:off x="945222" y="441789"/>
            <a:ext cx="3883632" cy="19109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This part of the assessment specification tells you the basic structure of your proposal. </a:t>
            </a:r>
          </a:p>
        </p:txBody>
      </p:sp>
    </p:spTree>
    <p:extLst>
      <p:ext uri="{BB962C8B-B14F-4D97-AF65-F5344CB8AC3E}">
        <p14:creationId xmlns:p14="http://schemas.microsoft.com/office/powerpoint/2010/main" val="3358954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149F3-623F-4A87-8139-242CAB3FA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1 Checklist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7F326E-43B4-4FA5-8602-54CB8571F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736" y="1690688"/>
            <a:ext cx="11064264" cy="3871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17C571-C42C-4F68-847B-0B5A13CD1FD6}"/>
              </a:ext>
            </a:extLst>
          </p:cNvPr>
          <p:cNvSpPr txBox="1"/>
          <p:nvPr/>
        </p:nvSpPr>
        <p:spPr>
          <a:xfrm>
            <a:off x="1000664" y="5814204"/>
            <a:ext cx="10386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 the module Moodle page – week 4 folder – locate the </a:t>
            </a:r>
            <a:r>
              <a:rPr lang="en-GB" dirty="0">
                <a:hlinkClick r:id="rId4"/>
              </a:rPr>
              <a:t>Component 1 Checklist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120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3934E-E8D7-F558-FA7D-FAC09118B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760" y="1233187"/>
            <a:ext cx="10658431" cy="806520"/>
          </a:xfrm>
        </p:spPr>
        <p:txBody>
          <a:bodyPr/>
          <a:lstStyle/>
          <a:p>
            <a:r>
              <a:rPr lang="en-US" dirty="0">
                <a:cs typeface="Calibri Light"/>
              </a:rPr>
              <a:t>The purpose of research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D067B-549C-17D7-F02C-AF457D7E5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2042122"/>
            <a:ext cx="11236226" cy="44906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Research is a process of inquiry and investigation which can help solve practical problems and increase knowledge. 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Research involves one or more of the following: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Reviewing, contributing to, or synthesizing existing knowledge. </a:t>
            </a:r>
            <a:endParaRPr lang="en-US" dirty="0">
              <a:cs typeface="Calibri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Testing ideas, models and theories. </a:t>
            </a:r>
            <a:endParaRPr lang="en-US" dirty="0">
              <a:cs typeface="Calibri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Investigating existing situations or problems, </a:t>
            </a:r>
            <a:endParaRPr lang="en-US" dirty="0">
              <a:cs typeface="Calibri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Generating new knowledge, </a:t>
            </a:r>
            <a:endParaRPr lang="en-US" dirty="0">
              <a:cs typeface="Calibri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Explaining a new phenomena, </a:t>
            </a:r>
            <a:endParaRPr lang="en-US" dirty="0">
              <a:cs typeface="Calibri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Constructing or creating new procedures or systems.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6332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69890-395F-DD35-40D6-FA55C805D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The Research Cycle </a:t>
            </a:r>
          </a:p>
        </p:txBody>
      </p:sp>
      <p:pic>
        <p:nvPicPr>
          <p:cNvPr id="4" name="Content Placeholder 3" descr="A diagram of a research cycle&#10;&#10;Description automatically generated">
            <a:extLst>
              <a:ext uri="{FF2B5EF4-FFF2-40B4-BE49-F238E27FC236}">
                <a16:creationId xmlns:a16="http://schemas.microsoft.com/office/drawing/2014/main" id="{E8DA8410-4962-1FFE-A972-34336D1535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54674" y="1424517"/>
            <a:ext cx="5510837" cy="5060244"/>
          </a:xfrm>
        </p:spPr>
      </p:pic>
    </p:spTree>
    <p:extLst>
      <p:ext uri="{BB962C8B-B14F-4D97-AF65-F5344CB8AC3E}">
        <p14:creationId xmlns:p14="http://schemas.microsoft.com/office/powerpoint/2010/main" val="587509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651BE-72E4-57BE-12C6-525E8BB2E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What impact does research have? </a:t>
            </a:r>
          </a:p>
        </p:txBody>
      </p:sp>
      <p:pic>
        <p:nvPicPr>
          <p:cNvPr id="7" name="Content Placeholder 6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A3E7E325-A272-9D0D-26CF-8084BD4CAD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68287" y="3003191"/>
            <a:ext cx="9666377" cy="366837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220273-4A20-7D81-E90F-25DDE6E0EF48}"/>
              </a:ext>
            </a:extLst>
          </p:cNvPr>
          <p:cNvSpPr txBox="1"/>
          <p:nvPr/>
        </p:nvSpPr>
        <p:spPr>
          <a:xfrm>
            <a:off x="3216472" y="1449901"/>
            <a:ext cx="870641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ea typeface="Calibri"/>
                <a:cs typeface="Calibri"/>
              </a:rPr>
              <a:t>The Medical Research Council (MRC) is part of UK Research and Innovation. The MRC Impact Showcase provides information about how research has impacted the world we live in.</a:t>
            </a:r>
            <a:r>
              <a:rPr lang="en-US" dirty="0">
                <a:ea typeface="Calibri"/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93172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1615" y="362480"/>
            <a:ext cx="7956222" cy="1325563"/>
          </a:xfrm>
        </p:spPr>
        <p:txBody>
          <a:bodyPr/>
          <a:lstStyle/>
          <a:p>
            <a:r>
              <a:rPr lang="en-GB" dirty="0"/>
              <a:t>Choosing a research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133" y="1825625"/>
            <a:ext cx="10940503" cy="100224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topic that you choose to research has a great influence on how well you succeed in carrying out the investigation and in writing up your work.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770EDFC-7441-4D3E-80A0-02F87688F592}"/>
              </a:ext>
            </a:extLst>
          </p:cNvPr>
          <p:cNvGrpSpPr/>
          <p:nvPr/>
        </p:nvGrpSpPr>
        <p:grpSpPr>
          <a:xfrm>
            <a:off x="1134533" y="3102938"/>
            <a:ext cx="10483304" cy="3392583"/>
            <a:chOff x="2032000" y="3102937"/>
            <a:chExt cx="8128000" cy="684921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839DAA6-5F80-475B-BA3A-26F330B7E151}"/>
                </a:ext>
              </a:extLst>
            </p:cNvPr>
            <p:cNvSpPr/>
            <p:nvPr/>
          </p:nvSpPr>
          <p:spPr>
            <a:xfrm>
              <a:off x="2032000" y="3176593"/>
              <a:ext cx="8128000" cy="12575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35F24E9-2CBA-4BFA-98FF-03A0C0419E46}"/>
                </a:ext>
              </a:extLst>
            </p:cNvPr>
            <p:cNvSpPr/>
            <p:nvPr/>
          </p:nvSpPr>
          <p:spPr>
            <a:xfrm>
              <a:off x="2438400" y="3102937"/>
              <a:ext cx="7575965" cy="147311"/>
            </a:xfrm>
            <a:custGeom>
              <a:avLst/>
              <a:gdLst>
                <a:gd name="connsiteX0" fmla="*/ 0 w 5689600"/>
                <a:gd name="connsiteY0" fmla="*/ 24552 h 147311"/>
                <a:gd name="connsiteX1" fmla="*/ 24552 w 5689600"/>
                <a:gd name="connsiteY1" fmla="*/ 0 h 147311"/>
                <a:gd name="connsiteX2" fmla="*/ 5665048 w 5689600"/>
                <a:gd name="connsiteY2" fmla="*/ 0 h 147311"/>
                <a:gd name="connsiteX3" fmla="*/ 5689600 w 5689600"/>
                <a:gd name="connsiteY3" fmla="*/ 24552 h 147311"/>
                <a:gd name="connsiteX4" fmla="*/ 5689600 w 5689600"/>
                <a:gd name="connsiteY4" fmla="*/ 122759 h 147311"/>
                <a:gd name="connsiteX5" fmla="*/ 5665048 w 5689600"/>
                <a:gd name="connsiteY5" fmla="*/ 147311 h 147311"/>
                <a:gd name="connsiteX6" fmla="*/ 24552 w 5689600"/>
                <a:gd name="connsiteY6" fmla="*/ 147311 h 147311"/>
                <a:gd name="connsiteX7" fmla="*/ 0 w 5689600"/>
                <a:gd name="connsiteY7" fmla="*/ 122759 h 147311"/>
                <a:gd name="connsiteX8" fmla="*/ 0 w 5689600"/>
                <a:gd name="connsiteY8" fmla="*/ 24552 h 14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689600" h="147311">
                  <a:moveTo>
                    <a:pt x="0" y="24552"/>
                  </a:moveTo>
                  <a:cubicBezTo>
                    <a:pt x="0" y="10992"/>
                    <a:pt x="10992" y="0"/>
                    <a:pt x="24552" y="0"/>
                  </a:cubicBezTo>
                  <a:lnTo>
                    <a:pt x="5665048" y="0"/>
                  </a:lnTo>
                  <a:cubicBezTo>
                    <a:pt x="5678608" y="0"/>
                    <a:pt x="5689600" y="10992"/>
                    <a:pt x="5689600" y="24552"/>
                  </a:cubicBezTo>
                  <a:lnTo>
                    <a:pt x="5689600" y="122759"/>
                  </a:lnTo>
                  <a:cubicBezTo>
                    <a:pt x="5689600" y="136319"/>
                    <a:pt x="5678608" y="147311"/>
                    <a:pt x="5665048" y="147311"/>
                  </a:cubicBezTo>
                  <a:lnTo>
                    <a:pt x="24552" y="147311"/>
                  </a:lnTo>
                  <a:cubicBezTo>
                    <a:pt x="10992" y="147311"/>
                    <a:pt x="0" y="136319"/>
                    <a:pt x="0" y="122759"/>
                  </a:cubicBezTo>
                  <a:lnTo>
                    <a:pt x="0" y="2455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2244" tIns="7191" rIns="222244" bIns="7191" numCol="1" spcCol="1270" anchor="ctr" anchorCtr="0">
              <a:noAutofit/>
            </a:bodyPr>
            <a:lstStyle/>
            <a:p>
              <a:pPr marL="0" lvl="0" indent="0" algn="l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u="sng" kern="1200" dirty="0"/>
                <a:t>Genuine interest </a:t>
              </a:r>
              <a:r>
                <a:rPr lang="en-GB" sz="2000" kern="1200" dirty="0"/>
                <a:t>– this will motivate you to complete the task to the best possible standard. 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583E756-5AB2-43D4-839D-DC90837422DE}"/>
                </a:ext>
              </a:extLst>
            </p:cNvPr>
            <p:cNvSpPr/>
            <p:nvPr/>
          </p:nvSpPr>
          <p:spPr>
            <a:xfrm>
              <a:off x="2032000" y="3402950"/>
              <a:ext cx="8128000" cy="12575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5D64156-4D7D-44E8-B8DC-F58AF2E0FE11}"/>
                </a:ext>
              </a:extLst>
            </p:cNvPr>
            <p:cNvSpPr/>
            <p:nvPr/>
          </p:nvSpPr>
          <p:spPr>
            <a:xfrm>
              <a:off x="2438400" y="3302347"/>
              <a:ext cx="7575965" cy="201205"/>
            </a:xfrm>
            <a:custGeom>
              <a:avLst/>
              <a:gdLst>
                <a:gd name="connsiteX0" fmla="*/ 0 w 5689600"/>
                <a:gd name="connsiteY0" fmla="*/ 24552 h 147311"/>
                <a:gd name="connsiteX1" fmla="*/ 24552 w 5689600"/>
                <a:gd name="connsiteY1" fmla="*/ 0 h 147311"/>
                <a:gd name="connsiteX2" fmla="*/ 5665048 w 5689600"/>
                <a:gd name="connsiteY2" fmla="*/ 0 h 147311"/>
                <a:gd name="connsiteX3" fmla="*/ 5689600 w 5689600"/>
                <a:gd name="connsiteY3" fmla="*/ 24552 h 147311"/>
                <a:gd name="connsiteX4" fmla="*/ 5689600 w 5689600"/>
                <a:gd name="connsiteY4" fmla="*/ 122759 h 147311"/>
                <a:gd name="connsiteX5" fmla="*/ 5665048 w 5689600"/>
                <a:gd name="connsiteY5" fmla="*/ 147311 h 147311"/>
                <a:gd name="connsiteX6" fmla="*/ 24552 w 5689600"/>
                <a:gd name="connsiteY6" fmla="*/ 147311 h 147311"/>
                <a:gd name="connsiteX7" fmla="*/ 0 w 5689600"/>
                <a:gd name="connsiteY7" fmla="*/ 122759 h 147311"/>
                <a:gd name="connsiteX8" fmla="*/ 0 w 5689600"/>
                <a:gd name="connsiteY8" fmla="*/ 24552 h 14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689600" h="147311">
                  <a:moveTo>
                    <a:pt x="0" y="24552"/>
                  </a:moveTo>
                  <a:cubicBezTo>
                    <a:pt x="0" y="10992"/>
                    <a:pt x="10992" y="0"/>
                    <a:pt x="24552" y="0"/>
                  </a:cubicBezTo>
                  <a:lnTo>
                    <a:pt x="5665048" y="0"/>
                  </a:lnTo>
                  <a:cubicBezTo>
                    <a:pt x="5678608" y="0"/>
                    <a:pt x="5689600" y="10992"/>
                    <a:pt x="5689600" y="24552"/>
                  </a:cubicBezTo>
                  <a:lnTo>
                    <a:pt x="5689600" y="122759"/>
                  </a:lnTo>
                  <a:cubicBezTo>
                    <a:pt x="5689600" y="136319"/>
                    <a:pt x="5678608" y="147311"/>
                    <a:pt x="5665048" y="147311"/>
                  </a:cubicBezTo>
                  <a:lnTo>
                    <a:pt x="24552" y="147311"/>
                  </a:lnTo>
                  <a:cubicBezTo>
                    <a:pt x="10992" y="147311"/>
                    <a:pt x="0" y="136319"/>
                    <a:pt x="0" y="122759"/>
                  </a:cubicBezTo>
                  <a:lnTo>
                    <a:pt x="0" y="2455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2244" tIns="7191" rIns="222244" bIns="7191" numCol="1" spcCol="1270" anchor="ctr" anchorCtr="0">
              <a:noAutofit/>
            </a:bodyPr>
            <a:lstStyle/>
            <a:p>
              <a:pPr marL="0" lvl="0" indent="0" algn="l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u="sng" kern="1200" dirty="0"/>
                <a:t>Available resources </a:t>
              </a:r>
              <a:r>
                <a:rPr lang="en-GB" sz="2000" kern="1200" dirty="0"/>
                <a:t>– choosing a topic area that has existing studies and research to allow you to read widely and in more depth. 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A3BCF65-E791-42D0-8528-E3C26986E199}"/>
                </a:ext>
              </a:extLst>
            </p:cNvPr>
            <p:cNvSpPr/>
            <p:nvPr/>
          </p:nvSpPr>
          <p:spPr>
            <a:xfrm>
              <a:off x="2032000" y="3629307"/>
              <a:ext cx="8128000" cy="12575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9218CE3-C850-4B6A-933A-9188C94805F8}"/>
                </a:ext>
              </a:extLst>
            </p:cNvPr>
            <p:cNvSpPr/>
            <p:nvPr/>
          </p:nvSpPr>
          <p:spPr>
            <a:xfrm>
              <a:off x="2438400" y="3555651"/>
              <a:ext cx="7575965" cy="232207"/>
            </a:xfrm>
            <a:custGeom>
              <a:avLst/>
              <a:gdLst>
                <a:gd name="connsiteX0" fmla="*/ 0 w 5689600"/>
                <a:gd name="connsiteY0" fmla="*/ 24552 h 147311"/>
                <a:gd name="connsiteX1" fmla="*/ 24552 w 5689600"/>
                <a:gd name="connsiteY1" fmla="*/ 0 h 147311"/>
                <a:gd name="connsiteX2" fmla="*/ 5665048 w 5689600"/>
                <a:gd name="connsiteY2" fmla="*/ 0 h 147311"/>
                <a:gd name="connsiteX3" fmla="*/ 5689600 w 5689600"/>
                <a:gd name="connsiteY3" fmla="*/ 24552 h 147311"/>
                <a:gd name="connsiteX4" fmla="*/ 5689600 w 5689600"/>
                <a:gd name="connsiteY4" fmla="*/ 122759 h 147311"/>
                <a:gd name="connsiteX5" fmla="*/ 5665048 w 5689600"/>
                <a:gd name="connsiteY5" fmla="*/ 147311 h 147311"/>
                <a:gd name="connsiteX6" fmla="*/ 24552 w 5689600"/>
                <a:gd name="connsiteY6" fmla="*/ 147311 h 147311"/>
                <a:gd name="connsiteX7" fmla="*/ 0 w 5689600"/>
                <a:gd name="connsiteY7" fmla="*/ 122759 h 147311"/>
                <a:gd name="connsiteX8" fmla="*/ 0 w 5689600"/>
                <a:gd name="connsiteY8" fmla="*/ 24552 h 14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689600" h="147311">
                  <a:moveTo>
                    <a:pt x="0" y="24552"/>
                  </a:moveTo>
                  <a:cubicBezTo>
                    <a:pt x="0" y="10992"/>
                    <a:pt x="10992" y="0"/>
                    <a:pt x="24552" y="0"/>
                  </a:cubicBezTo>
                  <a:lnTo>
                    <a:pt x="5665048" y="0"/>
                  </a:lnTo>
                  <a:cubicBezTo>
                    <a:pt x="5678608" y="0"/>
                    <a:pt x="5689600" y="10992"/>
                    <a:pt x="5689600" y="24552"/>
                  </a:cubicBezTo>
                  <a:lnTo>
                    <a:pt x="5689600" y="122759"/>
                  </a:lnTo>
                  <a:cubicBezTo>
                    <a:pt x="5689600" y="136319"/>
                    <a:pt x="5678608" y="147311"/>
                    <a:pt x="5665048" y="147311"/>
                  </a:cubicBezTo>
                  <a:lnTo>
                    <a:pt x="24552" y="147311"/>
                  </a:lnTo>
                  <a:cubicBezTo>
                    <a:pt x="10992" y="147311"/>
                    <a:pt x="0" y="136319"/>
                    <a:pt x="0" y="122759"/>
                  </a:cubicBezTo>
                  <a:lnTo>
                    <a:pt x="0" y="2455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2244" tIns="7191" rIns="222244" bIns="7191" numCol="1" spcCol="1270" anchor="ctr" anchorCtr="0">
              <a:noAutofit/>
            </a:bodyPr>
            <a:lstStyle/>
            <a:p>
              <a:pPr marL="0" lvl="0" indent="0" algn="l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u="sng" kern="1200" dirty="0"/>
                <a:t>Relevance</a:t>
              </a:r>
              <a:r>
                <a:rPr lang="en-GB" sz="2000" kern="1200" dirty="0"/>
                <a:t> – choosing a topic area that has relevance to improve practice in health and social care, or understanding the impact of a condition/illness/policy/event on the lives of people and society, will allow you to make clearly conclusions and recommendations.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27924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B4727F92-B47E-C2D7-BAB8-F250DC45AE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9074" y="851064"/>
            <a:ext cx="9897314" cy="5531668"/>
          </a:xfrm>
        </p:spPr>
      </p:pic>
    </p:spTree>
    <p:extLst>
      <p:ext uri="{BB962C8B-B14F-4D97-AF65-F5344CB8AC3E}">
        <p14:creationId xmlns:p14="http://schemas.microsoft.com/office/powerpoint/2010/main" val="2855005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white character with a gold coin&#10;&#10;Description automatically generated">
            <a:extLst>
              <a:ext uri="{FF2B5EF4-FFF2-40B4-BE49-F238E27FC236}">
                <a16:creationId xmlns:a16="http://schemas.microsoft.com/office/drawing/2014/main" id="{BC0CBD6D-96F2-625F-D4A6-A5D9870724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7285" y="808421"/>
            <a:ext cx="10339103" cy="5446550"/>
          </a:xfrm>
        </p:spPr>
      </p:pic>
    </p:spTree>
    <p:extLst>
      <p:ext uri="{BB962C8B-B14F-4D97-AF65-F5344CB8AC3E}">
        <p14:creationId xmlns:p14="http://schemas.microsoft.com/office/powerpoint/2010/main" val="710405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question&#10;&#10;Description automatically generated">
            <a:extLst>
              <a:ext uri="{FF2B5EF4-FFF2-40B4-BE49-F238E27FC236}">
                <a16:creationId xmlns:a16="http://schemas.microsoft.com/office/drawing/2014/main" id="{5A1EEEF2-BEE9-D256-5A35-3B5DABE17A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7285" y="868851"/>
            <a:ext cx="10339103" cy="5348325"/>
          </a:xfrm>
        </p:spPr>
      </p:pic>
    </p:spTree>
    <p:extLst>
      <p:ext uri="{BB962C8B-B14F-4D97-AF65-F5344CB8AC3E}">
        <p14:creationId xmlns:p14="http://schemas.microsoft.com/office/powerpoint/2010/main" val="2130878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funnel&#10;&#10;Description automatically generated">
            <a:extLst>
              <a:ext uri="{FF2B5EF4-FFF2-40B4-BE49-F238E27FC236}">
                <a16:creationId xmlns:a16="http://schemas.microsoft.com/office/drawing/2014/main" id="{529D6C3B-2F3E-865A-E9C1-E8EBDFF503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5527" y="1054433"/>
            <a:ext cx="1066232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301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0F60-2508-4995-F6AD-1EFAB0A86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Developing a research or review question.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42DD-6234-5F92-4713-572FCE3FE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4191856"/>
            <a:ext cx="11191945" cy="254799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dirty="0"/>
              <a:t>Let’s do an example of refining a topic into a research/review question together. </a:t>
            </a:r>
          </a:p>
          <a:p>
            <a:pPr marL="0"/>
            <a:endParaRPr lang="en-US" sz="3200" dirty="0"/>
          </a:p>
          <a:p>
            <a:pPr marL="0" indent="0">
              <a:buNone/>
            </a:pPr>
            <a:r>
              <a:rPr lang="en-US" sz="3200" b="1" dirty="0">
                <a:highlight>
                  <a:srgbClr val="00FFFF"/>
                </a:highlight>
              </a:rPr>
              <a:t>Example Topic </a:t>
            </a:r>
            <a:r>
              <a:rPr lang="en-US" sz="3200" dirty="0">
                <a:highlight>
                  <a:srgbClr val="00FFFF"/>
                </a:highlight>
              </a:rPr>
              <a:t>– Eating Disorders </a:t>
            </a:r>
          </a:p>
          <a:p>
            <a:pPr marL="0" indent="0">
              <a:buNone/>
            </a:pPr>
            <a:r>
              <a:rPr lang="en-US" sz="3200" dirty="0"/>
              <a:t>This topic is </a:t>
            </a:r>
            <a:r>
              <a:rPr lang="en-US" sz="3200" b="1" dirty="0"/>
              <a:t>too broad </a:t>
            </a:r>
            <a:r>
              <a:rPr lang="en-US" sz="3200" dirty="0"/>
              <a:t>(general) to write about in a short paper. We </a:t>
            </a:r>
            <a:r>
              <a:rPr lang="en-US" sz="3200" b="1" dirty="0"/>
              <a:t>need to make it narrower </a:t>
            </a:r>
            <a:r>
              <a:rPr lang="en-US" sz="3200" dirty="0"/>
              <a:t>(more specific). </a:t>
            </a:r>
          </a:p>
        </p:txBody>
      </p:sp>
      <p:pic>
        <p:nvPicPr>
          <p:cNvPr id="5" name="Picture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606FA72F-1995-8633-865C-6E794BE87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2058" y="741391"/>
            <a:ext cx="6389346" cy="3034939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6798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person eating disorders&#10;&#10;Description automatically generated">
            <a:extLst>
              <a:ext uri="{FF2B5EF4-FFF2-40B4-BE49-F238E27FC236}">
                <a16:creationId xmlns:a16="http://schemas.microsoft.com/office/drawing/2014/main" id="{F9E968F2-7D37-355A-78DE-8D2D677254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857" y="986319"/>
            <a:ext cx="8172815" cy="5506556"/>
          </a:xfrm>
        </p:spPr>
      </p:pic>
    </p:spTree>
    <p:extLst>
      <p:ext uri="{BB962C8B-B14F-4D97-AF65-F5344CB8AC3E}">
        <p14:creationId xmlns:p14="http://schemas.microsoft.com/office/powerpoint/2010/main" val="33701053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Content Placeholder 16" descr="A diagram of different types of eating disorders&#10;&#10;Description automatically generated">
            <a:extLst>
              <a:ext uri="{FF2B5EF4-FFF2-40B4-BE49-F238E27FC236}">
                <a16:creationId xmlns:a16="http://schemas.microsoft.com/office/drawing/2014/main" id="{02B6F40A-5A08-FFD1-86FB-9E31E811BD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8136" y="535719"/>
            <a:ext cx="7940578" cy="5957156"/>
          </a:xfrm>
        </p:spPr>
      </p:pic>
    </p:spTree>
    <p:extLst>
      <p:ext uri="{BB962C8B-B14F-4D97-AF65-F5344CB8AC3E}">
        <p14:creationId xmlns:p14="http://schemas.microsoft.com/office/powerpoint/2010/main" val="2531522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period of life&#10;&#10;Description automatically generated">
            <a:extLst>
              <a:ext uri="{FF2B5EF4-FFF2-40B4-BE49-F238E27FC236}">
                <a16:creationId xmlns:a16="http://schemas.microsoft.com/office/drawing/2014/main" id="{1D5639C2-FDBE-463F-C980-88B2AD6DA4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5942" y="528283"/>
            <a:ext cx="7985267" cy="5940869"/>
          </a:xfrm>
        </p:spPr>
      </p:pic>
    </p:spTree>
    <p:extLst>
      <p:ext uri="{BB962C8B-B14F-4D97-AF65-F5344CB8AC3E}">
        <p14:creationId xmlns:p14="http://schemas.microsoft.com/office/powerpoint/2010/main" val="17778094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D5BB80BB-F150-BFB6-927F-F382313A6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5537" y="461129"/>
            <a:ext cx="7425388" cy="6031746"/>
          </a:xfrm>
        </p:spPr>
      </p:pic>
    </p:spTree>
    <p:extLst>
      <p:ext uri="{BB962C8B-B14F-4D97-AF65-F5344CB8AC3E}">
        <p14:creationId xmlns:p14="http://schemas.microsoft.com/office/powerpoint/2010/main" val="36636971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problem&#10;&#10;Description automatically generated with medium confidence">
            <a:extLst>
              <a:ext uri="{FF2B5EF4-FFF2-40B4-BE49-F238E27FC236}">
                <a16:creationId xmlns:a16="http://schemas.microsoft.com/office/drawing/2014/main" id="{503D28B2-B5EE-0E55-EBA6-B6714C5102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3474" y="588948"/>
            <a:ext cx="8275777" cy="5903927"/>
          </a:xfrm>
        </p:spPr>
      </p:pic>
    </p:spTree>
    <p:extLst>
      <p:ext uri="{BB962C8B-B14F-4D97-AF65-F5344CB8AC3E}">
        <p14:creationId xmlns:p14="http://schemas.microsoft.com/office/powerpoint/2010/main" val="37310358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white and black text with black text&#10;&#10;Description automatically generated">
            <a:extLst>
              <a:ext uri="{FF2B5EF4-FFF2-40B4-BE49-F238E27FC236}">
                <a16:creationId xmlns:a16="http://schemas.microsoft.com/office/drawing/2014/main" id="{01F3DC6F-4412-97B1-0210-FF4CE5AA9E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6463" y="935965"/>
            <a:ext cx="10369925" cy="5229513"/>
          </a:xfrm>
        </p:spPr>
      </p:pic>
    </p:spTree>
    <p:extLst>
      <p:ext uri="{BB962C8B-B14F-4D97-AF65-F5344CB8AC3E}">
        <p14:creationId xmlns:p14="http://schemas.microsoft.com/office/powerpoint/2010/main" val="4380381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D68F5-7777-4F52-83F2-E0F8125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0" y="365125"/>
            <a:ext cx="6910370" cy="1325563"/>
          </a:xfrm>
        </p:spPr>
        <p:txBody>
          <a:bodyPr/>
          <a:lstStyle/>
          <a:p>
            <a:r>
              <a:rPr lang="en-GB" dirty="0"/>
              <a:t>Rationale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9F093-9E1E-43BF-A583-BE4077CFE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733" y="1825625"/>
            <a:ext cx="11226800" cy="93450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Once you have chosen a review question, clarify your rationale (reasons) for choosing it.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4CA9183-6B23-4BCD-9F74-B32A23E68B5F}"/>
              </a:ext>
            </a:extLst>
          </p:cNvPr>
          <p:cNvSpPr/>
          <p:nvPr/>
        </p:nvSpPr>
        <p:spPr>
          <a:xfrm>
            <a:off x="3881534" y="2890011"/>
            <a:ext cx="7582295" cy="994544"/>
          </a:xfrm>
          <a:custGeom>
            <a:avLst/>
            <a:gdLst>
              <a:gd name="connsiteX0" fmla="*/ 165760 w 994543"/>
              <a:gd name="connsiteY0" fmla="*/ 0 h 7582294"/>
              <a:gd name="connsiteX1" fmla="*/ 828783 w 994543"/>
              <a:gd name="connsiteY1" fmla="*/ 0 h 7582294"/>
              <a:gd name="connsiteX2" fmla="*/ 994543 w 994543"/>
              <a:gd name="connsiteY2" fmla="*/ 165760 h 7582294"/>
              <a:gd name="connsiteX3" fmla="*/ 994543 w 994543"/>
              <a:gd name="connsiteY3" fmla="*/ 7582294 h 7582294"/>
              <a:gd name="connsiteX4" fmla="*/ 994543 w 994543"/>
              <a:gd name="connsiteY4" fmla="*/ 7582294 h 7582294"/>
              <a:gd name="connsiteX5" fmla="*/ 0 w 994543"/>
              <a:gd name="connsiteY5" fmla="*/ 7582294 h 7582294"/>
              <a:gd name="connsiteX6" fmla="*/ 0 w 994543"/>
              <a:gd name="connsiteY6" fmla="*/ 7582294 h 7582294"/>
              <a:gd name="connsiteX7" fmla="*/ 0 w 994543"/>
              <a:gd name="connsiteY7" fmla="*/ 165760 h 7582294"/>
              <a:gd name="connsiteX8" fmla="*/ 165760 w 994543"/>
              <a:gd name="connsiteY8" fmla="*/ 0 h 7582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4543" h="7582294">
                <a:moveTo>
                  <a:pt x="994543" y="1263740"/>
                </a:moveTo>
                <a:lnTo>
                  <a:pt x="994543" y="6318554"/>
                </a:lnTo>
                <a:cubicBezTo>
                  <a:pt x="994543" y="7016498"/>
                  <a:pt x="984809" y="7582290"/>
                  <a:pt x="972801" y="7582290"/>
                </a:cubicBezTo>
                <a:lnTo>
                  <a:pt x="0" y="7582290"/>
                </a:lnTo>
                <a:lnTo>
                  <a:pt x="0" y="7582290"/>
                </a:lnTo>
                <a:lnTo>
                  <a:pt x="0" y="4"/>
                </a:lnTo>
                <a:lnTo>
                  <a:pt x="0" y="4"/>
                </a:lnTo>
                <a:lnTo>
                  <a:pt x="972801" y="4"/>
                </a:lnTo>
                <a:cubicBezTo>
                  <a:pt x="984809" y="4"/>
                  <a:pt x="994543" y="565796"/>
                  <a:pt x="994543" y="1263740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72375" rIns="296200" bIns="172376" numCol="1" spcCol="1270" anchor="ctr" anchorCtr="0">
            <a:noAutofit/>
          </a:bodyPr>
          <a:lstStyle/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Is this topic a local issue? </a:t>
            </a:r>
          </a:p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Is this issue impacting a large number of people in UK?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FB96A5C9-95FE-46A2-A727-C61B4B19220F}"/>
              </a:ext>
            </a:extLst>
          </p:cNvPr>
          <p:cNvSpPr/>
          <p:nvPr/>
        </p:nvSpPr>
        <p:spPr>
          <a:xfrm>
            <a:off x="1068395" y="2708277"/>
            <a:ext cx="2813100" cy="1243179"/>
          </a:xfrm>
          <a:custGeom>
            <a:avLst/>
            <a:gdLst>
              <a:gd name="connsiteX0" fmla="*/ 0 w 2813100"/>
              <a:gd name="connsiteY0" fmla="*/ 207201 h 1243179"/>
              <a:gd name="connsiteX1" fmla="*/ 207201 w 2813100"/>
              <a:gd name="connsiteY1" fmla="*/ 0 h 1243179"/>
              <a:gd name="connsiteX2" fmla="*/ 2605899 w 2813100"/>
              <a:gd name="connsiteY2" fmla="*/ 0 h 1243179"/>
              <a:gd name="connsiteX3" fmla="*/ 2813100 w 2813100"/>
              <a:gd name="connsiteY3" fmla="*/ 207201 h 1243179"/>
              <a:gd name="connsiteX4" fmla="*/ 2813100 w 2813100"/>
              <a:gd name="connsiteY4" fmla="*/ 1035978 h 1243179"/>
              <a:gd name="connsiteX5" fmla="*/ 2605899 w 2813100"/>
              <a:gd name="connsiteY5" fmla="*/ 1243179 h 1243179"/>
              <a:gd name="connsiteX6" fmla="*/ 207201 w 2813100"/>
              <a:gd name="connsiteY6" fmla="*/ 1243179 h 1243179"/>
              <a:gd name="connsiteX7" fmla="*/ 0 w 2813100"/>
              <a:gd name="connsiteY7" fmla="*/ 1035978 h 1243179"/>
              <a:gd name="connsiteX8" fmla="*/ 0 w 2813100"/>
              <a:gd name="connsiteY8" fmla="*/ 207201 h 1243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3100" h="1243179">
                <a:moveTo>
                  <a:pt x="0" y="207201"/>
                </a:moveTo>
                <a:cubicBezTo>
                  <a:pt x="0" y="92767"/>
                  <a:pt x="92767" y="0"/>
                  <a:pt x="207201" y="0"/>
                </a:cubicBezTo>
                <a:lnTo>
                  <a:pt x="2605899" y="0"/>
                </a:lnTo>
                <a:cubicBezTo>
                  <a:pt x="2720333" y="0"/>
                  <a:pt x="2813100" y="92767"/>
                  <a:pt x="2813100" y="207201"/>
                </a:cubicBezTo>
                <a:lnTo>
                  <a:pt x="2813100" y="1035978"/>
                </a:lnTo>
                <a:cubicBezTo>
                  <a:pt x="2813100" y="1150412"/>
                  <a:pt x="2720333" y="1243179"/>
                  <a:pt x="2605899" y="1243179"/>
                </a:cubicBezTo>
                <a:lnTo>
                  <a:pt x="207201" y="1243179"/>
                </a:lnTo>
                <a:cubicBezTo>
                  <a:pt x="92767" y="1243179"/>
                  <a:pt x="0" y="1150412"/>
                  <a:pt x="0" y="1035978"/>
                </a:cubicBezTo>
                <a:lnTo>
                  <a:pt x="0" y="2072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417" tIns="123552" rIns="186417" bIns="123552" numCol="1" spcCol="1270" anchor="ctr" anchorCtr="0">
            <a:noAutofit/>
          </a:bodyPr>
          <a:lstStyle/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300" kern="1200" dirty="0"/>
              <a:t>Why look at the topic?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8C6B1E6-C6FA-4FBA-A716-34CB22F55DC6}"/>
              </a:ext>
            </a:extLst>
          </p:cNvPr>
          <p:cNvSpPr/>
          <p:nvPr/>
        </p:nvSpPr>
        <p:spPr>
          <a:xfrm>
            <a:off x="3915341" y="4137935"/>
            <a:ext cx="7582363" cy="994543"/>
          </a:xfrm>
          <a:custGeom>
            <a:avLst/>
            <a:gdLst>
              <a:gd name="connsiteX0" fmla="*/ 165760 w 994543"/>
              <a:gd name="connsiteY0" fmla="*/ 0 h 7582363"/>
              <a:gd name="connsiteX1" fmla="*/ 828783 w 994543"/>
              <a:gd name="connsiteY1" fmla="*/ 0 h 7582363"/>
              <a:gd name="connsiteX2" fmla="*/ 994543 w 994543"/>
              <a:gd name="connsiteY2" fmla="*/ 165760 h 7582363"/>
              <a:gd name="connsiteX3" fmla="*/ 994543 w 994543"/>
              <a:gd name="connsiteY3" fmla="*/ 7582363 h 7582363"/>
              <a:gd name="connsiteX4" fmla="*/ 994543 w 994543"/>
              <a:gd name="connsiteY4" fmla="*/ 7582363 h 7582363"/>
              <a:gd name="connsiteX5" fmla="*/ 0 w 994543"/>
              <a:gd name="connsiteY5" fmla="*/ 7582363 h 7582363"/>
              <a:gd name="connsiteX6" fmla="*/ 0 w 994543"/>
              <a:gd name="connsiteY6" fmla="*/ 7582363 h 7582363"/>
              <a:gd name="connsiteX7" fmla="*/ 0 w 994543"/>
              <a:gd name="connsiteY7" fmla="*/ 165760 h 7582363"/>
              <a:gd name="connsiteX8" fmla="*/ 165760 w 994543"/>
              <a:gd name="connsiteY8" fmla="*/ 0 h 7582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4543" h="7582363">
                <a:moveTo>
                  <a:pt x="994543" y="1263749"/>
                </a:moveTo>
                <a:lnTo>
                  <a:pt x="994543" y="6318614"/>
                </a:lnTo>
                <a:cubicBezTo>
                  <a:pt x="994543" y="7016566"/>
                  <a:pt x="984809" y="7582363"/>
                  <a:pt x="972801" y="7582363"/>
                </a:cubicBezTo>
                <a:lnTo>
                  <a:pt x="0" y="7582363"/>
                </a:lnTo>
                <a:lnTo>
                  <a:pt x="0" y="7582363"/>
                </a:lnTo>
                <a:lnTo>
                  <a:pt x="0" y="0"/>
                </a:lnTo>
                <a:lnTo>
                  <a:pt x="0" y="0"/>
                </a:lnTo>
                <a:lnTo>
                  <a:pt x="972801" y="0"/>
                </a:lnTo>
                <a:cubicBezTo>
                  <a:pt x="984809" y="0"/>
                  <a:pt x="994543" y="565797"/>
                  <a:pt x="994543" y="1263749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0" tIns="172375" rIns="296200" bIns="172375" numCol="1" spcCol="1270" anchor="ctr" anchorCtr="0">
            <a:noAutofit/>
          </a:bodyPr>
          <a:lstStyle/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Has there been a recent incident? Review? Investigation? </a:t>
            </a:r>
          </a:p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Is there a developing issue that is relevant today and in the future?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EDE57B9-C8A7-4EAC-AC3B-6D89E0094498}"/>
              </a:ext>
            </a:extLst>
          </p:cNvPr>
          <p:cNvSpPr/>
          <p:nvPr/>
        </p:nvSpPr>
        <p:spPr>
          <a:xfrm>
            <a:off x="1068395" y="4013616"/>
            <a:ext cx="2846946" cy="1243179"/>
          </a:xfrm>
          <a:custGeom>
            <a:avLst/>
            <a:gdLst>
              <a:gd name="connsiteX0" fmla="*/ 0 w 2846946"/>
              <a:gd name="connsiteY0" fmla="*/ 207201 h 1243179"/>
              <a:gd name="connsiteX1" fmla="*/ 207201 w 2846946"/>
              <a:gd name="connsiteY1" fmla="*/ 0 h 1243179"/>
              <a:gd name="connsiteX2" fmla="*/ 2639745 w 2846946"/>
              <a:gd name="connsiteY2" fmla="*/ 0 h 1243179"/>
              <a:gd name="connsiteX3" fmla="*/ 2846946 w 2846946"/>
              <a:gd name="connsiteY3" fmla="*/ 207201 h 1243179"/>
              <a:gd name="connsiteX4" fmla="*/ 2846946 w 2846946"/>
              <a:gd name="connsiteY4" fmla="*/ 1035978 h 1243179"/>
              <a:gd name="connsiteX5" fmla="*/ 2639745 w 2846946"/>
              <a:gd name="connsiteY5" fmla="*/ 1243179 h 1243179"/>
              <a:gd name="connsiteX6" fmla="*/ 207201 w 2846946"/>
              <a:gd name="connsiteY6" fmla="*/ 1243179 h 1243179"/>
              <a:gd name="connsiteX7" fmla="*/ 0 w 2846946"/>
              <a:gd name="connsiteY7" fmla="*/ 1035978 h 1243179"/>
              <a:gd name="connsiteX8" fmla="*/ 0 w 2846946"/>
              <a:gd name="connsiteY8" fmla="*/ 207201 h 1243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6946" h="1243179">
                <a:moveTo>
                  <a:pt x="0" y="207201"/>
                </a:moveTo>
                <a:cubicBezTo>
                  <a:pt x="0" y="92767"/>
                  <a:pt x="92767" y="0"/>
                  <a:pt x="207201" y="0"/>
                </a:cubicBezTo>
                <a:lnTo>
                  <a:pt x="2639745" y="0"/>
                </a:lnTo>
                <a:cubicBezTo>
                  <a:pt x="2754179" y="0"/>
                  <a:pt x="2846946" y="92767"/>
                  <a:pt x="2846946" y="207201"/>
                </a:cubicBezTo>
                <a:lnTo>
                  <a:pt x="2846946" y="1035978"/>
                </a:lnTo>
                <a:cubicBezTo>
                  <a:pt x="2846946" y="1150412"/>
                  <a:pt x="2754179" y="1243179"/>
                  <a:pt x="2639745" y="1243179"/>
                </a:cubicBezTo>
                <a:lnTo>
                  <a:pt x="207201" y="1243179"/>
                </a:lnTo>
                <a:cubicBezTo>
                  <a:pt x="92767" y="1243179"/>
                  <a:pt x="0" y="1150412"/>
                  <a:pt x="0" y="1035978"/>
                </a:cubicBezTo>
                <a:lnTo>
                  <a:pt x="0" y="2072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417" tIns="123552" rIns="186417" bIns="123552" numCol="1" spcCol="1270" anchor="ctr" anchorCtr="0">
            <a:noAutofit/>
          </a:bodyPr>
          <a:lstStyle/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300" kern="1200" dirty="0"/>
              <a:t>Why now?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A8DED0D-16BF-4057-8008-EC3A850A0649}"/>
              </a:ext>
            </a:extLst>
          </p:cNvPr>
          <p:cNvSpPr/>
          <p:nvPr/>
        </p:nvSpPr>
        <p:spPr>
          <a:xfrm>
            <a:off x="3983071" y="5443274"/>
            <a:ext cx="7488271" cy="994544"/>
          </a:xfrm>
          <a:custGeom>
            <a:avLst/>
            <a:gdLst>
              <a:gd name="connsiteX0" fmla="*/ 165760 w 994543"/>
              <a:gd name="connsiteY0" fmla="*/ 0 h 7488270"/>
              <a:gd name="connsiteX1" fmla="*/ 828783 w 994543"/>
              <a:gd name="connsiteY1" fmla="*/ 0 h 7488270"/>
              <a:gd name="connsiteX2" fmla="*/ 994543 w 994543"/>
              <a:gd name="connsiteY2" fmla="*/ 165760 h 7488270"/>
              <a:gd name="connsiteX3" fmla="*/ 994543 w 994543"/>
              <a:gd name="connsiteY3" fmla="*/ 7488270 h 7488270"/>
              <a:gd name="connsiteX4" fmla="*/ 994543 w 994543"/>
              <a:gd name="connsiteY4" fmla="*/ 7488270 h 7488270"/>
              <a:gd name="connsiteX5" fmla="*/ 0 w 994543"/>
              <a:gd name="connsiteY5" fmla="*/ 7488270 h 7488270"/>
              <a:gd name="connsiteX6" fmla="*/ 0 w 994543"/>
              <a:gd name="connsiteY6" fmla="*/ 7488270 h 7488270"/>
              <a:gd name="connsiteX7" fmla="*/ 0 w 994543"/>
              <a:gd name="connsiteY7" fmla="*/ 165760 h 7488270"/>
              <a:gd name="connsiteX8" fmla="*/ 165760 w 994543"/>
              <a:gd name="connsiteY8" fmla="*/ 0 h 7488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4543" h="7488270">
                <a:moveTo>
                  <a:pt x="994543" y="1248069"/>
                </a:moveTo>
                <a:lnTo>
                  <a:pt x="994543" y="6240201"/>
                </a:lnTo>
                <a:cubicBezTo>
                  <a:pt x="994543" y="6929491"/>
                  <a:pt x="984686" y="7488266"/>
                  <a:pt x="972528" y="7488266"/>
                </a:cubicBezTo>
                <a:lnTo>
                  <a:pt x="0" y="7488266"/>
                </a:lnTo>
                <a:lnTo>
                  <a:pt x="0" y="7488266"/>
                </a:lnTo>
                <a:lnTo>
                  <a:pt x="0" y="4"/>
                </a:lnTo>
                <a:lnTo>
                  <a:pt x="0" y="4"/>
                </a:lnTo>
                <a:lnTo>
                  <a:pt x="972528" y="4"/>
                </a:lnTo>
                <a:cubicBezTo>
                  <a:pt x="984686" y="4"/>
                  <a:pt x="994543" y="558779"/>
                  <a:pt x="994543" y="1248069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7651" tIns="172375" rIns="296200" bIns="172376" numCol="1" spcCol="1270" anchor="ctr" anchorCtr="0">
            <a:noAutofit/>
          </a:bodyPr>
          <a:lstStyle/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Do you see a gap (</a:t>
            </a:r>
            <a:r>
              <a:rPr lang="en-GB" sz="2000" dirty="0"/>
              <a:t>deficit</a:t>
            </a:r>
            <a:r>
              <a:rPr lang="en-GB" sz="2000" kern="1200" dirty="0"/>
              <a:t>) in the understanding about this topic? </a:t>
            </a:r>
          </a:p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Will your study help to close the gap?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4AA411B-0390-4EA3-BBD0-F6CF05324A04}"/>
              </a:ext>
            </a:extLst>
          </p:cNvPr>
          <p:cNvSpPr/>
          <p:nvPr/>
        </p:nvSpPr>
        <p:spPr>
          <a:xfrm>
            <a:off x="1068395" y="5318955"/>
            <a:ext cx="2914676" cy="1243179"/>
          </a:xfrm>
          <a:custGeom>
            <a:avLst/>
            <a:gdLst>
              <a:gd name="connsiteX0" fmla="*/ 0 w 2914676"/>
              <a:gd name="connsiteY0" fmla="*/ 207201 h 1243179"/>
              <a:gd name="connsiteX1" fmla="*/ 207201 w 2914676"/>
              <a:gd name="connsiteY1" fmla="*/ 0 h 1243179"/>
              <a:gd name="connsiteX2" fmla="*/ 2707475 w 2914676"/>
              <a:gd name="connsiteY2" fmla="*/ 0 h 1243179"/>
              <a:gd name="connsiteX3" fmla="*/ 2914676 w 2914676"/>
              <a:gd name="connsiteY3" fmla="*/ 207201 h 1243179"/>
              <a:gd name="connsiteX4" fmla="*/ 2914676 w 2914676"/>
              <a:gd name="connsiteY4" fmla="*/ 1035978 h 1243179"/>
              <a:gd name="connsiteX5" fmla="*/ 2707475 w 2914676"/>
              <a:gd name="connsiteY5" fmla="*/ 1243179 h 1243179"/>
              <a:gd name="connsiteX6" fmla="*/ 207201 w 2914676"/>
              <a:gd name="connsiteY6" fmla="*/ 1243179 h 1243179"/>
              <a:gd name="connsiteX7" fmla="*/ 0 w 2914676"/>
              <a:gd name="connsiteY7" fmla="*/ 1035978 h 1243179"/>
              <a:gd name="connsiteX8" fmla="*/ 0 w 2914676"/>
              <a:gd name="connsiteY8" fmla="*/ 207201 h 1243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14676" h="1243179">
                <a:moveTo>
                  <a:pt x="0" y="207201"/>
                </a:moveTo>
                <a:cubicBezTo>
                  <a:pt x="0" y="92767"/>
                  <a:pt x="92767" y="0"/>
                  <a:pt x="207201" y="0"/>
                </a:cubicBezTo>
                <a:lnTo>
                  <a:pt x="2707475" y="0"/>
                </a:lnTo>
                <a:cubicBezTo>
                  <a:pt x="2821909" y="0"/>
                  <a:pt x="2914676" y="92767"/>
                  <a:pt x="2914676" y="207201"/>
                </a:cubicBezTo>
                <a:lnTo>
                  <a:pt x="2914676" y="1035978"/>
                </a:lnTo>
                <a:cubicBezTo>
                  <a:pt x="2914676" y="1150412"/>
                  <a:pt x="2821909" y="1243179"/>
                  <a:pt x="2707475" y="1243179"/>
                </a:cubicBezTo>
                <a:lnTo>
                  <a:pt x="207201" y="1243179"/>
                </a:lnTo>
                <a:cubicBezTo>
                  <a:pt x="92767" y="1243179"/>
                  <a:pt x="0" y="1150412"/>
                  <a:pt x="0" y="1035978"/>
                </a:cubicBezTo>
                <a:lnTo>
                  <a:pt x="0" y="2072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417" tIns="123552" rIns="186417" bIns="123552" numCol="1" spcCol="1270" anchor="ctr" anchorCtr="0">
            <a:noAutofit/>
          </a:bodyPr>
          <a:lstStyle/>
          <a:p>
            <a:pPr marL="0" lvl="0" indent="0" algn="ctr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300" kern="1200" dirty="0"/>
              <a:t>Is there a gap in knowledge? </a:t>
            </a:r>
          </a:p>
        </p:txBody>
      </p:sp>
    </p:spTree>
    <p:extLst>
      <p:ext uri="{BB962C8B-B14F-4D97-AF65-F5344CB8AC3E}">
        <p14:creationId xmlns:p14="http://schemas.microsoft.com/office/powerpoint/2010/main" val="33717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BD98-78A7-F61F-6B43-BAF0E0B3F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Topic Area – Your Week 1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47233-C902-3B79-E49C-69A35FD7F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0371" y="1684514"/>
            <a:ext cx="8435999" cy="480836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/>
              <a:t>In week 1 you shared your ideas and interests of research are you interested in.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Your week 1 Ideas - Padlet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Have your ideas changed?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Have you refined your ideas? </a:t>
            </a:r>
          </a:p>
        </p:txBody>
      </p:sp>
      <p:pic>
        <p:nvPicPr>
          <p:cNvPr id="4" name="Picture 3" descr="A qr code with a few squares&#10;&#10;Description automatically generated">
            <a:extLst>
              <a:ext uri="{FF2B5EF4-FFF2-40B4-BE49-F238E27FC236}">
                <a16:creationId xmlns:a16="http://schemas.microsoft.com/office/drawing/2014/main" id="{9632758E-7B79-9DDC-F237-1A1887E852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00" y="2593675"/>
            <a:ext cx="3065253" cy="306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2229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9EC38-23F1-4FC6-8DB2-BCCCA8BC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260" y="359018"/>
            <a:ext cx="10058400" cy="894842"/>
          </a:xfrm>
        </p:spPr>
        <p:txBody>
          <a:bodyPr/>
          <a:lstStyle/>
          <a:p>
            <a:r>
              <a:rPr lang="en-GB" dirty="0"/>
              <a:t>Research Proposal – what to include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F5E5380-A444-4315-A7B8-8E02BBECBA1D}"/>
              </a:ext>
            </a:extLst>
          </p:cNvPr>
          <p:cNvGrpSpPr/>
          <p:nvPr/>
        </p:nvGrpSpPr>
        <p:grpSpPr>
          <a:xfrm>
            <a:off x="4018519" y="2267298"/>
            <a:ext cx="7061071" cy="652765"/>
            <a:chOff x="1175466" y="1352295"/>
            <a:chExt cx="7061071" cy="652765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690886A-D7CE-432A-959B-B5C0E3EC5280}"/>
                </a:ext>
              </a:extLst>
            </p:cNvPr>
            <p:cNvSpPr/>
            <p:nvPr/>
          </p:nvSpPr>
          <p:spPr>
            <a:xfrm>
              <a:off x="1547701" y="1352295"/>
              <a:ext cx="6688836" cy="649893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1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Introduction</a:t>
              </a:r>
              <a:r>
                <a:rPr lang="en-GB" sz="1800" kern="1200" dirty="0">
                  <a:solidFill>
                    <a:schemeClr val="tx1"/>
                  </a:solidFill>
                </a:rPr>
                <a:t> and your chosen research question and objectives</a:t>
              </a:r>
            </a:p>
          </p:txBody>
        </p:sp>
        <p:sp>
          <p:nvSpPr>
            <p:cNvPr id="6" name="Oval 5" descr="Badge 1 with solid fill">
              <a:extLst>
                <a:ext uri="{FF2B5EF4-FFF2-40B4-BE49-F238E27FC236}">
                  <a16:creationId xmlns:a16="http://schemas.microsoft.com/office/drawing/2014/main" id="{80393BA0-32CF-42BD-A2FE-582FDCE90095}"/>
                </a:ext>
              </a:extLst>
            </p:cNvPr>
            <p:cNvSpPr/>
            <p:nvPr/>
          </p:nvSpPr>
          <p:spPr>
            <a:xfrm>
              <a:off x="1175466" y="1355169"/>
              <a:ext cx="649891" cy="649891"/>
            </a:xfrm>
            <a:prstGeom prst="ellipse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8384432-82F5-438E-8B2B-E9BB05EB481C}"/>
              </a:ext>
            </a:extLst>
          </p:cNvPr>
          <p:cNvGrpSpPr/>
          <p:nvPr/>
        </p:nvGrpSpPr>
        <p:grpSpPr>
          <a:xfrm>
            <a:off x="4087877" y="3198027"/>
            <a:ext cx="7013781" cy="649892"/>
            <a:chOff x="1175466" y="2199058"/>
            <a:chExt cx="7013781" cy="649892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42E17C5-1666-4752-8F40-010A2A64E233}"/>
                </a:ext>
              </a:extLst>
            </p:cNvPr>
            <p:cNvSpPr/>
            <p:nvPr/>
          </p:nvSpPr>
          <p:spPr>
            <a:xfrm>
              <a:off x="1500411" y="2199058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1736123"/>
                <a:satOff val="8509"/>
                <a:lumOff val="3255"/>
                <a:alphaOff val="0"/>
              </a:schemeClr>
            </a:fillRef>
            <a:effectRef idx="0">
              <a:schemeClr val="accent3">
                <a:hueOff val="-1736123"/>
                <a:satOff val="8509"/>
                <a:lumOff val="325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0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Rationale</a:t>
              </a:r>
              <a:r>
                <a:rPr lang="en-GB" sz="1800" kern="1200" dirty="0">
                  <a:solidFill>
                    <a:schemeClr val="tx1"/>
                  </a:solidFill>
                </a:rPr>
                <a:t> – </a:t>
              </a:r>
              <a:r>
                <a:rPr lang="en-GB" dirty="0">
                  <a:solidFill>
                    <a:schemeClr val="tx1"/>
                  </a:solidFill>
                </a:rPr>
                <a:t>Why is it relevant or important to research this topic?</a:t>
              </a:r>
              <a:r>
                <a:rPr lang="en-GB" sz="1800" kern="1200" dirty="0">
                  <a:solidFill>
                    <a:schemeClr val="tx1"/>
                  </a:solidFill>
                </a:rPr>
                <a:t> </a:t>
              </a:r>
            </a:p>
          </p:txBody>
        </p:sp>
        <p:sp>
          <p:nvSpPr>
            <p:cNvPr id="8" name="Oval 7" descr="Badge with solid fill">
              <a:extLst>
                <a:ext uri="{FF2B5EF4-FFF2-40B4-BE49-F238E27FC236}">
                  <a16:creationId xmlns:a16="http://schemas.microsoft.com/office/drawing/2014/main" id="{1DD397BB-580E-434E-A3DA-6DEAACC88007}"/>
                </a:ext>
              </a:extLst>
            </p:cNvPr>
            <p:cNvSpPr/>
            <p:nvPr/>
          </p:nvSpPr>
          <p:spPr>
            <a:xfrm>
              <a:off x="1175466" y="2199058"/>
              <a:ext cx="649891" cy="649891"/>
            </a:xfrm>
            <a:prstGeom prst="ellipse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1872495"/>
                <a:satOff val="13395"/>
                <a:lumOff val="1434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F9F1618-D733-4640-8CC5-C2B55072DB6D}"/>
              </a:ext>
            </a:extLst>
          </p:cNvPr>
          <p:cNvGrpSpPr/>
          <p:nvPr/>
        </p:nvGrpSpPr>
        <p:grpSpPr>
          <a:xfrm>
            <a:off x="4087877" y="4092056"/>
            <a:ext cx="7077994" cy="697382"/>
            <a:chOff x="1175466" y="2995456"/>
            <a:chExt cx="7077994" cy="697382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DA4E77A-F885-4064-9F68-3A69C82AC19B}"/>
                </a:ext>
              </a:extLst>
            </p:cNvPr>
            <p:cNvSpPr/>
            <p:nvPr/>
          </p:nvSpPr>
          <p:spPr>
            <a:xfrm>
              <a:off x="1564624" y="2995456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6944491"/>
                <a:satOff val="34037"/>
                <a:lumOff val="13020"/>
                <a:alphaOff val="0"/>
              </a:schemeClr>
            </a:fillRef>
            <a:effectRef idx="0">
              <a:schemeClr val="accent3">
                <a:hueOff val="-6944491"/>
                <a:satOff val="34037"/>
                <a:lumOff val="1302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0" rIns="128016" bIns="68581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800" kern="1200" dirty="0">
                  <a:solidFill>
                    <a:schemeClr val="tx1"/>
                  </a:solidFill>
                </a:rPr>
                <a:t>Your proposed </a:t>
              </a:r>
              <a:r>
                <a:rPr lang="en-GB" sz="1800" b="1" kern="1200" dirty="0">
                  <a:solidFill>
                    <a:schemeClr val="tx1"/>
                  </a:solidFill>
                </a:rPr>
                <a:t>method</a:t>
              </a:r>
              <a:r>
                <a:rPr lang="en-GB" sz="1800" kern="1200" dirty="0">
                  <a:solidFill>
                    <a:schemeClr val="tx1"/>
                  </a:solidFill>
                </a:rPr>
                <a:t> (</a:t>
              </a:r>
              <a:r>
                <a:rPr lang="en-GB" sz="18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What? Who? How?) </a:t>
              </a:r>
            </a:p>
          </p:txBody>
        </p:sp>
        <p:sp>
          <p:nvSpPr>
            <p:cNvPr id="10" name="Oval 9" descr="Badge 3 with solid fill">
              <a:extLst>
                <a:ext uri="{FF2B5EF4-FFF2-40B4-BE49-F238E27FC236}">
                  <a16:creationId xmlns:a16="http://schemas.microsoft.com/office/drawing/2014/main" id="{BD045F05-32B5-468C-ADD6-2F6F1A820C90}"/>
                </a:ext>
              </a:extLst>
            </p:cNvPr>
            <p:cNvSpPr/>
            <p:nvPr/>
          </p:nvSpPr>
          <p:spPr>
            <a:xfrm>
              <a:off x="1175466" y="3042947"/>
              <a:ext cx="649891" cy="649891"/>
            </a:xfrm>
            <a:prstGeom prst="ellipse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3744990"/>
                <a:satOff val="26789"/>
                <a:lumOff val="2869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76102DB-9CBC-4E94-A40C-640237851E3D}"/>
              </a:ext>
            </a:extLst>
          </p:cNvPr>
          <p:cNvGrpSpPr/>
          <p:nvPr/>
        </p:nvGrpSpPr>
        <p:grpSpPr>
          <a:xfrm>
            <a:off x="4104933" y="5062875"/>
            <a:ext cx="7060938" cy="694510"/>
            <a:chOff x="1175466" y="3842217"/>
            <a:chExt cx="7060938" cy="694510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16FECF7-3D56-4CEB-A8E7-7A7D2F2FDA24}"/>
                </a:ext>
              </a:extLst>
            </p:cNvPr>
            <p:cNvSpPr/>
            <p:nvPr/>
          </p:nvSpPr>
          <p:spPr>
            <a:xfrm>
              <a:off x="1547568" y="3842217"/>
              <a:ext cx="6688836" cy="649892"/>
            </a:xfrm>
            <a:custGeom>
              <a:avLst/>
              <a:gdLst>
                <a:gd name="connsiteX0" fmla="*/ 0 w 6688836"/>
                <a:gd name="connsiteY0" fmla="*/ 0 h 649891"/>
                <a:gd name="connsiteX1" fmla="*/ 6363891 w 6688836"/>
                <a:gd name="connsiteY1" fmla="*/ 0 h 649891"/>
                <a:gd name="connsiteX2" fmla="*/ 6688836 w 6688836"/>
                <a:gd name="connsiteY2" fmla="*/ 324946 h 649891"/>
                <a:gd name="connsiteX3" fmla="*/ 6363891 w 6688836"/>
                <a:gd name="connsiteY3" fmla="*/ 649891 h 649891"/>
                <a:gd name="connsiteX4" fmla="*/ 0 w 6688836"/>
                <a:gd name="connsiteY4" fmla="*/ 649891 h 649891"/>
                <a:gd name="connsiteX5" fmla="*/ 0 w 6688836"/>
                <a:gd name="connsiteY5" fmla="*/ 0 h 649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8836" h="649891">
                  <a:moveTo>
                    <a:pt x="6688836" y="649890"/>
                  </a:moveTo>
                  <a:lnTo>
                    <a:pt x="324945" y="649890"/>
                  </a:lnTo>
                  <a:lnTo>
                    <a:pt x="0" y="324945"/>
                  </a:lnTo>
                  <a:lnTo>
                    <a:pt x="324945" y="1"/>
                  </a:lnTo>
                  <a:lnTo>
                    <a:pt x="6688836" y="1"/>
                  </a:lnTo>
                  <a:lnTo>
                    <a:pt x="6688836" y="64989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-3472245"/>
                <a:satOff val="17018"/>
                <a:lumOff val="6510"/>
                <a:alphaOff val="0"/>
              </a:schemeClr>
            </a:fillRef>
            <a:effectRef idx="0">
              <a:schemeClr val="accent3">
                <a:hueOff val="-3472245"/>
                <a:satOff val="17018"/>
                <a:lumOff val="651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49057" tIns="68581" rIns="128016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800" b="1" kern="1200" dirty="0">
                  <a:solidFill>
                    <a:schemeClr val="tx1"/>
                  </a:solidFill>
                </a:rPr>
                <a:t>Ethical considerations. </a:t>
              </a:r>
            </a:p>
          </p:txBody>
        </p:sp>
        <p:sp>
          <p:nvSpPr>
            <p:cNvPr id="12" name="Oval 11" descr="Badge 4 with solid fill">
              <a:extLst>
                <a:ext uri="{FF2B5EF4-FFF2-40B4-BE49-F238E27FC236}">
                  <a16:creationId xmlns:a16="http://schemas.microsoft.com/office/drawing/2014/main" id="{5BA03E62-4F65-4930-8775-7FDBD5F70E5F}"/>
                </a:ext>
              </a:extLst>
            </p:cNvPr>
            <p:cNvSpPr/>
            <p:nvPr/>
          </p:nvSpPr>
          <p:spPr>
            <a:xfrm>
              <a:off x="1175466" y="3886836"/>
              <a:ext cx="649891" cy="649891"/>
            </a:xfrm>
            <a:prstGeom prst="ellipse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3">
                <a:tint val="50000"/>
                <a:hueOff val="-5617484"/>
                <a:satOff val="40184"/>
                <a:lumOff val="4303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BB825348-67A4-41C4-9CB9-B891AA2430C6}"/>
              </a:ext>
            </a:extLst>
          </p:cNvPr>
          <p:cNvSpPr txBox="1"/>
          <p:nvPr/>
        </p:nvSpPr>
        <p:spPr>
          <a:xfrm>
            <a:off x="122130" y="2130579"/>
            <a:ext cx="312425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Your research question may become refined as your progress.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06F8747-5DC5-4B49-9FF3-8BA71A66FF1B}"/>
              </a:ext>
            </a:extLst>
          </p:cNvPr>
          <p:cNvSpPr txBox="1"/>
          <p:nvPr/>
        </p:nvSpPr>
        <p:spPr>
          <a:xfrm>
            <a:off x="122130" y="3847919"/>
            <a:ext cx="3124253" cy="14773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 For secondary research, which libraries or data bases will you use? What search term will you use? What time period will you focus on? </a:t>
            </a:r>
          </a:p>
        </p:txBody>
      </p:sp>
    </p:spTree>
    <p:extLst>
      <p:ext uri="{BB962C8B-B14F-4D97-AF65-F5344CB8AC3E}">
        <p14:creationId xmlns:p14="http://schemas.microsoft.com/office/powerpoint/2010/main" val="325461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8F47C-BBF9-4190-828E-673487FE7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0B320-F8D1-489A-9472-3E392C146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6994" y="1943428"/>
            <a:ext cx="8338753" cy="196476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Well done to everyone that completed the Week 3 activity.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Reflect on your ideas, build on this activity to help you develop your rationale section.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B45786-A49B-4FB3-9DB9-BE5B90969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3627" y="3908197"/>
            <a:ext cx="5304746" cy="1643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1959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93768-C1CA-6896-75FA-22D29FC47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673998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Research terms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C23656D-30FC-A3E8-1ACF-175A13DE79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419807"/>
              </p:ext>
            </p:extLst>
          </p:nvPr>
        </p:nvGraphicFramePr>
        <p:xfrm>
          <a:off x="774971" y="1459942"/>
          <a:ext cx="10961417" cy="5396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50442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DA583-74AF-493B-AFDF-34557925A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of Component 1 &amp;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6B71C-419A-4AA7-8CEE-0E24E16F8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459" y="1690688"/>
            <a:ext cx="9907570" cy="2033819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As you are conducting secondary research and developing a scoping review of existing literature in component 2, you </a:t>
            </a:r>
            <a:r>
              <a:rPr lang="en-GB" sz="2400" b="1" dirty="0"/>
              <a:t>will </a:t>
            </a:r>
            <a:r>
              <a:rPr lang="en-GB" sz="2400" b="1" u="sng" dirty="0"/>
              <a:t>not</a:t>
            </a:r>
            <a:r>
              <a:rPr lang="en-GB" sz="2400" b="1" dirty="0"/>
              <a:t> </a:t>
            </a:r>
            <a:r>
              <a:rPr lang="en-GB" sz="2400" dirty="0"/>
              <a:t>be collecting primary data. </a:t>
            </a:r>
          </a:p>
          <a:p>
            <a:pPr marL="0" indent="0">
              <a:buNone/>
            </a:pPr>
            <a:r>
              <a:rPr lang="en-GB" sz="2400" dirty="0"/>
              <a:t>However, you must remain ethical as a researcher, the UWTSD Research Ethics &amp; Integrity Code of Practice details the in section 17 the seriousness of fairly and accurately representing the literature that you review.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78BEA1-4C66-44F5-9FD6-559F05C6FBC2}"/>
              </a:ext>
            </a:extLst>
          </p:cNvPr>
          <p:cNvSpPr txBox="1"/>
          <p:nvPr/>
        </p:nvSpPr>
        <p:spPr>
          <a:xfrm>
            <a:off x="992459" y="3924398"/>
            <a:ext cx="1016061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Research misconduct can take many forms, including: </a:t>
            </a:r>
          </a:p>
          <a:p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• </a:t>
            </a:r>
            <a:r>
              <a:rPr lang="en-GB" sz="20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Fabrication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: making up results or other outputs (</a:t>
            </a:r>
            <a:r>
              <a:rPr lang="en-GB" sz="20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eg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, artefacts) and presenting them as if they were real </a:t>
            </a:r>
          </a:p>
          <a:p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• </a:t>
            </a:r>
            <a:r>
              <a:rPr lang="en-GB" sz="20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Falsification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: manipulating research processes or changing or omitting data without good cause </a:t>
            </a:r>
          </a:p>
          <a:p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• </a:t>
            </a:r>
            <a:r>
              <a:rPr lang="en-GB" sz="20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Plagiarism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: using other people’s material without giving proper credit </a:t>
            </a:r>
          </a:p>
          <a:p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29DAC7-4435-4F15-AC15-DF68634D130A}"/>
              </a:ext>
            </a:extLst>
          </p:cNvPr>
          <p:cNvSpPr txBox="1"/>
          <p:nvPr/>
        </p:nvSpPr>
        <p:spPr>
          <a:xfrm>
            <a:off x="1248937" y="6140389"/>
            <a:ext cx="9950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a researcher – you must avoid doing any of the above. </a:t>
            </a:r>
          </a:p>
        </p:txBody>
      </p:sp>
    </p:spTree>
    <p:extLst>
      <p:ext uri="{BB962C8B-B14F-4D97-AF65-F5344CB8AC3E}">
        <p14:creationId xmlns:p14="http://schemas.microsoft.com/office/powerpoint/2010/main" val="406096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1888B-B5D3-797A-7232-33E82093F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UWTSD Library Support 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1BCF3AA-D122-CB86-AED6-67D026F12EDB}"/>
              </a:ext>
            </a:extLst>
          </p:cNvPr>
          <p:cNvSpPr/>
          <p:nvPr/>
        </p:nvSpPr>
        <p:spPr>
          <a:xfrm>
            <a:off x="3849445" y="4976777"/>
            <a:ext cx="7418716" cy="138022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ea typeface="Calibri"/>
                <a:cs typeface="Calibri"/>
              </a:rPr>
              <a:t>The UWTSD Library team have provided additional support to help you to develop your research skills. These are available for you to work through at your own pace.  </a:t>
            </a:r>
          </a:p>
        </p:txBody>
      </p:sp>
      <p:pic>
        <p:nvPicPr>
          <p:cNvPr id="6" name="Picture 5" descr="A qr code with a dinosaur&#10;&#10;Description automatically generated">
            <a:extLst>
              <a:ext uri="{FF2B5EF4-FFF2-40B4-BE49-F238E27FC236}">
                <a16:creationId xmlns:a16="http://schemas.microsoft.com/office/drawing/2014/main" id="{80906A64-22B4-EA6C-01F8-BF2BD1D96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72" y="2018581"/>
            <a:ext cx="3094009" cy="3079632"/>
          </a:xfrm>
          <a:prstGeom prst="rect">
            <a:avLst/>
          </a:prstGeom>
        </p:spPr>
      </p:pic>
      <p:pic>
        <p:nvPicPr>
          <p:cNvPr id="9" name="Content Placeholder 8" descr="A screenshot of a websit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CCDF1F28-4BC0-E1EA-C96C-BAE08FDE54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73806" y="1589426"/>
            <a:ext cx="7792528" cy="3112441"/>
          </a:xfrm>
        </p:spPr>
      </p:pic>
    </p:spTree>
    <p:extLst>
      <p:ext uri="{BB962C8B-B14F-4D97-AF65-F5344CB8AC3E}">
        <p14:creationId xmlns:p14="http://schemas.microsoft.com/office/powerpoint/2010/main" val="7238343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8EBF5-DF5B-4DF0-9BD3-7F66C49C3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remainder of the session..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5CC17-0D0A-4391-9F66-C0639FA73E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Develop</a:t>
            </a:r>
            <a:r>
              <a:rPr lang="en-GB" dirty="0"/>
              <a:t> your draft of your component 1 research proposal. </a:t>
            </a:r>
          </a:p>
          <a:p>
            <a:endParaRPr lang="en-GB" dirty="0"/>
          </a:p>
          <a:p>
            <a:r>
              <a:rPr lang="en-GB" dirty="0"/>
              <a:t>You </a:t>
            </a:r>
            <a:r>
              <a:rPr lang="en-GB" b="1" dirty="0"/>
              <a:t>must</a:t>
            </a:r>
            <a:r>
              <a:rPr lang="en-GB" dirty="0"/>
              <a:t> all </a:t>
            </a:r>
            <a:r>
              <a:rPr lang="en-GB" b="1" dirty="0"/>
              <a:t>show</a:t>
            </a:r>
            <a:r>
              <a:rPr lang="en-GB" dirty="0"/>
              <a:t> your lecturer some ‘working progress’ towards your component 1 assignment. </a:t>
            </a:r>
          </a:p>
          <a:p>
            <a:endParaRPr lang="en-GB" dirty="0"/>
          </a:p>
          <a:p>
            <a:r>
              <a:rPr lang="en-GB" b="1" dirty="0"/>
              <a:t>Use</a:t>
            </a:r>
            <a:r>
              <a:rPr lang="en-GB" dirty="0"/>
              <a:t> the assignment specification document and component 1 checklist to </a:t>
            </a:r>
            <a:r>
              <a:rPr lang="en-GB" b="1" dirty="0"/>
              <a:t>support</a:t>
            </a:r>
            <a:r>
              <a:rPr lang="en-GB" dirty="0"/>
              <a:t> you.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1488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1157</Words>
  <Application>Microsoft Office PowerPoint</Application>
  <PresentationFormat>Widescreen</PresentationFormat>
  <Paragraphs>110</Paragraphs>
  <Slides>30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Arial</vt:lpstr>
      <vt:lpstr>Calibri</vt:lpstr>
      <vt:lpstr>Calibri Light</vt:lpstr>
      <vt:lpstr>Courier New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During this session...</vt:lpstr>
      <vt:lpstr>The Component 1 and 2 Assignments </vt:lpstr>
      <vt:lpstr>Component 1 Assessment Specification</vt:lpstr>
      <vt:lpstr>Component 1 Assignment Brief</vt:lpstr>
      <vt:lpstr>Component 1 Checklist</vt:lpstr>
      <vt:lpstr>The purpose of research </vt:lpstr>
      <vt:lpstr>The Research Cycle </vt:lpstr>
      <vt:lpstr>What impact does research have? </vt:lpstr>
      <vt:lpstr>Choosing a research topic</vt:lpstr>
      <vt:lpstr>PowerPoint Presentation</vt:lpstr>
      <vt:lpstr>PowerPoint Presentation</vt:lpstr>
      <vt:lpstr>PowerPoint Presentation</vt:lpstr>
      <vt:lpstr>PowerPoint Presentation</vt:lpstr>
      <vt:lpstr>Developing a research or review question.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Rationale </vt:lpstr>
      <vt:lpstr>Topic Area – Your Week 1 Ideas</vt:lpstr>
      <vt:lpstr>Research Proposal – what to include</vt:lpstr>
      <vt:lpstr>Developing a rationale</vt:lpstr>
      <vt:lpstr>Research terms</vt:lpstr>
      <vt:lpstr>Ethics of Component 1 &amp; 2</vt:lpstr>
      <vt:lpstr>UWTSD Library Support </vt:lpstr>
      <vt:lpstr>For the remainder of the session..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Stewart, Rebecca (Postgraduate Researcher)</cp:lastModifiedBy>
  <cp:revision>739</cp:revision>
  <dcterms:created xsi:type="dcterms:W3CDTF">2021-03-09T15:35:42Z</dcterms:created>
  <dcterms:modified xsi:type="dcterms:W3CDTF">2024-09-29T21:43:05Z</dcterms:modified>
</cp:coreProperties>
</file>