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8" r:id="rId1"/>
  </p:sldMasterIdLst>
  <p:sldIdLst>
    <p:sldId id="256" r:id="rId2"/>
    <p:sldId id="257" r:id="rId3"/>
    <p:sldId id="259" r:id="rId4"/>
    <p:sldId id="261" r:id="rId5"/>
    <p:sldId id="265" r:id="rId6"/>
    <p:sldId id="262" r:id="rId7"/>
    <p:sldId id="263" r:id="rId8"/>
    <p:sldId id="264" r:id="rId9"/>
    <p:sldId id="260"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FB08BD-AE65-2E3B-0DCE-C93CBBD75454}" v="239" dt="2026-06-18T09:25:41.358"/>
    <p1510:client id="{74350DFE-6D82-F08A-F2FA-3BA11B336719}" v="6" dt="2026-06-18T09:31:37.9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67FEC9-2984-4775-BCBA-029CE66252DB}" type="doc">
      <dgm:prSet loTypeId="urn:microsoft.com/office/officeart/2005/8/layout/vProcess5" loCatId="process" qsTypeId="urn:microsoft.com/office/officeart/2005/8/quickstyle/simple4" qsCatId="simple" csTypeId="urn:microsoft.com/office/officeart/2005/8/colors/accent6_2" csCatId="accent6"/>
      <dgm:spPr/>
      <dgm:t>
        <a:bodyPr/>
        <a:lstStyle/>
        <a:p>
          <a:endParaRPr lang="en-US"/>
        </a:p>
      </dgm:t>
    </dgm:pt>
    <dgm:pt modelId="{0641F7B2-0097-4192-AC3F-061D84ECB665}">
      <dgm:prSet/>
      <dgm:spPr/>
      <dgm:t>
        <a:bodyPr/>
        <a:lstStyle/>
        <a:p>
          <a:r>
            <a:rPr lang="en-GB" baseline="0"/>
            <a:t>Forming: Team members meet and clarify roles</a:t>
          </a:r>
          <a:r>
            <a:rPr lang="en-US"/>
            <a:t>​</a:t>
          </a:r>
        </a:p>
      </dgm:t>
    </dgm:pt>
    <dgm:pt modelId="{FDE99819-491D-4C9A-A42C-48FE64203B1C}" type="parTrans" cxnId="{6C7D3122-697D-450A-AED4-BA203B9FC856}">
      <dgm:prSet/>
      <dgm:spPr/>
      <dgm:t>
        <a:bodyPr/>
        <a:lstStyle/>
        <a:p>
          <a:endParaRPr lang="en-US"/>
        </a:p>
      </dgm:t>
    </dgm:pt>
    <dgm:pt modelId="{87CE65A3-5D77-4CC0-B206-0EF9F932DF92}" type="sibTrans" cxnId="{6C7D3122-697D-450A-AED4-BA203B9FC856}">
      <dgm:prSet/>
      <dgm:spPr/>
      <dgm:t>
        <a:bodyPr/>
        <a:lstStyle/>
        <a:p>
          <a:endParaRPr lang="en-US"/>
        </a:p>
      </dgm:t>
    </dgm:pt>
    <dgm:pt modelId="{77342D5B-26C1-4515-AD22-1221D93A7B94}">
      <dgm:prSet/>
      <dgm:spPr/>
      <dgm:t>
        <a:bodyPr/>
        <a:lstStyle/>
        <a:p>
          <a:r>
            <a:rPr lang="en-GB" baseline="0"/>
            <a:t>Storming: Conflicts arise as ideas are shared</a:t>
          </a:r>
          <a:r>
            <a:rPr lang="en-US"/>
            <a:t>​</a:t>
          </a:r>
        </a:p>
      </dgm:t>
    </dgm:pt>
    <dgm:pt modelId="{2BADACB6-7628-4841-9F49-3D227CA79D80}" type="parTrans" cxnId="{1D6DE5A9-FD1A-4B66-A3E1-7E4CA1FC01EC}">
      <dgm:prSet/>
      <dgm:spPr/>
      <dgm:t>
        <a:bodyPr/>
        <a:lstStyle/>
        <a:p>
          <a:endParaRPr lang="en-US"/>
        </a:p>
      </dgm:t>
    </dgm:pt>
    <dgm:pt modelId="{52569687-3692-4C65-94A4-8D723A8148C3}" type="sibTrans" cxnId="{1D6DE5A9-FD1A-4B66-A3E1-7E4CA1FC01EC}">
      <dgm:prSet/>
      <dgm:spPr/>
      <dgm:t>
        <a:bodyPr/>
        <a:lstStyle/>
        <a:p>
          <a:endParaRPr lang="en-US"/>
        </a:p>
      </dgm:t>
    </dgm:pt>
    <dgm:pt modelId="{C60747CB-95FE-45C3-A0FA-0A737FCC80BD}">
      <dgm:prSet/>
      <dgm:spPr/>
      <dgm:t>
        <a:bodyPr/>
        <a:lstStyle/>
        <a:p>
          <a:r>
            <a:rPr lang="en-GB" baseline="0"/>
            <a:t>Norming: The team builds trust and agrees on goals</a:t>
          </a:r>
          <a:r>
            <a:rPr lang="en-US"/>
            <a:t>​</a:t>
          </a:r>
        </a:p>
      </dgm:t>
    </dgm:pt>
    <dgm:pt modelId="{D0839075-19EB-4758-A53D-80042E8CF1FA}" type="parTrans" cxnId="{2DBE08B6-24BD-4E3D-91B5-8B069B05DBBA}">
      <dgm:prSet/>
      <dgm:spPr/>
      <dgm:t>
        <a:bodyPr/>
        <a:lstStyle/>
        <a:p>
          <a:endParaRPr lang="en-US"/>
        </a:p>
      </dgm:t>
    </dgm:pt>
    <dgm:pt modelId="{A7CF4565-C6FB-469E-81E6-55CA41BD9D03}" type="sibTrans" cxnId="{2DBE08B6-24BD-4E3D-91B5-8B069B05DBBA}">
      <dgm:prSet/>
      <dgm:spPr/>
      <dgm:t>
        <a:bodyPr/>
        <a:lstStyle/>
        <a:p>
          <a:endParaRPr lang="en-US"/>
        </a:p>
      </dgm:t>
    </dgm:pt>
    <dgm:pt modelId="{783D532D-9FCA-4AFE-ABE5-4298FDB802D2}">
      <dgm:prSet/>
      <dgm:spPr/>
      <dgm:t>
        <a:bodyPr/>
        <a:lstStyle/>
        <a:p>
          <a:r>
            <a:rPr lang="en-GB" baseline="0"/>
            <a:t>Performing: Collaboration becomes efficient and respectful</a:t>
          </a:r>
          <a:r>
            <a:rPr lang="en-US"/>
            <a:t>​</a:t>
          </a:r>
        </a:p>
      </dgm:t>
    </dgm:pt>
    <dgm:pt modelId="{D6796179-8E21-4344-B757-56306BC6C40F}" type="parTrans" cxnId="{69F70E99-58D5-4DA2-8D7A-F1793DBBAE63}">
      <dgm:prSet/>
      <dgm:spPr/>
      <dgm:t>
        <a:bodyPr/>
        <a:lstStyle/>
        <a:p>
          <a:endParaRPr lang="en-US"/>
        </a:p>
      </dgm:t>
    </dgm:pt>
    <dgm:pt modelId="{28AEFFBF-04E2-4E67-BD68-C5EF8DBDB9F0}" type="sibTrans" cxnId="{69F70E99-58D5-4DA2-8D7A-F1793DBBAE63}">
      <dgm:prSet/>
      <dgm:spPr/>
      <dgm:t>
        <a:bodyPr/>
        <a:lstStyle/>
        <a:p>
          <a:endParaRPr lang="en-US"/>
        </a:p>
      </dgm:t>
    </dgm:pt>
    <dgm:pt modelId="{73F0BA37-088E-4BAE-8D0E-6EFD44DEA612}">
      <dgm:prSet/>
      <dgm:spPr/>
      <dgm:t>
        <a:bodyPr/>
        <a:lstStyle/>
        <a:p>
          <a:r>
            <a:rPr lang="en-GB" baseline="0"/>
            <a:t>Adjourning: The team reflects and learns for future practice.</a:t>
          </a:r>
          <a:r>
            <a:rPr lang="en-US"/>
            <a:t>​</a:t>
          </a:r>
        </a:p>
      </dgm:t>
    </dgm:pt>
    <dgm:pt modelId="{E0AD65A7-0077-4F8F-9487-D448BF4F2548}" type="parTrans" cxnId="{AA38EA14-AE9F-494E-B0A2-BA6B93D940B6}">
      <dgm:prSet/>
      <dgm:spPr/>
      <dgm:t>
        <a:bodyPr/>
        <a:lstStyle/>
        <a:p>
          <a:endParaRPr lang="en-US"/>
        </a:p>
      </dgm:t>
    </dgm:pt>
    <dgm:pt modelId="{979BA376-5601-442B-9820-614BF2D79048}" type="sibTrans" cxnId="{AA38EA14-AE9F-494E-B0A2-BA6B93D940B6}">
      <dgm:prSet/>
      <dgm:spPr/>
      <dgm:t>
        <a:bodyPr/>
        <a:lstStyle/>
        <a:p>
          <a:endParaRPr lang="en-US"/>
        </a:p>
      </dgm:t>
    </dgm:pt>
    <dgm:pt modelId="{5BFA74A4-F79E-4A2F-B9E3-A8C820329AE9}" type="pres">
      <dgm:prSet presAssocID="{E467FEC9-2984-4775-BCBA-029CE66252DB}" presName="outerComposite" presStyleCnt="0">
        <dgm:presLayoutVars>
          <dgm:chMax val="5"/>
          <dgm:dir/>
          <dgm:resizeHandles val="exact"/>
        </dgm:presLayoutVars>
      </dgm:prSet>
      <dgm:spPr/>
    </dgm:pt>
    <dgm:pt modelId="{F8AAED70-9AEE-4ABE-B40E-4BD2012F6ADE}" type="pres">
      <dgm:prSet presAssocID="{E467FEC9-2984-4775-BCBA-029CE66252DB}" presName="dummyMaxCanvas" presStyleCnt="0">
        <dgm:presLayoutVars/>
      </dgm:prSet>
      <dgm:spPr/>
    </dgm:pt>
    <dgm:pt modelId="{D0B40DEA-CD98-465D-8E36-DF6E5797178B}" type="pres">
      <dgm:prSet presAssocID="{E467FEC9-2984-4775-BCBA-029CE66252DB}" presName="FiveNodes_1" presStyleLbl="node1" presStyleIdx="0" presStyleCnt="5">
        <dgm:presLayoutVars>
          <dgm:bulletEnabled val="1"/>
        </dgm:presLayoutVars>
      </dgm:prSet>
      <dgm:spPr/>
    </dgm:pt>
    <dgm:pt modelId="{458666F2-EA5D-4403-B8B6-769B2CE86DD1}" type="pres">
      <dgm:prSet presAssocID="{E467FEC9-2984-4775-BCBA-029CE66252DB}" presName="FiveNodes_2" presStyleLbl="node1" presStyleIdx="1" presStyleCnt="5">
        <dgm:presLayoutVars>
          <dgm:bulletEnabled val="1"/>
        </dgm:presLayoutVars>
      </dgm:prSet>
      <dgm:spPr/>
    </dgm:pt>
    <dgm:pt modelId="{6735C8CF-A4E0-40B0-A7AB-603A6736ED34}" type="pres">
      <dgm:prSet presAssocID="{E467FEC9-2984-4775-BCBA-029CE66252DB}" presName="FiveNodes_3" presStyleLbl="node1" presStyleIdx="2" presStyleCnt="5">
        <dgm:presLayoutVars>
          <dgm:bulletEnabled val="1"/>
        </dgm:presLayoutVars>
      </dgm:prSet>
      <dgm:spPr/>
    </dgm:pt>
    <dgm:pt modelId="{AA7E7B91-E40E-48BB-8AC3-EBEA7DE5A28A}" type="pres">
      <dgm:prSet presAssocID="{E467FEC9-2984-4775-BCBA-029CE66252DB}" presName="FiveNodes_4" presStyleLbl="node1" presStyleIdx="3" presStyleCnt="5">
        <dgm:presLayoutVars>
          <dgm:bulletEnabled val="1"/>
        </dgm:presLayoutVars>
      </dgm:prSet>
      <dgm:spPr/>
    </dgm:pt>
    <dgm:pt modelId="{914BB593-09EC-4692-9651-32CBEA1BF86F}" type="pres">
      <dgm:prSet presAssocID="{E467FEC9-2984-4775-BCBA-029CE66252DB}" presName="FiveNodes_5" presStyleLbl="node1" presStyleIdx="4" presStyleCnt="5">
        <dgm:presLayoutVars>
          <dgm:bulletEnabled val="1"/>
        </dgm:presLayoutVars>
      </dgm:prSet>
      <dgm:spPr/>
    </dgm:pt>
    <dgm:pt modelId="{AA8C8495-DE33-48ED-9E22-3CF71FCF748E}" type="pres">
      <dgm:prSet presAssocID="{E467FEC9-2984-4775-BCBA-029CE66252DB}" presName="FiveConn_1-2" presStyleLbl="fgAccFollowNode1" presStyleIdx="0" presStyleCnt="4">
        <dgm:presLayoutVars>
          <dgm:bulletEnabled val="1"/>
        </dgm:presLayoutVars>
      </dgm:prSet>
      <dgm:spPr/>
    </dgm:pt>
    <dgm:pt modelId="{ECC6A082-8C6B-4F05-85B0-158472809262}" type="pres">
      <dgm:prSet presAssocID="{E467FEC9-2984-4775-BCBA-029CE66252DB}" presName="FiveConn_2-3" presStyleLbl="fgAccFollowNode1" presStyleIdx="1" presStyleCnt="4">
        <dgm:presLayoutVars>
          <dgm:bulletEnabled val="1"/>
        </dgm:presLayoutVars>
      </dgm:prSet>
      <dgm:spPr/>
    </dgm:pt>
    <dgm:pt modelId="{05ADCA24-1244-4DAE-BE97-9EFD20738A61}" type="pres">
      <dgm:prSet presAssocID="{E467FEC9-2984-4775-BCBA-029CE66252DB}" presName="FiveConn_3-4" presStyleLbl="fgAccFollowNode1" presStyleIdx="2" presStyleCnt="4">
        <dgm:presLayoutVars>
          <dgm:bulletEnabled val="1"/>
        </dgm:presLayoutVars>
      </dgm:prSet>
      <dgm:spPr/>
    </dgm:pt>
    <dgm:pt modelId="{968FE6A1-38B4-4FE3-8FB2-3C99057E2E86}" type="pres">
      <dgm:prSet presAssocID="{E467FEC9-2984-4775-BCBA-029CE66252DB}" presName="FiveConn_4-5" presStyleLbl="fgAccFollowNode1" presStyleIdx="3" presStyleCnt="4">
        <dgm:presLayoutVars>
          <dgm:bulletEnabled val="1"/>
        </dgm:presLayoutVars>
      </dgm:prSet>
      <dgm:spPr/>
    </dgm:pt>
    <dgm:pt modelId="{625CE3A5-769E-4212-83A4-41A231F67439}" type="pres">
      <dgm:prSet presAssocID="{E467FEC9-2984-4775-BCBA-029CE66252DB}" presName="FiveNodes_1_text" presStyleLbl="node1" presStyleIdx="4" presStyleCnt="5">
        <dgm:presLayoutVars>
          <dgm:bulletEnabled val="1"/>
        </dgm:presLayoutVars>
      </dgm:prSet>
      <dgm:spPr/>
    </dgm:pt>
    <dgm:pt modelId="{EAF071B4-ACDE-4965-BA35-49CA9A53D7D8}" type="pres">
      <dgm:prSet presAssocID="{E467FEC9-2984-4775-BCBA-029CE66252DB}" presName="FiveNodes_2_text" presStyleLbl="node1" presStyleIdx="4" presStyleCnt="5">
        <dgm:presLayoutVars>
          <dgm:bulletEnabled val="1"/>
        </dgm:presLayoutVars>
      </dgm:prSet>
      <dgm:spPr/>
    </dgm:pt>
    <dgm:pt modelId="{8BCE995B-FD2D-45C8-B3B8-6312531870C2}" type="pres">
      <dgm:prSet presAssocID="{E467FEC9-2984-4775-BCBA-029CE66252DB}" presName="FiveNodes_3_text" presStyleLbl="node1" presStyleIdx="4" presStyleCnt="5">
        <dgm:presLayoutVars>
          <dgm:bulletEnabled val="1"/>
        </dgm:presLayoutVars>
      </dgm:prSet>
      <dgm:spPr/>
    </dgm:pt>
    <dgm:pt modelId="{C64CB286-D433-4640-844A-D62BD1307763}" type="pres">
      <dgm:prSet presAssocID="{E467FEC9-2984-4775-BCBA-029CE66252DB}" presName="FiveNodes_4_text" presStyleLbl="node1" presStyleIdx="4" presStyleCnt="5">
        <dgm:presLayoutVars>
          <dgm:bulletEnabled val="1"/>
        </dgm:presLayoutVars>
      </dgm:prSet>
      <dgm:spPr/>
    </dgm:pt>
    <dgm:pt modelId="{ECE4BFEC-586E-4D3D-BF55-16A424B84722}" type="pres">
      <dgm:prSet presAssocID="{E467FEC9-2984-4775-BCBA-029CE66252DB}" presName="FiveNodes_5_text" presStyleLbl="node1" presStyleIdx="4" presStyleCnt="5">
        <dgm:presLayoutVars>
          <dgm:bulletEnabled val="1"/>
        </dgm:presLayoutVars>
      </dgm:prSet>
      <dgm:spPr/>
    </dgm:pt>
  </dgm:ptLst>
  <dgm:cxnLst>
    <dgm:cxn modelId="{EAF50805-9BB6-4ACB-A2CC-651D81D4D966}" type="presOf" srcId="{E467FEC9-2984-4775-BCBA-029CE66252DB}" destId="{5BFA74A4-F79E-4A2F-B9E3-A8C820329AE9}" srcOrd="0" destOrd="0" presId="urn:microsoft.com/office/officeart/2005/8/layout/vProcess5"/>
    <dgm:cxn modelId="{70CF4212-AF3F-42C6-B6AD-771E06500BF7}" type="presOf" srcId="{87CE65A3-5D77-4CC0-B206-0EF9F932DF92}" destId="{AA8C8495-DE33-48ED-9E22-3CF71FCF748E}" srcOrd="0" destOrd="0" presId="urn:microsoft.com/office/officeart/2005/8/layout/vProcess5"/>
    <dgm:cxn modelId="{41EE4914-1F5C-4A11-80DD-F5F9CC4A8244}" type="presOf" srcId="{A7CF4565-C6FB-469E-81E6-55CA41BD9D03}" destId="{05ADCA24-1244-4DAE-BE97-9EFD20738A61}" srcOrd="0" destOrd="0" presId="urn:microsoft.com/office/officeart/2005/8/layout/vProcess5"/>
    <dgm:cxn modelId="{AA38EA14-AE9F-494E-B0A2-BA6B93D940B6}" srcId="{E467FEC9-2984-4775-BCBA-029CE66252DB}" destId="{73F0BA37-088E-4BAE-8D0E-6EFD44DEA612}" srcOrd="4" destOrd="0" parTransId="{E0AD65A7-0077-4F8F-9487-D448BF4F2548}" sibTransId="{979BA376-5601-442B-9820-614BF2D79048}"/>
    <dgm:cxn modelId="{6C7D3122-697D-450A-AED4-BA203B9FC856}" srcId="{E467FEC9-2984-4775-BCBA-029CE66252DB}" destId="{0641F7B2-0097-4192-AC3F-061D84ECB665}" srcOrd="0" destOrd="0" parTransId="{FDE99819-491D-4C9A-A42C-48FE64203B1C}" sibTransId="{87CE65A3-5D77-4CC0-B206-0EF9F932DF92}"/>
    <dgm:cxn modelId="{62CE7322-7E95-454D-81FA-B83E38A5A20B}" type="presOf" srcId="{28AEFFBF-04E2-4E67-BD68-C5EF8DBDB9F0}" destId="{968FE6A1-38B4-4FE3-8FB2-3C99057E2E86}" srcOrd="0" destOrd="0" presId="urn:microsoft.com/office/officeart/2005/8/layout/vProcess5"/>
    <dgm:cxn modelId="{92905E34-5767-42FA-B90F-8AE70404DE1A}" type="presOf" srcId="{73F0BA37-088E-4BAE-8D0E-6EFD44DEA612}" destId="{914BB593-09EC-4692-9651-32CBEA1BF86F}" srcOrd="0" destOrd="0" presId="urn:microsoft.com/office/officeart/2005/8/layout/vProcess5"/>
    <dgm:cxn modelId="{A2C35042-5631-4B9E-944E-533A7E443DA0}" type="presOf" srcId="{783D532D-9FCA-4AFE-ABE5-4298FDB802D2}" destId="{C64CB286-D433-4640-844A-D62BD1307763}" srcOrd="1" destOrd="0" presId="urn:microsoft.com/office/officeart/2005/8/layout/vProcess5"/>
    <dgm:cxn modelId="{28E54943-0441-4CD7-971E-033FCE81AA03}" type="presOf" srcId="{77342D5B-26C1-4515-AD22-1221D93A7B94}" destId="{EAF071B4-ACDE-4965-BA35-49CA9A53D7D8}" srcOrd="1" destOrd="0" presId="urn:microsoft.com/office/officeart/2005/8/layout/vProcess5"/>
    <dgm:cxn modelId="{B3A04C48-8ED2-41A3-85E7-226EC7BBA0E6}" type="presOf" srcId="{783D532D-9FCA-4AFE-ABE5-4298FDB802D2}" destId="{AA7E7B91-E40E-48BB-8AC3-EBEA7DE5A28A}" srcOrd="0" destOrd="0" presId="urn:microsoft.com/office/officeart/2005/8/layout/vProcess5"/>
    <dgm:cxn modelId="{169D027E-2A87-44C3-91C8-E5C9752E86EF}" type="presOf" srcId="{52569687-3692-4C65-94A4-8D723A8148C3}" destId="{ECC6A082-8C6B-4F05-85B0-158472809262}" srcOrd="0" destOrd="0" presId="urn:microsoft.com/office/officeart/2005/8/layout/vProcess5"/>
    <dgm:cxn modelId="{86000786-077A-4CE6-90FB-AC9F68ED08D0}" type="presOf" srcId="{0641F7B2-0097-4192-AC3F-061D84ECB665}" destId="{625CE3A5-769E-4212-83A4-41A231F67439}" srcOrd="1" destOrd="0" presId="urn:microsoft.com/office/officeart/2005/8/layout/vProcess5"/>
    <dgm:cxn modelId="{FAA8EF8C-D71A-4181-910E-DC9D6616C1D5}" type="presOf" srcId="{C60747CB-95FE-45C3-A0FA-0A737FCC80BD}" destId="{8BCE995B-FD2D-45C8-B3B8-6312531870C2}" srcOrd="1" destOrd="0" presId="urn:microsoft.com/office/officeart/2005/8/layout/vProcess5"/>
    <dgm:cxn modelId="{C0933F95-7DE9-4FFB-A725-A07A61E02598}" type="presOf" srcId="{73F0BA37-088E-4BAE-8D0E-6EFD44DEA612}" destId="{ECE4BFEC-586E-4D3D-BF55-16A424B84722}" srcOrd="1" destOrd="0" presId="urn:microsoft.com/office/officeart/2005/8/layout/vProcess5"/>
    <dgm:cxn modelId="{69F70E99-58D5-4DA2-8D7A-F1793DBBAE63}" srcId="{E467FEC9-2984-4775-BCBA-029CE66252DB}" destId="{783D532D-9FCA-4AFE-ABE5-4298FDB802D2}" srcOrd="3" destOrd="0" parTransId="{D6796179-8E21-4344-B757-56306BC6C40F}" sibTransId="{28AEFFBF-04E2-4E67-BD68-C5EF8DBDB9F0}"/>
    <dgm:cxn modelId="{1D6DE5A9-FD1A-4B66-A3E1-7E4CA1FC01EC}" srcId="{E467FEC9-2984-4775-BCBA-029CE66252DB}" destId="{77342D5B-26C1-4515-AD22-1221D93A7B94}" srcOrd="1" destOrd="0" parTransId="{2BADACB6-7628-4841-9F49-3D227CA79D80}" sibTransId="{52569687-3692-4C65-94A4-8D723A8148C3}"/>
    <dgm:cxn modelId="{2DBE08B6-24BD-4E3D-91B5-8B069B05DBBA}" srcId="{E467FEC9-2984-4775-BCBA-029CE66252DB}" destId="{C60747CB-95FE-45C3-A0FA-0A737FCC80BD}" srcOrd="2" destOrd="0" parTransId="{D0839075-19EB-4758-A53D-80042E8CF1FA}" sibTransId="{A7CF4565-C6FB-469E-81E6-55CA41BD9D03}"/>
    <dgm:cxn modelId="{C7DCD1BD-1363-473F-B685-3DD0D0C3BDE1}" type="presOf" srcId="{0641F7B2-0097-4192-AC3F-061D84ECB665}" destId="{D0B40DEA-CD98-465D-8E36-DF6E5797178B}" srcOrd="0" destOrd="0" presId="urn:microsoft.com/office/officeart/2005/8/layout/vProcess5"/>
    <dgm:cxn modelId="{B350E9DD-219C-4957-9689-AC27D9EAD598}" type="presOf" srcId="{77342D5B-26C1-4515-AD22-1221D93A7B94}" destId="{458666F2-EA5D-4403-B8B6-769B2CE86DD1}" srcOrd="0" destOrd="0" presId="urn:microsoft.com/office/officeart/2005/8/layout/vProcess5"/>
    <dgm:cxn modelId="{0F6D62E8-CF5F-42BD-84A5-5CDD1C652BFE}" type="presOf" srcId="{C60747CB-95FE-45C3-A0FA-0A737FCC80BD}" destId="{6735C8CF-A4E0-40B0-A7AB-603A6736ED34}" srcOrd="0" destOrd="0" presId="urn:microsoft.com/office/officeart/2005/8/layout/vProcess5"/>
    <dgm:cxn modelId="{896CB185-A084-4FC1-A4F5-2FCEFE454FD9}" type="presParOf" srcId="{5BFA74A4-F79E-4A2F-B9E3-A8C820329AE9}" destId="{F8AAED70-9AEE-4ABE-B40E-4BD2012F6ADE}" srcOrd="0" destOrd="0" presId="urn:microsoft.com/office/officeart/2005/8/layout/vProcess5"/>
    <dgm:cxn modelId="{E4CD9FA5-1F52-47F9-B254-3A841B631889}" type="presParOf" srcId="{5BFA74A4-F79E-4A2F-B9E3-A8C820329AE9}" destId="{D0B40DEA-CD98-465D-8E36-DF6E5797178B}" srcOrd="1" destOrd="0" presId="urn:microsoft.com/office/officeart/2005/8/layout/vProcess5"/>
    <dgm:cxn modelId="{17A8D199-6FCC-4235-895A-284E2A10107C}" type="presParOf" srcId="{5BFA74A4-F79E-4A2F-B9E3-A8C820329AE9}" destId="{458666F2-EA5D-4403-B8B6-769B2CE86DD1}" srcOrd="2" destOrd="0" presId="urn:microsoft.com/office/officeart/2005/8/layout/vProcess5"/>
    <dgm:cxn modelId="{ABED291A-5BA1-4BC7-95D6-C88E026B549E}" type="presParOf" srcId="{5BFA74A4-F79E-4A2F-B9E3-A8C820329AE9}" destId="{6735C8CF-A4E0-40B0-A7AB-603A6736ED34}" srcOrd="3" destOrd="0" presId="urn:microsoft.com/office/officeart/2005/8/layout/vProcess5"/>
    <dgm:cxn modelId="{6C3C1B24-A3EB-4010-9436-8A327652335E}" type="presParOf" srcId="{5BFA74A4-F79E-4A2F-B9E3-A8C820329AE9}" destId="{AA7E7B91-E40E-48BB-8AC3-EBEA7DE5A28A}" srcOrd="4" destOrd="0" presId="urn:microsoft.com/office/officeart/2005/8/layout/vProcess5"/>
    <dgm:cxn modelId="{A7BCB72F-2274-4570-8B4A-5F9685FD7C89}" type="presParOf" srcId="{5BFA74A4-F79E-4A2F-B9E3-A8C820329AE9}" destId="{914BB593-09EC-4692-9651-32CBEA1BF86F}" srcOrd="5" destOrd="0" presId="urn:microsoft.com/office/officeart/2005/8/layout/vProcess5"/>
    <dgm:cxn modelId="{7168212B-06FB-4A88-BC76-A4F50155D6B5}" type="presParOf" srcId="{5BFA74A4-F79E-4A2F-B9E3-A8C820329AE9}" destId="{AA8C8495-DE33-48ED-9E22-3CF71FCF748E}" srcOrd="6" destOrd="0" presId="urn:microsoft.com/office/officeart/2005/8/layout/vProcess5"/>
    <dgm:cxn modelId="{A1714367-36E9-48C7-988E-BE67A236FD2B}" type="presParOf" srcId="{5BFA74A4-F79E-4A2F-B9E3-A8C820329AE9}" destId="{ECC6A082-8C6B-4F05-85B0-158472809262}" srcOrd="7" destOrd="0" presId="urn:microsoft.com/office/officeart/2005/8/layout/vProcess5"/>
    <dgm:cxn modelId="{8AD0E140-E926-4B3C-975D-432F6096FA01}" type="presParOf" srcId="{5BFA74A4-F79E-4A2F-B9E3-A8C820329AE9}" destId="{05ADCA24-1244-4DAE-BE97-9EFD20738A61}" srcOrd="8" destOrd="0" presId="urn:microsoft.com/office/officeart/2005/8/layout/vProcess5"/>
    <dgm:cxn modelId="{768EDC41-28A0-4D23-909C-A56DF30C9474}" type="presParOf" srcId="{5BFA74A4-F79E-4A2F-B9E3-A8C820329AE9}" destId="{968FE6A1-38B4-4FE3-8FB2-3C99057E2E86}" srcOrd="9" destOrd="0" presId="urn:microsoft.com/office/officeart/2005/8/layout/vProcess5"/>
    <dgm:cxn modelId="{E2031ECB-46E8-431F-BA13-48D5CB4AB861}" type="presParOf" srcId="{5BFA74A4-F79E-4A2F-B9E3-A8C820329AE9}" destId="{625CE3A5-769E-4212-83A4-41A231F67439}" srcOrd="10" destOrd="0" presId="urn:microsoft.com/office/officeart/2005/8/layout/vProcess5"/>
    <dgm:cxn modelId="{36A3AB09-82EB-4DFC-B5C8-599FA4E645F7}" type="presParOf" srcId="{5BFA74A4-F79E-4A2F-B9E3-A8C820329AE9}" destId="{EAF071B4-ACDE-4965-BA35-49CA9A53D7D8}" srcOrd="11" destOrd="0" presId="urn:microsoft.com/office/officeart/2005/8/layout/vProcess5"/>
    <dgm:cxn modelId="{977E2733-E927-4845-9FDB-536768CFAE20}" type="presParOf" srcId="{5BFA74A4-F79E-4A2F-B9E3-A8C820329AE9}" destId="{8BCE995B-FD2D-45C8-B3B8-6312531870C2}" srcOrd="12" destOrd="0" presId="urn:microsoft.com/office/officeart/2005/8/layout/vProcess5"/>
    <dgm:cxn modelId="{5EC7A440-07C6-439C-895F-5B9D42CF9061}" type="presParOf" srcId="{5BFA74A4-F79E-4A2F-B9E3-A8C820329AE9}" destId="{C64CB286-D433-4640-844A-D62BD1307763}" srcOrd="13" destOrd="0" presId="urn:microsoft.com/office/officeart/2005/8/layout/vProcess5"/>
    <dgm:cxn modelId="{634A968B-8AEA-46B9-85B9-C374DA414269}" type="presParOf" srcId="{5BFA74A4-F79E-4A2F-B9E3-A8C820329AE9}" destId="{ECE4BFEC-586E-4D3D-BF55-16A424B84722}"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4195E5-620D-4588-BAEF-355EC30DC6C7}"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0FA52A27-AFE8-4467-B01A-A607961985B4}">
      <dgm:prSet/>
      <dgm:spPr/>
      <dgm:t>
        <a:bodyPr/>
        <a:lstStyle/>
        <a:p>
          <a:pPr>
            <a:defRPr cap="all"/>
          </a:pPr>
          <a:r>
            <a:rPr lang="en-GB"/>
            <a:t>Teamwork is essential for delivering safe person-centred care</a:t>
          </a:r>
          <a:endParaRPr lang="en-US"/>
        </a:p>
      </dgm:t>
    </dgm:pt>
    <dgm:pt modelId="{E9BE8AEC-9A44-459C-A4BD-0BC0A19EC1A8}" type="parTrans" cxnId="{4A6AC060-CC2D-4B2E-AF60-7EDB3F955D3B}">
      <dgm:prSet/>
      <dgm:spPr/>
      <dgm:t>
        <a:bodyPr/>
        <a:lstStyle/>
        <a:p>
          <a:endParaRPr lang="en-US"/>
        </a:p>
      </dgm:t>
    </dgm:pt>
    <dgm:pt modelId="{E8F18630-36CD-493F-82A4-0B3D2FEEAB67}" type="sibTrans" cxnId="{4A6AC060-CC2D-4B2E-AF60-7EDB3F955D3B}">
      <dgm:prSet/>
      <dgm:spPr/>
      <dgm:t>
        <a:bodyPr/>
        <a:lstStyle/>
        <a:p>
          <a:endParaRPr lang="en-US"/>
        </a:p>
      </dgm:t>
    </dgm:pt>
    <dgm:pt modelId="{B86A9373-51F5-4D28-B434-D2E951CD111B}">
      <dgm:prSet/>
      <dgm:spPr/>
      <dgm:t>
        <a:bodyPr/>
        <a:lstStyle/>
        <a:p>
          <a:pPr>
            <a:defRPr cap="all"/>
          </a:pPr>
          <a:r>
            <a:rPr lang="en-GB"/>
            <a:t>Applying </a:t>
          </a:r>
          <a:r>
            <a:rPr lang="en-GB">
              <a:latin typeface="Univers Condensed"/>
            </a:rPr>
            <a:t>Tuckman's</a:t>
          </a:r>
          <a:r>
            <a:rPr lang="en-GB"/>
            <a:t> model helped me </a:t>
          </a:r>
          <a:r>
            <a:rPr lang="en-GB">
              <a:latin typeface="Univers Condensed"/>
            </a:rPr>
            <a:t>understand</a:t>
          </a:r>
          <a:r>
            <a:rPr lang="en-GB"/>
            <a:t> how teams grow and overcome challenges</a:t>
          </a:r>
          <a:endParaRPr lang="en-US"/>
        </a:p>
      </dgm:t>
    </dgm:pt>
    <dgm:pt modelId="{AC62AFA8-19C2-4F99-99DF-A9992D92342A}" type="parTrans" cxnId="{27095242-1EA5-4DEA-800F-DC3495B0B7A4}">
      <dgm:prSet/>
      <dgm:spPr/>
      <dgm:t>
        <a:bodyPr/>
        <a:lstStyle/>
        <a:p>
          <a:endParaRPr lang="en-US"/>
        </a:p>
      </dgm:t>
    </dgm:pt>
    <dgm:pt modelId="{9B05EF35-D224-463F-8DED-3AE21F42B57C}" type="sibTrans" cxnId="{27095242-1EA5-4DEA-800F-DC3495B0B7A4}">
      <dgm:prSet/>
      <dgm:spPr/>
      <dgm:t>
        <a:bodyPr/>
        <a:lstStyle/>
        <a:p>
          <a:endParaRPr lang="en-US"/>
        </a:p>
      </dgm:t>
    </dgm:pt>
    <dgm:pt modelId="{32A29ADB-B448-42C4-B48C-52BCBADEE8D9}">
      <dgm:prSet/>
      <dgm:spPr/>
      <dgm:t>
        <a:bodyPr/>
        <a:lstStyle/>
        <a:p>
          <a:pPr>
            <a:defRPr cap="all"/>
          </a:pPr>
          <a:r>
            <a:rPr lang="en-GB"/>
            <a:t>Reflection supports continuous learning and </a:t>
          </a:r>
          <a:r>
            <a:rPr lang="en-GB">
              <a:latin typeface="Univers Condensed"/>
            </a:rPr>
            <a:t>professional</a:t>
          </a:r>
          <a:r>
            <a:rPr lang="en-GB"/>
            <a:t> development</a:t>
          </a:r>
          <a:endParaRPr lang="en-US"/>
        </a:p>
      </dgm:t>
    </dgm:pt>
    <dgm:pt modelId="{78E2A1F7-B9DE-4975-92CC-C48D7AABDD66}" type="parTrans" cxnId="{06BAF5C2-D49C-48C4-BDC2-9B6D8647514E}">
      <dgm:prSet/>
      <dgm:spPr/>
      <dgm:t>
        <a:bodyPr/>
        <a:lstStyle/>
        <a:p>
          <a:endParaRPr lang="en-US"/>
        </a:p>
      </dgm:t>
    </dgm:pt>
    <dgm:pt modelId="{A4BF8D51-2BDD-437E-85DE-83ED6C8C1857}" type="sibTrans" cxnId="{06BAF5C2-D49C-48C4-BDC2-9B6D8647514E}">
      <dgm:prSet/>
      <dgm:spPr/>
      <dgm:t>
        <a:bodyPr/>
        <a:lstStyle/>
        <a:p>
          <a:endParaRPr lang="en-US"/>
        </a:p>
      </dgm:t>
    </dgm:pt>
    <dgm:pt modelId="{F17FBF7A-6025-4D92-9447-CA3EEE2AA99F}">
      <dgm:prSet/>
      <dgm:spPr/>
      <dgm:t>
        <a:bodyPr/>
        <a:lstStyle/>
        <a:p>
          <a:pPr>
            <a:defRPr cap="all"/>
          </a:pPr>
          <a:r>
            <a:rPr lang="en-GB"/>
            <a:t>I will continue </a:t>
          </a:r>
          <a:r>
            <a:rPr lang="en-GB">
              <a:latin typeface="Univers Condensed"/>
            </a:rPr>
            <a:t>improving</a:t>
          </a:r>
          <a:r>
            <a:rPr lang="en-GB"/>
            <a:t> my teamwork </a:t>
          </a:r>
          <a:r>
            <a:rPr lang="en-GB">
              <a:latin typeface="Univers Condensed"/>
            </a:rPr>
            <a:t>and</a:t>
          </a:r>
          <a:r>
            <a:rPr lang="en-GB"/>
            <a:t> communication skills </a:t>
          </a:r>
          <a:endParaRPr lang="en-US"/>
        </a:p>
      </dgm:t>
    </dgm:pt>
    <dgm:pt modelId="{AB9EA91B-50BC-4E43-B352-4DD9C2C0029C}" type="parTrans" cxnId="{96A0E8C5-FD18-402C-ACE5-205A0F42ABF6}">
      <dgm:prSet/>
      <dgm:spPr/>
      <dgm:t>
        <a:bodyPr/>
        <a:lstStyle/>
        <a:p>
          <a:endParaRPr lang="en-US"/>
        </a:p>
      </dgm:t>
    </dgm:pt>
    <dgm:pt modelId="{A836B477-E5B6-4C4D-A48A-CE7B6200726E}" type="sibTrans" cxnId="{96A0E8C5-FD18-402C-ACE5-205A0F42ABF6}">
      <dgm:prSet/>
      <dgm:spPr/>
      <dgm:t>
        <a:bodyPr/>
        <a:lstStyle/>
        <a:p>
          <a:endParaRPr lang="en-US"/>
        </a:p>
      </dgm:t>
    </dgm:pt>
    <dgm:pt modelId="{99C8CD1E-1FA8-41D9-877E-15BB5A0B3181}">
      <dgm:prSet/>
      <dgm:spPr/>
      <dgm:t>
        <a:bodyPr/>
        <a:lstStyle/>
        <a:p>
          <a:pPr>
            <a:defRPr cap="all"/>
          </a:pPr>
          <a:r>
            <a:rPr lang="en-GB"/>
            <a:t>Thankyou- I welcome any questions</a:t>
          </a:r>
          <a:endParaRPr lang="en-US"/>
        </a:p>
      </dgm:t>
    </dgm:pt>
    <dgm:pt modelId="{B3DD5750-0D5C-4FE9-8971-F03502FE214D}" type="parTrans" cxnId="{4BFAF0FC-85DF-4B97-8E8B-E1CE0F52E04D}">
      <dgm:prSet/>
      <dgm:spPr/>
      <dgm:t>
        <a:bodyPr/>
        <a:lstStyle/>
        <a:p>
          <a:endParaRPr lang="en-US"/>
        </a:p>
      </dgm:t>
    </dgm:pt>
    <dgm:pt modelId="{1651E186-9067-4500-A2EE-DC68C840084F}" type="sibTrans" cxnId="{4BFAF0FC-85DF-4B97-8E8B-E1CE0F52E04D}">
      <dgm:prSet/>
      <dgm:spPr/>
      <dgm:t>
        <a:bodyPr/>
        <a:lstStyle/>
        <a:p>
          <a:endParaRPr lang="en-US"/>
        </a:p>
      </dgm:t>
    </dgm:pt>
    <dgm:pt modelId="{372D89C9-1C28-4435-86B1-BCEF3B15D5D5}" type="pres">
      <dgm:prSet presAssocID="{464195E5-620D-4588-BAEF-355EC30DC6C7}" presName="outerComposite" presStyleCnt="0">
        <dgm:presLayoutVars>
          <dgm:chMax val="5"/>
          <dgm:dir/>
          <dgm:resizeHandles val="exact"/>
        </dgm:presLayoutVars>
      </dgm:prSet>
      <dgm:spPr/>
    </dgm:pt>
    <dgm:pt modelId="{E5171C75-80F6-470B-9292-270974814956}" type="pres">
      <dgm:prSet presAssocID="{464195E5-620D-4588-BAEF-355EC30DC6C7}" presName="dummyMaxCanvas" presStyleCnt="0">
        <dgm:presLayoutVars/>
      </dgm:prSet>
      <dgm:spPr/>
    </dgm:pt>
    <dgm:pt modelId="{13291F96-8229-4B5A-9551-649CC0A0DD73}" type="pres">
      <dgm:prSet presAssocID="{464195E5-620D-4588-BAEF-355EC30DC6C7}" presName="FiveNodes_1" presStyleLbl="node1" presStyleIdx="0" presStyleCnt="5">
        <dgm:presLayoutVars>
          <dgm:bulletEnabled val="1"/>
        </dgm:presLayoutVars>
      </dgm:prSet>
      <dgm:spPr/>
    </dgm:pt>
    <dgm:pt modelId="{C962EF55-7CE6-4B30-96B8-C3DD18BB8C65}" type="pres">
      <dgm:prSet presAssocID="{464195E5-620D-4588-BAEF-355EC30DC6C7}" presName="FiveNodes_2" presStyleLbl="node1" presStyleIdx="1" presStyleCnt="5">
        <dgm:presLayoutVars>
          <dgm:bulletEnabled val="1"/>
        </dgm:presLayoutVars>
      </dgm:prSet>
      <dgm:spPr/>
    </dgm:pt>
    <dgm:pt modelId="{E23C9DA2-E488-4FB6-A4C6-0A938E079525}" type="pres">
      <dgm:prSet presAssocID="{464195E5-620D-4588-BAEF-355EC30DC6C7}" presName="FiveNodes_3" presStyleLbl="node1" presStyleIdx="2" presStyleCnt="5">
        <dgm:presLayoutVars>
          <dgm:bulletEnabled val="1"/>
        </dgm:presLayoutVars>
      </dgm:prSet>
      <dgm:spPr/>
    </dgm:pt>
    <dgm:pt modelId="{79E82DB7-4943-4ED8-9A5B-EC6BE767F389}" type="pres">
      <dgm:prSet presAssocID="{464195E5-620D-4588-BAEF-355EC30DC6C7}" presName="FiveNodes_4" presStyleLbl="node1" presStyleIdx="3" presStyleCnt="5">
        <dgm:presLayoutVars>
          <dgm:bulletEnabled val="1"/>
        </dgm:presLayoutVars>
      </dgm:prSet>
      <dgm:spPr/>
    </dgm:pt>
    <dgm:pt modelId="{E95D7161-93D3-4243-8638-0732CB5A1001}" type="pres">
      <dgm:prSet presAssocID="{464195E5-620D-4588-BAEF-355EC30DC6C7}" presName="FiveNodes_5" presStyleLbl="node1" presStyleIdx="4" presStyleCnt="5">
        <dgm:presLayoutVars>
          <dgm:bulletEnabled val="1"/>
        </dgm:presLayoutVars>
      </dgm:prSet>
      <dgm:spPr/>
    </dgm:pt>
    <dgm:pt modelId="{EF6B33E1-65BE-4858-BE57-7CBA80683DB3}" type="pres">
      <dgm:prSet presAssocID="{464195E5-620D-4588-BAEF-355EC30DC6C7}" presName="FiveConn_1-2" presStyleLbl="fgAccFollowNode1" presStyleIdx="0" presStyleCnt="4">
        <dgm:presLayoutVars>
          <dgm:bulletEnabled val="1"/>
        </dgm:presLayoutVars>
      </dgm:prSet>
      <dgm:spPr/>
    </dgm:pt>
    <dgm:pt modelId="{B1F2681B-8EE8-4B27-B2F9-F77EA892F9A3}" type="pres">
      <dgm:prSet presAssocID="{464195E5-620D-4588-BAEF-355EC30DC6C7}" presName="FiveConn_2-3" presStyleLbl="fgAccFollowNode1" presStyleIdx="1" presStyleCnt="4">
        <dgm:presLayoutVars>
          <dgm:bulletEnabled val="1"/>
        </dgm:presLayoutVars>
      </dgm:prSet>
      <dgm:spPr/>
    </dgm:pt>
    <dgm:pt modelId="{7648A1F2-40DA-4165-A37E-3559FB818B74}" type="pres">
      <dgm:prSet presAssocID="{464195E5-620D-4588-BAEF-355EC30DC6C7}" presName="FiveConn_3-4" presStyleLbl="fgAccFollowNode1" presStyleIdx="2" presStyleCnt="4">
        <dgm:presLayoutVars>
          <dgm:bulletEnabled val="1"/>
        </dgm:presLayoutVars>
      </dgm:prSet>
      <dgm:spPr/>
    </dgm:pt>
    <dgm:pt modelId="{BCE0C913-9F61-45E2-AB32-81513E78CF67}" type="pres">
      <dgm:prSet presAssocID="{464195E5-620D-4588-BAEF-355EC30DC6C7}" presName="FiveConn_4-5" presStyleLbl="fgAccFollowNode1" presStyleIdx="3" presStyleCnt="4">
        <dgm:presLayoutVars>
          <dgm:bulletEnabled val="1"/>
        </dgm:presLayoutVars>
      </dgm:prSet>
      <dgm:spPr/>
    </dgm:pt>
    <dgm:pt modelId="{4D9678D7-6B04-4E40-90B6-0D5F059E79C1}" type="pres">
      <dgm:prSet presAssocID="{464195E5-620D-4588-BAEF-355EC30DC6C7}" presName="FiveNodes_1_text" presStyleLbl="node1" presStyleIdx="4" presStyleCnt="5">
        <dgm:presLayoutVars>
          <dgm:bulletEnabled val="1"/>
        </dgm:presLayoutVars>
      </dgm:prSet>
      <dgm:spPr/>
    </dgm:pt>
    <dgm:pt modelId="{E01B542C-CD05-4DCB-BD4F-DCE3791A0350}" type="pres">
      <dgm:prSet presAssocID="{464195E5-620D-4588-BAEF-355EC30DC6C7}" presName="FiveNodes_2_text" presStyleLbl="node1" presStyleIdx="4" presStyleCnt="5">
        <dgm:presLayoutVars>
          <dgm:bulletEnabled val="1"/>
        </dgm:presLayoutVars>
      </dgm:prSet>
      <dgm:spPr/>
    </dgm:pt>
    <dgm:pt modelId="{D34D795E-BA1C-4C26-A61F-575C9A5FB4EC}" type="pres">
      <dgm:prSet presAssocID="{464195E5-620D-4588-BAEF-355EC30DC6C7}" presName="FiveNodes_3_text" presStyleLbl="node1" presStyleIdx="4" presStyleCnt="5">
        <dgm:presLayoutVars>
          <dgm:bulletEnabled val="1"/>
        </dgm:presLayoutVars>
      </dgm:prSet>
      <dgm:spPr/>
    </dgm:pt>
    <dgm:pt modelId="{C7E526D9-D81E-46B9-8095-E8AF3E296550}" type="pres">
      <dgm:prSet presAssocID="{464195E5-620D-4588-BAEF-355EC30DC6C7}" presName="FiveNodes_4_text" presStyleLbl="node1" presStyleIdx="4" presStyleCnt="5">
        <dgm:presLayoutVars>
          <dgm:bulletEnabled val="1"/>
        </dgm:presLayoutVars>
      </dgm:prSet>
      <dgm:spPr/>
    </dgm:pt>
    <dgm:pt modelId="{A72CF9A2-9255-478E-A18B-76129FF8B587}" type="pres">
      <dgm:prSet presAssocID="{464195E5-620D-4588-BAEF-355EC30DC6C7}" presName="FiveNodes_5_text" presStyleLbl="node1" presStyleIdx="4" presStyleCnt="5">
        <dgm:presLayoutVars>
          <dgm:bulletEnabled val="1"/>
        </dgm:presLayoutVars>
      </dgm:prSet>
      <dgm:spPr/>
    </dgm:pt>
  </dgm:ptLst>
  <dgm:cxnLst>
    <dgm:cxn modelId="{23343001-C73A-4FC4-AA02-ABAEA1FB0079}" type="presOf" srcId="{A4BF8D51-2BDD-437E-85DE-83ED6C8C1857}" destId="{7648A1F2-40DA-4165-A37E-3559FB818B74}" srcOrd="0" destOrd="0" presId="urn:microsoft.com/office/officeart/2005/8/layout/vProcess5"/>
    <dgm:cxn modelId="{78E1E20A-8C60-4D21-B739-60E1FEB976E9}" type="presOf" srcId="{32A29ADB-B448-42C4-B48C-52BCBADEE8D9}" destId="{E23C9DA2-E488-4FB6-A4C6-0A938E079525}" srcOrd="0" destOrd="0" presId="urn:microsoft.com/office/officeart/2005/8/layout/vProcess5"/>
    <dgm:cxn modelId="{70550B21-AE0B-41B4-9201-84E048287A27}" type="presOf" srcId="{E8F18630-36CD-493F-82A4-0B3D2FEEAB67}" destId="{EF6B33E1-65BE-4858-BE57-7CBA80683DB3}" srcOrd="0" destOrd="0" presId="urn:microsoft.com/office/officeart/2005/8/layout/vProcess5"/>
    <dgm:cxn modelId="{071E0F2C-AB32-4444-AE0F-BAB3959DC470}" type="presOf" srcId="{0FA52A27-AFE8-4467-B01A-A607961985B4}" destId="{13291F96-8229-4B5A-9551-649CC0A0DD73}" srcOrd="0" destOrd="0" presId="urn:microsoft.com/office/officeart/2005/8/layout/vProcess5"/>
    <dgm:cxn modelId="{C5268D2E-342A-4418-9B3C-EF61A198EBB0}" type="presOf" srcId="{9B05EF35-D224-463F-8DED-3AE21F42B57C}" destId="{B1F2681B-8EE8-4B27-B2F9-F77EA892F9A3}" srcOrd="0" destOrd="0" presId="urn:microsoft.com/office/officeart/2005/8/layout/vProcess5"/>
    <dgm:cxn modelId="{C96E143C-3FC0-457E-BC6B-F9D2AA6B7890}" type="presOf" srcId="{B86A9373-51F5-4D28-B434-D2E951CD111B}" destId="{E01B542C-CD05-4DCB-BD4F-DCE3791A0350}" srcOrd="1" destOrd="0" presId="urn:microsoft.com/office/officeart/2005/8/layout/vProcess5"/>
    <dgm:cxn modelId="{EAEDCA40-1489-4408-A2A2-767A3866D1A0}" type="presOf" srcId="{464195E5-620D-4588-BAEF-355EC30DC6C7}" destId="{372D89C9-1C28-4435-86B1-BCEF3B15D5D5}" srcOrd="0" destOrd="0" presId="urn:microsoft.com/office/officeart/2005/8/layout/vProcess5"/>
    <dgm:cxn modelId="{4A6AC060-CC2D-4B2E-AF60-7EDB3F955D3B}" srcId="{464195E5-620D-4588-BAEF-355EC30DC6C7}" destId="{0FA52A27-AFE8-4467-B01A-A607961985B4}" srcOrd="0" destOrd="0" parTransId="{E9BE8AEC-9A44-459C-A4BD-0BC0A19EC1A8}" sibTransId="{E8F18630-36CD-493F-82A4-0B3D2FEEAB67}"/>
    <dgm:cxn modelId="{27095242-1EA5-4DEA-800F-DC3495B0B7A4}" srcId="{464195E5-620D-4588-BAEF-355EC30DC6C7}" destId="{B86A9373-51F5-4D28-B434-D2E951CD111B}" srcOrd="1" destOrd="0" parTransId="{AC62AFA8-19C2-4F99-99DF-A9992D92342A}" sibTransId="{9B05EF35-D224-463F-8DED-3AE21F42B57C}"/>
    <dgm:cxn modelId="{A588E842-3D8A-4798-929F-7E1A159B087B}" type="presOf" srcId="{F17FBF7A-6025-4D92-9447-CA3EEE2AA99F}" destId="{C7E526D9-D81E-46B9-8095-E8AF3E296550}" srcOrd="1" destOrd="0" presId="urn:microsoft.com/office/officeart/2005/8/layout/vProcess5"/>
    <dgm:cxn modelId="{E9E01B83-FE9E-4321-A56B-69BFDAD09B8F}" type="presOf" srcId="{F17FBF7A-6025-4D92-9447-CA3EEE2AA99F}" destId="{79E82DB7-4943-4ED8-9A5B-EC6BE767F389}" srcOrd="0" destOrd="0" presId="urn:microsoft.com/office/officeart/2005/8/layout/vProcess5"/>
    <dgm:cxn modelId="{E6251CBF-721F-4FAC-8795-59BDFA4DBEB7}" type="presOf" srcId="{A836B477-E5B6-4C4D-A48A-CE7B6200726E}" destId="{BCE0C913-9F61-45E2-AB32-81513E78CF67}" srcOrd="0" destOrd="0" presId="urn:microsoft.com/office/officeart/2005/8/layout/vProcess5"/>
    <dgm:cxn modelId="{06BAF5C2-D49C-48C4-BDC2-9B6D8647514E}" srcId="{464195E5-620D-4588-BAEF-355EC30DC6C7}" destId="{32A29ADB-B448-42C4-B48C-52BCBADEE8D9}" srcOrd="2" destOrd="0" parTransId="{78E2A1F7-B9DE-4975-92CC-C48D7AABDD66}" sibTransId="{A4BF8D51-2BDD-437E-85DE-83ED6C8C1857}"/>
    <dgm:cxn modelId="{96A0E8C5-FD18-402C-ACE5-205A0F42ABF6}" srcId="{464195E5-620D-4588-BAEF-355EC30DC6C7}" destId="{F17FBF7A-6025-4D92-9447-CA3EEE2AA99F}" srcOrd="3" destOrd="0" parTransId="{AB9EA91B-50BC-4E43-B352-4DD9C2C0029C}" sibTransId="{A836B477-E5B6-4C4D-A48A-CE7B6200726E}"/>
    <dgm:cxn modelId="{888ED7D4-7CE2-493B-9C4E-CD56D1AE37FC}" type="presOf" srcId="{0FA52A27-AFE8-4467-B01A-A607961985B4}" destId="{4D9678D7-6B04-4E40-90B6-0D5F059E79C1}" srcOrd="1" destOrd="0" presId="urn:microsoft.com/office/officeart/2005/8/layout/vProcess5"/>
    <dgm:cxn modelId="{E5B38BE0-380D-416E-A7FF-414BCC916713}" type="presOf" srcId="{99C8CD1E-1FA8-41D9-877E-15BB5A0B3181}" destId="{E95D7161-93D3-4243-8638-0732CB5A1001}" srcOrd="0" destOrd="0" presId="urn:microsoft.com/office/officeart/2005/8/layout/vProcess5"/>
    <dgm:cxn modelId="{0F56B7FC-9C93-4EDB-A017-FB5B86B010C8}" type="presOf" srcId="{32A29ADB-B448-42C4-B48C-52BCBADEE8D9}" destId="{D34D795E-BA1C-4C26-A61F-575C9A5FB4EC}" srcOrd="1" destOrd="0" presId="urn:microsoft.com/office/officeart/2005/8/layout/vProcess5"/>
    <dgm:cxn modelId="{4BFAF0FC-85DF-4B97-8E8B-E1CE0F52E04D}" srcId="{464195E5-620D-4588-BAEF-355EC30DC6C7}" destId="{99C8CD1E-1FA8-41D9-877E-15BB5A0B3181}" srcOrd="4" destOrd="0" parTransId="{B3DD5750-0D5C-4FE9-8971-F03502FE214D}" sibTransId="{1651E186-9067-4500-A2EE-DC68C840084F}"/>
    <dgm:cxn modelId="{525CADFD-983D-4B96-82CE-85E4DF360CE5}" type="presOf" srcId="{99C8CD1E-1FA8-41D9-877E-15BB5A0B3181}" destId="{A72CF9A2-9255-478E-A18B-76129FF8B587}" srcOrd="1" destOrd="0" presId="urn:microsoft.com/office/officeart/2005/8/layout/vProcess5"/>
    <dgm:cxn modelId="{761F67FF-D8ED-4924-A599-7D88E1D0C000}" type="presOf" srcId="{B86A9373-51F5-4D28-B434-D2E951CD111B}" destId="{C962EF55-7CE6-4B30-96B8-C3DD18BB8C65}" srcOrd="0" destOrd="0" presId="urn:microsoft.com/office/officeart/2005/8/layout/vProcess5"/>
    <dgm:cxn modelId="{0D6EC1EE-F88D-42DD-A10D-A6DE6D57B414}" type="presParOf" srcId="{372D89C9-1C28-4435-86B1-BCEF3B15D5D5}" destId="{E5171C75-80F6-470B-9292-270974814956}" srcOrd="0" destOrd="0" presId="urn:microsoft.com/office/officeart/2005/8/layout/vProcess5"/>
    <dgm:cxn modelId="{C685E2F8-F042-483C-AEC5-A605902353E0}" type="presParOf" srcId="{372D89C9-1C28-4435-86B1-BCEF3B15D5D5}" destId="{13291F96-8229-4B5A-9551-649CC0A0DD73}" srcOrd="1" destOrd="0" presId="urn:microsoft.com/office/officeart/2005/8/layout/vProcess5"/>
    <dgm:cxn modelId="{007A77F7-71F8-44ED-82E8-0057EED0F75F}" type="presParOf" srcId="{372D89C9-1C28-4435-86B1-BCEF3B15D5D5}" destId="{C962EF55-7CE6-4B30-96B8-C3DD18BB8C65}" srcOrd="2" destOrd="0" presId="urn:microsoft.com/office/officeart/2005/8/layout/vProcess5"/>
    <dgm:cxn modelId="{DC8D1DEC-F2F7-489F-9169-265BCD8886FE}" type="presParOf" srcId="{372D89C9-1C28-4435-86B1-BCEF3B15D5D5}" destId="{E23C9DA2-E488-4FB6-A4C6-0A938E079525}" srcOrd="3" destOrd="0" presId="urn:microsoft.com/office/officeart/2005/8/layout/vProcess5"/>
    <dgm:cxn modelId="{EC0D3DFC-A625-478B-AF5D-03C5BD86F64F}" type="presParOf" srcId="{372D89C9-1C28-4435-86B1-BCEF3B15D5D5}" destId="{79E82DB7-4943-4ED8-9A5B-EC6BE767F389}" srcOrd="4" destOrd="0" presId="urn:microsoft.com/office/officeart/2005/8/layout/vProcess5"/>
    <dgm:cxn modelId="{67262776-1596-4574-A844-5021E5597BA9}" type="presParOf" srcId="{372D89C9-1C28-4435-86B1-BCEF3B15D5D5}" destId="{E95D7161-93D3-4243-8638-0732CB5A1001}" srcOrd="5" destOrd="0" presId="urn:microsoft.com/office/officeart/2005/8/layout/vProcess5"/>
    <dgm:cxn modelId="{A08FE263-E11D-422D-BED0-0FF2E4B6A469}" type="presParOf" srcId="{372D89C9-1C28-4435-86B1-BCEF3B15D5D5}" destId="{EF6B33E1-65BE-4858-BE57-7CBA80683DB3}" srcOrd="6" destOrd="0" presId="urn:microsoft.com/office/officeart/2005/8/layout/vProcess5"/>
    <dgm:cxn modelId="{D4473897-0BB4-423B-B16C-F6662ACA53E4}" type="presParOf" srcId="{372D89C9-1C28-4435-86B1-BCEF3B15D5D5}" destId="{B1F2681B-8EE8-4B27-B2F9-F77EA892F9A3}" srcOrd="7" destOrd="0" presId="urn:microsoft.com/office/officeart/2005/8/layout/vProcess5"/>
    <dgm:cxn modelId="{1583B0AA-C213-4A2E-B9FE-552EC578FD09}" type="presParOf" srcId="{372D89C9-1C28-4435-86B1-BCEF3B15D5D5}" destId="{7648A1F2-40DA-4165-A37E-3559FB818B74}" srcOrd="8" destOrd="0" presId="urn:microsoft.com/office/officeart/2005/8/layout/vProcess5"/>
    <dgm:cxn modelId="{90B4F404-6B67-4172-A128-FE6D54D4A6AF}" type="presParOf" srcId="{372D89C9-1C28-4435-86B1-BCEF3B15D5D5}" destId="{BCE0C913-9F61-45E2-AB32-81513E78CF67}" srcOrd="9" destOrd="0" presId="urn:microsoft.com/office/officeart/2005/8/layout/vProcess5"/>
    <dgm:cxn modelId="{7D87165E-93F5-40A8-90D8-561D094C7651}" type="presParOf" srcId="{372D89C9-1C28-4435-86B1-BCEF3B15D5D5}" destId="{4D9678D7-6B04-4E40-90B6-0D5F059E79C1}" srcOrd="10" destOrd="0" presId="urn:microsoft.com/office/officeart/2005/8/layout/vProcess5"/>
    <dgm:cxn modelId="{29802BFD-FBE4-4567-B45B-681078E8371A}" type="presParOf" srcId="{372D89C9-1C28-4435-86B1-BCEF3B15D5D5}" destId="{E01B542C-CD05-4DCB-BD4F-DCE3791A0350}" srcOrd="11" destOrd="0" presId="urn:microsoft.com/office/officeart/2005/8/layout/vProcess5"/>
    <dgm:cxn modelId="{74677E44-755A-426D-A807-72082D44211B}" type="presParOf" srcId="{372D89C9-1C28-4435-86B1-BCEF3B15D5D5}" destId="{D34D795E-BA1C-4C26-A61F-575C9A5FB4EC}" srcOrd="12" destOrd="0" presId="urn:microsoft.com/office/officeart/2005/8/layout/vProcess5"/>
    <dgm:cxn modelId="{7B29733B-A626-4C79-AC75-85B078ECE993}" type="presParOf" srcId="{372D89C9-1C28-4435-86B1-BCEF3B15D5D5}" destId="{C7E526D9-D81E-46B9-8095-E8AF3E296550}" srcOrd="13" destOrd="0" presId="urn:microsoft.com/office/officeart/2005/8/layout/vProcess5"/>
    <dgm:cxn modelId="{9646B5D3-6D7C-4343-9C13-CE938B66C497}" type="presParOf" srcId="{372D89C9-1C28-4435-86B1-BCEF3B15D5D5}" destId="{A72CF9A2-9255-478E-A18B-76129FF8B587}"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B40DEA-CD98-465D-8E36-DF6E5797178B}">
      <dsp:nvSpPr>
        <dsp:cNvPr id="0" name=""/>
        <dsp:cNvSpPr/>
      </dsp:nvSpPr>
      <dsp:spPr>
        <a:xfrm>
          <a:off x="0" y="0"/>
          <a:ext cx="4000834" cy="7077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baseline="0"/>
            <a:t>Forming: Team members meet and clarify roles</a:t>
          </a:r>
          <a:r>
            <a:rPr lang="en-US" sz="1700" kern="1200"/>
            <a:t>​</a:t>
          </a:r>
        </a:p>
      </dsp:txBody>
      <dsp:txXfrm>
        <a:off x="20729" y="20729"/>
        <a:ext cx="3154315" cy="666287"/>
      </dsp:txXfrm>
    </dsp:sp>
    <dsp:sp modelId="{458666F2-EA5D-4403-B8B6-769B2CE86DD1}">
      <dsp:nvSpPr>
        <dsp:cNvPr id="0" name=""/>
        <dsp:cNvSpPr/>
      </dsp:nvSpPr>
      <dsp:spPr>
        <a:xfrm>
          <a:off x="298763" y="806043"/>
          <a:ext cx="4000834" cy="7077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baseline="0"/>
            <a:t>Storming: Conflicts arise as ideas are shared</a:t>
          </a:r>
          <a:r>
            <a:rPr lang="en-US" sz="1700" kern="1200"/>
            <a:t>​</a:t>
          </a:r>
        </a:p>
      </dsp:txBody>
      <dsp:txXfrm>
        <a:off x="319492" y="826772"/>
        <a:ext cx="3200578" cy="666287"/>
      </dsp:txXfrm>
    </dsp:sp>
    <dsp:sp modelId="{6735C8CF-A4E0-40B0-A7AB-603A6736ED34}">
      <dsp:nvSpPr>
        <dsp:cNvPr id="0" name=""/>
        <dsp:cNvSpPr/>
      </dsp:nvSpPr>
      <dsp:spPr>
        <a:xfrm>
          <a:off x="597527" y="1612087"/>
          <a:ext cx="4000834" cy="7077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baseline="0"/>
            <a:t>Norming: The team builds trust and agrees on goals</a:t>
          </a:r>
          <a:r>
            <a:rPr lang="en-US" sz="1700" kern="1200"/>
            <a:t>​</a:t>
          </a:r>
        </a:p>
      </dsp:txBody>
      <dsp:txXfrm>
        <a:off x="618256" y="1632816"/>
        <a:ext cx="3200578" cy="666287"/>
      </dsp:txXfrm>
    </dsp:sp>
    <dsp:sp modelId="{AA7E7B91-E40E-48BB-8AC3-EBEA7DE5A28A}">
      <dsp:nvSpPr>
        <dsp:cNvPr id="0" name=""/>
        <dsp:cNvSpPr/>
      </dsp:nvSpPr>
      <dsp:spPr>
        <a:xfrm>
          <a:off x="896290" y="2418130"/>
          <a:ext cx="4000834" cy="7077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baseline="0"/>
            <a:t>Performing: Collaboration becomes efficient and respectful</a:t>
          </a:r>
          <a:r>
            <a:rPr lang="en-US" sz="1700" kern="1200"/>
            <a:t>​</a:t>
          </a:r>
        </a:p>
      </dsp:txBody>
      <dsp:txXfrm>
        <a:off x="917019" y="2438859"/>
        <a:ext cx="3200578" cy="666287"/>
      </dsp:txXfrm>
    </dsp:sp>
    <dsp:sp modelId="{914BB593-09EC-4692-9651-32CBEA1BF86F}">
      <dsp:nvSpPr>
        <dsp:cNvPr id="0" name=""/>
        <dsp:cNvSpPr/>
      </dsp:nvSpPr>
      <dsp:spPr>
        <a:xfrm>
          <a:off x="1195054" y="3224174"/>
          <a:ext cx="4000834" cy="707745"/>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baseline="0"/>
            <a:t>Adjourning: The team reflects and learns for future practice.</a:t>
          </a:r>
          <a:r>
            <a:rPr lang="en-US" sz="1700" kern="1200"/>
            <a:t>​</a:t>
          </a:r>
        </a:p>
      </dsp:txBody>
      <dsp:txXfrm>
        <a:off x="1215783" y="3244903"/>
        <a:ext cx="3200578" cy="666287"/>
      </dsp:txXfrm>
    </dsp:sp>
    <dsp:sp modelId="{AA8C8495-DE33-48ED-9E22-3CF71FCF748E}">
      <dsp:nvSpPr>
        <dsp:cNvPr id="0" name=""/>
        <dsp:cNvSpPr/>
      </dsp:nvSpPr>
      <dsp:spPr>
        <a:xfrm>
          <a:off x="3540799" y="517047"/>
          <a:ext cx="460034" cy="460034"/>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644307" y="517047"/>
        <a:ext cx="253018" cy="346176"/>
      </dsp:txXfrm>
    </dsp:sp>
    <dsp:sp modelId="{ECC6A082-8C6B-4F05-85B0-158472809262}">
      <dsp:nvSpPr>
        <dsp:cNvPr id="0" name=""/>
        <dsp:cNvSpPr/>
      </dsp:nvSpPr>
      <dsp:spPr>
        <a:xfrm>
          <a:off x="3839563" y="1323091"/>
          <a:ext cx="460034" cy="460034"/>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943071" y="1323091"/>
        <a:ext cx="253018" cy="346176"/>
      </dsp:txXfrm>
    </dsp:sp>
    <dsp:sp modelId="{05ADCA24-1244-4DAE-BE97-9EFD20738A61}">
      <dsp:nvSpPr>
        <dsp:cNvPr id="0" name=""/>
        <dsp:cNvSpPr/>
      </dsp:nvSpPr>
      <dsp:spPr>
        <a:xfrm>
          <a:off x="4138327" y="2117338"/>
          <a:ext cx="460034" cy="460034"/>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4241835" y="2117338"/>
        <a:ext cx="253018" cy="346176"/>
      </dsp:txXfrm>
    </dsp:sp>
    <dsp:sp modelId="{968FE6A1-38B4-4FE3-8FB2-3C99057E2E86}">
      <dsp:nvSpPr>
        <dsp:cNvPr id="0" name=""/>
        <dsp:cNvSpPr/>
      </dsp:nvSpPr>
      <dsp:spPr>
        <a:xfrm>
          <a:off x="4437090" y="2931246"/>
          <a:ext cx="460034" cy="460034"/>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4540598" y="2931246"/>
        <a:ext cx="253018" cy="3461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291F96-8229-4B5A-9551-649CC0A0DD73}">
      <dsp:nvSpPr>
        <dsp:cNvPr id="0" name=""/>
        <dsp:cNvSpPr/>
      </dsp:nvSpPr>
      <dsp:spPr>
        <a:xfrm>
          <a:off x="0" y="0"/>
          <a:ext cx="8232695" cy="67322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defRPr cap="all"/>
          </a:pPr>
          <a:r>
            <a:rPr lang="en-GB" sz="1800" kern="1200"/>
            <a:t>Teamwork is essential for delivering safe person-centred care</a:t>
          </a:r>
          <a:endParaRPr lang="en-US" sz="1800" kern="1200"/>
        </a:p>
      </dsp:txBody>
      <dsp:txXfrm>
        <a:off x="19718" y="19718"/>
        <a:ext cx="7427463" cy="633791"/>
      </dsp:txXfrm>
    </dsp:sp>
    <dsp:sp modelId="{C962EF55-7CE6-4B30-96B8-C3DD18BB8C65}">
      <dsp:nvSpPr>
        <dsp:cNvPr id="0" name=""/>
        <dsp:cNvSpPr/>
      </dsp:nvSpPr>
      <dsp:spPr>
        <a:xfrm>
          <a:off x="614779" y="766730"/>
          <a:ext cx="8232695" cy="67322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defRPr cap="all"/>
          </a:pPr>
          <a:r>
            <a:rPr lang="en-GB" sz="1800" kern="1200"/>
            <a:t>Applying </a:t>
          </a:r>
          <a:r>
            <a:rPr lang="en-GB" sz="1800" kern="1200">
              <a:latin typeface="Univers Condensed"/>
            </a:rPr>
            <a:t>Tuckman's</a:t>
          </a:r>
          <a:r>
            <a:rPr lang="en-GB" sz="1800" kern="1200"/>
            <a:t> model helped me </a:t>
          </a:r>
          <a:r>
            <a:rPr lang="en-GB" sz="1800" kern="1200">
              <a:latin typeface="Univers Condensed"/>
            </a:rPr>
            <a:t>understand</a:t>
          </a:r>
          <a:r>
            <a:rPr lang="en-GB" sz="1800" kern="1200"/>
            <a:t> how teams grow and overcome challenges</a:t>
          </a:r>
          <a:endParaRPr lang="en-US" sz="1800" kern="1200"/>
        </a:p>
      </dsp:txBody>
      <dsp:txXfrm>
        <a:off x="634497" y="786448"/>
        <a:ext cx="7140882" cy="633790"/>
      </dsp:txXfrm>
    </dsp:sp>
    <dsp:sp modelId="{E23C9DA2-E488-4FB6-A4C6-0A938E079525}">
      <dsp:nvSpPr>
        <dsp:cNvPr id="0" name=""/>
        <dsp:cNvSpPr/>
      </dsp:nvSpPr>
      <dsp:spPr>
        <a:xfrm>
          <a:off x="1229558" y="1533461"/>
          <a:ext cx="8232695" cy="67322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defRPr cap="all"/>
          </a:pPr>
          <a:r>
            <a:rPr lang="en-GB" sz="1800" kern="1200"/>
            <a:t>Reflection supports continuous learning and </a:t>
          </a:r>
          <a:r>
            <a:rPr lang="en-GB" sz="1800" kern="1200">
              <a:latin typeface="Univers Condensed"/>
            </a:rPr>
            <a:t>professional</a:t>
          </a:r>
          <a:r>
            <a:rPr lang="en-GB" sz="1800" kern="1200"/>
            <a:t> development</a:t>
          </a:r>
          <a:endParaRPr lang="en-US" sz="1800" kern="1200"/>
        </a:p>
      </dsp:txBody>
      <dsp:txXfrm>
        <a:off x="1249276" y="1553179"/>
        <a:ext cx="7140882" cy="633791"/>
      </dsp:txXfrm>
    </dsp:sp>
    <dsp:sp modelId="{79E82DB7-4943-4ED8-9A5B-EC6BE767F389}">
      <dsp:nvSpPr>
        <dsp:cNvPr id="0" name=""/>
        <dsp:cNvSpPr/>
      </dsp:nvSpPr>
      <dsp:spPr>
        <a:xfrm>
          <a:off x="1844337" y="2300192"/>
          <a:ext cx="8232695" cy="67322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defRPr cap="all"/>
          </a:pPr>
          <a:r>
            <a:rPr lang="en-GB" sz="1800" kern="1200"/>
            <a:t>I will continue </a:t>
          </a:r>
          <a:r>
            <a:rPr lang="en-GB" sz="1800" kern="1200">
              <a:latin typeface="Univers Condensed"/>
            </a:rPr>
            <a:t>improving</a:t>
          </a:r>
          <a:r>
            <a:rPr lang="en-GB" sz="1800" kern="1200"/>
            <a:t> my teamwork </a:t>
          </a:r>
          <a:r>
            <a:rPr lang="en-GB" sz="1800" kern="1200">
              <a:latin typeface="Univers Condensed"/>
            </a:rPr>
            <a:t>and</a:t>
          </a:r>
          <a:r>
            <a:rPr lang="en-GB" sz="1800" kern="1200"/>
            <a:t> communication skills </a:t>
          </a:r>
          <a:endParaRPr lang="en-US" sz="1800" kern="1200"/>
        </a:p>
      </dsp:txBody>
      <dsp:txXfrm>
        <a:off x="1864055" y="2319910"/>
        <a:ext cx="7140882" cy="633791"/>
      </dsp:txXfrm>
    </dsp:sp>
    <dsp:sp modelId="{E95D7161-93D3-4243-8638-0732CB5A1001}">
      <dsp:nvSpPr>
        <dsp:cNvPr id="0" name=""/>
        <dsp:cNvSpPr/>
      </dsp:nvSpPr>
      <dsp:spPr>
        <a:xfrm>
          <a:off x="2459116" y="3066922"/>
          <a:ext cx="8232695" cy="673227"/>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defRPr cap="all"/>
          </a:pPr>
          <a:r>
            <a:rPr lang="en-GB" sz="1800" kern="1200"/>
            <a:t>Thankyou- I welcome any questions</a:t>
          </a:r>
          <a:endParaRPr lang="en-US" sz="1800" kern="1200"/>
        </a:p>
      </dsp:txBody>
      <dsp:txXfrm>
        <a:off x="2478834" y="3086640"/>
        <a:ext cx="7140882" cy="633791"/>
      </dsp:txXfrm>
    </dsp:sp>
    <dsp:sp modelId="{EF6B33E1-65BE-4858-BE57-7CBA80683DB3}">
      <dsp:nvSpPr>
        <dsp:cNvPr id="0" name=""/>
        <dsp:cNvSpPr/>
      </dsp:nvSpPr>
      <dsp:spPr>
        <a:xfrm>
          <a:off x="7795097" y="491829"/>
          <a:ext cx="437597" cy="43759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893556" y="491829"/>
        <a:ext cx="240679" cy="329292"/>
      </dsp:txXfrm>
    </dsp:sp>
    <dsp:sp modelId="{B1F2681B-8EE8-4B27-B2F9-F77EA892F9A3}">
      <dsp:nvSpPr>
        <dsp:cNvPr id="0" name=""/>
        <dsp:cNvSpPr/>
      </dsp:nvSpPr>
      <dsp:spPr>
        <a:xfrm>
          <a:off x="8409876" y="1258560"/>
          <a:ext cx="437597" cy="437597"/>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508335" y="1258560"/>
        <a:ext cx="240679" cy="329292"/>
      </dsp:txXfrm>
    </dsp:sp>
    <dsp:sp modelId="{7648A1F2-40DA-4165-A37E-3559FB818B74}">
      <dsp:nvSpPr>
        <dsp:cNvPr id="0" name=""/>
        <dsp:cNvSpPr/>
      </dsp:nvSpPr>
      <dsp:spPr>
        <a:xfrm>
          <a:off x="9024656" y="2014070"/>
          <a:ext cx="437597" cy="437597"/>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123115" y="2014070"/>
        <a:ext cx="240679" cy="329292"/>
      </dsp:txXfrm>
    </dsp:sp>
    <dsp:sp modelId="{BCE0C913-9F61-45E2-AB32-81513E78CF67}">
      <dsp:nvSpPr>
        <dsp:cNvPr id="0" name=""/>
        <dsp:cNvSpPr/>
      </dsp:nvSpPr>
      <dsp:spPr>
        <a:xfrm>
          <a:off x="9639435" y="2788281"/>
          <a:ext cx="437597" cy="437597"/>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737894" y="2788281"/>
        <a:ext cx="240679" cy="32929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6/18/2026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85505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6/18/2026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2480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6/18/2026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1595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6/18/2026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9972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6/18/2026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92429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6/18/2026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16518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6/18/2026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304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6/18/2026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023584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6/18/2026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777947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6/18/2026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79749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6/18/2026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24138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6/18/2026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0242592"/>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1" r:id="rId6"/>
    <p:sldLayoutId id="2147483797" r:id="rId7"/>
    <p:sldLayoutId id="2147483798" r:id="rId8"/>
    <p:sldLayoutId id="2147483799" r:id="rId9"/>
    <p:sldLayoutId id="2147483800" r:id="rId10"/>
    <p:sldLayoutId id="2147483802"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ngall.com/team-work-png/download/1324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hyperlink" Target="https://www.flickr.com/photos/rama_miguel/3485095631" TargetMode="External"/><Relationship Id="rId3" Type="http://schemas.openxmlformats.org/officeDocument/2006/relationships/diagramLayout" Target="../diagrams/layout1.xml"/><Relationship Id="rId7" Type="http://schemas.openxmlformats.org/officeDocument/2006/relationships/image" Target="../media/image6.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9" name="Rectangle 38">
            <a:extLst>
              <a:ext uri="{FF2B5EF4-FFF2-40B4-BE49-F238E27FC236}">
                <a16:creationId xmlns:a16="http://schemas.microsoft.com/office/drawing/2014/main" id="{A5D67320-FCFD-4931-AAF7-C6C853329C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03400" y="908651"/>
            <a:ext cx="3620882" cy="3640345"/>
          </a:xfrm>
        </p:spPr>
        <p:txBody>
          <a:bodyPr anchor="t">
            <a:normAutofit/>
          </a:bodyPr>
          <a:lstStyle/>
          <a:p>
            <a:pPr>
              <a:lnSpc>
                <a:spcPct val="90000"/>
              </a:lnSpc>
            </a:pPr>
            <a:r>
              <a:rPr lang="en-GB" sz="2200"/>
              <a:t>June Kelly Ring</a:t>
            </a:r>
            <a:br>
              <a:rPr lang="en-GB" sz="2200"/>
            </a:br>
            <a:r>
              <a:rPr lang="en-GB" sz="2200"/>
              <a:t>2505639</a:t>
            </a:r>
            <a:br>
              <a:rPr lang="en-GB" sz="2200"/>
            </a:br>
            <a:r>
              <a:rPr lang="en-GB" sz="2200"/>
              <a:t>Hajara Mustaism</a:t>
            </a:r>
            <a:br>
              <a:rPr lang="en-GB" sz="2200"/>
            </a:br>
            <a:r>
              <a:rPr lang="en-GB" sz="2200"/>
              <a:t>LCHS4009</a:t>
            </a:r>
            <a:br>
              <a:rPr lang="en-GB" sz="2200"/>
            </a:br>
            <a:r>
              <a:rPr lang="en-GB" sz="2200"/>
              <a:t>Component 1- Working in Teams.</a:t>
            </a:r>
            <a:br>
              <a:rPr lang="en-GB" sz="2200"/>
            </a:br>
            <a:r>
              <a:rPr lang="en-GB" sz="2200"/>
              <a:t> Powerpoint Presentation</a:t>
            </a:r>
            <a:br>
              <a:rPr lang="en-GB" sz="2200"/>
            </a:br>
            <a:br>
              <a:rPr lang="en-GB" sz="2200"/>
            </a:br>
            <a:br>
              <a:rPr lang="en-US" sz="2200"/>
            </a:br>
            <a:endParaRPr lang="en-GB" sz="2200"/>
          </a:p>
        </p:txBody>
      </p:sp>
      <p:sp>
        <p:nvSpPr>
          <p:cNvPr id="3" name="Subtitle 2"/>
          <p:cNvSpPr>
            <a:spLocks noGrp="1"/>
          </p:cNvSpPr>
          <p:nvPr>
            <p:ph type="subTitle" idx="1"/>
          </p:nvPr>
        </p:nvSpPr>
        <p:spPr>
          <a:xfrm>
            <a:off x="703400" y="4945712"/>
            <a:ext cx="3380437" cy="850392"/>
          </a:xfrm>
        </p:spPr>
        <p:txBody>
          <a:bodyPr anchor="b">
            <a:normAutofit/>
          </a:bodyPr>
          <a:lstStyle/>
          <a:p>
            <a:r>
              <a:rPr lang="en-US" sz="1800"/>
              <a:t>               </a:t>
            </a:r>
            <a:r>
              <a:rPr lang="en-US" sz="1800" b="1">
                <a:latin typeface="Elephant"/>
              </a:rPr>
              <a:t> Working in Teams</a:t>
            </a:r>
          </a:p>
        </p:txBody>
      </p:sp>
      <p:cxnSp>
        <p:nvCxnSpPr>
          <p:cNvPr id="40" name="Straight Connector 39">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A group of blue cartoon characters holding up a puzzle&#10;&#10;AI-generated content may be incorrect.">
            <a:extLst>
              <a:ext uri="{FF2B5EF4-FFF2-40B4-BE49-F238E27FC236}">
                <a16:creationId xmlns:a16="http://schemas.microsoft.com/office/drawing/2014/main" id="{6A49A69D-FC96-F3C6-981F-9E4E3CFC203A}"/>
              </a:ext>
            </a:extLst>
          </p:cNvPr>
          <p:cNvPicPr>
            <a:picLocks noChangeAspect="1"/>
          </p:cNvPicPr>
          <p:nvPr/>
        </p:nvPicPr>
        <p:blipFill>
          <a:blip r:embed="rId2">
            <a:extLst>
              <a:ext uri="{837473B0-CC2E-450A-ABE3-18F120FF3D39}">
                <a1611:picAttrSrcUrl xmlns:a1611="http://schemas.microsoft.com/office/drawing/2016/11/main" r:id="rId3"/>
              </a:ext>
            </a:extLst>
          </a:blip>
          <a:srcRect l="5770" r="14223"/>
          <a:stretch>
            <a:fillRect/>
          </a:stretch>
        </p:blipFill>
        <p:spPr>
          <a:xfrm>
            <a:off x="4674875" y="10"/>
            <a:ext cx="7315841" cy="685799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8CC59-A6B4-6544-152F-E9324F1F1EFB}"/>
              </a:ext>
            </a:extLst>
          </p:cNvPr>
          <p:cNvSpPr>
            <a:spLocks noGrp="1"/>
          </p:cNvSpPr>
          <p:nvPr>
            <p:ph type="title"/>
          </p:nvPr>
        </p:nvSpPr>
        <p:spPr>
          <a:xfrm>
            <a:off x="4771789" y="909637"/>
            <a:ext cx="6714698" cy="1316736"/>
          </a:xfrm>
        </p:spPr>
        <p:txBody>
          <a:bodyPr>
            <a:normAutofit/>
          </a:bodyPr>
          <a:lstStyle/>
          <a:p>
            <a:r>
              <a:rPr lang="en-GB"/>
              <a:t>Introduction</a:t>
            </a:r>
          </a:p>
        </p:txBody>
      </p:sp>
      <p:pic>
        <p:nvPicPr>
          <p:cNvPr id="7" name="Picture 6" descr="Acho Que Pensamento Refletir · Imagens grátis no Pixabay">
            <a:extLst>
              <a:ext uri="{FF2B5EF4-FFF2-40B4-BE49-F238E27FC236}">
                <a16:creationId xmlns:a16="http://schemas.microsoft.com/office/drawing/2014/main" id="{2DAC629C-0A1A-61B4-1248-9E7848758DE8}"/>
              </a:ext>
            </a:extLst>
          </p:cNvPr>
          <p:cNvPicPr>
            <a:picLocks noChangeAspect="1"/>
          </p:cNvPicPr>
          <p:nvPr/>
        </p:nvPicPr>
        <p:blipFill>
          <a:blip r:embed="rId2"/>
          <a:srcRect l="16508" r="3" b="3"/>
          <a:stretch>
            <a:fillRect/>
          </a:stretch>
        </p:blipFill>
        <p:spPr>
          <a:xfrm>
            <a:off x="20" y="2"/>
            <a:ext cx="4046541" cy="3428998"/>
          </a:xfrm>
          <a:prstGeom prst="rect">
            <a:avLst/>
          </a:prstGeom>
        </p:spPr>
      </p:pic>
      <p:cxnSp>
        <p:nvCxnSpPr>
          <p:cNvPr id="15" name="Straight Connector 14">
            <a:extLst>
              <a:ext uri="{FF2B5EF4-FFF2-40B4-BE49-F238E27FC236}">
                <a16:creationId xmlns:a16="http://schemas.microsoft.com/office/drawing/2014/main" id="{D57D541F-8B1D-4D6A-969A-B9D7473AD98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51399"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Picture 7" descr="Handshake Free Stock Photo - Public Domain Pictures">
            <a:extLst>
              <a:ext uri="{FF2B5EF4-FFF2-40B4-BE49-F238E27FC236}">
                <a16:creationId xmlns:a16="http://schemas.microsoft.com/office/drawing/2014/main" id="{D204E9F8-F9B5-1DC1-DA28-BA0469069073}"/>
              </a:ext>
            </a:extLst>
          </p:cNvPr>
          <p:cNvPicPr>
            <a:picLocks noChangeAspect="1"/>
          </p:cNvPicPr>
          <p:nvPr/>
        </p:nvPicPr>
        <p:blipFill>
          <a:blip r:embed="rId3"/>
          <a:srcRect t="1881" r="-2" b="-2"/>
          <a:stretch>
            <a:fillRect/>
          </a:stretch>
        </p:blipFill>
        <p:spPr>
          <a:xfrm>
            <a:off x="20" y="3429000"/>
            <a:ext cx="4046541" cy="3428998"/>
          </a:xfrm>
          <a:prstGeom prst="rect">
            <a:avLst/>
          </a:prstGeom>
        </p:spPr>
      </p:pic>
      <p:sp>
        <p:nvSpPr>
          <p:cNvPr id="3" name="Content Placeholder 2">
            <a:extLst>
              <a:ext uri="{FF2B5EF4-FFF2-40B4-BE49-F238E27FC236}">
                <a16:creationId xmlns:a16="http://schemas.microsoft.com/office/drawing/2014/main" id="{8E33FBF1-E949-8BED-A8A1-2161F92A271A}"/>
              </a:ext>
            </a:extLst>
          </p:cNvPr>
          <p:cNvSpPr>
            <a:spLocks noGrp="1"/>
          </p:cNvSpPr>
          <p:nvPr>
            <p:ph idx="1"/>
          </p:nvPr>
        </p:nvSpPr>
        <p:spPr>
          <a:xfrm>
            <a:off x="4771788" y="2226374"/>
            <a:ext cx="6714698" cy="3603210"/>
          </a:xfrm>
        </p:spPr>
        <p:txBody>
          <a:bodyPr vert="horz" lIns="91440" tIns="45720" rIns="91440" bIns="45720" rtlCol="0" anchor="t">
            <a:normAutofit fontScale="92500"/>
          </a:bodyPr>
          <a:lstStyle/>
          <a:p>
            <a:pPr marL="0" indent="0">
              <a:buNone/>
            </a:pPr>
            <a:r>
              <a:rPr lang="en-GB"/>
              <a:t> Hello my name is June Kelly Ring. I am going to present and explore the importance of working in teams within health and social care. Using Tuckman's model of communication 1965. I will examine how teamwork influences professional practice, Collaboration, and work ethic, highlighting both the positives and the negative aspects of team dynamics.</a:t>
            </a:r>
            <a:endParaRPr lang="en-US"/>
          </a:p>
          <a:p>
            <a:pPr marL="0" indent="0">
              <a:buNone/>
            </a:pPr>
            <a:endParaRPr lang="en-GB"/>
          </a:p>
          <a:p>
            <a:pPr marL="0" indent="0">
              <a:buNone/>
            </a:pPr>
            <a:r>
              <a:rPr lang="en-GB"/>
              <a:t>I will reflect on a personal experience of working within a team and discuss how effective reflection supported my professional development.   </a:t>
            </a:r>
          </a:p>
        </p:txBody>
      </p:sp>
      <p:cxnSp>
        <p:nvCxnSpPr>
          <p:cNvPr id="17" name="Straight Connector 16">
            <a:extLst>
              <a:ext uri="{FF2B5EF4-FFF2-40B4-BE49-F238E27FC236}">
                <a16:creationId xmlns:a16="http://schemas.microsoft.com/office/drawing/2014/main" id="{E6523A9E-CB4E-4FB6-AF68-C947B50864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51399" y="6134100"/>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003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0FF1D6-99C3-488E-8D9A-4C6040D39B95}"/>
              </a:ext>
            </a:extLst>
          </p:cNvPr>
          <p:cNvSpPr>
            <a:spLocks noGrp="1"/>
          </p:cNvSpPr>
          <p:nvPr>
            <p:ph type="title"/>
          </p:nvPr>
        </p:nvSpPr>
        <p:spPr>
          <a:xfrm>
            <a:off x="704088" y="914400"/>
            <a:ext cx="10780776" cy="1180210"/>
          </a:xfrm>
        </p:spPr>
        <p:txBody>
          <a:bodyPr>
            <a:normAutofit/>
          </a:bodyPr>
          <a:lstStyle/>
          <a:p>
            <a:r>
              <a:rPr lang="en-GB"/>
              <a:t>             IMPORTANCE OF  TEAMWORK</a:t>
            </a:r>
          </a:p>
        </p:txBody>
      </p:sp>
      <p:cxnSp>
        <p:nvCxnSpPr>
          <p:cNvPr id="11" name="Straight Connector 10">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Doctor Free Stock Photo - Public Domain Pictures">
            <a:extLst>
              <a:ext uri="{FF2B5EF4-FFF2-40B4-BE49-F238E27FC236}">
                <a16:creationId xmlns:a16="http://schemas.microsoft.com/office/drawing/2014/main" id="{05341211-381E-94BB-95E0-3669142B7D09}"/>
              </a:ext>
            </a:extLst>
          </p:cNvPr>
          <p:cNvPicPr>
            <a:picLocks noChangeAspect="1"/>
          </p:cNvPicPr>
          <p:nvPr/>
        </p:nvPicPr>
        <p:blipFill>
          <a:blip r:embed="rId2"/>
          <a:srcRect l="19692" r="4650"/>
          <a:stretch>
            <a:fillRect/>
          </a:stretch>
        </p:blipFill>
        <p:spPr>
          <a:xfrm>
            <a:off x="800099" y="2249423"/>
            <a:ext cx="4972627" cy="3913631"/>
          </a:xfrm>
          <a:prstGeom prst="rect">
            <a:avLst/>
          </a:prstGeom>
        </p:spPr>
      </p:pic>
      <p:sp>
        <p:nvSpPr>
          <p:cNvPr id="3" name="Content Placeholder 2">
            <a:extLst>
              <a:ext uri="{FF2B5EF4-FFF2-40B4-BE49-F238E27FC236}">
                <a16:creationId xmlns:a16="http://schemas.microsoft.com/office/drawing/2014/main" id="{3A876B83-0E48-03A7-C4FB-01984E825961}"/>
              </a:ext>
            </a:extLst>
          </p:cNvPr>
          <p:cNvSpPr>
            <a:spLocks noGrp="1"/>
          </p:cNvSpPr>
          <p:nvPr>
            <p:ph idx="1"/>
          </p:nvPr>
        </p:nvSpPr>
        <p:spPr>
          <a:xfrm>
            <a:off x="6096000" y="2249424"/>
            <a:ext cx="5394960" cy="3913632"/>
          </a:xfrm>
        </p:spPr>
        <p:txBody>
          <a:bodyPr vert="horz" lIns="91440" tIns="45720" rIns="91440" bIns="45720" rtlCol="0" anchor="t">
            <a:normAutofit fontScale="92500"/>
          </a:bodyPr>
          <a:lstStyle/>
          <a:p>
            <a:pPr>
              <a:lnSpc>
                <a:spcPct val="100000"/>
              </a:lnSpc>
            </a:pPr>
            <a:r>
              <a:rPr lang="en-GB" b="1"/>
              <a:t>Person Centred Care</a:t>
            </a:r>
            <a:r>
              <a:rPr lang="en-GB"/>
              <a:t>, ensures holistic care,  Health and social care act (2012)</a:t>
            </a:r>
          </a:p>
          <a:p>
            <a:pPr>
              <a:lnSpc>
                <a:spcPct val="100000"/>
              </a:lnSpc>
            </a:pPr>
            <a:r>
              <a:rPr lang="en-GB" b="1"/>
              <a:t>Shared responsibilities,</a:t>
            </a:r>
            <a:r>
              <a:rPr lang="en-GB"/>
              <a:t> collaboration prevents task duplication and promotes accountability.</a:t>
            </a:r>
          </a:p>
          <a:p>
            <a:pPr>
              <a:lnSpc>
                <a:spcPct val="100000"/>
              </a:lnSpc>
            </a:pPr>
            <a:r>
              <a:rPr lang="en-GB" b="1"/>
              <a:t>Communication</a:t>
            </a:r>
            <a:r>
              <a:rPr lang="en-GB"/>
              <a:t> reduces errors and improved patient outcomes.</a:t>
            </a:r>
          </a:p>
          <a:p>
            <a:pPr>
              <a:lnSpc>
                <a:spcPct val="100000"/>
              </a:lnSpc>
            </a:pPr>
            <a:r>
              <a:rPr lang="en-GB" b="1"/>
              <a:t>Learning and reflection</a:t>
            </a:r>
            <a:r>
              <a:rPr lang="en-GB"/>
              <a:t>. Continuous </a:t>
            </a:r>
            <a:r>
              <a:rPr lang="en-GB" err="1"/>
              <a:t>proffesional</a:t>
            </a:r>
            <a:r>
              <a:rPr lang="en-GB"/>
              <a:t> development and reflective practice.</a:t>
            </a:r>
          </a:p>
          <a:p>
            <a:pPr>
              <a:lnSpc>
                <a:spcPct val="100000"/>
              </a:lnSpc>
            </a:pPr>
            <a:r>
              <a:rPr lang="en-GB" b="1"/>
              <a:t>Understanding your role</a:t>
            </a:r>
            <a:r>
              <a:rPr lang="en-GB"/>
              <a:t> gives clarity of roles to maintain </a:t>
            </a:r>
            <a:r>
              <a:rPr lang="en-GB" err="1"/>
              <a:t>proffessional</a:t>
            </a:r>
            <a:r>
              <a:rPr lang="en-GB"/>
              <a:t> boundaries and efficiency.</a:t>
            </a:r>
          </a:p>
          <a:p>
            <a:pPr>
              <a:lnSpc>
                <a:spcPct val="100000"/>
              </a:lnSpc>
            </a:pPr>
            <a:endParaRPr lang="en-GB"/>
          </a:p>
          <a:p>
            <a:pPr>
              <a:lnSpc>
                <a:spcPct val="100000"/>
              </a:lnSpc>
            </a:pPr>
            <a:endParaRPr lang="en-GB"/>
          </a:p>
          <a:p>
            <a:pPr>
              <a:lnSpc>
                <a:spcPct val="100000"/>
              </a:lnSpc>
            </a:pPr>
            <a:endParaRPr lang="en-GB"/>
          </a:p>
        </p:txBody>
      </p:sp>
    </p:spTree>
    <p:extLst>
      <p:ext uri="{BB962C8B-B14F-4D97-AF65-F5344CB8AC3E}">
        <p14:creationId xmlns:p14="http://schemas.microsoft.com/office/powerpoint/2010/main" val="3611465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28043-3397-4ADA-3A37-4AB230CE072E}"/>
              </a:ext>
            </a:extLst>
          </p:cNvPr>
          <p:cNvSpPr>
            <a:spLocks noGrp="1"/>
          </p:cNvSpPr>
          <p:nvPr>
            <p:ph type="title"/>
          </p:nvPr>
        </p:nvSpPr>
        <p:spPr/>
        <p:txBody>
          <a:bodyPr/>
          <a:lstStyle/>
          <a:p>
            <a:r>
              <a:rPr lang="en-GB"/>
              <a:t>Positive and negatives of  teamwork</a:t>
            </a:r>
          </a:p>
        </p:txBody>
      </p:sp>
      <p:sp>
        <p:nvSpPr>
          <p:cNvPr id="4" name="Text Placeholder 3">
            <a:extLst>
              <a:ext uri="{FF2B5EF4-FFF2-40B4-BE49-F238E27FC236}">
                <a16:creationId xmlns:a16="http://schemas.microsoft.com/office/drawing/2014/main" id="{79FF3907-A96C-45AA-7EA0-6A120655824A}"/>
              </a:ext>
            </a:extLst>
          </p:cNvPr>
          <p:cNvSpPr>
            <a:spLocks noGrp="1"/>
          </p:cNvSpPr>
          <p:nvPr>
            <p:ph type="body" idx="1"/>
          </p:nvPr>
        </p:nvSpPr>
        <p:spPr/>
        <p:txBody>
          <a:bodyPr>
            <a:normAutofit/>
          </a:bodyPr>
          <a:lstStyle/>
          <a:p>
            <a:r>
              <a:rPr lang="en-GB" sz="2400"/>
              <a:t>Positive </a:t>
            </a:r>
          </a:p>
        </p:txBody>
      </p:sp>
      <p:sp>
        <p:nvSpPr>
          <p:cNvPr id="3" name="Content Placeholder 2">
            <a:extLst>
              <a:ext uri="{FF2B5EF4-FFF2-40B4-BE49-F238E27FC236}">
                <a16:creationId xmlns:a16="http://schemas.microsoft.com/office/drawing/2014/main" id="{CCB368A2-24D4-B659-63E7-57A812745C3B}"/>
              </a:ext>
            </a:extLst>
          </p:cNvPr>
          <p:cNvSpPr>
            <a:spLocks noGrp="1"/>
          </p:cNvSpPr>
          <p:nvPr>
            <p:ph sz="half" idx="2"/>
          </p:nvPr>
        </p:nvSpPr>
        <p:spPr>
          <a:xfrm>
            <a:off x="704088" y="2428325"/>
            <a:ext cx="3400533" cy="3533562"/>
          </a:xfrm>
        </p:spPr>
        <p:txBody>
          <a:bodyPr vert="horz" lIns="91440" tIns="45720" rIns="91440" bIns="45720" rtlCol="0" anchor="t">
            <a:normAutofit/>
          </a:bodyPr>
          <a:lstStyle/>
          <a:p>
            <a:r>
              <a:rPr lang="en-GB"/>
              <a:t>Improved communication</a:t>
            </a:r>
          </a:p>
          <a:p>
            <a:r>
              <a:rPr lang="en-GB"/>
              <a:t>Person centred care.</a:t>
            </a:r>
          </a:p>
          <a:p>
            <a:r>
              <a:rPr lang="en-GB"/>
              <a:t>Shared responsibility</a:t>
            </a:r>
          </a:p>
          <a:p>
            <a:r>
              <a:rPr lang="en-GB"/>
              <a:t>Learning and development</a:t>
            </a:r>
          </a:p>
          <a:p>
            <a:r>
              <a:rPr lang="en-GB"/>
              <a:t>Supportive environment</a:t>
            </a:r>
          </a:p>
          <a:p>
            <a:r>
              <a:rPr lang="en-GB"/>
              <a:t>Efficiency and motivation</a:t>
            </a:r>
          </a:p>
        </p:txBody>
      </p:sp>
      <p:sp>
        <p:nvSpPr>
          <p:cNvPr id="5" name="Text Placeholder 4">
            <a:extLst>
              <a:ext uri="{FF2B5EF4-FFF2-40B4-BE49-F238E27FC236}">
                <a16:creationId xmlns:a16="http://schemas.microsoft.com/office/drawing/2014/main" id="{F9E3375D-7476-78E4-5DC4-990CA26442B3}"/>
              </a:ext>
            </a:extLst>
          </p:cNvPr>
          <p:cNvSpPr>
            <a:spLocks noGrp="1"/>
          </p:cNvSpPr>
          <p:nvPr>
            <p:ph type="body" sz="quarter" idx="3"/>
          </p:nvPr>
        </p:nvSpPr>
        <p:spPr/>
        <p:txBody>
          <a:bodyPr>
            <a:normAutofit/>
          </a:bodyPr>
          <a:lstStyle/>
          <a:p>
            <a:r>
              <a:rPr lang="en-GB" sz="2400"/>
              <a:t>Negative</a:t>
            </a:r>
          </a:p>
        </p:txBody>
      </p:sp>
      <p:sp>
        <p:nvSpPr>
          <p:cNvPr id="6" name="Content Placeholder 5">
            <a:extLst>
              <a:ext uri="{FF2B5EF4-FFF2-40B4-BE49-F238E27FC236}">
                <a16:creationId xmlns:a16="http://schemas.microsoft.com/office/drawing/2014/main" id="{6BC8F097-D229-EE38-FA62-D75AB014ABAA}"/>
              </a:ext>
            </a:extLst>
          </p:cNvPr>
          <p:cNvSpPr>
            <a:spLocks noGrp="1"/>
          </p:cNvSpPr>
          <p:nvPr>
            <p:ph sz="quarter" idx="4"/>
          </p:nvPr>
        </p:nvSpPr>
        <p:spPr/>
        <p:txBody>
          <a:bodyPr vert="horz" lIns="91440" tIns="45720" rIns="91440" bIns="45720" rtlCol="0" anchor="t">
            <a:normAutofit/>
          </a:bodyPr>
          <a:lstStyle/>
          <a:p>
            <a:r>
              <a:rPr lang="en-GB"/>
              <a:t>Conflict and disagreement </a:t>
            </a:r>
          </a:p>
          <a:p>
            <a:r>
              <a:rPr lang="en-GB"/>
              <a:t>Unequal participation</a:t>
            </a:r>
          </a:p>
          <a:p>
            <a:r>
              <a:rPr lang="en-GB"/>
              <a:t>Communication breakdowns</a:t>
            </a:r>
          </a:p>
          <a:p>
            <a:r>
              <a:rPr lang="en-GB"/>
              <a:t>Role confusion</a:t>
            </a:r>
          </a:p>
          <a:p>
            <a:r>
              <a:rPr lang="en-GB"/>
              <a:t>Time constraints</a:t>
            </a:r>
          </a:p>
          <a:p>
            <a:r>
              <a:rPr lang="en-GB"/>
              <a:t>Resistance to change</a:t>
            </a:r>
          </a:p>
          <a:p>
            <a:endParaRPr lang="en-GB"/>
          </a:p>
        </p:txBody>
      </p:sp>
      <p:pic>
        <p:nvPicPr>
          <p:cNvPr id="7" name="Picture 6" descr="Silhouette Hands Thump Up Free Stock Photo - Public Domain Pictures">
            <a:extLst>
              <a:ext uri="{FF2B5EF4-FFF2-40B4-BE49-F238E27FC236}">
                <a16:creationId xmlns:a16="http://schemas.microsoft.com/office/drawing/2014/main" id="{F3E8F284-14E8-DC6A-F8B2-20D045A01798}"/>
              </a:ext>
            </a:extLst>
          </p:cNvPr>
          <p:cNvPicPr>
            <a:picLocks noChangeAspect="1"/>
          </p:cNvPicPr>
          <p:nvPr/>
        </p:nvPicPr>
        <p:blipFill>
          <a:blip r:embed="rId2"/>
          <a:stretch>
            <a:fillRect/>
          </a:stretch>
        </p:blipFill>
        <p:spPr>
          <a:xfrm>
            <a:off x="4126108" y="2087979"/>
            <a:ext cx="2010204" cy="3652978"/>
          </a:xfrm>
          <a:prstGeom prst="rect">
            <a:avLst/>
          </a:prstGeom>
        </p:spPr>
      </p:pic>
    </p:spTree>
    <p:extLst>
      <p:ext uri="{BB962C8B-B14F-4D97-AF65-F5344CB8AC3E}">
        <p14:creationId xmlns:p14="http://schemas.microsoft.com/office/powerpoint/2010/main" val="6047568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3" name="Straight Connector 9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95" name="Rectangle 9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E8033D-6AFA-3751-F035-95B87C672E45}"/>
              </a:ext>
            </a:extLst>
          </p:cNvPr>
          <p:cNvSpPr>
            <a:spLocks noGrp="1"/>
          </p:cNvSpPr>
          <p:nvPr>
            <p:ph type="title"/>
          </p:nvPr>
        </p:nvSpPr>
        <p:spPr>
          <a:xfrm>
            <a:off x="704088" y="914400"/>
            <a:ext cx="5195889" cy="1316736"/>
          </a:xfrm>
        </p:spPr>
        <p:txBody>
          <a:bodyPr vert="horz" lIns="91440" tIns="45720" rIns="91440" bIns="45720" rtlCol="0" anchor="t">
            <a:normAutofit/>
          </a:bodyPr>
          <a:lstStyle/>
          <a:p>
            <a:r>
              <a:rPr lang="en-US"/>
              <a:t>Tuckman's model of communication</a:t>
            </a:r>
          </a:p>
        </p:txBody>
      </p:sp>
      <p:cxnSp>
        <p:nvCxnSpPr>
          <p:cNvPr id="96" name="Straight Connector 95">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 name="TextBox 6">
            <a:extLst>
              <a:ext uri="{FF2B5EF4-FFF2-40B4-BE49-F238E27FC236}">
                <a16:creationId xmlns:a16="http://schemas.microsoft.com/office/drawing/2014/main" id="{7B4EBD1F-AF0F-EA30-6BA2-1A9DC9EFA306}"/>
              </a:ext>
            </a:extLst>
          </p:cNvPr>
          <p:cNvGraphicFramePr/>
          <p:nvPr>
            <p:extLst>
              <p:ext uri="{D42A27DB-BD31-4B8C-83A1-F6EECF244321}">
                <p14:modId xmlns:p14="http://schemas.microsoft.com/office/powerpoint/2010/main" val="2043481574"/>
              </p:ext>
            </p:extLst>
          </p:nvPr>
        </p:nvGraphicFramePr>
        <p:xfrm>
          <a:off x="704088" y="2231136"/>
          <a:ext cx="5195889" cy="3931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5" name="TextBox 114">
            <a:extLst>
              <a:ext uri="{FF2B5EF4-FFF2-40B4-BE49-F238E27FC236}">
                <a16:creationId xmlns:a16="http://schemas.microsoft.com/office/drawing/2014/main" id="{22280C99-6B8E-A295-E7D6-D727888BBD13}"/>
              </a:ext>
            </a:extLst>
          </p:cNvPr>
          <p:cNvSpPr txBox="1"/>
          <p:nvPr/>
        </p:nvSpPr>
        <p:spPr>
          <a:xfrm>
            <a:off x="1694793" y="6345620"/>
            <a:ext cx="44931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Tuckman (1965)</a:t>
            </a:r>
          </a:p>
        </p:txBody>
      </p:sp>
      <p:pic>
        <p:nvPicPr>
          <p:cNvPr id="116" name="Picture 115" descr="A group of people holding a puzzle&#10;&#10;AI-generated content may be incorrect.">
            <a:extLst>
              <a:ext uri="{FF2B5EF4-FFF2-40B4-BE49-F238E27FC236}">
                <a16:creationId xmlns:a16="http://schemas.microsoft.com/office/drawing/2014/main" id="{2F4BD300-03FD-D8FD-0722-F1E3E4F65628}"/>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6604599" y="1047750"/>
            <a:ext cx="4762500" cy="4762500"/>
          </a:xfrm>
          <a:prstGeom prst="rect">
            <a:avLst/>
          </a:prstGeom>
        </p:spPr>
      </p:pic>
    </p:spTree>
    <p:extLst>
      <p:ext uri="{BB962C8B-B14F-4D97-AF65-F5344CB8AC3E}">
        <p14:creationId xmlns:p14="http://schemas.microsoft.com/office/powerpoint/2010/main" val="2214226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F9B66B-A4DD-02B2-B5A2-A65727314350}"/>
              </a:ext>
            </a:extLst>
          </p:cNvPr>
          <p:cNvSpPr>
            <a:spLocks noGrp="1"/>
          </p:cNvSpPr>
          <p:nvPr>
            <p:ph type="title"/>
          </p:nvPr>
        </p:nvSpPr>
        <p:spPr>
          <a:xfrm>
            <a:off x="704088" y="914399"/>
            <a:ext cx="5239272" cy="1621147"/>
          </a:xfrm>
        </p:spPr>
        <p:txBody>
          <a:bodyPr>
            <a:normAutofit/>
          </a:bodyPr>
          <a:lstStyle/>
          <a:p>
            <a:r>
              <a:rPr lang="en-GB"/>
              <a:t>My personal experiences </a:t>
            </a:r>
          </a:p>
        </p:txBody>
      </p:sp>
      <p:cxnSp>
        <p:nvCxnSpPr>
          <p:cNvPr id="19" name="Straight Connector 1">
            <a:extLst>
              <a:ext uri="{FF2B5EF4-FFF2-40B4-BE49-F238E27FC236}">
                <a16:creationId xmlns:a16="http://schemas.microsoft.com/office/drawing/2014/main" id="{7D3DF08D-8EDA-0FB3-59D9-B692F2ADD1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Graphic 6" descr="Head with Gears">
            <a:extLst>
              <a:ext uri="{FF2B5EF4-FFF2-40B4-BE49-F238E27FC236}">
                <a16:creationId xmlns:a16="http://schemas.microsoft.com/office/drawing/2014/main" id="{8F8102E5-D4E4-58B7-5F21-C8043A2E91C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4672" y="2672080"/>
            <a:ext cx="3490974" cy="3490974"/>
          </a:xfrm>
          <a:prstGeom prst="rect">
            <a:avLst/>
          </a:prstGeom>
        </p:spPr>
      </p:pic>
      <p:sp>
        <p:nvSpPr>
          <p:cNvPr id="3" name="Content Placeholder 2">
            <a:extLst>
              <a:ext uri="{FF2B5EF4-FFF2-40B4-BE49-F238E27FC236}">
                <a16:creationId xmlns:a16="http://schemas.microsoft.com/office/drawing/2014/main" id="{82515DFA-30D3-E928-1A79-A0383B509919}"/>
              </a:ext>
            </a:extLst>
          </p:cNvPr>
          <p:cNvSpPr>
            <a:spLocks noGrp="1"/>
          </p:cNvSpPr>
          <p:nvPr>
            <p:ph idx="1"/>
          </p:nvPr>
        </p:nvSpPr>
        <p:spPr>
          <a:xfrm>
            <a:off x="6346176" y="914399"/>
            <a:ext cx="5138688" cy="5248657"/>
          </a:xfrm>
        </p:spPr>
        <p:txBody>
          <a:bodyPr vert="horz" lIns="91440" tIns="45720" rIns="91440" bIns="45720" rtlCol="0" anchor="t">
            <a:normAutofit/>
          </a:bodyPr>
          <a:lstStyle/>
          <a:p>
            <a:pPr>
              <a:buNone/>
            </a:pPr>
            <a:r>
              <a:rPr lang="en-GB">
                <a:ea typeface="+mn-lt"/>
                <a:cs typeface="+mn-lt"/>
              </a:rPr>
              <a:t>I previously worked in a medium secure mental health setting. This was physically and mentally challenging. Reflection was an essential part of daily practice. Effective teamwork and communication were vital to ensure safe, person‑centred care. Also, staff safety.</a:t>
            </a:r>
            <a:endParaRPr lang="en-US"/>
          </a:p>
          <a:p>
            <a:pPr>
              <a:buNone/>
            </a:pPr>
            <a:r>
              <a:rPr lang="en-GB">
                <a:ea typeface="+mn-lt"/>
                <a:cs typeface="+mn-lt"/>
              </a:rPr>
              <a:t>Applying Tuckman’s mode</a:t>
            </a:r>
            <a:r>
              <a:rPr lang="en-GB" b="1">
                <a:ea typeface="+mn-lt"/>
                <a:cs typeface="+mn-lt"/>
              </a:rPr>
              <a:t>l</a:t>
            </a:r>
            <a:r>
              <a:rPr lang="en-GB">
                <a:ea typeface="+mn-lt"/>
                <a:cs typeface="+mn-lt"/>
              </a:rPr>
              <a:t>, our team moved from </a:t>
            </a:r>
            <a:r>
              <a:rPr lang="en-GB" i="1">
                <a:ea typeface="+mn-lt"/>
                <a:cs typeface="+mn-lt"/>
              </a:rPr>
              <a:t>forming</a:t>
            </a:r>
            <a:r>
              <a:rPr lang="en-GB">
                <a:ea typeface="+mn-lt"/>
                <a:cs typeface="+mn-lt"/>
              </a:rPr>
              <a:t> to </a:t>
            </a:r>
            <a:r>
              <a:rPr lang="en-GB" i="1">
                <a:ea typeface="+mn-lt"/>
                <a:cs typeface="+mn-lt"/>
              </a:rPr>
              <a:t>performing</a:t>
            </a:r>
            <a:r>
              <a:rPr lang="en-GB">
                <a:ea typeface="+mn-lt"/>
                <a:cs typeface="+mn-lt"/>
              </a:rPr>
              <a:t> as we learned to trust one another and share responsibilities. Reflection helped us identify areas for improvement and strengthen collaboration skills, principles of professionalism and partnership working.</a:t>
            </a:r>
            <a:endParaRPr lang="en-GB"/>
          </a:p>
          <a:p>
            <a:pPr marL="0" indent="0">
              <a:buNone/>
            </a:pPr>
            <a:endParaRPr lang="en-GB"/>
          </a:p>
        </p:txBody>
      </p:sp>
    </p:spTree>
    <p:extLst>
      <p:ext uri="{BB962C8B-B14F-4D97-AF65-F5344CB8AC3E}">
        <p14:creationId xmlns:p14="http://schemas.microsoft.com/office/powerpoint/2010/main" val="1584932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043ED4-4A3C-BBC9-21FF-280E230729D4}"/>
              </a:ext>
            </a:extLst>
          </p:cNvPr>
          <p:cNvSpPr>
            <a:spLocks noGrp="1"/>
          </p:cNvSpPr>
          <p:nvPr>
            <p:ph type="title"/>
          </p:nvPr>
        </p:nvSpPr>
        <p:spPr>
          <a:xfrm>
            <a:off x="704088" y="914399"/>
            <a:ext cx="5239272" cy="1621147"/>
          </a:xfrm>
        </p:spPr>
        <p:txBody>
          <a:bodyPr>
            <a:normAutofit/>
          </a:bodyPr>
          <a:lstStyle/>
          <a:p>
            <a:r>
              <a:rPr lang="en-GB"/>
              <a:t>Reflection and learning</a:t>
            </a:r>
          </a:p>
        </p:txBody>
      </p:sp>
      <p:cxnSp>
        <p:nvCxnSpPr>
          <p:cNvPr id="12" name="Straight Connector 1">
            <a:extLst>
              <a:ext uri="{FF2B5EF4-FFF2-40B4-BE49-F238E27FC236}">
                <a16:creationId xmlns:a16="http://schemas.microsoft.com/office/drawing/2014/main" id="{7D3DF08D-8EDA-0FB3-59D9-B692F2ADD1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Graphic 6" descr="Onboarding">
            <a:extLst>
              <a:ext uri="{FF2B5EF4-FFF2-40B4-BE49-F238E27FC236}">
                <a16:creationId xmlns:a16="http://schemas.microsoft.com/office/drawing/2014/main" id="{E9F90D4A-A01E-BF62-209E-6EF4A365DF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4672" y="2672080"/>
            <a:ext cx="3490974" cy="3490974"/>
          </a:xfrm>
          <a:prstGeom prst="rect">
            <a:avLst/>
          </a:prstGeom>
        </p:spPr>
      </p:pic>
      <p:sp>
        <p:nvSpPr>
          <p:cNvPr id="3" name="Content Placeholder 2">
            <a:extLst>
              <a:ext uri="{FF2B5EF4-FFF2-40B4-BE49-F238E27FC236}">
                <a16:creationId xmlns:a16="http://schemas.microsoft.com/office/drawing/2014/main" id="{CEF6181B-7B20-953E-7C71-CD1E54FF5258}"/>
              </a:ext>
            </a:extLst>
          </p:cNvPr>
          <p:cNvSpPr>
            <a:spLocks noGrp="1"/>
          </p:cNvSpPr>
          <p:nvPr>
            <p:ph idx="1"/>
          </p:nvPr>
        </p:nvSpPr>
        <p:spPr>
          <a:xfrm>
            <a:off x="6346176" y="914399"/>
            <a:ext cx="5138688" cy="5248657"/>
          </a:xfrm>
        </p:spPr>
        <p:txBody>
          <a:bodyPr vert="horz" lIns="91440" tIns="45720" rIns="91440" bIns="45720" rtlCol="0" anchor="t">
            <a:normAutofit/>
          </a:bodyPr>
          <a:lstStyle/>
          <a:p>
            <a:r>
              <a:rPr lang="en-GB"/>
              <a:t>Teamwork has strengthened my communication and collaboration skills</a:t>
            </a:r>
          </a:p>
          <a:p>
            <a:r>
              <a:rPr lang="en-GB"/>
              <a:t>Applying Tuckman's model helped me understand how teams grow and overcome challenges</a:t>
            </a:r>
          </a:p>
          <a:p>
            <a:r>
              <a:rPr lang="en-GB"/>
              <a:t>Reflection supports continuous improvement  principles of professionalism</a:t>
            </a:r>
          </a:p>
          <a:p>
            <a:r>
              <a:rPr lang="en-GB"/>
              <a:t>I aim to continue developing teamwork skills to enhance safe, person-centred care.</a:t>
            </a:r>
          </a:p>
          <a:p>
            <a:endParaRPr lang="en-GB"/>
          </a:p>
          <a:p>
            <a:endParaRPr lang="en-GB"/>
          </a:p>
          <a:p>
            <a:endParaRPr lang="en-GB"/>
          </a:p>
        </p:txBody>
      </p:sp>
    </p:spTree>
    <p:extLst>
      <p:ext uri="{BB962C8B-B14F-4D97-AF65-F5344CB8AC3E}">
        <p14:creationId xmlns:p14="http://schemas.microsoft.com/office/powerpoint/2010/main" val="12963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B8A0DB-26C4-0F4A-4984-BEEB5E060532}"/>
              </a:ext>
            </a:extLst>
          </p:cNvPr>
          <p:cNvSpPr>
            <a:spLocks noGrp="1"/>
          </p:cNvSpPr>
          <p:nvPr>
            <p:ph type="title"/>
          </p:nvPr>
        </p:nvSpPr>
        <p:spPr>
          <a:xfrm>
            <a:off x="700087" y="909638"/>
            <a:ext cx="10691813" cy="1155618"/>
          </a:xfrm>
        </p:spPr>
        <p:txBody>
          <a:bodyPr vert="horz" lIns="91440" tIns="45720" rIns="91440" bIns="45720" rtlCol="0">
            <a:normAutofit/>
          </a:bodyPr>
          <a:lstStyle/>
          <a:p>
            <a:r>
              <a:rPr lang="en-US"/>
              <a:t>Conclusion and thankyou</a:t>
            </a:r>
          </a:p>
        </p:txBody>
      </p:sp>
      <p:cxnSp>
        <p:nvCxnSpPr>
          <p:cNvPr id="38" name="Straight Connector 37">
            <a:extLst>
              <a:ext uri="{FF2B5EF4-FFF2-40B4-BE49-F238E27FC236}">
                <a16:creationId xmlns:a16="http://schemas.microsoft.com/office/drawing/2014/main" id="{AAD0195E-7F27-4D06-9427-0C121D721A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D74C2FC-3228-4FC1-B97B-87AD35508D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4306C5A-EC50-19DC-6013-AAB2716AF566}"/>
              </a:ext>
            </a:extLst>
          </p:cNvPr>
          <p:cNvGraphicFramePr>
            <a:graphicFrameLocks noGrp="1"/>
          </p:cNvGraphicFramePr>
          <p:nvPr>
            <p:ph idx="1"/>
            <p:extLst>
              <p:ext uri="{D42A27DB-BD31-4B8C-83A1-F6EECF244321}">
                <p14:modId xmlns:p14="http://schemas.microsoft.com/office/powerpoint/2010/main" val="967257127"/>
              </p:ext>
            </p:extLst>
          </p:nvPr>
        </p:nvGraphicFramePr>
        <p:xfrm>
          <a:off x="700088" y="2222500"/>
          <a:ext cx="10691812" cy="3740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0429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F07B2-B259-8203-66DB-3FC7F107D4F0}"/>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73E5505E-D7AE-273E-AEA3-9AB49E0ADD23}"/>
              </a:ext>
            </a:extLst>
          </p:cNvPr>
          <p:cNvSpPr>
            <a:spLocks noGrp="1"/>
          </p:cNvSpPr>
          <p:nvPr>
            <p:ph idx="1"/>
          </p:nvPr>
        </p:nvSpPr>
        <p:spPr>
          <a:xfrm>
            <a:off x="700635" y="1704408"/>
            <a:ext cx="10691265" cy="4257480"/>
          </a:xfrm>
        </p:spPr>
        <p:txBody>
          <a:bodyPr vert="horz" lIns="91440" tIns="45720" rIns="91440" bIns="45720" rtlCol="0" anchor="t">
            <a:normAutofit fontScale="92500" lnSpcReduction="10000"/>
          </a:bodyPr>
          <a:lstStyle/>
          <a:p>
            <a:pPr marL="0" indent="0">
              <a:buNone/>
            </a:pPr>
            <a:r>
              <a:rPr lang="en-GB">
                <a:ea typeface="+mn-lt"/>
                <a:cs typeface="+mn-lt"/>
              </a:rPr>
              <a:t>Health and Social Care Act 2012</a:t>
            </a:r>
            <a:r>
              <a:rPr lang="en-GB" b="1">
                <a:ea typeface="+mn-lt"/>
                <a:cs typeface="+mn-lt"/>
              </a:rPr>
              <a:t>.</a:t>
            </a:r>
            <a:r>
              <a:rPr lang="en-GB">
                <a:ea typeface="+mn-lt"/>
                <a:cs typeface="+mn-lt"/>
              </a:rPr>
              <a:t> (2012). </a:t>
            </a:r>
            <a:r>
              <a:rPr lang="en-GB" i="1">
                <a:ea typeface="+mn-lt"/>
                <a:cs typeface="+mn-lt"/>
              </a:rPr>
              <a:t>London: The Stationery Office.</a:t>
            </a:r>
            <a:endParaRPr lang="en-GB"/>
          </a:p>
          <a:p>
            <a:pPr marL="0" indent="0">
              <a:buNone/>
            </a:pPr>
            <a:r>
              <a:rPr lang="en-GB">
                <a:ea typeface="+mn-lt"/>
                <a:cs typeface="+mn-lt"/>
              </a:rPr>
              <a:t>Nursing and Midwifery Council (NMC). (2018). </a:t>
            </a:r>
            <a:r>
              <a:rPr lang="en-GB" i="1">
                <a:ea typeface="+mn-lt"/>
                <a:cs typeface="+mn-lt"/>
              </a:rPr>
              <a:t>The Code: Professional standards of practice and behaviour for nurses, midwives and nursing associates.</a:t>
            </a:r>
            <a:r>
              <a:rPr lang="en-GB">
                <a:ea typeface="+mn-lt"/>
                <a:cs typeface="+mn-lt"/>
              </a:rPr>
              <a:t> London: NMC.</a:t>
            </a:r>
            <a:endParaRPr lang="en-GB"/>
          </a:p>
          <a:p>
            <a:pPr marL="0" indent="0">
              <a:buNone/>
            </a:pPr>
            <a:r>
              <a:rPr lang="en-GB">
                <a:ea typeface="+mn-lt"/>
                <a:cs typeface="+mn-lt"/>
              </a:rPr>
              <a:t>West, M. A. (1999). </a:t>
            </a:r>
            <a:r>
              <a:rPr lang="en-GB" i="1">
                <a:ea typeface="+mn-lt"/>
                <a:cs typeface="+mn-lt"/>
              </a:rPr>
              <a:t>Communication and teamworking in healthcare.</a:t>
            </a:r>
            <a:r>
              <a:rPr lang="en-GB">
                <a:ea typeface="+mn-lt"/>
                <a:cs typeface="+mn-lt"/>
              </a:rPr>
              <a:t> </a:t>
            </a:r>
            <a:r>
              <a:rPr lang="en-GB" i="1">
                <a:ea typeface="+mn-lt"/>
                <a:cs typeface="+mn-lt"/>
              </a:rPr>
              <a:t>Journal of Health Organisation and Management,</a:t>
            </a:r>
            <a:r>
              <a:rPr lang="en-GB">
                <a:ea typeface="+mn-lt"/>
                <a:cs typeface="+mn-lt"/>
              </a:rPr>
              <a:t> 4(1), pp. 1–12.</a:t>
            </a:r>
          </a:p>
          <a:p>
            <a:pPr marL="0" indent="0">
              <a:buNone/>
            </a:pPr>
            <a:r>
              <a:rPr lang="en-GB">
                <a:ea typeface="+mn-lt"/>
                <a:cs typeface="+mn-lt"/>
              </a:rPr>
              <a:t>Tuckman, B. W</a:t>
            </a:r>
            <a:r>
              <a:rPr lang="en-GB" b="1">
                <a:ea typeface="+mn-lt"/>
                <a:cs typeface="+mn-lt"/>
              </a:rPr>
              <a:t>.</a:t>
            </a:r>
            <a:r>
              <a:rPr lang="en-GB">
                <a:ea typeface="+mn-lt"/>
                <a:cs typeface="+mn-lt"/>
              </a:rPr>
              <a:t> (1965). </a:t>
            </a:r>
            <a:r>
              <a:rPr lang="en-GB" i="1">
                <a:ea typeface="+mn-lt"/>
                <a:cs typeface="+mn-lt"/>
              </a:rPr>
              <a:t>Developmental sequence in small groups.</a:t>
            </a:r>
            <a:r>
              <a:rPr lang="en-GB">
                <a:ea typeface="+mn-lt"/>
                <a:cs typeface="+mn-lt"/>
              </a:rPr>
              <a:t> </a:t>
            </a:r>
            <a:r>
              <a:rPr lang="en-GB" i="1">
                <a:ea typeface="+mn-lt"/>
                <a:cs typeface="+mn-lt"/>
              </a:rPr>
              <a:t>Psychological Bulletin,</a:t>
            </a:r>
            <a:r>
              <a:rPr lang="en-GB">
                <a:ea typeface="+mn-lt"/>
                <a:cs typeface="+mn-lt"/>
              </a:rPr>
              <a:t> 63(6), pp. 384–399.</a:t>
            </a:r>
            <a:endParaRPr lang="en-GB"/>
          </a:p>
          <a:p>
            <a:pPr marL="0" indent="0">
              <a:buNone/>
            </a:pPr>
            <a:r>
              <a:rPr lang="en-GB">
                <a:ea typeface="+mn-lt"/>
                <a:cs typeface="+mn-lt"/>
              </a:rPr>
              <a:t>Department of Health and Social Care</a:t>
            </a:r>
            <a:r>
              <a:rPr lang="en-GB" b="1">
                <a:ea typeface="+mn-lt"/>
                <a:cs typeface="+mn-lt"/>
              </a:rPr>
              <a:t>.</a:t>
            </a:r>
            <a:r>
              <a:rPr lang="en-GB">
                <a:ea typeface="+mn-lt"/>
                <a:cs typeface="+mn-lt"/>
              </a:rPr>
              <a:t> (2021). </a:t>
            </a:r>
            <a:r>
              <a:rPr lang="en-GB" i="1">
                <a:ea typeface="+mn-lt"/>
                <a:cs typeface="+mn-lt"/>
              </a:rPr>
              <a:t>Integration and innovation: working together to improve health and social care for all.</a:t>
            </a:r>
            <a:r>
              <a:rPr lang="en-GB">
                <a:ea typeface="+mn-lt"/>
                <a:cs typeface="+mn-lt"/>
              </a:rPr>
              <a:t> London: DHSC.</a:t>
            </a:r>
            <a:endParaRPr lang="en-GB"/>
          </a:p>
          <a:p>
            <a:pPr marL="0" indent="0">
              <a:buNone/>
            </a:pPr>
            <a:r>
              <a:rPr lang="en-GB">
                <a:ea typeface="+mn-lt"/>
                <a:cs typeface="+mn-lt"/>
              </a:rPr>
              <a:t>West, M. A. and </a:t>
            </a:r>
            <a:r>
              <a:rPr lang="en-GB" err="1">
                <a:ea typeface="+mn-lt"/>
                <a:cs typeface="+mn-lt"/>
              </a:rPr>
              <a:t>Lyubovnikova</a:t>
            </a:r>
            <a:r>
              <a:rPr lang="en-GB">
                <a:ea typeface="+mn-lt"/>
                <a:cs typeface="+mn-lt"/>
              </a:rPr>
              <a:t>, J. (2013). </a:t>
            </a:r>
            <a:r>
              <a:rPr lang="en-GB" i="1">
                <a:ea typeface="+mn-lt"/>
                <a:cs typeface="+mn-lt"/>
              </a:rPr>
              <a:t>Illusions of team working in health care.</a:t>
            </a:r>
            <a:r>
              <a:rPr lang="en-GB">
                <a:ea typeface="+mn-lt"/>
                <a:cs typeface="+mn-lt"/>
              </a:rPr>
              <a:t> </a:t>
            </a:r>
            <a:r>
              <a:rPr lang="en-GB" i="1">
                <a:ea typeface="+mn-lt"/>
                <a:cs typeface="+mn-lt"/>
              </a:rPr>
              <a:t>Journal of Health Organisation and Management,</a:t>
            </a:r>
            <a:r>
              <a:rPr lang="en-GB">
                <a:ea typeface="+mn-lt"/>
                <a:cs typeface="+mn-lt"/>
              </a:rPr>
              <a:t> 27(1), pp. 134–142.</a:t>
            </a:r>
            <a:endParaRPr lang="en-GB"/>
          </a:p>
          <a:p>
            <a:pPr marL="0" indent="0">
              <a:buNone/>
            </a:pPr>
            <a:r>
              <a:rPr lang="en-GB"/>
              <a:t>I have used co-pilot to proofread my work.</a:t>
            </a:r>
          </a:p>
          <a:p>
            <a:endParaRPr lang="en-GB" i="1"/>
          </a:p>
          <a:p>
            <a:endParaRPr lang="en-GB"/>
          </a:p>
        </p:txBody>
      </p:sp>
    </p:spTree>
    <p:extLst>
      <p:ext uri="{BB962C8B-B14F-4D97-AF65-F5344CB8AC3E}">
        <p14:creationId xmlns:p14="http://schemas.microsoft.com/office/powerpoint/2010/main" val="963299717"/>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ChronicleVTI</vt:lpstr>
      <vt:lpstr>June Kelly Ring 2505639 Hajara Mustaism LCHS4009 Component 1- Working in Teams.  Powerpoint Presentation   </vt:lpstr>
      <vt:lpstr>Introduction</vt:lpstr>
      <vt:lpstr>             IMPORTANCE OF  TEAMWORK</vt:lpstr>
      <vt:lpstr>Positive and negatives of  teamwork</vt:lpstr>
      <vt:lpstr>Tuckman's model of communication</vt:lpstr>
      <vt:lpstr>My personal experiences </vt:lpstr>
      <vt:lpstr>Reflection and learning</vt:lpstr>
      <vt:lpstr>Conclusion and thankyou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cp:revision>
  <dcterms:created xsi:type="dcterms:W3CDTF">2026-06-06T17:00:13Z</dcterms:created>
  <dcterms:modified xsi:type="dcterms:W3CDTF">2026-06-18T09:34:37Z</dcterms:modified>
</cp:coreProperties>
</file>