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2" r:id="rId5"/>
    <p:sldId id="269" r:id="rId6"/>
    <p:sldId id="261" r:id="rId7"/>
    <p:sldId id="266" r:id="rId8"/>
    <p:sldId id="263" r:id="rId9"/>
    <p:sldId id="265" r:id="rId10"/>
    <p:sldId id="267" r:id="rId11"/>
    <p:sldId id="268" r:id="rId12"/>
    <p:sldId id="271" r:id="rId13"/>
    <p:sldId id="270" r:id="rId14"/>
    <p:sldId id="272" r:id="rId15"/>
    <p:sldId id="273" r:id="rId16"/>
    <p:sldId id="274" r:id="rId17"/>
    <p:sldId id="275" r:id="rId18"/>
    <p:sldId id="276" r:id="rId19"/>
    <p:sldId id="25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8A0EB"/>
    <a:srgbClr val="EFEF89"/>
    <a:srgbClr val="FFFF99"/>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2754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8929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3963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1767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0845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1086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8774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0030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0340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7439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428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2000" b="-4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E004F8-B8D6-4051-97F1-557D8D36CF5B}" type="datetimeFigureOut">
              <a:rPr lang="en-GB" smtClean="0">
                <a:solidFill>
                  <a:prstClr val="black">
                    <a:tint val="75000"/>
                  </a:prstClr>
                </a:solidFill>
              </a:rPr>
              <a:pPr/>
              <a:t>06/11/2020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913A96-72A3-4231-864F-A93F9A2DD4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21906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8971"/>
            <a:ext cx="7772400" cy="3030992"/>
          </a:xfrm>
          <a:solidFill>
            <a:srgbClr val="FFFF00"/>
          </a:solidFill>
        </p:spPr>
        <p:txBody>
          <a:bodyPr>
            <a:normAutofit fontScale="90000"/>
          </a:bodyPr>
          <a:lstStyle/>
          <a:p>
            <a:r>
              <a:rPr lang="en-GB" b="1" dirty="0"/>
              <a:t>From the twilight of Rome to the Dawn of Islam: The World of Late Antiquity (AD 235-632)</a:t>
            </a:r>
          </a:p>
        </p:txBody>
      </p:sp>
      <p:sp>
        <p:nvSpPr>
          <p:cNvPr id="3" name="Subtitle 2"/>
          <p:cNvSpPr>
            <a:spLocks noGrp="1"/>
          </p:cNvSpPr>
          <p:nvPr>
            <p:ph type="subTitle" idx="1"/>
          </p:nvPr>
        </p:nvSpPr>
        <p:spPr>
          <a:xfrm>
            <a:off x="1143000" y="5861319"/>
            <a:ext cx="6858000" cy="449943"/>
          </a:xfrm>
          <a:solidFill>
            <a:srgbClr val="92D050"/>
          </a:solidFill>
        </p:spPr>
        <p:txBody>
          <a:bodyPr/>
          <a:lstStyle/>
          <a:p>
            <a:r>
              <a:rPr lang="en-GB" b="1" dirty="0" smtClean="0"/>
              <a:t>HPAH5061/6061</a:t>
            </a:r>
            <a:endParaRPr lang="en-GB" b="1" dirty="0"/>
          </a:p>
        </p:txBody>
      </p:sp>
      <p:sp>
        <p:nvSpPr>
          <p:cNvPr id="4" name="Subtitle 2"/>
          <p:cNvSpPr txBox="1">
            <a:spLocks/>
          </p:cNvSpPr>
          <p:nvPr/>
        </p:nvSpPr>
        <p:spPr>
          <a:xfrm>
            <a:off x="1143000" y="4584164"/>
            <a:ext cx="6858000" cy="449943"/>
          </a:xfrm>
          <a:prstGeom prst="rect">
            <a:avLst/>
          </a:prstGeom>
          <a:solidFill>
            <a:schemeClr val="accent1">
              <a:lumMod val="60000"/>
              <a:lumOff val="4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smtClean="0">
                <a:solidFill>
                  <a:prstClr val="black"/>
                </a:solidFill>
              </a:rPr>
              <a:t>Legal Rights, Status and Identity</a:t>
            </a:r>
            <a:endParaRPr lang="en-GB" sz="3600" b="1" dirty="0">
              <a:solidFill>
                <a:prstClr val="black"/>
              </a:solidFill>
            </a:endParaRPr>
          </a:p>
        </p:txBody>
      </p:sp>
    </p:spTree>
    <p:extLst>
      <p:ext uri="{BB962C8B-B14F-4D97-AF65-F5344CB8AC3E}">
        <p14:creationId xmlns:p14="http://schemas.microsoft.com/office/powerpoint/2010/main" val="31614578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Citizenship in the Late Antique Roman Empire</a:t>
            </a:r>
            <a:endParaRPr lang="en-GB" b="1" dirty="0"/>
          </a:p>
        </p:txBody>
      </p:sp>
      <p:sp>
        <p:nvSpPr>
          <p:cNvPr id="4" name="Content Placeholder 3"/>
          <p:cNvSpPr>
            <a:spLocks noGrp="1"/>
          </p:cNvSpPr>
          <p:nvPr>
            <p:ph sz="half" idx="1"/>
          </p:nvPr>
        </p:nvSpPr>
        <p:spPr>
          <a:xfrm>
            <a:off x="115911" y="1825624"/>
            <a:ext cx="5306096" cy="4832753"/>
          </a:xfrm>
          <a:solidFill>
            <a:srgbClr val="92D050"/>
          </a:solidFill>
        </p:spPr>
        <p:txBody>
          <a:bodyPr>
            <a:normAutofit lnSpcReduction="10000"/>
          </a:bodyPr>
          <a:lstStyle/>
          <a:p>
            <a:r>
              <a:rPr lang="en-GB" dirty="0" smtClean="0"/>
              <a:t>Early Empire, </a:t>
            </a:r>
            <a:r>
              <a:rPr lang="en-GB" i="1" dirty="0" err="1" smtClean="0"/>
              <a:t>cives</a:t>
            </a:r>
            <a:r>
              <a:rPr lang="en-GB" i="1" dirty="0" smtClean="0"/>
              <a:t> </a:t>
            </a:r>
            <a:r>
              <a:rPr lang="en-GB" i="1" dirty="0" err="1" smtClean="0"/>
              <a:t>romani</a:t>
            </a:r>
            <a:r>
              <a:rPr lang="en-GB" i="1" dirty="0" smtClean="0"/>
              <a:t> </a:t>
            </a:r>
            <a:r>
              <a:rPr lang="en-GB" dirty="0" smtClean="0"/>
              <a:t>has various </a:t>
            </a:r>
            <a:r>
              <a:rPr lang="en-GB" dirty="0" err="1" smtClean="0"/>
              <a:t>privilages</a:t>
            </a:r>
            <a:r>
              <a:rPr lang="en-GB" dirty="0" smtClean="0"/>
              <a:t> and duties: </a:t>
            </a:r>
          </a:p>
          <a:p>
            <a:pPr lvl="1"/>
            <a:r>
              <a:rPr lang="en-GB" dirty="0" smtClean="0"/>
              <a:t>marriage, wills, legal representation, business contracts; immunity from judicial torture.</a:t>
            </a:r>
          </a:p>
          <a:p>
            <a:pPr lvl="1"/>
            <a:endParaRPr lang="en-GB" sz="100" dirty="0"/>
          </a:p>
          <a:p>
            <a:r>
              <a:rPr lang="en-GB" dirty="0" smtClean="0"/>
              <a:t>In first century AD majority of </a:t>
            </a:r>
            <a:r>
              <a:rPr lang="en-GB" i="1" dirty="0" err="1" smtClean="0"/>
              <a:t>provinciales</a:t>
            </a:r>
            <a:r>
              <a:rPr lang="en-GB" i="1" dirty="0" smtClean="0"/>
              <a:t> </a:t>
            </a:r>
            <a:r>
              <a:rPr lang="en-GB" dirty="0" smtClean="0"/>
              <a:t>were </a:t>
            </a:r>
            <a:r>
              <a:rPr lang="en-GB" i="1" dirty="0" smtClean="0"/>
              <a:t>peregrine </a:t>
            </a:r>
            <a:r>
              <a:rPr lang="en-GB" dirty="0" smtClean="0"/>
              <a:t>(foreigners).</a:t>
            </a:r>
          </a:p>
          <a:p>
            <a:endParaRPr lang="en-GB" sz="100" dirty="0"/>
          </a:p>
          <a:p>
            <a:r>
              <a:rPr lang="en-GB" i="1" dirty="0" err="1" smtClean="0"/>
              <a:t>Constitutio</a:t>
            </a:r>
            <a:r>
              <a:rPr lang="en-GB" i="1" dirty="0" smtClean="0"/>
              <a:t> </a:t>
            </a:r>
            <a:r>
              <a:rPr lang="en-GB" i="1" dirty="0" err="1" smtClean="0"/>
              <a:t>Antoniniana</a:t>
            </a:r>
            <a:r>
              <a:rPr lang="en-GB" i="1" dirty="0" smtClean="0"/>
              <a:t> </a:t>
            </a:r>
            <a:r>
              <a:rPr lang="en-GB" dirty="0" smtClean="0"/>
              <a:t>– AD 212.</a:t>
            </a:r>
          </a:p>
          <a:p>
            <a:pPr lvl="1"/>
            <a:r>
              <a:rPr lang="en-GB" dirty="0" smtClean="0"/>
              <a:t>Cassius </a:t>
            </a:r>
            <a:r>
              <a:rPr lang="en-GB" dirty="0" err="1" smtClean="0"/>
              <a:t>Dio</a:t>
            </a:r>
            <a:r>
              <a:rPr lang="en-GB" dirty="0" smtClean="0"/>
              <a:t> claims his main motivation was to increase imperial revenue (78.9.5). Only citizens were liable to a 5% tax on inheritance. </a:t>
            </a:r>
            <a:endParaRPr lang="en-GB" dirty="0"/>
          </a:p>
        </p:txBody>
      </p:sp>
      <p:pic>
        <p:nvPicPr>
          <p:cNvPr id="6" name="Content Placeholder 5"/>
          <p:cNvPicPr>
            <a:picLocks noGrp="1" noChangeAspect="1"/>
          </p:cNvPicPr>
          <p:nvPr>
            <p:ph sz="half" idx="2"/>
          </p:nvPr>
        </p:nvPicPr>
        <p:blipFill>
          <a:blip r:embed="rId2"/>
          <a:stretch>
            <a:fillRect/>
          </a:stretch>
        </p:blipFill>
        <p:spPr>
          <a:xfrm>
            <a:off x="5548826" y="1858065"/>
            <a:ext cx="3221686" cy="4800312"/>
          </a:xfrm>
          <a:prstGeom prst="rect">
            <a:avLst/>
          </a:prstGeom>
        </p:spPr>
      </p:pic>
      <p:sp>
        <p:nvSpPr>
          <p:cNvPr id="7" name="Content Placeholder 2"/>
          <p:cNvSpPr txBox="1">
            <a:spLocks/>
          </p:cNvSpPr>
          <p:nvPr/>
        </p:nvSpPr>
        <p:spPr>
          <a:xfrm>
            <a:off x="115911" y="1571223"/>
            <a:ext cx="8860664" cy="5087154"/>
          </a:xfrm>
          <a:prstGeom prst="rect">
            <a:avLst/>
          </a:prstGeom>
          <a:solidFill>
            <a:schemeClr val="accent2">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Motives and implications:</a:t>
            </a:r>
          </a:p>
          <a:p>
            <a:r>
              <a:rPr lang="en-GB" dirty="0" smtClean="0"/>
              <a:t>Whatever we might make of </a:t>
            </a:r>
            <a:r>
              <a:rPr lang="en-GB" dirty="0" err="1" smtClean="0"/>
              <a:t>Dio’s</a:t>
            </a:r>
            <a:r>
              <a:rPr lang="en-GB" dirty="0" smtClean="0"/>
              <a:t> claim, it may have simply mean a means of standardising legal positions with regards to lawsuits, inheritances, property transfers and business contract. </a:t>
            </a:r>
          </a:p>
          <a:p>
            <a:r>
              <a:rPr lang="en-GB" dirty="0" smtClean="0"/>
              <a:t>By early third century AD citizen has already spread quite widely. </a:t>
            </a:r>
          </a:p>
          <a:p>
            <a:r>
              <a:rPr lang="en-GB" dirty="0" smtClean="0"/>
              <a:t>Being a citizen by this point not so much of a privilege – legal distinctions now based on </a:t>
            </a:r>
            <a:r>
              <a:rPr lang="en-GB" i="1" dirty="0" err="1" smtClean="0"/>
              <a:t>honestiores</a:t>
            </a:r>
            <a:r>
              <a:rPr lang="en-GB" i="1" dirty="0" smtClean="0"/>
              <a:t> a</a:t>
            </a:r>
            <a:r>
              <a:rPr lang="en-GB" dirty="0" smtClean="0"/>
              <a:t>nd </a:t>
            </a:r>
            <a:r>
              <a:rPr lang="en-GB" i="1" dirty="0" err="1" smtClean="0"/>
              <a:t>humiliores</a:t>
            </a:r>
            <a:r>
              <a:rPr lang="en-GB" dirty="0" smtClean="0"/>
              <a:t>.</a:t>
            </a:r>
          </a:p>
          <a:p>
            <a:r>
              <a:rPr lang="en-GB" dirty="0" smtClean="0"/>
              <a:t>Freed slaves (</a:t>
            </a:r>
            <a:r>
              <a:rPr lang="en-GB" i="1" dirty="0" err="1" smtClean="0"/>
              <a:t>liberti</a:t>
            </a:r>
            <a:r>
              <a:rPr lang="en-GB" dirty="0" smtClean="0"/>
              <a:t>) and the acquisition of citizenship.</a:t>
            </a:r>
            <a:endParaRPr lang="en-GB" dirty="0"/>
          </a:p>
        </p:txBody>
      </p:sp>
    </p:spTree>
    <p:extLst>
      <p:ext uri="{BB962C8B-B14F-4D97-AF65-F5344CB8AC3E}">
        <p14:creationId xmlns:p14="http://schemas.microsoft.com/office/powerpoint/2010/main" val="245926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accent5">
              <a:lumMod val="40000"/>
              <a:lumOff val="60000"/>
            </a:schemeClr>
          </a:solidFill>
        </p:spPr>
        <p:txBody>
          <a:bodyPr/>
          <a:lstStyle/>
          <a:p>
            <a:r>
              <a:rPr lang="en-GB" b="1" dirty="0" smtClean="0"/>
              <a:t>Municipality and religion</a:t>
            </a:r>
            <a:endParaRPr lang="en-GB" b="1" dirty="0"/>
          </a:p>
        </p:txBody>
      </p:sp>
      <p:sp>
        <p:nvSpPr>
          <p:cNvPr id="5" name="Content Placeholder 4"/>
          <p:cNvSpPr>
            <a:spLocks noGrp="1"/>
          </p:cNvSpPr>
          <p:nvPr>
            <p:ph sz="half" idx="1"/>
          </p:nvPr>
        </p:nvSpPr>
        <p:spPr>
          <a:xfrm>
            <a:off x="154547" y="1854737"/>
            <a:ext cx="5834130" cy="4868036"/>
          </a:xfrm>
          <a:solidFill>
            <a:schemeClr val="tx2">
              <a:lumMod val="20000"/>
              <a:lumOff val="80000"/>
            </a:schemeClr>
          </a:solidFill>
        </p:spPr>
        <p:txBody>
          <a:bodyPr>
            <a:normAutofit lnSpcReduction="10000"/>
          </a:bodyPr>
          <a:lstStyle/>
          <a:p>
            <a:r>
              <a:rPr lang="en-GB" sz="3000" dirty="0" smtClean="0"/>
              <a:t>Just as in the Imperial period, it was possible to have joint Roman and municipal citizenship.</a:t>
            </a:r>
          </a:p>
          <a:p>
            <a:pPr lvl="1"/>
            <a:r>
              <a:rPr lang="en-GB" dirty="0"/>
              <a:t>e</a:t>
            </a:r>
            <a:r>
              <a:rPr lang="en-GB" dirty="0" smtClean="0"/>
              <a:t>.g. Alexandrian and Roman citizenship.</a:t>
            </a:r>
          </a:p>
          <a:p>
            <a:pPr lvl="1"/>
            <a:r>
              <a:rPr lang="en-GB" dirty="0" smtClean="0"/>
              <a:t>Provincial identity also started to develop (citizens of Africa, Gaul, Spain).</a:t>
            </a:r>
          </a:p>
          <a:p>
            <a:pPr lvl="1"/>
            <a:endParaRPr lang="en-GB" sz="100" dirty="0"/>
          </a:p>
          <a:p>
            <a:r>
              <a:rPr lang="en-GB" sz="3000" dirty="0" smtClean="0"/>
              <a:t>Religion played an increasing part in what it meant to be a citizen. </a:t>
            </a:r>
          </a:p>
          <a:p>
            <a:pPr lvl="1"/>
            <a:r>
              <a:rPr lang="en-GB" dirty="0" smtClean="0"/>
              <a:t>“heretics”, pagans and Jews suffered a decrease in their legal rights. They could “pursue the decisions of no judges in private business.” – </a:t>
            </a:r>
            <a:r>
              <a:rPr lang="en-GB" i="1" dirty="0" smtClean="0"/>
              <a:t>Novel of Theodosius </a:t>
            </a:r>
            <a:r>
              <a:rPr lang="en-GB" dirty="0" smtClean="0"/>
              <a:t>3.7.</a:t>
            </a:r>
          </a:p>
          <a:p>
            <a:pPr lvl="1"/>
            <a:endParaRPr lang="en-GB" dirty="0"/>
          </a:p>
          <a:p>
            <a:endParaRPr lang="en-GB" dirty="0" smtClean="0"/>
          </a:p>
          <a:p>
            <a:pPr lvl="1"/>
            <a:endParaRPr lang="en-GB" dirty="0"/>
          </a:p>
        </p:txBody>
      </p:sp>
      <p:sp>
        <p:nvSpPr>
          <p:cNvPr id="6" name="Content Placeholder 5"/>
          <p:cNvSpPr>
            <a:spLocks noGrp="1"/>
          </p:cNvSpPr>
          <p:nvPr>
            <p:ph sz="half" idx="2"/>
          </p:nvPr>
        </p:nvSpPr>
        <p:spPr>
          <a:xfrm>
            <a:off x="6130345" y="1835328"/>
            <a:ext cx="2910624" cy="2875164"/>
          </a:xfrm>
          <a:solidFill>
            <a:schemeClr val="accent4">
              <a:lumMod val="40000"/>
              <a:lumOff val="60000"/>
            </a:schemeClr>
          </a:solidFill>
        </p:spPr>
        <p:txBody>
          <a:bodyPr>
            <a:normAutofit lnSpcReduction="10000"/>
          </a:bodyPr>
          <a:lstStyle/>
          <a:p>
            <a:pPr marL="0" indent="0">
              <a:buNone/>
            </a:pPr>
            <a:r>
              <a:rPr lang="en-GB" dirty="0" smtClean="0"/>
              <a:t>“</a:t>
            </a:r>
            <a:r>
              <a:rPr lang="en-GB" dirty="0"/>
              <a:t>I love </a:t>
            </a:r>
            <a:r>
              <a:rPr lang="en-GB" dirty="0" err="1" smtClean="0"/>
              <a:t>Burdigala</a:t>
            </a:r>
            <a:r>
              <a:rPr lang="en-GB" dirty="0" smtClean="0"/>
              <a:t> [Bordeaux], I esteem Rome: I am a citizen on the one, a consul in both.” – </a:t>
            </a:r>
            <a:r>
              <a:rPr lang="en-GB" b="1" dirty="0" err="1" smtClean="0"/>
              <a:t>Ausonius</a:t>
            </a:r>
            <a:r>
              <a:rPr lang="en-GB" b="1" dirty="0" smtClean="0"/>
              <a:t> </a:t>
            </a:r>
            <a:r>
              <a:rPr lang="en-GB" b="1" i="1" dirty="0" smtClean="0"/>
              <a:t>Poems </a:t>
            </a:r>
            <a:r>
              <a:rPr lang="en-GB" b="1" dirty="0" smtClean="0"/>
              <a:t>11.20.40-41</a:t>
            </a:r>
            <a:r>
              <a:rPr lang="en-GB" dirty="0" smtClean="0"/>
              <a:t>.</a:t>
            </a:r>
            <a:endParaRPr lang="en-GB" dirty="0"/>
          </a:p>
        </p:txBody>
      </p:sp>
      <p:pic>
        <p:nvPicPr>
          <p:cNvPr id="7" name="Picture 6"/>
          <p:cNvPicPr>
            <a:picLocks noChangeAspect="1"/>
          </p:cNvPicPr>
          <p:nvPr/>
        </p:nvPicPr>
        <p:blipFill>
          <a:blip r:embed="rId2"/>
          <a:stretch>
            <a:fillRect/>
          </a:stretch>
        </p:blipFill>
        <p:spPr>
          <a:xfrm>
            <a:off x="6761007" y="4710491"/>
            <a:ext cx="1571624" cy="2087439"/>
          </a:xfrm>
          <a:prstGeom prst="rect">
            <a:avLst/>
          </a:prstGeom>
        </p:spPr>
      </p:pic>
    </p:spTree>
    <p:extLst>
      <p:ext uri="{BB962C8B-B14F-4D97-AF65-F5344CB8AC3E}">
        <p14:creationId xmlns:p14="http://schemas.microsoft.com/office/powerpoint/2010/main" val="17973603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“Barbarians”</a:t>
            </a:r>
            <a:endParaRPr lang="en-GB" b="1" dirty="0"/>
          </a:p>
        </p:txBody>
      </p:sp>
      <p:sp>
        <p:nvSpPr>
          <p:cNvPr id="4" name="Content Placeholder 3"/>
          <p:cNvSpPr>
            <a:spLocks noGrp="1"/>
          </p:cNvSpPr>
          <p:nvPr>
            <p:ph sz="half" idx="1"/>
          </p:nvPr>
        </p:nvSpPr>
        <p:spPr>
          <a:xfrm>
            <a:off x="103031" y="1558344"/>
            <a:ext cx="5074276" cy="5203063"/>
          </a:xfrm>
          <a:solidFill>
            <a:srgbClr val="99FFCC"/>
          </a:solidFill>
        </p:spPr>
        <p:txBody>
          <a:bodyPr>
            <a:normAutofit/>
          </a:bodyPr>
          <a:lstStyle/>
          <a:p>
            <a:r>
              <a:rPr lang="en-GB" dirty="0" smtClean="0"/>
              <a:t>Questions about the status of “barbarians” who settled in the Empire after Caracalla’s grant.</a:t>
            </a:r>
          </a:p>
          <a:p>
            <a:pPr lvl="1"/>
            <a:r>
              <a:rPr lang="en-GB" dirty="0" smtClean="0"/>
              <a:t>Did they have access to Roman civil law?</a:t>
            </a:r>
          </a:p>
          <a:p>
            <a:pPr lvl="1"/>
            <a:r>
              <a:rPr lang="en-GB" dirty="0" smtClean="0"/>
              <a:t>Did they become a new class of “non-citizens” or acquire citizenship through some unknown process.</a:t>
            </a:r>
          </a:p>
          <a:p>
            <a:pPr lvl="1"/>
            <a:endParaRPr lang="en-GB" sz="100" dirty="0"/>
          </a:p>
          <a:p>
            <a:r>
              <a:rPr lang="en-GB" dirty="0" smtClean="0"/>
              <a:t>Unproven assumption by some scholars that that serving in the army or holding a military post granted citizenship.</a:t>
            </a:r>
            <a:endParaRPr lang="en-GB" dirty="0"/>
          </a:p>
        </p:txBody>
      </p:sp>
      <p:sp>
        <p:nvSpPr>
          <p:cNvPr id="5" name="Content Placeholder 4"/>
          <p:cNvSpPr>
            <a:spLocks noGrp="1"/>
          </p:cNvSpPr>
          <p:nvPr>
            <p:ph sz="half" idx="2"/>
          </p:nvPr>
        </p:nvSpPr>
        <p:spPr>
          <a:xfrm>
            <a:off x="5280338" y="1825625"/>
            <a:ext cx="3773510" cy="2424403"/>
          </a:xfrm>
          <a:solidFill>
            <a:schemeClr val="tx2">
              <a:lumMod val="20000"/>
              <a:lumOff val="80000"/>
            </a:schemeClr>
          </a:solidFill>
        </p:spPr>
        <p:txBody>
          <a:bodyPr>
            <a:normAutofit/>
          </a:bodyPr>
          <a:lstStyle/>
          <a:p>
            <a:pPr marL="0" indent="0">
              <a:buNone/>
            </a:pPr>
            <a:r>
              <a:rPr lang="en-GB" dirty="0" smtClean="0"/>
              <a:t>“In this state (</a:t>
            </a:r>
            <a:r>
              <a:rPr lang="en-GB" i="1" dirty="0" err="1" smtClean="0"/>
              <a:t>civitas</a:t>
            </a:r>
            <a:r>
              <a:rPr lang="en-GB" dirty="0" smtClean="0"/>
              <a:t>) along of the entire world only barbarians and slaves are </a:t>
            </a:r>
            <a:r>
              <a:rPr lang="en-GB" i="1" dirty="0" err="1" smtClean="0"/>
              <a:t>peregrini</a:t>
            </a:r>
            <a:r>
              <a:rPr lang="en-GB" dirty="0" smtClean="0"/>
              <a:t>.” – </a:t>
            </a:r>
            <a:r>
              <a:rPr lang="en-GB" b="1" dirty="0" err="1" smtClean="0"/>
              <a:t>Sidonius</a:t>
            </a:r>
            <a:r>
              <a:rPr lang="en-GB" b="1" dirty="0" smtClean="0"/>
              <a:t> </a:t>
            </a:r>
            <a:r>
              <a:rPr lang="en-GB" b="1" dirty="0" err="1" smtClean="0"/>
              <a:t>Apollinaris</a:t>
            </a:r>
            <a:r>
              <a:rPr lang="en-GB" b="1" dirty="0" smtClean="0"/>
              <a:t> </a:t>
            </a:r>
            <a:r>
              <a:rPr lang="en-GB" b="1" i="1" dirty="0" smtClean="0"/>
              <a:t>Letters </a:t>
            </a:r>
            <a:r>
              <a:rPr lang="en-GB" b="1" dirty="0" smtClean="0"/>
              <a:t>1.6.3</a:t>
            </a:r>
            <a:r>
              <a:rPr lang="en-GB" dirty="0" smtClean="0"/>
              <a:t>.</a:t>
            </a:r>
            <a:endParaRPr lang="en-GB" dirty="0"/>
          </a:p>
        </p:txBody>
      </p:sp>
      <p:sp>
        <p:nvSpPr>
          <p:cNvPr id="6" name="Content Placeholder 2"/>
          <p:cNvSpPr txBox="1">
            <a:spLocks/>
          </p:cNvSpPr>
          <p:nvPr/>
        </p:nvSpPr>
        <p:spPr>
          <a:xfrm>
            <a:off x="5280338" y="4384964"/>
            <a:ext cx="3773510" cy="2089552"/>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“Those whom she has conquered she calls citizens”. – </a:t>
            </a:r>
            <a:r>
              <a:rPr lang="en-GB" b="1" dirty="0" err="1" smtClean="0"/>
              <a:t>Claudian</a:t>
            </a:r>
            <a:r>
              <a:rPr lang="en-GB" b="1" dirty="0" smtClean="0"/>
              <a:t> </a:t>
            </a:r>
            <a:r>
              <a:rPr lang="en-GB" b="1" i="1" dirty="0" smtClean="0"/>
              <a:t>On the Consulate of Stilicho </a:t>
            </a:r>
            <a:r>
              <a:rPr lang="en-GB" b="1" dirty="0" smtClean="0"/>
              <a:t>3.152-153</a:t>
            </a:r>
            <a:r>
              <a:rPr lang="en-GB" dirty="0" smtClean="0"/>
              <a:t>.</a:t>
            </a:r>
            <a:endParaRPr lang="en-GB" dirty="0"/>
          </a:p>
        </p:txBody>
      </p:sp>
      <p:sp>
        <p:nvSpPr>
          <p:cNvPr id="7" name="Content Placeholder 2"/>
          <p:cNvSpPr txBox="1">
            <a:spLocks/>
          </p:cNvSpPr>
          <p:nvPr/>
        </p:nvSpPr>
        <p:spPr>
          <a:xfrm>
            <a:off x="218941" y="365126"/>
            <a:ext cx="8718997" cy="6319009"/>
          </a:xfrm>
          <a:prstGeom prst="rect">
            <a:avLst/>
          </a:prstGeom>
          <a:solidFill>
            <a:srgbClr val="92D050"/>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Indirect evidence for “barbarian” engagement with the Roman legal system.</a:t>
            </a:r>
          </a:p>
          <a:p>
            <a:r>
              <a:rPr lang="en-GB" dirty="0" smtClean="0"/>
              <a:t>Landholding and tax liabilities (former acquired through military service). Use of Roman testimony law (e.g. </a:t>
            </a:r>
            <a:r>
              <a:rPr lang="en-GB" dirty="0" err="1" smtClean="0"/>
              <a:t>Aspar</a:t>
            </a:r>
            <a:r>
              <a:rPr lang="en-GB" dirty="0" smtClean="0"/>
              <a:t> making </a:t>
            </a:r>
            <a:r>
              <a:rPr lang="en-GB" dirty="0" err="1" smtClean="0"/>
              <a:t>Theoderic</a:t>
            </a:r>
            <a:r>
              <a:rPr lang="en-GB" dirty="0" smtClean="0"/>
              <a:t> Strabo one of his heirs).</a:t>
            </a:r>
          </a:p>
          <a:p>
            <a:pPr lvl="1"/>
            <a:r>
              <a:rPr lang="en-GB" dirty="0" smtClean="0"/>
              <a:t>Groups of </a:t>
            </a:r>
            <a:r>
              <a:rPr lang="en-GB" dirty="0" err="1" smtClean="0"/>
              <a:t>Alamanni</a:t>
            </a:r>
            <a:r>
              <a:rPr lang="en-GB" dirty="0" smtClean="0"/>
              <a:t> settled in Gaul (AD 360s) and Po River valley (AD 370), and defeated Goths and </a:t>
            </a:r>
            <a:r>
              <a:rPr lang="en-GB" dirty="0" err="1" smtClean="0"/>
              <a:t>Taifals</a:t>
            </a:r>
            <a:r>
              <a:rPr lang="en-GB" dirty="0" smtClean="0"/>
              <a:t> in Italy in AD 377 – </a:t>
            </a:r>
            <a:r>
              <a:rPr lang="en-GB" dirty="0" err="1" smtClean="0"/>
              <a:t>Ammianus</a:t>
            </a:r>
            <a:r>
              <a:rPr lang="en-GB" dirty="0" smtClean="0"/>
              <a:t> </a:t>
            </a:r>
            <a:r>
              <a:rPr lang="en-GB" dirty="0" err="1" smtClean="0"/>
              <a:t>Marcellinus</a:t>
            </a:r>
            <a:r>
              <a:rPr lang="en-GB" dirty="0" smtClean="0"/>
              <a:t> 20.4.1, 28.5.15, 31.9.4.</a:t>
            </a:r>
          </a:p>
          <a:p>
            <a:r>
              <a:rPr lang="en-GB" dirty="0" smtClean="0"/>
              <a:t>Marriage – </a:t>
            </a:r>
            <a:r>
              <a:rPr lang="en-GB" i="1" dirty="0" err="1" smtClean="0"/>
              <a:t>ius</a:t>
            </a:r>
            <a:r>
              <a:rPr lang="en-GB" i="1" dirty="0" smtClean="0"/>
              <a:t> </a:t>
            </a:r>
            <a:r>
              <a:rPr lang="en-GB" i="1" dirty="0" err="1" smtClean="0"/>
              <a:t>conubii</a:t>
            </a:r>
            <a:r>
              <a:rPr lang="en-GB" i="1" dirty="0" smtClean="0"/>
              <a:t> </a:t>
            </a:r>
            <a:r>
              <a:rPr lang="en-GB" dirty="0" smtClean="0"/>
              <a:t>– </a:t>
            </a:r>
            <a:r>
              <a:rPr lang="en-GB" dirty="0" err="1" smtClean="0"/>
              <a:t>Prudentius</a:t>
            </a:r>
            <a:r>
              <a:rPr lang="en-GB" dirty="0" smtClean="0"/>
              <a:t>. </a:t>
            </a:r>
          </a:p>
          <a:p>
            <a:r>
              <a:rPr lang="en-GB" dirty="0" smtClean="0"/>
              <a:t>Possibility that </a:t>
            </a:r>
            <a:r>
              <a:rPr lang="en-GB" dirty="0" err="1" smtClean="0"/>
              <a:t>Antonine</a:t>
            </a:r>
            <a:r>
              <a:rPr lang="en-GB" dirty="0" smtClean="0"/>
              <a:t> Constitution was self-perpetuating. </a:t>
            </a:r>
          </a:p>
          <a:p>
            <a:endParaRPr lang="en-GB" sz="100" dirty="0"/>
          </a:p>
          <a:p>
            <a:pPr marL="0" indent="0">
              <a:buNone/>
            </a:pPr>
            <a:r>
              <a:rPr lang="en-GB" dirty="0" smtClean="0"/>
              <a:t>Distinction in Late Roman Law:</a:t>
            </a:r>
          </a:p>
          <a:p>
            <a:r>
              <a:rPr lang="en-GB" dirty="0" smtClean="0"/>
              <a:t>Less emphasis on citizen and non-citizen, but on free and various degrees of legal disability;</a:t>
            </a:r>
          </a:p>
          <a:p>
            <a:pPr lvl="1"/>
            <a:r>
              <a:rPr lang="en-GB" dirty="0"/>
              <a:t>s</a:t>
            </a:r>
            <a:r>
              <a:rPr lang="en-GB" dirty="0" smtClean="0"/>
              <a:t>lave, freedman, </a:t>
            </a:r>
            <a:r>
              <a:rPr lang="en-GB" i="1" dirty="0" err="1" smtClean="0"/>
              <a:t>colonus</a:t>
            </a:r>
            <a:r>
              <a:rPr lang="en-GB" dirty="0" smtClean="0"/>
              <a:t>, </a:t>
            </a:r>
            <a:r>
              <a:rPr lang="en-GB" i="1" dirty="0" err="1" smtClean="0"/>
              <a:t>laetus</a:t>
            </a:r>
            <a:r>
              <a:rPr lang="en-GB" i="1" dirty="0" smtClean="0"/>
              <a:t> </a:t>
            </a:r>
            <a:r>
              <a:rPr lang="en-GB" dirty="0" smtClean="0"/>
              <a:t>(someone who settled on land voluntarily (generally “barbarians”), etc.</a:t>
            </a:r>
            <a:endParaRPr lang="en-GB" dirty="0"/>
          </a:p>
        </p:txBody>
      </p:sp>
    </p:spTree>
    <p:extLst>
      <p:ext uri="{BB962C8B-B14F-4D97-AF65-F5344CB8AC3E}">
        <p14:creationId xmlns:p14="http://schemas.microsoft.com/office/powerpoint/2010/main" val="123757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i="1" dirty="0" err="1" smtClean="0"/>
              <a:t>coloni</a:t>
            </a:r>
            <a:r>
              <a:rPr lang="en-GB" b="1" i="1" dirty="0" smtClean="0"/>
              <a:t> </a:t>
            </a:r>
            <a:endParaRPr lang="en-GB" b="1" i="1" dirty="0"/>
          </a:p>
        </p:txBody>
      </p:sp>
      <p:sp>
        <p:nvSpPr>
          <p:cNvPr id="3" name="Content Placeholder 2"/>
          <p:cNvSpPr>
            <a:spLocks noGrp="1"/>
          </p:cNvSpPr>
          <p:nvPr>
            <p:ph idx="1"/>
          </p:nvPr>
        </p:nvSpPr>
        <p:spPr>
          <a:xfrm>
            <a:off x="57588" y="1571223"/>
            <a:ext cx="4095482" cy="2975019"/>
          </a:xfrm>
          <a:solidFill>
            <a:srgbClr val="EFEF89"/>
          </a:solidFill>
        </p:spPr>
        <p:txBody>
          <a:bodyPr>
            <a:normAutofit/>
          </a:bodyPr>
          <a:lstStyle/>
          <a:p>
            <a:pPr marL="0" indent="0">
              <a:buNone/>
            </a:pPr>
            <a:r>
              <a:rPr lang="en-GB" sz="2400" dirty="0" smtClean="0"/>
              <a:t>“</a:t>
            </a:r>
            <a:r>
              <a:rPr lang="en-GB" sz="2400" i="1" dirty="0" err="1" smtClean="0"/>
              <a:t>coloni</a:t>
            </a:r>
            <a:r>
              <a:rPr lang="en-GB" sz="2400" dirty="0" smtClean="0"/>
              <a:t> who consider flight must be bound with chains and reduced to servile condition, so by virtue of their condemnation to slavery they shall be compelled to fulfil the duties of a free man.” – </a:t>
            </a:r>
            <a:r>
              <a:rPr lang="en-GB" sz="2400" b="1" i="1" dirty="0" err="1" smtClean="0"/>
              <a:t>CTh</a:t>
            </a:r>
            <a:r>
              <a:rPr lang="en-GB" sz="2400" b="1" i="1" dirty="0" smtClean="0"/>
              <a:t> </a:t>
            </a:r>
            <a:r>
              <a:rPr lang="en-GB" sz="2400" b="1" dirty="0" smtClean="0"/>
              <a:t>5.17.1 </a:t>
            </a:r>
            <a:r>
              <a:rPr lang="en-GB" sz="2400" dirty="0" smtClean="0"/>
              <a:t>[Edict of Constantine]</a:t>
            </a:r>
          </a:p>
        </p:txBody>
      </p:sp>
      <p:pic>
        <p:nvPicPr>
          <p:cNvPr id="4" name="Picture 3"/>
          <p:cNvPicPr>
            <a:picLocks noChangeAspect="1"/>
          </p:cNvPicPr>
          <p:nvPr/>
        </p:nvPicPr>
        <p:blipFill>
          <a:blip r:embed="rId2"/>
          <a:stretch>
            <a:fillRect/>
          </a:stretch>
        </p:blipFill>
        <p:spPr>
          <a:xfrm>
            <a:off x="166693" y="4419710"/>
            <a:ext cx="3666602" cy="2438290"/>
          </a:xfrm>
          <a:prstGeom prst="rect">
            <a:avLst/>
          </a:prstGeom>
        </p:spPr>
      </p:pic>
      <p:sp>
        <p:nvSpPr>
          <p:cNvPr id="5" name="Content Placeholder 2"/>
          <p:cNvSpPr txBox="1">
            <a:spLocks/>
          </p:cNvSpPr>
          <p:nvPr/>
        </p:nvSpPr>
        <p:spPr>
          <a:xfrm>
            <a:off x="4288665" y="103031"/>
            <a:ext cx="4797747" cy="6649682"/>
          </a:xfrm>
          <a:prstGeom prst="rect">
            <a:avLst/>
          </a:prstGeom>
          <a:solidFill>
            <a:schemeClr val="accent4">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The edict also mentions that the landlord who received the </a:t>
            </a:r>
            <a:r>
              <a:rPr lang="en-GB" i="1" dirty="0" err="1" smtClean="0"/>
              <a:t>colonus</a:t>
            </a:r>
            <a:r>
              <a:rPr lang="en-GB" i="1" dirty="0" smtClean="0"/>
              <a:t> </a:t>
            </a:r>
            <a:r>
              <a:rPr lang="en-GB" dirty="0" smtClean="0"/>
              <a:t>was obliged to return him and cover the tax liability (capitation tax) during the time the individual absconded.</a:t>
            </a:r>
          </a:p>
          <a:p>
            <a:pPr lvl="1"/>
            <a:r>
              <a:rPr lang="en-GB" dirty="0" smtClean="0"/>
              <a:t>Benefit for other landlord as they profited from the labour of the </a:t>
            </a:r>
            <a:r>
              <a:rPr lang="en-GB" i="1" dirty="0" err="1" smtClean="0"/>
              <a:t>colonus</a:t>
            </a:r>
            <a:r>
              <a:rPr lang="en-GB" dirty="0" smtClean="0"/>
              <a:t> and the capitation tax liability remained with other landlord (assuming they hide the </a:t>
            </a:r>
            <a:r>
              <a:rPr lang="en-GB" i="1" dirty="0" err="1" smtClean="0"/>
              <a:t>colonus</a:t>
            </a:r>
            <a:r>
              <a:rPr lang="en-GB" dirty="0" smtClean="0"/>
              <a:t>).</a:t>
            </a:r>
          </a:p>
          <a:p>
            <a:endParaRPr lang="en-GB" sz="100" dirty="0"/>
          </a:p>
          <a:p>
            <a:r>
              <a:rPr lang="en-GB" i="1" dirty="0" err="1"/>
              <a:t>Colonus</a:t>
            </a:r>
            <a:r>
              <a:rPr lang="en-GB" dirty="0"/>
              <a:t> or </a:t>
            </a:r>
            <a:r>
              <a:rPr lang="en-GB" i="1" dirty="0" err="1"/>
              <a:t>colonatus</a:t>
            </a:r>
            <a:r>
              <a:rPr lang="en-GB" dirty="0"/>
              <a:t> may have been quite a broad umbrella for a number of dependent legal statuses?</a:t>
            </a:r>
          </a:p>
          <a:p>
            <a:endParaRPr lang="en-GB" dirty="0"/>
          </a:p>
        </p:txBody>
      </p:sp>
    </p:spTree>
    <p:extLst>
      <p:ext uri="{BB962C8B-B14F-4D97-AF65-F5344CB8AC3E}">
        <p14:creationId xmlns:p14="http://schemas.microsoft.com/office/powerpoint/2010/main" val="14472992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solidFill>
                <a:prstClr val="black"/>
              </a:solidFill>
            </a:endParaRPr>
          </a:p>
          <a:p>
            <a:pPr algn="ctr"/>
            <a:endParaRPr lang="en-GB" sz="2800" b="1" dirty="0" smtClean="0">
              <a:solidFill>
                <a:prstClr val="black"/>
              </a:solidFill>
            </a:endParaRPr>
          </a:p>
          <a:p>
            <a:pPr algn="ctr"/>
            <a:r>
              <a:rPr lang="en-GB" sz="9600" b="1" dirty="0" smtClean="0">
                <a:solidFill>
                  <a:prstClr val="black"/>
                </a:solidFill>
              </a:rPr>
              <a:t>Families and Households</a:t>
            </a:r>
            <a:endParaRPr lang="en-GB" sz="9600" b="1" dirty="0">
              <a:solidFill>
                <a:prstClr val="black"/>
              </a:solidFill>
            </a:endParaRPr>
          </a:p>
        </p:txBody>
      </p:sp>
    </p:spTree>
    <p:extLst>
      <p:ext uri="{BB962C8B-B14F-4D97-AF65-F5344CB8AC3E}">
        <p14:creationId xmlns:p14="http://schemas.microsoft.com/office/powerpoint/2010/main" val="38266520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Members of a household</a:t>
            </a:r>
            <a:endParaRPr lang="en-GB" b="1" dirty="0"/>
          </a:p>
        </p:txBody>
      </p:sp>
      <p:sp>
        <p:nvSpPr>
          <p:cNvPr id="4" name="Content Placeholder 3"/>
          <p:cNvSpPr>
            <a:spLocks noGrp="1"/>
          </p:cNvSpPr>
          <p:nvPr>
            <p:ph sz="half" idx="1"/>
          </p:nvPr>
        </p:nvSpPr>
        <p:spPr>
          <a:xfrm>
            <a:off x="128789" y="1825625"/>
            <a:ext cx="5653493" cy="4884268"/>
          </a:xfrm>
          <a:solidFill>
            <a:schemeClr val="accent4">
              <a:lumMod val="60000"/>
              <a:lumOff val="40000"/>
            </a:schemeClr>
          </a:solidFill>
        </p:spPr>
        <p:txBody>
          <a:bodyPr>
            <a:normAutofit/>
          </a:bodyPr>
          <a:lstStyle/>
          <a:p>
            <a:r>
              <a:rPr lang="en-GB" dirty="0" smtClean="0"/>
              <a:t>Nuclear core: husband and/or wife, children;</a:t>
            </a:r>
          </a:p>
          <a:p>
            <a:pPr lvl="1"/>
            <a:r>
              <a:rPr lang="en-GB" dirty="0" smtClean="0"/>
              <a:t>Lack of polygamy within Empire;</a:t>
            </a:r>
          </a:p>
          <a:p>
            <a:pPr lvl="1"/>
            <a:r>
              <a:rPr lang="en-GB" dirty="0" smtClean="0"/>
              <a:t>Re-marriage fairly common;</a:t>
            </a:r>
          </a:p>
          <a:p>
            <a:pPr lvl="1"/>
            <a:r>
              <a:rPr lang="en-GB" dirty="0" smtClean="0"/>
              <a:t>No explicit requirement to live in husband’s parents household (although they might). </a:t>
            </a:r>
          </a:p>
          <a:p>
            <a:pPr lvl="1"/>
            <a:endParaRPr lang="en-GB" sz="100" dirty="0"/>
          </a:p>
          <a:p>
            <a:r>
              <a:rPr lang="en-GB" dirty="0" smtClean="0"/>
              <a:t>Potential wider members: siblings, aunts and uncles, slaves, freedmen, clients and tenants.</a:t>
            </a:r>
          </a:p>
          <a:p>
            <a:pPr lvl="1"/>
            <a:r>
              <a:rPr lang="en-GB" dirty="0" smtClean="0"/>
              <a:t>In rural contexts, seasonal labourers (temporarily). </a:t>
            </a:r>
            <a:endParaRPr lang="en-GB" dirty="0"/>
          </a:p>
        </p:txBody>
      </p:sp>
      <p:pic>
        <p:nvPicPr>
          <p:cNvPr id="6" name="Content Placeholder 5"/>
          <p:cNvPicPr>
            <a:picLocks noGrp="1" noChangeAspect="1"/>
          </p:cNvPicPr>
          <p:nvPr>
            <p:ph sz="half" idx="2"/>
          </p:nvPr>
        </p:nvPicPr>
        <p:blipFill>
          <a:blip r:embed="rId2"/>
          <a:stretch>
            <a:fillRect/>
          </a:stretch>
        </p:blipFill>
        <p:spPr>
          <a:xfrm>
            <a:off x="5893048" y="1825626"/>
            <a:ext cx="3031675" cy="2025158"/>
          </a:xfrm>
          <a:prstGeom prst="rect">
            <a:avLst/>
          </a:prstGeom>
        </p:spPr>
      </p:pic>
      <p:sp>
        <p:nvSpPr>
          <p:cNvPr id="7" name="Rectangle 6"/>
          <p:cNvSpPr/>
          <p:nvPr/>
        </p:nvSpPr>
        <p:spPr>
          <a:xfrm>
            <a:off x="5893048" y="3850784"/>
            <a:ext cx="3031675" cy="646331"/>
          </a:xfrm>
          <a:prstGeom prst="rect">
            <a:avLst/>
          </a:prstGeom>
          <a:solidFill>
            <a:schemeClr val="accent3">
              <a:lumMod val="20000"/>
              <a:lumOff val="80000"/>
            </a:schemeClr>
          </a:solidFill>
        </p:spPr>
        <p:txBody>
          <a:bodyPr wrap="square">
            <a:spAutoFit/>
          </a:bodyPr>
          <a:lstStyle/>
          <a:p>
            <a:r>
              <a:rPr lang="en-GB" dirty="0" smtClean="0"/>
              <a:t>Bas-relief of a sarcophagus, Baths of Diocletian</a:t>
            </a:r>
            <a:endParaRPr lang="en-GB" dirty="0"/>
          </a:p>
        </p:txBody>
      </p:sp>
      <p:pic>
        <p:nvPicPr>
          <p:cNvPr id="8" name="Picture 7"/>
          <p:cNvPicPr>
            <a:picLocks noChangeAspect="1"/>
          </p:cNvPicPr>
          <p:nvPr/>
        </p:nvPicPr>
        <p:blipFill>
          <a:blip r:embed="rId3"/>
          <a:stretch>
            <a:fillRect/>
          </a:stretch>
        </p:blipFill>
        <p:spPr>
          <a:xfrm>
            <a:off x="5650204" y="4689074"/>
            <a:ext cx="1758681" cy="1798251"/>
          </a:xfrm>
          <a:prstGeom prst="rect">
            <a:avLst/>
          </a:prstGeom>
        </p:spPr>
      </p:pic>
      <p:sp>
        <p:nvSpPr>
          <p:cNvPr id="9" name="Rectangle 8"/>
          <p:cNvSpPr/>
          <p:nvPr/>
        </p:nvSpPr>
        <p:spPr>
          <a:xfrm>
            <a:off x="7408885" y="4689074"/>
            <a:ext cx="1689213" cy="1754326"/>
          </a:xfrm>
          <a:prstGeom prst="rect">
            <a:avLst/>
          </a:prstGeom>
          <a:solidFill>
            <a:schemeClr val="accent3">
              <a:lumMod val="20000"/>
              <a:lumOff val="80000"/>
            </a:schemeClr>
          </a:solidFill>
        </p:spPr>
        <p:txBody>
          <a:bodyPr wrap="square">
            <a:spAutoFit/>
          </a:bodyPr>
          <a:lstStyle/>
          <a:p>
            <a:r>
              <a:rPr lang="en-GB" dirty="0" smtClean="0"/>
              <a:t>Possible portrait of </a:t>
            </a:r>
            <a:r>
              <a:rPr lang="en-GB" dirty="0" err="1" smtClean="0"/>
              <a:t>Galla</a:t>
            </a:r>
            <a:r>
              <a:rPr lang="en-GB" dirty="0" smtClean="0"/>
              <a:t> </a:t>
            </a:r>
            <a:r>
              <a:rPr lang="en-GB" dirty="0" err="1" smtClean="0"/>
              <a:t>Placidia</a:t>
            </a:r>
            <a:r>
              <a:rPr lang="en-GB" dirty="0" smtClean="0"/>
              <a:t> and her children (8</a:t>
            </a:r>
            <a:r>
              <a:rPr lang="en-GB" baseline="30000" dirty="0" smtClean="0"/>
              <a:t>th</a:t>
            </a:r>
            <a:r>
              <a:rPr lang="en-GB" dirty="0" smtClean="0"/>
              <a:t> century AD), Lombard Italy.</a:t>
            </a:r>
            <a:endParaRPr lang="en-GB" dirty="0"/>
          </a:p>
        </p:txBody>
      </p:sp>
    </p:spTree>
    <p:extLst>
      <p:ext uri="{BB962C8B-B14F-4D97-AF65-F5344CB8AC3E}">
        <p14:creationId xmlns:p14="http://schemas.microsoft.com/office/powerpoint/2010/main" val="35148177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Marriage</a:t>
            </a:r>
            <a:endParaRPr lang="en-GB" b="1" dirty="0"/>
          </a:p>
        </p:txBody>
      </p:sp>
      <p:sp>
        <p:nvSpPr>
          <p:cNvPr id="3" name="Content Placeholder 2"/>
          <p:cNvSpPr>
            <a:spLocks noGrp="1"/>
          </p:cNvSpPr>
          <p:nvPr>
            <p:ph sz="half" idx="1"/>
          </p:nvPr>
        </p:nvSpPr>
        <p:spPr>
          <a:xfrm>
            <a:off x="103031" y="1493950"/>
            <a:ext cx="4958366" cy="5364050"/>
          </a:xfrm>
          <a:solidFill>
            <a:schemeClr val="accent2">
              <a:lumMod val="20000"/>
              <a:lumOff val="80000"/>
            </a:schemeClr>
          </a:solidFill>
        </p:spPr>
        <p:txBody>
          <a:bodyPr>
            <a:normAutofit fontScale="92500"/>
          </a:bodyPr>
          <a:lstStyle/>
          <a:p>
            <a:r>
              <a:rPr lang="en-GB" dirty="0" smtClean="0"/>
              <a:t>No stipulated ritual or ceremony required by the state to legitimate the marriage, only the consent </a:t>
            </a:r>
            <a:r>
              <a:rPr lang="en-GB" dirty="0"/>
              <a:t>of the </a:t>
            </a:r>
            <a:r>
              <a:rPr lang="en-GB" i="1" dirty="0" err="1"/>
              <a:t>patres</a:t>
            </a:r>
            <a:r>
              <a:rPr lang="en-GB" i="1" dirty="0"/>
              <a:t> </a:t>
            </a:r>
            <a:r>
              <a:rPr lang="en-GB" i="1" dirty="0" err="1" smtClean="0"/>
              <a:t>familias</a:t>
            </a:r>
            <a:r>
              <a:rPr lang="en-GB" dirty="0" smtClean="0"/>
              <a:t>.</a:t>
            </a:r>
          </a:p>
          <a:p>
            <a:pPr lvl="1"/>
            <a:r>
              <a:rPr lang="en-GB" dirty="0" smtClean="0"/>
              <a:t>A marriage contract between families in some cases.</a:t>
            </a:r>
          </a:p>
          <a:p>
            <a:pPr lvl="1"/>
            <a:r>
              <a:rPr lang="en-GB" dirty="0" smtClean="0"/>
              <a:t>No set limit on length of betrothal.</a:t>
            </a:r>
          </a:p>
          <a:p>
            <a:endParaRPr lang="en-GB" sz="100" dirty="0"/>
          </a:p>
          <a:p>
            <a:r>
              <a:rPr lang="en-GB" dirty="0" smtClean="0"/>
              <a:t>However, ceremonial rites did exist: veil, procession, bawdy songs, rings. Feast and gifts from family.</a:t>
            </a:r>
          </a:p>
          <a:p>
            <a:endParaRPr lang="en-GB" sz="100" dirty="0"/>
          </a:p>
          <a:p>
            <a:r>
              <a:rPr lang="en-GB" dirty="0" smtClean="0"/>
              <a:t>No priests officiating at the wedding (Christian or otherwise).</a:t>
            </a:r>
            <a:endParaRPr lang="en-GB" dirty="0"/>
          </a:p>
        </p:txBody>
      </p:sp>
      <p:pic>
        <p:nvPicPr>
          <p:cNvPr id="5" name="Content Placeholder 4"/>
          <p:cNvPicPr>
            <a:picLocks noGrp="1" noChangeAspect="1"/>
          </p:cNvPicPr>
          <p:nvPr>
            <p:ph sz="half" idx="2"/>
          </p:nvPr>
        </p:nvPicPr>
        <p:blipFill>
          <a:blip r:embed="rId2"/>
          <a:stretch>
            <a:fillRect/>
          </a:stretch>
        </p:blipFill>
        <p:spPr>
          <a:xfrm>
            <a:off x="5154769" y="1596980"/>
            <a:ext cx="3886200" cy="2830449"/>
          </a:xfrm>
          <a:prstGeom prst="rect">
            <a:avLst/>
          </a:prstGeom>
        </p:spPr>
      </p:pic>
      <p:sp>
        <p:nvSpPr>
          <p:cNvPr id="6" name="TextBox 5"/>
          <p:cNvSpPr txBox="1"/>
          <p:nvPr/>
        </p:nvSpPr>
        <p:spPr>
          <a:xfrm>
            <a:off x="5154769" y="4427429"/>
            <a:ext cx="3886200" cy="1477328"/>
          </a:xfrm>
          <a:prstGeom prst="rect">
            <a:avLst/>
          </a:prstGeom>
          <a:solidFill>
            <a:schemeClr val="accent1">
              <a:lumMod val="40000"/>
              <a:lumOff val="60000"/>
            </a:schemeClr>
          </a:solidFill>
        </p:spPr>
        <p:txBody>
          <a:bodyPr wrap="square" rtlCol="0">
            <a:spAutoFit/>
          </a:bodyPr>
          <a:lstStyle/>
          <a:p>
            <a:r>
              <a:rPr lang="en-GB" dirty="0" smtClean="0"/>
              <a:t>Some 380 odd objects found in a 4</a:t>
            </a:r>
            <a:r>
              <a:rPr lang="en-GB" baseline="30000" dirty="0" smtClean="0"/>
              <a:t>th</a:t>
            </a:r>
            <a:r>
              <a:rPr lang="en-GB" dirty="0" smtClean="0"/>
              <a:t> century residence on the Esquiline Hill in Rome. Wedding presents connected to the marriage of </a:t>
            </a:r>
            <a:r>
              <a:rPr lang="en-GB" dirty="0" err="1" smtClean="0"/>
              <a:t>Proiecta</a:t>
            </a:r>
            <a:r>
              <a:rPr lang="en-GB" dirty="0" smtClean="0"/>
              <a:t> and </a:t>
            </a:r>
            <a:r>
              <a:rPr lang="en-GB" dirty="0" err="1" smtClean="0"/>
              <a:t>Secundus</a:t>
            </a:r>
            <a:r>
              <a:rPr lang="en-GB" dirty="0" smtClean="0"/>
              <a:t>.</a:t>
            </a:r>
            <a:endParaRPr lang="en-GB" dirty="0"/>
          </a:p>
        </p:txBody>
      </p:sp>
      <p:pic>
        <p:nvPicPr>
          <p:cNvPr id="7" name="Picture 6"/>
          <p:cNvPicPr>
            <a:picLocks noChangeAspect="1"/>
          </p:cNvPicPr>
          <p:nvPr/>
        </p:nvPicPr>
        <p:blipFill>
          <a:blip r:embed="rId3"/>
          <a:stretch>
            <a:fillRect/>
          </a:stretch>
        </p:blipFill>
        <p:spPr>
          <a:xfrm>
            <a:off x="7843234" y="5576100"/>
            <a:ext cx="1197735" cy="1224678"/>
          </a:xfrm>
          <a:prstGeom prst="rect">
            <a:avLst/>
          </a:prstGeom>
        </p:spPr>
      </p:pic>
      <p:pic>
        <p:nvPicPr>
          <p:cNvPr id="8" name="Picture 7"/>
          <p:cNvPicPr>
            <a:picLocks noChangeAspect="1"/>
          </p:cNvPicPr>
          <p:nvPr/>
        </p:nvPicPr>
        <p:blipFill>
          <a:blip r:embed="rId4"/>
          <a:stretch>
            <a:fillRect/>
          </a:stretch>
        </p:blipFill>
        <p:spPr>
          <a:xfrm>
            <a:off x="6251083" y="5812081"/>
            <a:ext cx="1545465" cy="956293"/>
          </a:xfrm>
          <a:prstGeom prst="rect">
            <a:avLst/>
          </a:prstGeom>
        </p:spPr>
      </p:pic>
      <p:pic>
        <p:nvPicPr>
          <p:cNvPr id="9" name="Picture 8"/>
          <p:cNvPicPr>
            <a:picLocks noChangeAspect="1"/>
          </p:cNvPicPr>
          <p:nvPr/>
        </p:nvPicPr>
        <p:blipFill>
          <a:blip r:embed="rId5"/>
          <a:stretch>
            <a:fillRect/>
          </a:stretch>
        </p:blipFill>
        <p:spPr>
          <a:xfrm>
            <a:off x="4558394" y="5904757"/>
            <a:ext cx="1692690" cy="863617"/>
          </a:xfrm>
          <a:prstGeom prst="rect">
            <a:avLst/>
          </a:prstGeom>
        </p:spPr>
      </p:pic>
      <p:sp>
        <p:nvSpPr>
          <p:cNvPr id="11" name="Content Placeholder 2"/>
          <p:cNvSpPr txBox="1">
            <a:spLocks/>
          </p:cNvSpPr>
          <p:nvPr/>
        </p:nvSpPr>
        <p:spPr>
          <a:xfrm>
            <a:off x="247113" y="1112813"/>
            <a:ext cx="4790941" cy="5649308"/>
          </a:xfrm>
          <a:prstGeom prst="rect">
            <a:avLst/>
          </a:prstGeom>
          <a:solidFill>
            <a:schemeClr val="accent4">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Late Antique Developments:</a:t>
            </a:r>
          </a:p>
          <a:p>
            <a:r>
              <a:rPr lang="en-GB" dirty="0" smtClean="0"/>
              <a:t>Fiancé's presentation of betrothal gifts to brides family; bride continue to bring in a dowry. </a:t>
            </a:r>
          </a:p>
          <a:p>
            <a:r>
              <a:rPr lang="en-GB" dirty="0" smtClean="0"/>
              <a:t>Potential involvement of clergy:</a:t>
            </a:r>
          </a:p>
          <a:p>
            <a:pPr lvl="1"/>
            <a:r>
              <a:rPr lang="en-GB" dirty="0" smtClean="0"/>
              <a:t>Overseeing signing and sealing of marriage contracts;</a:t>
            </a:r>
          </a:p>
          <a:p>
            <a:pPr lvl="1"/>
            <a:r>
              <a:rPr lang="en-GB" dirty="0" smtClean="0"/>
              <a:t>bride veiled in a church (likely part of betrothal agreement;</a:t>
            </a:r>
          </a:p>
          <a:p>
            <a:pPr lvl="1"/>
            <a:r>
              <a:rPr lang="en-GB" dirty="0" smtClean="0"/>
              <a:t>though no evidence of major involvement in “marriage ceremony”.</a:t>
            </a:r>
          </a:p>
          <a:p>
            <a:endParaRPr lang="en-GB" dirty="0"/>
          </a:p>
        </p:txBody>
      </p:sp>
      <p:sp>
        <p:nvSpPr>
          <p:cNvPr id="13" name="Content Placeholder 2"/>
          <p:cNvSpPr txBox="1">
            <a:spLocks/>
          </p:cNvSpPr>
          <p:nvPr/>
        </p:nvSpPr>
        <p:spPr>
          <a:xfrm>
            <a:off x="5131426" y="118533"/>
            <a:ext cx="3811431" cy="6643588"/>
          </a:xfrm>
          <a:prstGeom prst="rect">
            <a:avLst/>
          </a:prstGeom>
          <a:solidFill>
            <a:schemeClr val="accent6">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i="1" dirty="0" err="1" smtClean="0"/>
              <a:t>Concubinatus</a:t>
            </a:r>
            <a:endParaRPr lang="en-GB" b="1" i="1" dirty="0" smtClean="0"/>
          </a:p>
          <a:p>
            <a:r>
              <a:rPr lang="en-GB" dirty="0" smtClean="0"/>
              <a:t>“common law” marriages a possibility.</a:t>
            </a:r>
          </a:p>
          <a:p>
            <a:pPr lvl="1"/>
            <a:r>
              <a:rPr lang="en-GB" dirty="0" smtClean="0"/>
              <a:t>Often a lower legal status women with a higher status man. </a:t>
            </a:r>
          </a:p>
          <a:p>
            <a:r>
              <a:rPr lang="en-GB" dirty="0" smtClean="0"/>
              <a:t>Children born of the marriage illegally “illegitimate”. </a:t>
            </a:r>
          </a:p>
          <a:p>
            <a:r>
              <a:rPr lang="en-GB" dirty="0" smtClean="0"/>
              <a:t>Bishop Augustine of Hippo and his son </a:t>
            </a:r>
            <a:r>
              <a:rPr lang="en-GB" dirty="0" err="1" smtClean="0"/>
              <a:t>Adeodatus</a:t>
            </a:r>
            <a:r>
              <a:rPr lang="en-GB" dirty="0" smtClean="0"/>
              <a:t>.</a:t>
            </a:r>
          </a:p>
          <a:p>
            <a:r>
              <a:rPr lang="en-GB" dirty="0" smtClean="0"/>
              <a:t>No legal prohibition of a husband taking a “concubine”. </a:t>
            </a:r>
          </a:p>
          <a:p>
            <a:endParaRPr lang="en-GB" dirty="0" smtClean="0"/>
          </a:p>
          <a:p>
            <a:pPr lvl="1"/>
            <a:endParaRPr lang="en-GB" dirty="0" smtClean="0"/>
          </a:p>
          <a:p>
            <a:pPr marL="457200" lvl="1" indent="0">
              <a:buFont typeface="Arial" panose="020B0604020202020204" pitchFamily="34" charset="0"/>
              <a:buNone/>
            </a:pPr>
            <a:endParaRPr lang="en-GB" dirty="0"/>
          </a:p>
        </p:txBody>
      </p:sp>
      <p:sp>
        <p:nvSpPr>
          <p:cNvPr id="14" name="Content Placeholder 2"/>
          <p:cNvSpPr txBox="1">
            <a:spLocks/>
          </p:cNvSpPr>
          <p:nvPr/>
        </p:nvSpPr>
        <p:spPr>
          <a:xfrm>
            <a:off x="103031" y="112281"/>
            <a:ext cx="8937938" cy="6649840"/>
          </a:xfrm>
          <a:prstGeom prst="rect">
            <a:avLst/>
          </a:prstGeom>
          <a:solidFill>
            <a:schemeClr val="accent6">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Social and legal status would effect the possibility for marriage, a </a:t>
            </a:r>
            <a:r>
              <a:rPr lang="en-GB" i="1" dirty="0" err="1" smtClean="0"/>
              <a:t>colonus</a:t>
            </a:r>
            <a:r>
              <a:rPr lang="en-GB" dirty="0" smtClean="0"/>
              <a:t> (tied by family ancestry to a particular plot/landlord) would notionally be prohibited from marrying someone who was freeborn (untied to any land).</a:t>
            </a:r>
          </a:p>
          <a:p>
            <a:r>
              <a:rPr lang="en-GB" dirty="0" smtClean="0"/>
              <a:t>All children born to a </a:t>
            </a:r>
            <a:r>
              <a:rPr lang="en-GB" i="1" dirty="0" err="1" smtClean="0"/>
              <a:t>colonus</a:t>
            </a:r>
            <a:r>
              <a:rPr lang="en-GB" dirty="0" smtClean="0"/>
              <a:t> would be tied to that land.</a:t>
            </a:r>
          </a:p>
          <a:p>
            <a:pPr marL="0" indent="0">
              <a:buFont typeface="Arial" panose="020B0604020202020204" pitchFamily="34" charset="0"/>
              <a:buNone/>
            </a:pPr>
            <a:endParaRPr lang="en-GB" sz="100" dirty="0" smtClean="0"/>
          </a:p>
          <a:p>
            <a:pPr marL="0" indent="0">
              <a:buFont typeface="Arial" panose="020B0604020202020204" pitchFamily="34" charset="0"/>
              <a:buNone/>
            </a:pPr>
            <a:r>
              <a:rPr lang="en-GB" dirty="0" smtClean="0"/>
              <a:t>[A letter to his friend </a:t>
            </a:r>
            <a:r>
              <a:rPr lang="en-GB" dirty="0" err="1" smtClean="0"/>
              <a:t>Pudens</a:t>
            </a:r>
            <a:r>
              <a:rPr lang="en-GB" dirty="0" smtClean="0"/>
              <a:t>] “The son of your nurse has eloped with the daughter of mine [wet nurse]. It is a shameful action… can only agree on one condition: that you promote the ravisher from his original servile state [ as a </a:t>
            </a:r>
            <a:r>
              <a:rPr lang="en-GB" i="1" dirty="0" err="1" smtClean="0"/>
              <a:t>colonus</a:t>
            </a:r>
            <a:r>
              <a:rPr lang="en-GB" dirty="0" smtClean="0"/>
              <a:t>], by changing your relation to him from that of master to that of patron. The woman is already free; but she will only be regarded as a lawful wife instead of a mere concubine if our criminal, whose cause you espouse, ceases to be your dependant and becomes your client, assuming the status of a freeman in place of that of a </a:t>
            </a:r>
            <a:r>
              <a:rPr lang="en-GB" dirty="0" err="1" smtClean="0"/>
              <a:t>colonus</a:t>
            </a:r>
            <a:r>
              <a:rPr lang="en-GB" dirty="0" smtClean="0"/>
              <a:t>...” – </a:t>
            </a:r>
            <a:r>
              <a:rPr lang="en-GB" b="1" dirty="0" err="1" smtClean="0"/>
              <a:t>Sidonius</a:t>
            </a:r>
            <a:r>
              <a:rPr lang="en-GB" b="1" dirty="0" smtClean="0"/>
              <a:t> </a:t>
            </a:r>
            <a:r>
              <a:rPr lang="en-GB" b="1" dirty="0" err="1" smtClean="0"/>
              <a:t>Apollinaris</a:t>
            </a:r>
            <a:r>
              <a:rPr lang="en-GB" b="1" dirty="0" smtClean="0"/>
              <a:t> </a:t>
            </a:r>
            <a:r>
              <a:rPr lang="en-GB" b="1" i="1" dirty="0" smtClean="0"/>
              <a:t>Letters</a:t>
            </a:r>
            <a:r>
              <a:rPr lang="en-GB" b="1" dirty="0" smtClean="0"/>
              <a:t> 5.19</a:t>
            </a:r>
            <a:r>
              <a:rPr lang="en-GB" dirty="0" smtClean="0"/>
              <a:t>.</a:t>
            </a:r>
            <a:endParaRPr lang="en-GB" dirty="0"/>
          </a:p>
        </p:txBody>
      </p:sp>
    </p:spTree>
    <p:extLst>
      <p:ext uri="{BB962C8B-B14F-4D97-AF65-F5344CB8AC3E}">
        <p14:creationId xmlns:p14="http://schemas.microsoft.com/office/powerpoint/2010/main" val="2530653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1000"/>
                                        <p:tgtEl>
                                          <p:spTgt spid="13"/>
                                        </p:tgtEl>
                                      </p:cBhvr>
                                    </p:animEffect>
                                    <p:anim calcmode="lin" valueType="num">
                                      <p:cBhvr>
                                        <p:cTn id="14" dur="1000" fill="hold"/>
                                        <p:tgtEl>
                                          <p:spTgt spid="13"/>
                                        </p:tgtEl>
                                        <p:attrNameLst>
                                          <p:attrName>ppt_x</p:attrName>
                                        </p:attrNameLst>
                                      </p:cBhvr>
                                      <p:tavLst>
                                        <p:tav tm="0">
                                          <p:val>
                                            <p:strVal val="#ppt_x"/>
                                          </p:val>
                                        </p:tav>
                                        <p:tav tm="100000">
                                          <p:val>
                                            <p:strVal val="#ppt_x"/>
                                          </p:val>
                                        </p:tav>
                                      </p:tavLst>
                                    </p:anim>
                                    <p:anim calcmode="lin" valueType="num">
                                      <p:cBhvr>
                                        <p:cTn id="1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heel(1)">
                                      <p:cBhvr>
                                        <p:cTn id="20"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Divorce and widowhood </a:t>
            </a:r>
            <a:endParaRPr lang="en-GB" b="1" dirty="0"/>
          </a:p>
        </p:txBody>
      </p:sp>
      <p:sp>
        <p:nvSpPr>
          <p:cNvPr id="3" name="Content Placeholder 2"/>
          <p:cNvSpPr>
            <a:spLocks noGrp="1"/>
          </p:cNvSpPr>
          <p:nvPr>
            <p:ph idx="1"/>
          </p:nvPr>
        </p:nvSpPr>
        <p:spPr>
          <a:xfrm>
            <a:off x="180303" y="1825625"/>
            <a:ext cx="8744755" cy="4845631"/>
          </a:xfrm>
          <a:solidFill>
            <a:schemeClr val="accent6">
              <a:lumMod val="40000"/>
              <a:lumOff val="60000"/>
            </a:schemeClr>
          </a:solidFill>
        </p:spPr>
        <p:txBody>
          <a:bodyPr>
            <a:normAutofit fontScale="92500" lnSpcReduction="10000"/>
          </a:bodyPr>
          <a:lstStyle/>
          <a:p>
            <a:r>
              <a:rPr lang="en-GB" dirty="0" smtClean="0"/>
              <a:t>Divorce not uncommon in Classical and Late Antique Roman Empire (difficult to know the frequency). Bilateral (mutually agreed divorce) still easily obtainable, despite increasing Christian moralising. </a:t>
            </a:r>
          </a:p>
          <a:p>
            <a:endParaRPr lang="en-GB" sz="100" dirty="0"/>
          </a:p>
          <a:p>
            <a:r>
              <a:rPr lang="en-GB" dirty="0" smtClean="0"/>
              <a:t>Separation potentially would follow any stipulations outlined in a putative marriage contract (if one was agreed).</a:t>
            </a:r>
          </a:p>
          <a:p>
            <a:pPr lvl="1"/>
            <a:r>
              <a:rPr lang="en-GB" dirty="0" smtClean="0"/>
              <a:t>Expectation of return of dowry in most instances.  </a:t>
            </a:r>
          </a:p>
          <a:p>
            <a:pPr lvl="1"/>
            <a:endParaRPr lang="en-GB" sz="100" dirty="0"/>
          </a:p>
          <a:p>
            <a:r>
              <a:rPr lang="en-GB" dirty="0" smtClean="0"/>
              <a:t>Attempts by some fourth century emperors to curb unilateral divorce (restrictions seem to have been harsher in the West). </a:t>
            </a:r>
          </a:p>
          <a:p>
            <a:pPr lvl="1"/>
            <a:r>
              <a:rPr lang="en-GB" dirty="0" smtClean="0"/>
              <a:t>A husband might universally divorce his wife for adultery (legally required) or suspicious of it, and reputed sorcery. </a:t>
            </a:r>
          </a:p>
          <a:p>
            <a:pPr lvl="1"/>
            <a:r>
              <a:rPr lang="en-GB" dirty="0" smtClean="0"/>
              <a:t>A wife could only unilaterally divorce her husband if he had committed murder or treason. </a:t>
            </a:r>
            <a:endParaRPr lang="en-GB" dirty="0"/>
          </a:p>
        </p:txBody>
      </p:sp>
      <p:sp>
        <p:nvSpPr>
          <p:cNvPr id="4" name="Content Placeholder 2"/>
          <p:cNvSpPr txBox="1">
            <a:spLocks/>
          </p:cNvSpPr>
          <p:nvPr/>
        </p:nvSpPr>
        <p:spPr>
          <a:xfrm>
            <a:off x="609330" y="1317253"/>
            <a:ext cx="7886700" cy="5354003"/>
          </a:xfrm>
          <a:prstGeom prst="rect">
            <a:avLst/>
          </a:prstGeom>
          <a:solidFill>
            <a:srgbClr val="FFFF99"/>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mtClean="0"/>
              <a:t>Lose of spouse through illness and disease (men and women), childbirth (women) and natural death (men tended to be older when first marrying).</a:t>
            </a:r>
          </a:p>
          <a:p>
            <a:endParaRPr lang="en-GB" sz="100" smtClean="0"/>
          </a:p>
          <a:p>
            <a:r>
              <a:rPr lang="en-GB" smtClean="0"/>
              <a:t>Remarriage for younger women was common and perceived as socially desirable.</a:t>
            </a:r>
          </a:p>
          <a:p>
            <a:pPr lvl="1"/>
            <a:r>
              <a:rPr lang="en-GB" smtClean="0"/>
              <a:t>Divorce or death of husband.</a:t>
            </a:r>
          </a:p>
          <a:p>
            <a:endParaRPr lang="en-GB" sz="100" smtClean="0"/>
          </a:p>
          <a:p>
            <a:r>
              <a:rPr lang="en-GB" smtClean="0"/>
              <a:t> Women over 25 whose father was dead was legally independent. Therefore free to make her own personally choices regarding remarriage and other personal and financial matters.</a:t>
            </a:r>
          </a:p>
          <a:p>
            <a:endParaRPr lang="en-GB" sz="100" smtClean="0"/>
          </a:p>
          <a:p>
            <a:r>
              <a:rPr lang="en-GB" smtClean="0"/>
              <a:t>Celibacy and increasing possibility for some women – essentially becoming “nuns”. </a:t>
            </a:r>
            <a:endParaRPr lang="en-GB" dirty="0"/>
          </a:p>
        </p:txBody>
      </p:sp>
    </p:spTree>
    <p:extLst>
      <p:ext uri="{BB962C8B-B14F-4D97-AF65-F5344CB8AC3E}">
        <p14:creationId xmlns:p14="http://schemas.microsoft.com/office/powerpoint/2010/main" val="202888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Children and childhood</a:t>
            </a:r>
            <a:endParaRPr lang="en-GB" b="1" dirty="0"/>
          </a:p>
        </p:txBody>
      </p:sp>
      <p:sp>
        <p:nvSpPr>
          <p:cNvPr id="4" name="Content Placeholder 3"/>
          <p:cNvSpPr>
            <a:spLocks noGrp="1"/>
          </p:cNvSpPr>
          <p:nvPr>
            <p:ph sz="half" idx="1"/>
          </p:nvPr>
        </p:nvSpPr>
        <p:spPr>
          <a:xfrm>
            <a:off x="166255" y="1537856"/>
            <a:ext cx="4348595" cy="5228704"/>
          </a:xfrm>
          <a:solidFill>
            <a:schemeClr val="accent5">
              <a:lumMod val="20000"/>
              <a:lumOff val="80000"/>
            </a:schemeClr>
          </a:solidFill>
        </p:spPr>
        <p:txBody>
          <a:bodyPr>
            <a:normAutofit fontScale="85000" lnSpcReduction="20000"/>
          </a:bodyPr>
          <a:lstStyle/>
          <a:p>
            <a:r>
              <a:rPr lang="en-GB" dirty="0" smtClean="0"/>
              <a:t>High mortality rates for the under 10s. </a:t>
            </a:r>
          </a:p>
          <a:p>
            <a:pPr lvl="1"/>
            <a:r>
              <a:rPr lang="en-GB" dirty="0" smtClean="0"/>
              <a:t>Estimates of the need for women to have on average 6 children during their lifetime to roughly keep Empire’s population stable. </a:t>
            </a:r>
          </a:p>
          <a:p>
            <a:endParaRPr lang="en-GB" sz="100" dirty="0" smtClean="0"/>
          </a:p>
          <a:p>
            <a:r>
              <a:rPr lang="en-GB" dirty="0" smtClean="0"/>
              <a:t>First appearance of </a:t>
            </a:r>
            <a:r>
              <a:rPr lang="en-GB" dirty="0"/>
              <a:t>orphanages (</a:t>
            </a:r>
            <a:r>
              <a:rPr lang="en-GB" i="1" dirty="0" err="1" smtClean="0"/>
              <a:t>Orphanotropheion</a:t>
            </a:r>
            <a:r>
              <a:rPr lang="en-GB" dirty="0" smtClean="0"/>
              <a:t>) </a:t>
            </a:r>
            <a:r>
              <a:rPr lang="en-GB" dirty="0"/>
              <a:t>around </a:t>
            </a:r>
            <a:r>
              <a:rPr lang="en-GB" dirty="0" smtClean="0"/>
              <a:t>the mid-4</a:t>
            </a:r>
            <a:r>
              <a:rPr lang="en-GB" baseline="30000" dirty="0" smtClean="0"/>
              <a:t>th</a:t>
            </a:r>
            <a:r>
              <a:rPr lang="en-GB" dirty="0" smtClean="0"/>
              <a:t> century AD in Constantinople. </a:t>
            </a:r>
          </a:p>
          <a:p>
            <a:pPr lvl="1"/>
            <a:r>
              <a:rPr lang="en-GB" dirty="0"/>
              <a:t>First </a:t>
            </a:r>
            <a:r>
              <a:rPr lang="en-GB" i="1" dirty="0" err="1" smtClean="0"/>
              <a:t>Orphanotrophos</a:t>
            </a:r>
            <a:r>
              <a:rPr lang="en-GB" i="1" dirty="0" smtClean="0"/>
              <a:t> </a:t>
            </a:r>
            <a:r>
              <a:rPr lang="en-GB" dirty="0" smtClean="0"/>
              <a:t>called </a:t>
            </a:r>
            <a:r>
              <a:rPr lang="en-GB" dirty="0" err="1" smtClean="0"/>
              <a:t>Zotikos</a:t>
            </a:r>
            <a:r>
              <a:rPr lang="en-GB" dirty="0" smtClean="0"/>
              <a:t> was appointed by </a:t>
            </a:r>
            <a:r>
              <a:rPr lang="en-GB" dirty="0" err="1" smtClean="0"/>
              <a:t>Constantius</a:t>
            </a:r>
            <a:r>
              <a:rPr lang="en-GB" dirty="0" smtClean="0"/>
              <a:t> II.</a:t>
            </a:r>
          </a:p>
          <a:p>
            <a:endParaRPr lang="en-GB" sz="100" dirty="0" smtClean="0"/>
          </a:p>
          <a:p>
            <a:r>
              <a:rPr lang="en-GB" dirty="0" smtClean="0"/>
              <a:t>Contrary to some earlier scholarly assumptions, there is evidence for concepts of “childhood” and strong bonds of affection. </a:t>
            </a:r>
            <a:endParaRPr lang="en-GB" dirty="0"/>
          </a:p>
        </p:txBody>
      </p:sp>
      <p:sp>
        <p:nvSpPr>
          <p:cNvPr id="5" name="Content Placeholder 4"/>
          <p:cNvSpPr>
            <a:spLocks noGrp="1"/>
          </p:cNvSpPr>
          <p:nvPr>
            <p:ph sz="half" idx="2"/>
          </p:nvPr>
        </p:nvSpPr>
        <p:spPr>
          <a:xfrm>
            <a:off x="4629149" y="1551306"/>
            <a:ext cx="4423411" cy="1856913"/>
          </a:xfrm>
          <a:solidFill>
            <a:schemeClr val="accent4">
              <a:lumMod val="20000"/>
              <a:lumOff val="80000"/>
            </a:schemeClr>
          </a:solidFill>
        </p:spPr>
        <p:txBody>
          <a:bodyPr>
            <a:normAutofit fontScale="85000" lnSpcReduction="20000"/>
          </a:bodyPr>
          <a:lstStyle/>
          <a:p>
            <a:pPr marL="0" indent="0">
              <a:buNone/>
            </a:pPr>
            <a:r>
              <a:rPr lang="en-GB" b="1" dirty="0" smtClean="0"/>
              <a:t>Tombstone of Boethius (d. AD 577). </a:t>
            </a:r>
          </a:p>
          <a:p>
            <a:pPr marL="0" indent="0">
              <a:buNone/>
            </a:pPr>
            <a:r>
              <a:rPr lang="en-GB" dirty="0" smtClean="0"/>
              <a:t>“Because of your death your mother wanted to die: she would have been happy if she could have joined you.” </a:t>
            </a:r>
            <a:endParaRPr lang="en-GB" dirty="0"/>
          </a:p>
        </p:txBody>
      </p:sp>
      <p:sp>
        <p:nvSpPr>
          <p:cNvPr id="6" name="Rectangle 5"/>
          <p:cNvSpPr/>
          <p:nvPr/>
        </p:nvSpPr>
        <p:spPr>
          <a:xfrm>
            <a:off x="4629149" y="3509903"/>
            <a:ext cx="4423411" cy="3046988"/>
          </a:xfrm>
          <a:prstGeom prst="rect">
            <a:avLst/>
          </a:prstGeom>
          <a:solidFill>
            <a:schemeClr val="accent5">
              <a:lumMod val="60000"/>
              <a:lumOff val="40000"/>
            </a:schemeClr>
          </a:solidFill>
        </p:spPr>
        <p:txBody>
          <a:bodyPr wrap="square">
            <a:spAutoFit/>
          </a:bodyPr>
          <a:lstStyle/>
          <a:p>
            <a:r>
              <a:rPr lang="en-GB" sz="2400" dirty="0" smtClean="0"/>
              <a:t>“But </a:t>
            </a:r>
            <a:r>
              <a:rPr lang="en-GB" sz="2400" dirty="0"/>
              <a:t>an evil custom has arisen in the ways of married persons, that women scorn to nurse the children whom they bring forth, and deliver them to other women to be </a:t>
            </a:r>
            <a:r>
              <a:rPr lang="en-GB" sz="2400" dirty="0" smtClean="0"/>
              <a:t>nursed.” – </a:t>
            </a:r>
            <a:r>
              <a:rPr lang="en-GB" sz="2400" b="1" dirty="0" smtClean="0"/>
              <a:t>Gregory </a:t>
            </a:r>
            <a:r>
              <a:rPr lang="en-GB" sz="2400" b="1" dirty="0"/>
              <a:t>the Great </a:t>
            </a:r>
            <a:r>
              <a:rPr lang="en-GB" sz="2400" b="1" i="1" dirty="0" smtClean="0"/>
              <a:t>Letters </a:t>
            </a:r>
            <a:r>
              <a:rPr lang="en-GB" sz="2400" b="1" dirty="0" smtClean="0"/>
              <a:t>[</a:t>
            </a:r>
            <a:r>
              <a:rPr lang="en-GB" sz="2400" b="1" i="1" dirty="0" smtClean="0"/>
              <a:t>To </a:t>
            </a:r>
            <a:r>
              <a:rPr lang="en-GB" sz="2400" b="1" i="1" dirty="0"/>
              <a:t>Augustine, Bishop of the </a:t>
            </a:r>
            <a:r>
              <a:rPr lang="en-GB" sz="2400" b="1" i="1" dirty="0" err="1" smtClean="0"/>
              <a:t>Angli</a:t>
            </a:r>
            <a:r>
              <a:rPr lang="en-GB" sz="2400" b="1" dirty="0" smtClean="0"/>
              <a:t>]</a:t>
            </a:r>
            <a:r>
              <a:rPr lang="en-GB" sz="2400" b="1" i="1" dirty="0" smtClean="0"/>
              <a:t> </a:t>
            </a:r>
            <a:r>
              <a:rPr lang="en-GB" sz="2400" b="1" dirty="0" smtClean="0"/>
              <a:t>11.64</a:t>
            </a:r>
            <a:r>
              <a:rPr lang="en-GB" sz="2400" dirty="0" smtClean="0"/>
              <a:t>. [6</a:t>
            </a:r>
            <a:r>
              <a:rPr lang="en-GB" sz="2400" baseline="30000" dirty="0" smtClean="0"/>
              <a:t>th</a:t>
            </a:r>
            <a:r>
              <a:rPr lang="en-GB" sz="2400" dirty="0" smtClean="0"/>
              <a:t> c.]</a:t>
            </a:r>
            <a:endParaRPr lang="en-GB" sz="2400" dirty="0"/>
          </a:p>
        </p:txBody>
      </p:sp>
      <p:pic>
        <p:nvPicPr>
          <p:cNvPr id="7" name="Picture 6"/>
          <p:cNvPicPr>
            <a:picLocks noChangeAspect="1"/>
          </p:cNvPicPr>
          <p:nvPr/>
        </p:nvPicPr>
        <p:blipFill rotWithShape="1">
          <a:blip r:embed="rId2"/>
          <a:srcRect l="24680" t="17508" r="29529" b="1798"/>
          <a:stretch/>
        </p:blipFill>
        <p:spPr>
          <a:xfrm>
            <a:off x="6509903" y="365126"/>
            <a:ext cx="2119746" cy="4995949"/>
          </a:xfrm>
          <a:prstGeom prst="rect">
            <a:avLst/>
          </a:prstGeom>
        </p:spPr>
      </p:pic>
      <p:sp>
        <p:nvSpPr>
          <p:cNvPr id="8" name="TextBox 7"/>
          <p:cNvSpPr txBox="1"/>
          <p:nvPr/>
        </p:nvSpPr>
        <p:spPr>
          <a:xfrm>
            <a:off x="6192982" y="5001094"/>
            <a:ext cx="2859578" cy="1754326"/>
          </a:xfrm>
          <a:prstGeom prst="rect">
            <a:avLst/>
          </a:prstGeom>
          <a:solidFill>
            <a:schemeClr val="accent3"/>
          </a:solidFill>
        </p:spPr>
        <p:txBody>
          <a:bodyPr wrap="square" rtlCol="0">
            <a:spAutoFit/>
          </a:bodyPr>
          <a:lstStyle/>
          <a:p>
            <a:r>
              <a:rPr lang="en-GB" dirty="0" smtClean="0"/>
              <a:t>Doll with articulated arms, made of gold with bone earrings. Originating from Egypt, 4</a:t>
            </a:r>
            <a:r>
              <a:rPr lang="en-GB" baseline="30000" dirty="0" smtClean="0"/>
              <a:t>th</a:t>
            </a:r>
            <a:r>
              <a:rPr lang="en-GB" dirty="0" smtClean="0"/>
              <a:t> century AD. Princeton University Art Museum.</a:t>
            </a:r>
            <a:endParaRPr lang="en-GB" dirty="0"/>
          </a:p>
        </p:txBody>
      </p:sp>
      <p:sp>
        <p:nvSpPr>
          <p:cNvPr id="9" name="TextBox 8"/>
          <p:cNvSpPr txBox="1"/>
          <p:nvPr/>
        </p:nvSpPr>
        <p:spPr>
          <a:xfrm>
            <a:off x="4571999" y="2641928"/>
            <a:ext cx="1880754" cy="2308324"/>
          </a:xfrm>
          <a:prstGeom prst="rect">
            <a:avLst/>
          </a:prstGeom>
          <a:solidFill>
            <a:schemeClr val="accent4">
              <a:lumMod val="40000"/>
              <a:lumOff val="60000"/>
            </a:schemeClr>
          </a:solidFill>
        </p:spPr>
        <p:txBody>
          <a:bodyPr wrap="square" rtlCol="0">
            <a:spAutoFit/>
          </a:bodyPr>
          <a:lstStyle/>
          <a:p>
            <a:r>
              <a:rPr lang="en-GB" b="1" dirty="0" smtClean="0"/>
              <a:t>Childhood games:</a:t>
            </a:r>
          </a:p>
          <a:p>
            <a:r>
              <a:rPr lang="en-GB" dirty="0" smtClean="0"/>
              <a:t>Knucklebones</a:t>
            </a:r>
          </a:p>
          <a:p>
            <a:r>
              <a:rPr lang="en-GB" dirty="0" smtClean="0"/>
              <a:t>Marbles</a:t>
            </a:r>
          </a:p>
          <a:p>
            <a:r>
              <a:rPr lang="en-GB" dirty="0" smtClean="0"/>
              <a:t>Hoops</a:t>
            </a:r>
          </a:p>
          <a:p>
            <a:r>
              <a:rPr lang="en-GB" dirty="0" smtClean="0"/>
              <a:t>Dice </a:t>
            </a:r>
          </a:p>
          <a:p>
            <a:r>
              <a:rPr lang="en-GB" dirty="0" smtClean="0"/>
              <a:t>Potentially anything that came to hand</a:t>
            </a:r>
            <a:endParaRPr lang="en-GB" dirty="0"/>
          </a:p>
        </p:txBody>
      </p:sp>
    </p:spTree>
    <p:extLst>
      <p:ext uri="{BB962C8B-B14F-4D97-AF65-F5344CB8AC3E}">
        <p14:creationId xmlns:p14="http://schemas.microsoft.com/office/powerpoint/2010/main" val="3161015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Slaves</a:t>
            </a:r>
            <a:endParaRPr lang="en-GB" b="1" dirty="0"/>
          </a:p>
        </p:txBody>
      </p:sp>
      <p:sp>
        <p:nvSpPr>
          <p:cNvPr id="4" name="Content Placeholder 3"/>
          <p:cNvSpPr>
            <a:spLocks noGrp="1"/>
          </p:cNvSpPr>
          <p:nvPr>
            <p:ph sz="half" idx="1"/>
          </p:nvPr>
        </p:nvSpPr>
        <p:spPr>
          <a:xfrm>
            <a:off x="124690" y="1690688"/>
            <a:ext cx="6035477" cy="5165045"/>
          </a:xfrm>
          <a:solidFill>
            <a:schemeClr val="accent2">
              <a:lumMod val="40000"/>
              <a:lumOff val="60000"/>
            </a:schemeClr>
          </a:solidFill>
        </p:spPr>
        <p:txBody>
          <a:bodyPr>
            <a:normAutofit fontScale="85000" lnSpcReduction="10000"/>
          </a:bodyPr>
          <a:lstStyle/>
          <a:p>
            <a:r>
              <a:rPr lang="en-GB" dirty="0" smtClean="0"/>
              <a:t>Little in the way of “apologetic” rhetoric regarding slavery in “classical”, Christian or Jewish discourse. Essentially accepted as a fact of life. </a:t>
            </a:r>
          </a:p>
          <a:p>
            <a:pPr lvl="1"/>
            <a:r>
              <a:rPr lang="en-GB" dirty="0" smtClean="0"/>
              <a:t>Some moralising with regards to the treatment of slaves, but no real questioning of the institution itself. </a:t>
            </a:r>
          </a:p>
          <a:p>
            <a:pPr lvl="1"/>
            <a:endParaRPr lang="en-GB" sz="100" dirty="0"/>
          </a:p>
          <a:p>
            <a:r>
              <a:rPr lang="en-GB" dirty="0" smtClean="0"/>
              <a:t>Both “Home breeding” and imports a used for slave acquisition by Late Antique period. </a:t>
            </a:r>
          </a:p>
          <a:p>
            <a:pPr lvl="1"/>
            <a:r>
              <a:rPr lang="en-GB" dirty="0" err="1"/>
              <a:t>Synesius</a:t>
            </a:r>
            <a:r>
              <a:rPr lang="en-GB" dirty="0"/>
              <a:t> of Cyrene complains of even moderately well-to-do households in Constantinople being replete with “Scythian” slaves (</a:t>
            </a:r>
            <a:r>
              <a:rPr lang="en-GB" i="1" dirty="0"/>
              <a:t>De </a:t>
            </a:r>
            <a:r>
              <a:rPr lang="en-GB" i="1" dirty="0" err="1"/>
              <a:t>Regno</a:t>
            </a:r>
            <a:r>
              <a:rPr lang="en-GB" dirty="0"/>
              <a:t> 20.2). </a:t>
            </a:r>
          </a:p>
          <a:p>
            <a:pPr lvl="1"/>
            <a:r>
              <a:rPr lang="en-GB" dirty="0" smtClean="0"/>
              <a:t>Augustine (</a:t>
            </a:r>
            <a:r>
              <a:rPr lang="en-GB" i="1" dirty="0" smtClean="0"/>
              <a:t>Letters </a:t>
            </a:r>
            <a:r>
              <a:rPr lang="en-GB" dirty="0" smtClean="0"/>
              <a:t>10 – </a:t>
            </a:r>
            <a:r>
              <a:rPr lang="en-GB" i="1" dirty="0"/>
              <a:t>To </a:t>
            </a:r>
            <a:r>
              <a:rPr lang="en-GB" i="1" dirty="0" err="1"/>
              <a:t>Alypius</a:t>
            </a:r>
            <a:r>
              <a:rPr lang="en-GB" i="1" dirty="0"/>
              <a:t>, bishop of </a:t>
            </a:r>
            <a:r>
              <a:rPr lang="en-GB" i="1" dirty="0" err="1" smtClean="0"/>
              <a:t>Thagaste</a:t>
            </a:r>
            <a:r>
              <a:rPr lang="en-GB" dirty="0" smtClean="0"/>
              <a:t>) reports </a:t>
            </a:r>
            <a:r>
              <a:rPr lang="en-GB" dirty="0"/>
              <a:t>on </a:t>
            </a:r>
            <a:r>
              <a:rPr lang="en-GB" dirty="0" smtClean="0"/>
              <a:t>a </a:t>
            </a:r>
            <a:r>
              <a:rPr lang="en-GB" dirty="0"/>
              <a:t>band of slave-traders </a:t>
            </a:r>
            <a:r>
              <a:rPr lang="en-GB" dirty="0" smtClean="0"/>
              <a:t>in North Africa who had rounded </a:t>
            </a:r>
            <a:r>
              <a:rPr lang="en-GB" dirty="0"/>
              <a:t>up free Roman citizens to sell them overseas as </a:t>
            </a:r>
            <a:r>
              <a:rPr lang="en-GB" dirty="0" smtClean="0"/>
              <a:t>slaves.</a:t>
            </a:r>
          </a:p>
        </p:txBody>
      </p:sp>
      <p:sp>
        <p:nvSpPr>
          <p:cNvPr id="6" name="Content Placeholder 3"/>
          <p:cNvSpPr>
            <a:spLocks noGrp="1"/>
          </p:cNvSpPr>
          <p:nvPr>
            <p:ph sz="half" idx="2"/>
          </p:nvPr>
        </p:nvSpPr>
        <p:spPr>
          <a:xfrm>
            <a:off x="6160168" y="1690688"/>
            <a:ext cx="2983831" cy="5167312"/>
          </a:xfrm>
          <a:solidFill>
            <a:schemeClr val="accent3">
              <a:lumMod val="20000"/>
              <a:lumOff val="80000"/>
            </a:schemeClr>
          </a:solidFill>
        </p:spPr>
        <p:txBody>
          <a:bodyPr>
            <a:normAutofit fontScale="85000" lnSpcReduction="10000"/>
          </a:bodyPr>
          <a:lstStyle/>
          <a:p>
            <a:pPr marL="0" indent="0">
              <a:buNone/>
            </a:pPr>
            <a:r>
              <a:rPr lang="en-GB" b="1" dirty="0" smtClean="0"/>
              <a:t>Resistance and runaways</a:t>
            </a:r>
          </a:p>
          <a:p>
            <a:r>
              <a:rPr lang="en-GB" dirty="0" smtClean="0"/>
              <a:t>No large scale rebellions, but fugitive slaves quite common. </a:t>
            </a:r>
          </a:p>
          <a:p>
            <a:r>
              <a:rPr lang="en-GB" dirty="0" smtClean="0"/>
              <a:t>Methods of restraining slaves – shackles and stocks. </a:t>
            </a:r>
          </a:p>
          <a:p>
            <a:r>
              <a:rPr lang="en-GB" dirty="0" smtClean="0"/>
              <a:t>Tattoos (</a:t>
            </a:r>
            <a:r>
              <a:rPr lang="en-GB" i="1" dirty="0" smtClean="0"/>
              <a:t>stigma</a:t>
            </a:r>
            <a:r>
              <a:rPr lang="en-GB" dirty="0" smtClean="0"/>
              <a:t>). </a:t>
            </a:r>
          </a:p>
          <a:p>
            <a:pPr lvl="1"/>
            <a:r>
              <a:rPr lang="en-GB" dirty="0" smtClean="0"/>
              <a:t>Constantine degreed that tattoos were only permeable on calves and hands (AD 315-316).</a:t>
            </a:r>
          </a:p>
          <a:p>
            <a:pPr lvl="1"/>
            <a:endParaRPr lang="en-GB" dirty="0" smtClean="0"/>
          </a:p>
        </p:txBody>
      </p:sp>
      <p:pic>
        <p:nvPicPr>
          <p:cNvPr id="7" name="Picture 6"/>
          <p:cNvPicPr>
            <a:picLocks noChangeAspect="1"/>
          </p:cNvPicPr>
          <p:nvPr/>
        </p:nvPicPr>
        <p:blipFill>
          <a:blip r:embed="rId2"/>
          <a:stretch>
            <a:fillRect/>
          </a:stretch>
        </p:blipFill>
        <p:spPr>
          <a:xfrm>
            <a:off x="2430407" y="1210472"/>
            <a:ext cx="3721504" cy="5638642"/>
          </a:xfrm>
          <a:prstGeom prst="rect">
            <a:avLst/>
          </a:prstGeom>
        </p:spPr>
      </p:pic>
      <p:sp>
        <p:nvSpPr>
          <p:cNvPr id="8" name="TextBox 7"/>
          <p:cNvSpPr txBox="1"/>
          <p:nvPr/>
        </p:nvSpPr>
        <p:spPr>
          <a:xfrm>
            <a:off x="6160166" y="4549677"/>
            <a:ext cx="2767265" cy="1754326"/>
          </a:xfrm>
          <a:prstGeom prst="rect">
            <a:avLst/>
          </a:prstGeom>
          <a:solidFill>
            <a:schemeClr val="accent4">
              <a:lumMod val="60000"/>
              <a:lumOff val="40000"/>
            </a:schemeClr>
          </a:solidFill>
        </p:spPr>
        <p:txBody>
          <a:bodyPr wrap="square" rtlCol="0">
            <a:spAutoFit/>
          </a:bodyPr>
          <a:lstStyle/>
          <a:p>
            <a:r>
              <a:rPr lang="en-GB" dirty="0" smtClean="0"/>
              <a:t>A 4</a:t>
            </a:r>
            <a:r>
              <a:rPr lang="en-GB" baseline="30000" dirty="0" smtClean="0"/>
              <a:t>th</a:t>
            </a:r>
            <a:r>
              <a:rPr lang="en-GB" dirty="0" smtClean="0"/>
              <a:t> century AD iron slave collar</a:t>
            </a:r>
            <a:r>
              <a:rPr lang="en-GB" dirty="0"/>
              <a:t>, connected to Rome (</a:t>
            </a:r>
            <a:r>
              <a:rPr lang="en-GB" dirty="0" err="1"/>
              <a:t>Zoninus</a:t>
            </a:r>
            <a:r>
              <a:rPr lang="en-GB" dirty="0"/>
              <a:t> </a:t>
            </a:r>
            <a:r>
              <a:rPr lang="en-GB" dirty="0" smtClean="0"/>
              <a:t>collar).</a:t>
            </a:r>
          </a:p>
          <a:p>
            <a:r>
              <a:rPr lang="en-GB" dirty="0" smtClean="0"/>
              <a:t>“I have fled, take me to my master </a:t>
            </a:r>
            <a:r>
              <a:rPr lang="en-GB" dirty="0" err="1" smtClean="0"/>
              <a:t>Zoninus</a:t>
            </a:r>
            <a:r>
              <a:rPr lang="en-GB" dirty="0" smtClean="0"/>
              <a:t> and you will receive a solidus.” </a:t>
            </a:r>
            <a:endParaRPr lang="en-GB" dirty="0"/>
          </a:p>
        </p:txBody>
      </p:sp>
      <p:sp>
        <p:nvSpPr>
          <p:cNvPr id="10" name="Content Placeholder 2"/>
          <p:cNvSpPr txBox="1">
            <a:spLocks/>
          </p:cNvSpPr>
          <p:nvPr/>
        </p:nvSpPr>
        <p:spPr>
          <a:xfrm>
            <a:off x="495701" y="365126"/>
            <a:ext cx="8332470" cy="6350924"/>
          </a:xfrm>
          <a:prstGeom prst="rect">
            <a:avLst/>
          </a:prstGeom>
          <a:solidFill>
            <a:schemeClr val="accent6">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“For her passion allows [the matron] her not to spare even her own mouth, but she looks to one single object, how she may wreak her vengeance on the other, even though she disgrace herself. And then after all these things forsooth, she will sit in state like any tyrant, and call her children, and summon her foolish husband, and treat him as a hangman. Ought these things to take place in the houses of Christians? Aye say ye, but slaves are a troublesome, audacious, impudent, incorrigible race. True, I know it myself, but there are other ways to keep them in order; by terrors, by threats, by words; which may both touch her [the female household slave] more powerfully, and save you from disgrace. Thou who art a free woman hast uttered foul words, and do you not disgrace yourself more than her?” – </a:t>
            </a:r>
            <a:r>
              <a:rPr lang="en-GB" b="1" dirty="0" smtClean="0"/>
              <a:t>John Chrysostom </a:t>
            </a:r>
            <a:r>
              <a:rPr lang="en-GB" b="1" i="1" dirty="0" smtClean="0"/>
              <a:t>Homily on Ephesians </a:t>
            </a:r>
            <a:r>
              <a:rPr lang="en-GB" b="1" dirty="0" smtClean="0"/>
              <a:t>15</a:t>
            </a:r>
            <a:r>
              <a:rPr lang="en-GB" dirty="0" smtClean="0"/>
              <a:t>.</a:t>
            </a:r>
            <a:endParaRPr lang="en-GB" dirty="0"/>
          </a:p>
        </p:txBody>
      </p:sp>
    </p:spTree>
    <p:extLst>
      <p:ext uri="{BB962C8B-B14F-4D97-AF65-F5344CB8AC3E}">
        <p14:creationId xmlns:p14="http://schemas.microsoft.com/office/powerpoint/2010/main" val="191196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down)">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65126"/>
            <a:ext cx="7886700" cy="6215978"/>
          </a:xfrm>
          <a:prstGeom prst="rect">
            <a:avLst/>
          </a:prstGeom>
          <a:solidFill>
            <a:srgbClr val="FFFF00"/>
          </a:solidFill>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smtClean="0">
              <a:solidFill>
                <a:prstClr val="black"/>
              </a:solidFill>
            </a:endParaRPr>
          </a:p>
          <a:p>
            <a:pPr algn="ctr"/>
            <a:endParaRPr lang="en-GB" sz="2800" b="1" dirty="0" smtClean="0">
              <a:solidFill>
                <a:prstClr val="black"/>
              </a:solidFill>
            </a:endParaRPr>
          </a:p>
          <a:p>
            <a:pPr algn="ctr"/>
            <a:r>
              <a:rPr lang="en-GB" sz="9600" b="1" dirty="0" smtClean="0">
                <a:solidFill>
                  <a:prstClr val="black"/>
                </a:solidFill>
              </a:rPr>
              <a:t>Identity and Marginalisation in Late Antiquity </a:t>
            </a:r>
            <a:endParaRPr lang="en-GB" sz="9600" b="1" dirty="0">
              <a:solidFill>
                <a:prstClr val="black"/>
              </a:solidFill>
            </a:endParaRPr>
          </a:p>
        </p:txBody>
      </p:sp>
    </p:spTree>
    <p:extLst>
      <p:ext uri="{BB962C8B-B14F-4D97-AF65-F5344CB8AC3E}">
        <p14:creationId xmlns:p14="http://schemas.microsoft.com/office/powerpoint/2010/main" val="6519772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a:ln>
            <a:solidFill>
              <a:schemeClr val="accent5">
                <a:lumMod val="40000"/>
                <a:lumOff val="60000"/>
              </a:schemeClr>
            </a:solidFill>
          </a:ln>
        </p:spPr>
        <p:txBody>
          <a:bodyPr/>
          <a:lstStyle/>
          <a:p>
            <a:r>
              <a:rPr lang="en-GB" b="1" dirty="0" smtClean="0"/>
              <a:t>The disabled</a:t>
            </a:r>
            <a:endParaRPr lang="en-GB" b="1" dirty="0"/>
          </a:p>
        </p:txBody>
      </p:sp>
      <p:sp>
        <p:nvSpPr>
          <p:cNvPr id="4" name="Content Placeholder 3"/>
          <p:cNvSpPr>
            <a:spLocks noGrp="1"/>
          </p:cNvSpPr>
          <p:nvPr>
            <p:ph sz="half" idx="1"/>
          </p:nvPr>
        </p:nvSpPr>
        <p:spPr>
          <a:xfrm>
            <a:off x="-1" y="1468192"/>
            <a:ext cx="4997003" cy="5389808"/>
          </a:xfrm>
          <a:solidFill>
            <a:srgbClr val="92D050"/>
          </a:solidFill>
        </p:spPr>
        <p:txBody>
          <a:bodyPr>
            <a:normAutofit fontScale="85000" lnSpcReduction="10000"/>
          </a:bodyPr>
          <a:lstStyle/>
          <a:p>
            <a:r>
              <a:rPr lang="en-GB" dirty="0" smtClean="0"/>
              <a:t>Disabled often treated as oddities or outcasts.</a:t>
            </a:r>
          </a:p>
          <a:p>
            <a:pPr lvl="1"/>
            <a:r>
              <a:rPr lang="en-GB" dirty="0" smtClean="0"/>
              <a:t>Limited sympathy or accommodation. </a:t>
            </a:r>
          </a:p>
          <a:p>
            <a:pPr lvl="1"/>
            <a:endParaRPr lang="en-GB" sz="100" dirty="0"/>
          </a:p>
          <a:p>
            <a:r>
              <a:rPr lang="en-GB" dirty="0" smtClean="0"/>
              <a:t>Some elites collected disabled slaves as “exotica”.</a:t>
            </a:r>
          </a:p>
          <a:p>
            <a:pPr lvl="1"/>
            <a:r>
              <a:rPr lang="en-GB" dirty="0" smtClean="0"/>
              <a:t>Notably dwarfs.</a:t>
            </a:r>
          </a:p>
          <a:p>
            <a:pPr lvl="1"/>
            <a:endParaRPr lang="en-GB" sz="100" dirty="0"/>
          </a:p>
          <a:p>
            <a:r>
              <a:rPr lang="en-GB" dirty="0" smtClean="0"/>
              <a:t>Eye-sight problems, no corrective lenses for people with myopia. </a:t>
            </a:r>
          </a:p>
          <a:p>
            <a:endParaRPr lang="en-GB" sz="100" dirty="0"/>
          </a:p>
          <a:p>
            <a:r>
              <a:rPr lang="en-GB" dirty="0" smtClean="0"/>
              <a:t>Family care and financial strains.</a:t>
            </a:r>
          </a:p>
          <a:p>
            <a:endParaRPr lang="en-GB" sz="100" dirty="0"/>
          </a:p>
          <a:p>
            <a:r>
              <a:rPr lang="en-GB" dirty="0" smtClean="0"/>
              <a:t>Many children born with faulty heart valve or a cleft plate would have potentially died within days of birth.</a:t>
            </a:r>
          </a:p>
          <a:p>
            <a:pPr lvl="1"/>
            <a:r>
              <a:rPr lang="en-GB" dirty="0" smtClean="0"/>
              <a:t>Issues easily addressed with surgery today.</a:t>
            </a:r>
          </a:p>
          <a:p>
            <a:pPr lvl="1"/>
            <a:endParaRPr lang="en-GB" dirty="0"/>
          </a:p>
          <a:p>
            <a:endParaRPr lang="en-GB" dirty="0"/>
          </a:p>
        </p:txBody>
      </p:sp>
      <p:pic>
        <p:nvPicPr>
          <p:cNvPr id="6" name="Content Placeholder 5"/>
          <p:cNvPicPr>
            <a:picLocks noGrp="1" noChangeAspect="1"/>
          </p:cNvPicPr>
          <p:nvPr>
            <p:ph sz="half" idx="2"/>
          </p:nvPr>
        </p:nvPicPr>
        <p:blipFill rotWithShape="1">
          <a:blip r:embed="rId2"/>
          <a:srcRect t="10677" b="13143"/>
          <a:stretch/>
        </p:blipFill>
        <p:spPr>
          <a:xfrm>
            <a:off x="5105667" y="3889621"/>
            <a:ext cx="3970041" cy="2591874"/>
          </a:xfrm>
          <a:prstGeom prst="rect">
            <a:avLst/>
          </a:prstGeom>
        </p:spPr>
      </p:pic>
      <p:sp>
        <p:nvSpPr>
          <p:cNvPr id="7" name="TextBox 6"/>
          <p:cNvSpPr txBox="1"/>
          <p:nvPr/>
        </p:nvSpPr>
        <p:spPr>
          <a:xfrm>
            <a:off x="5234361" y="6507051"/>
            <a:ext cx="3628814" cy="276999"/>
          </a:xfrm>
          <a:prstGeom prst="rect">
            <a:avLst/>
          </a:prstGeom>
          <a:solidFill>
            <a:schemeClr val="tx2">
              <a:lumMod val="20000"/>
              <a:lumOff val="80000"/>
            </a:schemeClr>
          </a:solidFill>
        </p:spPr>
        <p:txBody>
          <a:bodyPr wrap="none" rtlCol="0">
            <a:spAutoFit/>
          </a:bodyPr>
          <a:lstStyle/>
          <a:p>
            <a:r>
              <a:rPr lang="en-GB" sz="1200" dirty="0" smtClean="0"/>
              <a:t>Fragment of a Roman mosaic, Egypt, ca. 2</a:t>
            </a:r>
            <a:r>
              <a:rPr lang="en-GB" sz="1200" baseline="30000" dirty="0" smtClean="0"/>
              <a:t>nd</a:t>
            </a:r>
            <a:r>
              <a:rPr lang="en-GB" sz="1200" dirty="0" smtClean="0"/>
              <a:t> century AD</a:t>
            </a:r>
            <a:endParaRPr lang="en-GB" sz="1200" dirty="0"/>
          </a:p>
        </p:txBody>
      </p:sp>
      <p:pic>
        <p:nvPicPr>
          <p:cNvPr id="8" name="Picture 7"/>
          <p:cNvPicPr>
            <a:picLocks noChangeAspect="1"/>
          </p:cNvPicPr>
          <p:nvPr/>
        </p:nvPicPr>
        <p:blipFill rotWithShape="1">
          <a:blip r:embed="rId3"/>
          <a:srcRect l="3663" t="4611" r="5351" b="14355"/>
          <a:stretch/>
        </p:blipFill>
        <p:spPr>
          <a:xfrm>
            <a:off x="5105668" y="576497"/>
            <a:ext cx="3966481" cy="2578827"/>
          </a:xfrm>
          <a:prstGeom prst="rect">
            <a:avLst/>
          </a:prstGeom>
        </p:spPr>
      </p:pic>
      <p:sp>
        <p:nvSpPr>
          <p:cNvPr id="9" name="TextBox 8"/>
          <p:cNvSpPr txBox="1"/>
          <p:nvPr/>
        </p:nvSpPr>
        <p:spPr>
          <a:xfrm>
            <a:off x="5105667" y="3207291"/>
            <a:ext cx="3966482" cy="461665"/>
          </a:xfrm>
          <a:prstGeom prst="rect">
            <a:avLst/>
          </a:prstGeom>
          <a:solidFill>
            <a:schemeClr val="accent1">
              <a:lumMod val="20000"/>
              <a:lumOff val="80000"/>
            </a:schemeClr>
          </a:solidFill>
        </p:spPr>
        <p:txBody>
          <a:bodyPr wrap="square" rtlCol="0">
            <a:spAutoFit/>
          </a:bodyPr>
          <a:lstStyle/>
          <a:p>
            <a:r>
              <a:rPr lang="en-GB" sz="1200" dirty="0" smtClean="0"/>
              <a:t>A 4</a:t>
            </a:r>
            <a:r>
              <a:rPr lang="en-GB" sz="1200" baseline="30000" dirty="0" smtClean="0"/>
              <a:t>th</a:t>
            </a:r>
            <a:r>
              <a:rPr lang="en-GB" sz="1200" dirty="0" smtClean="0"/>
              <a:t> century mosaic representing Venus, accompanied by 6 dwarfs. From Roman Carthage.  </a:t>
            </a:r>
            <a:endParaRPr lang="en-GB" sz="1200" dirty="0"/>
          </a:p>
        </p:txBody>
      </p:sp>
      <p:sp>
        <p:nvSpPr>
          <p:cNvPr id="10" name="Content Placeholder 4"/>
          <p:cNvSpPr txBox="1">
            <a:spLocks/>
          </p:cNvSpPr>
          <p:nvPr/>
        </p:nvSpPr>
        <p:spPr>
          <a:xfrm>
            <a:off x="0" y="0"/>
            <a:ext cx="9143999" cy="6858000"/>
          </a:xfrm>
          <a:prstGeom prst="rect">
            <a:avLst/>
          </a:prstGeom>
          <a:solidFill>
            <a:schemeClr val="accent3">
              <a:lumMod val="40000"/>
              <a:lumOff val="60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500" b="1" smtClean="0"/>
              <a:t>Augustine’s discussion of “monstrous races”</a:t>
            </a:r>
          </a:p>
          <a:p>
            <a:pPr marL="0" indent="0">
              <a:buFont typeface="Arial" panose="020B0604020202020204" pitchFamily="34" charset="0"/>
              <a:buNone/>
            </a:pPr>
            <a:r>
              <a:rPr lang="en-GB" smtClean="0"/>
              <a:t>“We know that men are born with more than four fingers on their hands or toes on their feet: this is a smaller matter… At Hippo-Diarrhytus there is a man whose hands are crescent-shaped, and have only two fingers each, and his feet similarly formed. If there were a race like him, it would be added to the history of the curious and wonderful. Shall we therefore deny that this man is descended from that one man who was first created? As for the Androgyni, or Hermaphrodites, as they are called, though they are rare, yet from time to time there appears persons of sex so doubtful, that it remains uncertain from which sex they take their name; though it is customary to give them a masculine name, as the more worthy… Some years ago, quite within my own memory, a man was born in the East, double in his upper, but single in his lower half — having two heads, two chests, four hands, but one body and two feet like an ordinary man; and he lived so long that many had an opportunity of seeing him. But who could enumerate all the human births that have differed widely from their ascertained parents?” – </a:t>
            </a:r>
            <a:r>
              <a:rPr lang="en-GB" b="1" i="1" smtClean="0"/>
              <a:t>City of God</a:t>
            </a:r>
            <a:r>
              <a:rPr lang="en-GB" b="1" smtClean="0"/>
              <a:t> 16.8</a:t>
            </a:r>
            <a:r>
              <a:rPr lang="en-GB" smtClean="0"/>
              <a:t>.</a:t>
            </a:r>
          </a:p>
          <a:p>
            <a:r>
              <a:rPr lang="en-GB" sz="3100" smtClean="0"/>
              <a:t>Does Augustine’s text imply that some disabled people where treated as public “curiosities”? </a:t>
            </a:r>
          </a:p>
          <a:p>
            <a:pPr marL="0" indent="0">
              <a:buFont typeface="Arial" panose="020B0604020202020204" pitchFamily="34" charset="0"/>
              <a:buNone/>
            </a:pPr>
            <a:r>
              <a:rPr lang="en-GB" smtClean="0"/>
              <a:t> </a:t>
            </a:r>
            <a:endParaRPr lang="en-GB" dirty="0"/>
          </a:p>
        </p:txBody>
      </p:sp>
      <p:sp>
        <p:nvSpPr>
          <p:cNvPr id="11" name="Content Placeholder 2"/>
          <p:cNvSpPr txBox="1">
            <a:spLocks/>
          </p:cNvSpPr>
          <p:nvPr/>
        </p:nvSpPr>
        <p:spPr>
          <a:xfrm>
            <a:off x="218941" y="1094704"/>
            <a:ext cx="8718997" cy="5254581"/>
          </a:xfrm>
          <a:prstGeom prst="rect">
            <a:avLst/>
          </a:prstGeom>
          <a:solidFill>
            <a:schemeClr val="accent5">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smtClean="0"/>
              <a:t>The development of health issues</a:t>
            </a:r>
          </a:p>
          <a:p>
            <a:r>
              <a:rPr lang="en-GB" smtClean="0"/>
              <a:t>Even children born healthy may be impaired growing up due to issues such as chronic malnutrition. </a:t>
            </a:r>
          </a:p>
          <a:p>
            <a:pPr lvl="1"/>
            <a:r>
              <a:rPr lang="en-GB" sz="2000" smtClean="0"/>
              <a:t>Vitamin D deficiency can cause rickets. </a:t>
            </a:r>
          </a:p>
          <a:p>
            <a:r>
              <a:rPr lang="en-GB" smtClean="0"/>
              <a:t>A 4</a:t>
            </a:r>
            <a:r>
              <a:rPr lang="en-GB" baseline="30000" smtClean="0"/>
              <a:t>th</a:t>
            </a:r>
            <a:r>
              <a:rPr lang="en-GB" smtClean="0"/>
              <a:t> century cemetery in Cirencester (Gloucester) has revealed that 80% of those interred suffered from osteoarthritis.</a:t>
            </a:r>
          </a:p>
          <a:p>
            <a:pPr lvl="1"/>
            <a:r>
              <a:rPr lang="en-GB" smtClean="0"/>
              <a:t>A progressive degenerative disease that can cause pain and physical deformities. </a:t>
            </a:r>
          </a:p>
          <a:p>
            <a:r>
              <a:rPr lang="en-GB" smtClean="0"/>
              <a:t>Injuries which had not been treated or healed properly may also cause issues, such as an incorrectly set thigh bone fracture causing unevenness in the leg.</a:t>
            </a:r>
            <a:endParaRPr lang="en-GB" dirty="0"/>
          </a:p>
        </p:txBody>
      </p:sp>
    </p:spTree>
    <p:extLst>
      <p:ext uri="{BB962C8B-B14F-4D97-AF65-F5344CB8AC3E}">
        <p14:creationId xmlns:p14="http://schemas.microsoft.com/office/powerpoint/2010/main" val="2947220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Attitudes to sexual activity</a:t>
            </a:r>
            <a:endParaRPr lang="en-GB" b="1" dirty="0"/>
          </a:p>
        </p:txBody>
      </p:sp>
      <p:sp>
        <p:nvSpPr>
          <p:cNvPr id="4" name="Content Placeholder 3"/>
          <p:cNvSpPr>
            <a:spLocks noGrp="1"/>
          </p:cNvSpPr>
          <p:nvPr>
            <p:ph sz="half" idx="1"/>
          </p:nvPr>
        </p:nvSpPr>
        <p:spPr>
          <a:xfrm>
            <a:off x="141667" y="1825624"/>
            <a:ext cx="8834907" cy="4922906"/>
          </a:xfrm>
          <a:solidFill>
            <a:schemeClr val="accent6">
              <a:lumMod val="40000"/>
              <a:lumOff val="60000"/>
            </a:schemeClr>
          </a:solidFill>
        </p:spPr>
        <p:txBody>
          <a:bodyPr>
            <a:normAutofit fontScale="85000" lnSpcReduction="20000"/>
          </a:bodyPr>
          <a:lstStyle/>
          <a:p>
            <a:r>
              <a:rPr lang="en-GB" dirty="0" smtClean="0"/>
              <a:t>No real concept of “sexual identity” in Late Antiquity – nor did they make a clear distinction between biological sex and gender construction. </a:t>
            </a:r>
          </a:p>
          <a:p>
            <a:endParaRPr lang="en-GB" sz="100" dirty="0" smtClean="0"/>
          </a:p>
          <a:p>
            <a:r>
              <a:rPr lang="en-GB" dirty="0" smtClean="0"/>
              <a:t>Continued expectation for “respectable” women to marry and only have sex with their husbands. </a:t>
            </a:r>
          </a:p>
          <a:p>
            <a:endParaRPr lang="en-GB" sz="100" dirty="0"/>
          </a:p>
          <a:p>
            <a:r>
              <a:rPr lang="en-GB" dirty="0" smtClean="0"/>
              <a:t>Men could still have sex with slaves, prostitutes, and “non-respectable” women, but not with citizen wives or daughters.</a:t>
            </a:r>
          </a:p>
          <a:p>
            <a:pPr lvl="1"/>
            <a:r>
              <a:rPr lang="en-GB" b="1" dirty="0" smtClean="0"/>
              <a:t>However</a:t>
            </a:r>
            <a:r>
              <a:rPr lang="en-GB" dirty="0" smtClean="0"/>
              <a:t>, Christian discourse increasingly expressed a desire for men to be monogamous. Sex outside marriage became perceived as “sinful” regardless of sex.</a:t>
            </a:r>
          </a:p>
          <a:p>
            <a:pPr lvl="1"/>
            <a:endParaRPr lang="en-GB" sz="100" dirty="0"/>
          </a:p>
          <a:p>
            <a:r>
              <a:rPr lang="en-GB" dirty="0" smtClean="0"/>
              <a:t>Traditionally an active citizen male could penetrate both men and women (assuming their were no issues regarding status). </a:t>
            </a:r>
          </a:p>
          <a:p>
            <a:pPr lvl="1"/>
            <a:r>
              <a:rPr lang="en-GB" b="1" dirty="0" smtClean="0"/>
              <a:t>However</a:t>
            </a:r>
            <a:r>
              <a:rPr lang="en-GB" dirty="0" smtClean="0"/>
              <a:t>, in Christian discourse, same-sex relationships became deemed “fornication”. </a:t>
            </a:r>
          </a:p>
          <a:p>
            <a:pPr lvl="1"/>
            <a:r>
              <a:rPr lang="en-GB" dirty="0" smtClean="0"/>
              <a:t>Some evidence in “Greek East” for </a:t>
            </a:r>
            <a:r>
              <a:rPr lang="en-GB" dirty="0" err="1" smtClean="0"/>
              <a:t>pederastic</a:t>
            </a:r>
            <a:r>
              <a:rPr lang="en-GB" dirty="0" smtClean="0"/>
              <a:t> relationships (though far less common than in earlier periods). </a:t>
            </a:r>
            <a:endParaRPr lang="en-GB" dirty="0"/>
          </a:p>
        </p:txBody>
      </p:sp>
      <p:sp>
        <p:nvSpPr>
          <p:cNvPr id="7" name="Content Placeholder 2"/>
          <p:cNvSpPr txBox="1">
            <a:spLocks/>
          </p:cNvSpPr>
          <p:nvPr/>
        </p:nvSpPr>
        <p:spPr>
          <a:xfrm>
            <a:off x="141668" y="154546"/>
            <a:ext cx="8834908" cy="6593984"/>
          </a:xfrm>
          <a:prstGeom prst="rect">
            <a:avLst/>
          </a:prstGeom>
          <a:solidFill>
            <a:schemeClr val="accent4">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dirty="0" smtClean="0"/>
              <a:t>A binding spell from Egypt, written on a tablet which dates to the 3</a:t>
            </a:r>
            <a:r>
              <a:rPr lang="en-GB" sz="2400" b="1" baseline="30000" dirty="0" smtClean="0"/>
              <a:t>rd</a:t>
            </a:r>
            <a:r>
              <a:rPr lang="en-GB" sz="2400" b="1" dirty="0" smtClean="0"/>
              <a:t> to 4</a:t>
            </a:r>
            <a:r>
              <a:rPr lang="en-GB" sz="2400" b="1" baseline="30000" dirty="0" smtClean="0"/>
              <a:t>th</a:t>
            </a:r>
            <a:r>
              <a:rPr lang="en-GB" sz="2400" b="1" dirty="0" smtClean="0"/>
              <a:t> AD, discovered in </a:t>
            </a:r>
            <a:r>
              <a:rPr lang="en-GB" sz="2400" b="1" dirty="0" err="1" smtClean="0"/>
              <a:t>Hermoupolis</a:t>
            </a:r>
            <a:r>
              <a:rPr lang="en-GB" sz="2400" b="1" dirty="0" smtClean="0"/>
              <a:t>, Egypt. Relating to two women.</a:t>
            </a:r>
          </a:p>
          <a:p>
            <a:pPr marL="0" indent="0">
              <a:buFont typeface="Arial" panose="020B0604020202020204" pitchFamily="34" charset="0"/>
              <a:buNone/>
            </a:pPr>
            <a:r>
              <a:rPr lang="en-GB" sz="2400" dirty="0" smtClean="0"/>
              <a:t>“By means of this corpse-daemon inflame the heart, the liver, the spirit of </a:t>
            </a:r>
            <a:r>
              <a:rPr lang="en-GB" sz="2400" dirty="0" err="1" smtClean="0"/>
              <a:t>Gorgonia</a:t>
            </a:r>
            <a:r>
              <a:rPr lang="en-GB" sz="2400" dirty="0" smtClean="0"/>
              <a:t>, whom </a:t>
            </a:r>
            <a:r>
              <a:rPr lang="en-GB" sz="2400" dirty="0" err="1" smtClean="0"/>
              <a:t>Nilogenia</a:t>
            </a:r>
            <a:r>
              <a:rPr lang="en-GB" sz="2400" dirty="0" smtClean="0"/>
              <a:t> bore, with love and affection for Sophia, whom </a:t>
            </a:r>
            <a:r>
              <a:rPr lang="en-GB" sz="2400" dirty="0" err="1" smtClean="0"/>
              <a:t>Isara</a:t>
            </a:r>
            <a:r>
              <a:rPr lang="en-GB" sz="2400" dirty="0" smtClean="0"/>
              <a:t> bore. Constrain </a:t>
            </a:r>
            <a:r>
              <a:rPr lang="en-GB" sz="2400" dirty="0" err="1" smtClean="0"/>
              <a:t>Gorgonia</a:t>
            </a:r>
            <a:r>
              <a:rPr lang="en-GB" sz="2400" dirty="0" smtClean="0"/>
              <a:t>, whom </a:t>
            </a:r>
            <a:r>
              <a:rPr lang="en-GB" sz="2400" dirty="0" err="1" smtClean="0"/>
              <a:t>Nilogenia</a:t>
            </a:r>
            <a:r>
              <a:rPr lang="en-GB" sz="2400" dirty="0" smtClean="0"/>
              <a:t> bore, to cast herself into the bath-house for the sake of Sophia, whom </a:t>
            </a:r>
            <a:r>
              <a:rPr lang="en-GB" sz="2400" dirty="0" err="1" smtClean="0"/>
              <a:t>Isara</a:t>
            </a:r>
            <a:r>
              <a:rPr lang="en-GB" sz="2400" dirty="0" smtClean="0"/>
              <a:t> bore; and you, become a bath-woman. Burn, set on fire, inflame her soul, heart, liver, spirit with love for Sophia, whom </a:t>
            </a:r>
            <a:r>
              <a:rPr lang="en-GB" sz="2400" dirty="0" err="1" smtClean="0"/>
              <a:t>Isara</a:t>
            </a:r>
            <a:r>
              <a:rPr lang="en-GB" sz="2400" dirty="0" smtClean="0"/>
              <a:t> bore, she, surrendered like a slave, giving herself and all her possessions to her, because this is the will and command of the great god...” (</a:t>
            </a:r>
            <a:r>
              <a:rPr lang="en-GB" sz="2400" i="1" dirty="0" smtClean="0"/>
              <a:t>Suppl. Mag</a:t>
            </a:r>
            <a:r>
              <a:rPr lang="en-GB" sz="2400" dirty="0" smtClean="0"/>
              <a:t>., no. 42)</a:t>
            </a:r>
          </a:p>
          <a:p>
            <a:pPr marL="0" indent="0">
              <a:buFont typeface="Arial" panose="020B0604020202020204" pitchFamily="34" charset="0"/>
              <a:buNone/>
            </a:pPr>
            <a:endParaRPr lang="en-GB" sz="100" dirty="0"/>
          </a:p>
          <a:p>
            <a:pPr marL="0" indent="0">
              <a:buNone/>
            </a:pPr>
            <a:r>
              <a:rPr lang="en-GB" sz="2400" b="1" dirty="0" smtClean="0"/>
              <a:t>A binding spell on a curse tablet </a:t>
            </a:r>
            <a:r>
              <a:rPr lang="en-GB" sz="2400" b="1" dirty="0"/>
              <a:t>from Nemea in </a:t>
            </a:r>
            <a:r>
              <a:rPr lang="en-GB" sz="2400" b="1" dirty="0" smtClean="0"/>
              <a:t>Greece, ca. 4</a:t>
            </a:r>
            <a:r>
              <a:rPr lang="en-GB" sz="2400" b="1" baseline="30000" dirty="0" smtClean="0"/>
              <a:t>th</a:t>
            </a:r>
            <a:r>
              <a:rPr lang="en-GB" sz="2400" b="1" dirty="0" smtClean="0"/>
              <a:t> century AD. A spell intended to break up a male couple.</a:t>
            </a:r>
          </a:p>
          <a:p>
            <a:pPr marL="0" indent="0">
              <a:buNone/>
            </a:pPr>
            <a:r>
              <a:rPr lang="en-GB" sz="2400" dirty="0"/>
              <a:t>“I turn away </a:t>
            </a:r>
            <a:r>
              <a:rPr lang="en-GB" sz="2400" dirty="0" err="1"/>
              <a:t>Euboles</a:t>
            </a:r>
            <a:r>
              <a:rPr lang="en-GB" sz="2400" dirty="0"/>
              <a:t> from </a:t>
            </a:r>
            <a:r>
              <a:rPr lang="en-GB" sz="2400" dirty="0" err="1"/>
              <a:t>Aineas</a:t>
            </a:r>
            <a:r>
              <a:rPr lang="en-GB" sz="2400" dirty="0"/>
              <a:t>, from his face, from his eyes, from his mouth, from his breasts, from his soul, from his belly, from his penis, from his anus, from his entire body. I turn away </a:t>
            </a:r>
            <a:r>
              <a:rPr lang="en-GB" sz="2400" dirty="0" err="1"/>
              <a:t>Euboles</a:t>
            </a:r>
            <a:r>
              <a:rPr lang="en-GB" sz="2400" dirty="0"/>
              <a:t> from </a:t>
            </a:r>
            <a:r>
              <a:rPr lang="en-GB" sz="2400" dirty="0" err="1"/>
              <a:t>Aineas</a:t>
            </a:r>
            <a:r>
              <a:rPr lang="en-GB" sz="2400" dirty="0" smtClean="0"/>
              <a:t>.”</a:t>
            </a:r>
            <a:endParaRPr lang="en-GB" sz="2400" dirty="0"/>
          </a:p>
        </p:txBody>
      </p:sp>
    </p:spTree>
    <p:extLst>
      <p:ext uri="{BB962C8B-B14F-4D97-AF65-F5344CB8AC3E}">
        <p14:creationId xmlns:p14="http://schemas.microsoft.com/office/powerpoint/2010/main" val="138734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49" y="365126"/>
            <a:ext cx="7935801" cy="6215978"/>
          </a:xfrm>
          <a:prstGeom prst="rect">
            <a:avLst/>
          </a:prstGeom>
          <a:solidFill>
            <a:srgbClr val="FFFF0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9600" b="1" dirty="0" smtClean="0">
              <a:solidFill>
                <a:prstClr val="black"/>
              </a:solidFill>
            </a:endParaRPr>
          </a:p>
          <a:p>
            <a:pPr algn="ctr"/>
            <a:endParaRPr lang="en-GB" sz="2800" b="1" dirty="0" smtClean="0">
              <a:solidFill>
                <a:prstClr val="black"/>
              </a:solidFill>
            </a:endParaRPr>
          </a:p>
          <a:p>
            <a:pPr algn="ctr"/>
            <a:r>
              <a:rPr lang="en-GB" sz="8000" b="1" dirty="0" smtClean="0">
                <a:solidFill>
                  <a:prstClr val="black"/>
                </a:solidFill>
              </a:rPr>
              <a:t>Clothing, jewellery, cosmetics, and hair </a:t>
            </a:r>
            <a:endParaRPr lang="en-GB" sz="8000" b="1" dirty="0">
              <a:solidFill>
                <a:prstClr val="black"/>
              </a:solidFill>
            </a:endParaRPr>
          </a:p>
        </p:txBody>
      </p:sp>
    </p:spTree>
    <p:extLst>
      <p:ext uri="{BB962C8B-B14F-4D97-AF65-F5344CB8AC3E}">
        <p14:creationId xmlns:p14="http://schemas.microsoft.com/office/powerpoint/2010/main" val="34174777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013" y="180754"/>
            <a:ext cx="2879678" cy="829339"/>
          </a:xfrm>
          <a:solidFill>
            <a:schemeClr val="accent5">
              <a:lumMod val="40000"/>
              <a:lumOff val="60000"/>
            </a:schemeClr>
          </a:solidFill>
        </p:spPr>
        <p:txBody>
          <a:bodyPr/>
          <a:lstStyle/>
          <a:p>
            <a:r>
              <a:rPr lang="en-GB" b="1" dirty="0" smtClean="0"/>
              <a:t>Clothing</a:t>
            </a:r>
            <a:endParaRPr lang="en-GB" b="1" dirty="0"/>
          </a:p>
        </p:txBody>
      </p:sp>
      <p:sp>
        <p:nvSpPr>
          <p:cNvPr id="3" name="Text Placeholder 2"/>
          <p:cNvSpPr>
            <a:spLocks noGrp="1"/>
          </p:cNvSpPr>
          <p:nvPr>
            <p:ph type="body" idx="1"/>
          </p:nvPr>
        </p:nvSpPr>
        <p:spPr>
          <a:xfrm>
            <a:off x="629841" y="1149535"/>
            <a:ext cx="1934170" cy="531628"/>
          </a:xfrm>
          <a:solidFill>
            <a:schemeClr val="accent5">
              <a:lumMod val="75000"/>
            </a:schemeClr>
          </a:solidFill>
        </p:spPr>
        <p:txBody>
          <a:bodyPr/>
          <a:lstStyle/>
          <a:p>
            <a:r>
              <a:rPr lang="en-GB" dirty="0" smtClean="0"/>
              <a:t>Women</a:t>
            </a:r>
            <a:endParaRPr lang="en-GB" dirty="0"/>
          </a:p>
        </p:txBody>
      </p:sp>
      <p:sp>
        <p:nvSpPr>
          <p:cNvPr id="4" name="Content Placeholder 3"/>
          <p:cNvSpPr>
            <a:spLocks noGrp="1"/>
          </p:cNvSpPr>
          <p:nvPr>
            <p:ph sz="half" idx="2"/>
          </p:nvPr>
        </p:nvSpPr>
        <p:spPr>
          <a:xfrm>
            <a:off x="0" y="4367284"/>
            <a:ext cx="4498182" cy="2490716"/>
          </a:xfrm>
          <a:solidFill>
            <a:schemeClr val="accent5">
              <a:lumMod val="20000"/>
              <a:lumOff val="80000"/>
            </a:schemeClr>
          </a:solidFill>
        </p:spPr>
        <p:txBody>
          <a:bodyPr>
            <a:normAutofit fontScale="92500" lnSpcReduction="10000"/>
          </a:bodyPr>
          <a:lstStyle/>
          <a:p>
            <a:r>
              <a:rPr lang="en-GB" dirty="0" smtClean="0"/>
              <a:t>Linen tunics in summer, perhaps with a woollen </a:t>
            </a:r>
            <a:r>
              <a:rPr lang="en-GB" i="1" dirty="0" err="1" smtClean="0"/>
              <a:t>palla</a:t>
            </a:r>
            <a:r>
              <a:rPr lang="en-GB" dirty="0" smtClean="0"/>
              <a:t> in winter.</a:t>
            </a:r>
          </a:p>
          <a:p>
            <a:pPr lvl="1"/>
            <a:r>
              <a:rPr lang="en-GB" dirty="0" smtClean="0"/>
              <a:t>The </a:t>
            </a:r>
            <a:r>
              <a:rPr lang="en-GB" i="1" dirty="0" err="1" smtClean="0"/>
              <a:t>stola</a:t>
            </a:r>
            <a:r>
              <a:rPr lang="en-GB" dirty="0" smtClean="0"/>
              <a:t> had gone out of fashion in the 3</a:t>
            </a:r>
            <a:r>
              <a:rPr lang="en-GB" baseline="30000" dirty="0" smtClean="0"/>
              <a:t>rd</a:t>
            </a:r>
            <a:r>
              <a:rPr lang="en-GB" dirty="0" smtClean="0"/>
              <a:t> century.</a:t>
            </a:r>
          </a:p>
          <a:p>
            <a:r>
              <a:rPr lang="en-GB" dirty="0" smtClean="0"/>
              <a:t>If could be afforded, jewellery, like glass beads may be worn.</a:t>
            </a:r>
            <a:endParaRPr lang="en-GB" dirty="0"/>
          </a:p>
        </p:txBody>
      </p:sp>
      <p:sp>
        <p:nvSpPr>
          <p:cNvPr id="5" name="Text Placeholder 4"/>
          <p:cNvSpPr>
            <a:spLocks noGrp="1"/>
          </p:cNvSpPr>
          <p:nvPr>
            <p:ph type="body" sz="quarter" idx="3"/>
          </p:nvPr>
        </p:nvSpPr>
        <p:spPr>
          <a:xfrm>
            <a:off x="6245751" y="1149535"/>
            <a:ext cx="2455567" cy="531628"/>
          </a:xfrm>
          <a:solidFill>
            <a:srgbClr val="F8A0EB"/>
          </a:solidFill>
        </p:spPr>
        <p:txBody>
          <a:bodyPr/>
          <a:lstStyle/>
          <a:p>
            <a:r>
              <a:rPr lang="en-GB" dirty="0" smtClean="0"/>
              <a:t>Men</a:t>
            </a:r>
            <a:endParaRPr lang="en-GB" dirty="0"/>
          </a:p>
        </p:txBody>
      </p:sp>
      <p:sp>
        <p:nvSpPr>
          <p:cNvPr id="6" name="Content Placeholder 5"/>
          <p:cNvSpPr>
            <a:spLocks noGrp="1"/>
          </p:cNvSpPr>
          <p:nvPr>
            <p:ph sz="quarter" idx="4"/>
          </p:nvPr>
        </p:nvSpPr>
        <p:spPr>
          <a:xfrm>
            <a:off x="4573191" y="4367284"/>
            <a:ext cx="4434331" cy="2490716"/>
          </a:xfrm>
          <a:solidFill>
            <a:srgbClr val="FFCCFF"/>
          </a:solidFill>
        </p:spPr>
        <p:txBody>
          <a:bodyPr>
            <a:normAutofit fontScale="85000" lnSpcReduction="20000"/>
          </a:bodyPr>
          <a:lstStyle/>
          <a:p>
            <a:r>
              <a:rPr lang="en-GB" dirty="0" smtClean="0"/>
              <a:t>Toga had become largely ceremonial by 3</a:t>
            </a:r>
            <a:r>
              <a:rPr lang="en-GB" baseline="30000" dirty="0" smtClean="0"/>
              <a:t>rd</a:t>
            </a:r>
            <a:r>
              <a:rPr lang="en-GB" dirty="0" smtClean="0"/>
              <a:t> century AD (for high status magistrates).</a:t>
            </a:r>
          </a:p>
          <a:p>
            <a:r>
              <a:rPr lang="en-GB" dirty="0" smtClean="0"/>
              <a:t>Tunic and a clock was more fashionable for men. </a:t>
            </a:r>
          </a:p>
          <a:p>
            <a:r>
              <a:rPr lang="en-GB" dirty="0" smtClean="0"/>
              <a:t>By the 5</a:t>
            </a:r>
            <a:r>
              <a:rPr lang="en-GB" baseline="30000" dirty="0" smtClean="0"/>
              <a:t>th</a:t>
            </a:r>
            <a:r>
              <a:rPr lang="en-GB" dirty="0" smtClean="0"/>
              <a:t> to 6</a:t>
            </a:r>
            <a:r>
              <a:rPr lang="en-GB" baseline="30000" dirty="0" smtClean="0"/>
              <a:t>th</a:t>
            </a:r>
            <a:r>
              <a:rPr lang="en-GB" dirty="0" smtClean="0"/>
              <a:t> centuries, trousers more widely common (no longer seen as “barbarian”).</a:t>
            </a:r>
            <a:endParaRPr lang="en-GB" dirty="0"/>
          </a:p>
        </p:txBody>
      </p:sp>
      <p:pic>
        <p:nvPicPr>
          <p:cNvPr id="7" name="Picture 6"/>
          <p:cNvPicPr>
            <a:picLocks noChangeAspect="1"/>
          </p:cNvPicPr>
          <p:nvPr/>
        </p:nvPicPr>
        <p:blipFill>
          <a:blip r:embed="rId2"/>
          <a:stretch>
            <a:fillRect/>
          </a:stretch>
        </p:blipFill>
        <p:spPr>
          <a:xfrm>
            <a:off x="77986" y="1820605"/>
            <a:ext cx="2486025" cy="2486025"/>
          </a:xfrm>
          <a:prstGeom prst="rect">
            <a:avLst/>
          </a:prstGeom>
        </p:spPr>
      </p:pic>
      <p:pic>
        <p:nvPicPr>
          <p:cNvPr id="8" name="Picture 7"/>
          <p:cNvPicPr>
            <a:picLocks noChangeAspect="1"/>
          </p:cNvPicPr>
          <p:nvPr/>
        </p:nvPicPr>
        <p:blipFill>
          <a:blip r:embed="rId3"/>
          <a:stretch>
            <a:fillRect/>
          </a:stretch>
        </p:blipFill>
        <p:spPr>
          <a:xfrm>
            <a:off x="2769477" y="1101162"/>
            <a:ext cx="3270808" cy="3168595"/>
          </a:xfrm>
          <a:prstGeom prst="rect">
            <a:avLst/>
          </a:prstGeom>
        </p:spPr>
      </p:pic>
      <p:sp>
        <p:nvSpPr>
          <p:cNvPr id="9" name="Rectangle 8"/>
          <p:cNvSpPr/>
          <p:nvPr/>
        </p:nvSpPr>
        <p:spPr>
          <a:xfrm>
            <a:off x="3227695" y="193988"/>
            <a:ext cx="5192137" cy="646331"/>
          </a:xfrm>
          <a:prstGeom prst="rect">
            <a:avLst/>
          </a:prstGeom>
          <a:solidFill>
            <a:schemeClr val="accent6">
              <a:lumMod val="20000"/>
              <a:lumOff val="80000"/>
            </a:schemeClr>
          </a:solidFill>
        </p:spPr>
        <p:txBody>
          <a:bodyPr wrap="square">
            <a:spAutoFit/>
          </a:bodyPr>
          <a:lstStyle/>
          <a:p>
            <a:r>
              <a:rPr lang="en-GB" dirty="0"/>
              <a:t>An ivory diptych</a:t>
            </a:r>
            <a:r>
              <a:rPr lang="en-GB" dirty="0" smtClean="0"/>
              <a:t>, which may represent Stilicho </a:t>
            </a:r>
            <a:r>
              <a:rPr lang="en-GB" dirty="0"/>
              <a:t>(right) with his wife Serena and son </a:t>
            </a:r>
            <a:r>
              <a:rPr lang="en-GB" dirty="0" err="1"/>
              <a:t>Eucherius</a:t>
            </a:r>
            <a:r>
              <a:rPr lang="en-GB" dirty="0"/>
              <a:t>, ca</a:t>
            </a:r>
            <a:r>
              <a:rPr lang="en-GB" dirty="0" smtClean="0"/>
              <a:t>. AD 395.</a:t>
            </a:r>
            <a:endParaRPr lang="en-GB" dirty="0"/>
          </a:p>
        </p:txBody>
      </p:sp>
      <p:cxnSp>
        <p:nvCxnSpPr>
          <p:cNvPr id="11" name="Straight Arrow Connector 10"/>
          <p:cNvCxnSpPr/>
          <p:nvPr/>
        </p:nvCxnSpPr>
        <p:spPr>
          <a:xfrm flipH="1">
            <a:off x="4573191" y="786976"/>
            <a:ext cx="258116" cy="6283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4"/>
          <a:stretch>
            <a:fillRect/>
          </a:stretch>
        </p:blipFill>
        <p:spPr>
          <a:xfrm>
            <a:off x="6172073" y="1798939"/>
            <a:ext cx="2801611" cy="2104321"/>
          </a:xfrm>
          <a:prstGeom prst="rect">
            <a:avLst/>
          </a:prstGeom>
        </p:spPr>
      </p:pic>
      <p:sp>
        <p:nvSpPr>
          <p:cNvPr id="14" name="TextBox 13"/>
          <p:cNvSpPr txBox="1"/>
          <p:nvPr/>
        </p:nvSpPr>
        <p:spPr>
          <a:xfrm>
            <a:off x="6245751" y="4026090"/>
            <a:ext cx="2852832" cy="307777"/>
          </a:xfrm>
          <a:prstGeom prst="rect">
            <a:avLst/>
          </a:prstGeom>
          <a:solidFill>
            <a:schemeClr val="accent3">
              <a:lumMod val="20000"/>
              <a:lumOff val="80000"/>
            </a:schemeClr>
          </a:solidFill>
        </p:spPr>
        <p:txBody>
          <a:bodyPr wrap="none" rtlCol="0">
            <a:spAutoFit/>
          </a:bodyPr>
          <a:lstStyle/>
          <a:p>
            <a:r>
              <a:rPr lang="en-GB" sz="1400" dirty="0" smtClean="0"/>
              <a:t>Hunters from the Great Hunt Mosaic</a:t>
            </a:r>
            <a:endParaRPr lang="en-GB" sz="1400" dirty="0"/>
          </a:p>
        </p:txBody>
      </p:sp>
      <p:sp>
        <p:nvSpPr>
          <p:cNvPr id="17" name="Content Placeholder 2"/>
          <p:cNvSpPr txBox="1">
            <a:spLocks/>
          </p:cNvSpPr>
          <p:nvPr/>
        </p:nvSpPr>
        <p:spPr>
          <a:xfrm>
            <a:off x="-1" y="13648"/>
            <a:ext cx="6245752" cy="4353635"/>
          </a:xfrm>
          <a:prstGeom prst="rect">
            <a:avLst/>
          </a:prstGeom>
          <a:solidFill>
            <a:schemeClr val="accent6">
              <a:lumMod val="20000"/>
              <a:lumOff val="80000"/>
            </a:schemeClr>
          </a:solidFill>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Value of clothing</a:t>
            </a:r>
          </a:p>
          <a:p>
            <a:r>
              <a:rPr lang="en-GB" dirty="0" smtClean="0"/>
              <a:t>Clothing not cheap in comparative terms.</a:t>
            </a:r>
          </a:p>
          <a:p>
            <a:r>
              <a:rPr lang="en-GB" dirty="0" smtClean="0"/>
              <a:t>Majority of people would have owned only a few items:</a:t>
            </a:r>
          </a:p>
          <a:p>
            <a:pPr lvl="1"/>
            <a:r>
              <a:rPr lang="en-GB" dirty="0" smtClean="0"/>
              <a:t>Items of clothing may be listed in a nuptial contract of a will.</a:t>
            </a:r>
          </a:p>
          <a:p>
            <a:r>
              <a:rPr lang="en-GB" dirty="0" smtClean="0"/>
              <a:t>Dyed clothing and colour ranges became more ornate over time (notably by 6</a:t>
            </a:r>
            <a:r>
              <a:rPr lang="en-GB" baseline="30000" dirty="0" smtClean="0"/>
              <a:t>th</a:t>
            </a:r>
            <a:r>
              <a:rPr lang="en-GB" dirty="0" smtClean="0"/>
              <a:t> century).</a:t>
            </a:r>
          </a:p>
          <a:p>
            <a:r>
              <a:rPr lang="en-GB" dirty="0" smtClean="0"/>
              <a:t>Similar styles across societies – under-tunic (down to knees for men and calves or ankles for women), with a looser and shorter over tunic. </a:t>
            </a:r>
          </a:p>
          <a:p>
            <a:pPr lvl="1"/>
            <a:r>
              <a:rPr lang="en-GB" dirty="0" smtClean="0"/>
              <a:t>Slaves would wear similar, but perhaps poorer quality clothing. </a:t>
            </a:r>
          </a:p>
          <a:p>
            <a:pPr lvl="1"/>
            <a:r>
              <a:rPr lang="en-GB" dirty="0" smtClean="0"/>
              <a:t>Belts might be worn for practicality. </a:t>
            </a:r>
          </a:p>
          <a:p>
            <a:endParaRPr lang="en-GB" dirty="0"/>
          </a:p>
        </p:txBody>
      </p:sp>
      <p:pic>
        <p:nvPicPr>
          <p:cNvPr id="18" name="Picture 17"/>
          <p:cNvPicPr>
            <a:picLocks noChangeAspect="1"/>
          </p:cNvPicPr>
          <p:nvPr/>
        </p:nvPicPr>
        <p:blipFill rotWithShape="1">
          <a:blip r:embed="rId5"/>
          <a:srcRect t="6038" b="25745"/>
          <a:stretch/>
        </p:blipFill>
        <p:spPr>
          <a:xfrm>
            <a:off x="-2" y="4179978"/>
            <a:ext cx="5258289" cy="2621297"/>
          </a:xfrm>
          <a:prstGeom prst="rect">
            <a:avLst/>
          </a:prstGeom>
        </p:spPr>
      </p:pic>
      <p:sp>
        <p:nvSpPr>
          <p:cNvPr id="19" name="TextBox 18"/>
          <p:cNvSpPr txBox="1"/>
          <p:nvPr/>
        </p:nvSpPr>
        <p:spPr>
          <a:xfrm>
            <a:off x="5258287" y="5847493"/>
            <a:ext cx="3749235" cy="923330"/>
          </a:xfrm>
          <a:prstGeom prst="rect">
            <a:avLst/>
          </a:prstGeom>
          <a:solidFill>
            <a:srgbClr val="92D050"/>
          </a:solidFill>
        </p:spPr>
        <p:txBody>
          <a:bodyPr wrap="square" rtlCol="0">
            <a:spAutoFit/>
          </a:bodyPr>
          <a:lstStyle/>
          <a:p>
            <a:r>
              <a:rPr lang="en-GB" dirty="0" smtClean="0"/>
              <a:t>Mistress and her slaves walking to the Baths, Villa </a:t>
            </a:r>
            <a:r>
              <a:rPr lang="en-GB" dirty="0" err="1" smtClean="0"/>
              <a:t>Romana</a:t>
            </a:r>
            <a:r>
              <a:rPr lang="en-GB" dirty="0" smtClean="0"/>
              <a:t> del </a:t>
            </a:r>
            <a:r>
              <a:rPr lang="en-GB" dirty="0" err="1" smtClean="0"/>
              <a:t>Casale</a:t>
            </a:r>
            <a:r>
              <a:rPr lang="en-GB" dirty="0" smtClean="0"/>
              <a:t>, Piazza </a:t>
            </a:r>
            <a:r>
              <a:rPr lang="en-GB" dirty="0" err="1" smtClean="0"/>
              <a:t>Armerina</a:t>
            </a:r>
            <a:r>
              <a:rPr lang="en-GB" dirty="0" smtClean="0"/>
              <a:t>, Sicily</a:t>
            </a:r>
            <a:endParaRPr lang="en-GB" dirty="0"/>
          </a:p>
        </p:txBody>
      </p:sp>
      <p:pic>
        <p:nvPicPr>
          <p:cNvPr id="20" name="Picture 19"/>
          <p:cNvPicPr>
            <a:picLocks noChangeAspect="1"/>
          </p:cNvPicPr>
          <p:nvPr/>
        </p:nvPicPr>
        <p:blipFill>
          <a:blip r:embed="rId6"/>
          <a:stretch>
            <a:fillRect/>
          </a:stretch>
        </p:blipFill>
        <p:spPr>
          <a:xfrm>
            <a:off x="6130378" y="34413"/>
            <a:ext cx="2942504" cy="3868847"/>
          </a:xfrm>
          <a:prstGeom prst="rect">
            <a:avLst/>
          </a:prstGeom>
        </p:spPr>
      </p:pic>
      <p:sp>
        <p:nvSpPr>
          <p:cNvPr id="21" name="TextBox 20"/>
          <p:cNvSpPr txBox="1"/>
          <p:nvPr/>
        </p:nvSpPr>
        <p:spPr>
          <a:xfrm>
            <a:off x="6040285" y="3872202"/>
            <a:ext cx="3032597" cy="923330"/>
          </a:xfrm>
          <a:prstGeom prst="rect">
            <a:avLst/>
          </a:prstGeom>
          <a:solidFill>
            <a:schemeClr val="accent1">
              <a:lumMod val="40000"/>
              <a:lumOff val="60000"/>
            </a:schemeClr>
          </a:solidFill>
        </p:spPr>
        <p:txBody>
          <a:bodyPr wrap="square" rtlCol="0">
            <a:spAutoFit/>
          </a:bodyPr>
          <a:lstStyle/>
          <a:p>
            <a:r>
              <a:rPr lang="en-GB" dirty="0" smtClean="0"/>
              <a:t>A 5</a:t>
            </a:r>
            <a:r>
              <a:rPr lang="en-GB" baseline="30000" dirty="0" smtClean="0"/>
              <a:t>th</a:t>
            </a:r>
            <a:r>
              <a:rPr lang="en-GB" dirty="0" smtClean="0"/>
              <a:t> century linen and wool tunic from Egypt, possibly from </a:t>
            </a:r>
            <a:r>
              <a:rPr lang="en-GB" dirty="0" err="1" smtClean="0"/>
              <a:t>Panopolis</a:t>
            </a:r>
            <a:r>
              <a:rPr lang="en-GB" dirty="0" smtClean="0"/>
              <a:t>. </a:t>
            </a:r>
            <a:endParaRPr lang="en-GB" dirty="0"/>
          </a:p>
        </p:txBody>
      </p:sp>
    </p:spTree>
    <p:extLst>
      <p:ext uri="{BB962C8B-B14F-4D97-AF65-F5344CB8AC3E}">
        <p14:creationId xmlns:p14="http://schemas.microsoft.com/office/powerpoint/2010/main" val="344179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circle(in)">
                                      <p:cBhvr>
                                        <p:cTn id="7" dur="2000"/>
                                        <p:tgtEl>
                                          <p:spTgt spid="20"/>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circle(in)">
                                      <p:cBhvr>
                                        <p:cTn id="10" dur="2000"/>
                                        <p:tgtEl>
                                          <p:spTgt spid="21"/>
                                        </p:tgtEl>
                                      </p:cBhvr>
                                    </p:animEffect>
                                  </p:childTnLst>
                                </p:cTn>
                              </p:par>
                              <p:par>
                                <p:cTn id="11" presetID="6" presetClass="entr" presetSubtype="16" fill="hold"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circle(in)">
                                      <p:cBhvr>
                                        <p:cTn id="13" dur="2000"/>
                                        <p:tgtEl>
                                          <p:spTgt spid="18"/>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circle(in)">
                                      <p:cBhvr>
                                        <p:cTn id="16" dur="2000"/>
                                        <p:tgtEl>
                                          <p:spTgt spid="19"/>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circle(in)">
                                      <p:cBhvr>
                                        <p:cTn id="19"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Jewellery, pins and shoes</a:t>
            </a:r>
            <a:endParaRPr lang="en-GB" b="1" dirty="0"/>
          </a:p>
        </p:txBody>
      </p:sp>
      <p:sp>
        <p:nvSpPr>
          <p:cNvPr id="3" name="Content Placeholder 2"/>
          <p:cNvSpPr>
            <a:spLocks noGrp="1"/>
          </p:cNvSpPr>
          <p:nvPr>
            <p:ph sz="half" idx="1"/>
          </p:nvPr>
        </p:nvSpPr>
        <p:spPr>
          <a:xfrm>
            <a:off x="0" y="1487606"/>
            <a:ext cx="3466531" cy="2743200"/>
          </a:xfrm>
          <a:solidFill>
            <a:schemeClr val="accent6">
              <a:lumMod val="20000"/>
              <a:lumOff val="80000"/>
            </a:schemeClr>
          </a:solidFill>
        </p:spPr>
        <p:txBody>
          <a:bodyPr>
            <a:normAutofit/>
          </a:bodyPr>
          <a:lstStyle/>
          <a:p>
            <a:r>
              <a:rPr lang="en-GB" dirty="0" smtClean="0"/>
              <a:t>Buttons, zippers and snaps did not exist – many people used a fibula to hold fast their clothes.</a:t>
            </a:r>
            <a:endParaRPr lang="en-GB" dirty="0"/>
          </a:p>
        </p:txBody>
      </p:sp>
      <p:sp>
        <p:nvSpPr>
          <p:cNvPr id="4" name="Content Placeholder 3"/>
          <p:cNvSpPr>
            <a:spLocks noGrp="1"/>
          </p:cNvSpPr>
          <p:nvPr>
            <p:ph sz="half" idx="2"/>
          </p:nvPr>
        </p:nvSpPr>
        <p:spPr>
          <a:xfrm>
            <a:off x="3466531" y="1487606"/>
            <a:ext cx="5677469" cy="2934269"/>
          </a:xfrm>
          <a:solidFill>
            <a:schemeClr val="accent6">
              <a:lumMod val="60000"/>
              <a:lumOff val="40000"/>
            </a:schemeClr>
          </a:solidFill>
        </p:spPr>
        <p:txBody>
          <a:bodyPr>
            <a:normAutofit/>
          </a:bodyPr>
          <a:lstStyle/>
          <a:p>
            <a:r>
              <a:rPr lang="en-GB" dirty="0" smtClean="0"/>
              <a:t>“Thong” style shoes common in warmer climates and boots and closed-toe shoes in colder conditions. </a:t>
            </a:r>
          </a:p>
          <a:p>
            <a:pPr lvl="1"/>
            <a:r>
              <a:rPr lang="en-GB" dirty="0" smtClean="0"/>
              <a:t>These shoes were flat (no heels) and often the leather soles were sewn or nailed into leather uppers.</a:t>
            </a:r>
            <a:endParaRPr lang="en-GB" dirty="0"/>
          </a:p>
        </p:txBody>
      </p:sp>
      <p:pic>
        <p:nvPicPr>
          <p:cNvPr id="5" name="Picture 4"/>
          <p:cNvPicPr>
            <a:picLocks noChangeAspect="1"/>
          </p:cNvPicPr>
          <p:nvPr/>
        </p:nvPicPr>
        <p:blipFill rotWithShape="1">
          <a:blip r:embed="rId2"/>
          <a:srcRect t="14138"/>
          <a:stretch/>
        </p:blipFill>
        <p:spPr>
          <a:xfrm>
            <a:off x="109181" y="4067033"/>
            <a:ext cx="3480179" cy="2661719"/>
          </a:xfrm>
          <a:prstGeom prst="rect">
            <a:avLst/>
          </a:prstGeom>
        </p:spPr>
      </p:pic>
      <p:sp>
        <p:nvSpPr>
          <p:cNvPr id="6" name="TextBox 5"/>
          <p:cNvSpPr txBox="1"/>
          <p:nvPr/>
        </p:nvSpPr>
        <p:spPr>
          <a:xfrm>
            <a:off x="1606553" y="5544355"/>
            <a:ext cx="2229733" cy="1200329"/>
          </a:xfrm>
          <a:prstGeom prst="rect">
            <a:avLst/>
          </a:prstGeom>
          <a:solidFill>
            <a:schemeClr val="accent4">
              <a:lumMod val="20000"/>
              <a:lumOff val="80000"/>
            </a:schemeClr>
          </a:solidFill>
        </p:spPr>
        <p:txBody>
          <a:bodyPr wrap="square" rtlCol="0">
            <a:spAutoFit/>
          </a:bodyPr>
          <a:lstStyle/>
          <a:p>
            <a:r>
              <a:rPr lang="en-GB" dirty="0" smtClean="0"/>
              <a:t>A 4</a:t>
            </a:r>
            <a:r>
              <a:rPr lang="en-GB" baseline="30000" dirty="0" smtClean="0"/>
              <a:t>th</a:t>
            </a:r>
            <a:r>
              <a:rPr lang="en-GB" dirty="0" smtClean="0"/>
              <a:t> century “cross-bow” shaped bronze fibula, Metropolitan Museum of Art.</a:t>
            </a:r>
            <a:endParaRPr lang="en-GB" dirty="0"/>
          </a:p>
        </p:txBody>
      </p:sp>
      <p:pic>
        <p:nvPicPr>
          <p:cNvPr id="7" name="Picture 6"/>
          <p:cNvPicPr>
            <a:picLocks noChangeAspect="1"/>
          </p:cNvPicPr>
          <p:nvPr/>
        </p:nvPicPr>
        <p:blipFill rotWithShape="1">
          <a:blip r:embed="rId3"/>
          <a:srcRect l="7868" t="19455" r="3737" b="25043"/>
          <a:stretch/>
        </p:blipFill>
        <p:spPr>
          <a:xfrm>
            <a:off x="3903409" y="5254388"/>
            <a:ext cx="5104113" cy="1412746"/>
          </a:xfrm>
          <a:prstGeom prst="rect">
            <a:avLst/>
          </a:prstGeom>
        </p:spPr>
      </p:pic>
      <p:sp>
        <p:nvSpPr>
          <p:cNvPr id="8" name="TextBox 7"/>
          <p:cNvSpPr txBox="1"/>
          <p:nvPr/>
        </p:nvSpPr>
        <p:spPr>
          <a:xfrm>
            <a:off x="3698541" y="4514966"/>
            <a:ext cx="5308981" cy="646331"/>
          </a:xfrm>
          <a:prstGeom prst="rect">
            <a:avLst/>
          </a:prstGeom>
          <a:solidFill>
            <a:schemeClr val="accent2">
              <a:lumMod val="20000"/>
              <a:lumOff val="80000"/>
            </a:schemeClr>
          </a:solidFill>
        </p:spPr>
        <p:txBody>
          <a:bodyPr wrap="square" rtlCol="0">
            <a:spAutoFit/>
          </a:bodyPr>
          <a:lstStyle/>
          <a:p>
            <a:r>
              <a:rPr lang="en-GB" dirty="0" smtClean="0"/>
              <a:t>A pair of child’s leather sandals, from Egypt. Ca. 4</a:t>
            </a:r>
            <a:r>
              <a:rPr lang="en-GB" baseline="30000" dirty="0" smtClean="0"/>
              <a:t>th</a:t>
            </a:r>
            <a:r>
              <a:rPr lang="en-GB" dirty="0" smtClean="0"/>
              <a:t> century. Metropolitan Museum of Art. </a:t>
            </a:r>
            <a:endParaRPr lang="en-GB" dirty="0"/>
          </a:p>
        </p:txBody>
      </p:sp>
      <p:sp>
        <p:nvSpPr>
          <p:cNvPr id="9" name="Content Placeholder 2"/>
          <p:cNvSpPr txBox="1">
            <a:spLocks/>
          </p:cNvSpPr>
          <p:nvPr/>
        </p:nvSpPr>
        <p:spPr>
          <a:xfrm>
            <a:off x="0" y="163773"/>
            <a:ext cx="5004402" cy="4790364"/>
          </a:xfrm>
          <a:prstGeom prst="rect">
            <a:avLst/>
          </a:prstGeom>
          <a:solidFill>
            <a:srgbClr val="FFCCFF"/>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smtClean="0"/>
              <a:t>Jewellery</a:t>
            </a:r>
          </a:p>
          <a:p>
            <a:r>
              <a:rPr lang="en-GB" dirty="0" smtClean="0"/>
              <a:t>The very wealthy could afford (imported) jewellery, of precious and semi-precious stones (onyx, </a:t>
            </a:r>
            <a:r>
              <a:rPr lang="en-GB" dirty="0" err="1" smtClean="0"/>
              <a:t>sardonyx</a:t>
            </a:r>
            <a:r>
              <a:rPr lang="en-GB" dirty="0" smtClean="0"/>
              <a:t>, beryl, amethyst) and items like pearls. </a:t>
            </a:r>
          </a:p>
          <a:p>
            <a:pPr lvl="1"/>
            <a:r>
              <a:rPr lang="en-GB" dirty="0" smtClean="0"/>
              <a:t>Diamonds not so commonly used due to difficulty in cutting them. </a:t>
            </a:r>
          </a:p>
          <a:p>
            <a:r>
              <a:rPr lang="en-GB" dirty="0" smtClean="0"/>
              <a:t>Glass beads more typical for those lower down the socio-economic spectrum. </a:t>
            </a:r>
          </a:p>
          <a:p>
            <a:pPr marL="457200" lvl="1" indent="0">
              <a:buFont typeface="Arial" panose="020B0604020202020204" pitchFamily="34" charset="0"/>
              <a:buNone/>
            </a:pPr>
            <a:endParaRPr lang="en-GB" dirty="0"/>
          </a:p>
        </p:txBody>
      </p:sp>
      <p:pic>
        <p:nvPicPr>
          <p:cNvPr id="10" name="Picture 9"/>
          <p:cNvPicPr>
            <a:picLocks noChangeAspect="1"/>
          </p:cNvPicPr>
          <p:nvPr/>
        </p:nvPicPr>
        <p:blipFill rotWithShape="1">
          <a:blip r:embed="rId4"/>
          <a:srcRect l="18955" t="18875" r="40298" b="10776"/>
          <a:stretch/>
        </p:blipFill>
        <p:spPr>
          <a:xfrm>
            <a:off x="5008731" y="163773"/>
            <a:ext cx="4021092" cy="3903259"/>
          </a:xfrm>
          <a:prstGeom prst="rect">
            <a:avLst/>
          </a:prstGeom>
        </p:spPr>
      </p:pic>
      <p:sp>
        <p:nvSpPr>
          <p:cNvPr id="11" name="TextBox 10"/>
          <p:cNvSpPr txBox="1"/>
          <p:nvPr/>
        </p:nvSpPr>
        <p:spPr>
          <a:xfrm>
            <a:off x="5004402" y="4085929"/>
            <a:ext cx="4003120" cy="2585323"/>
          </a:xfrm>
          <a:prstGeom prst="rect">
            <a:avLst/>
          </a:prstGeom>
          <a:solidFill>
            <a:schemeClr val="accent4">
              <a:lumMod val="20000"/>
              <a:lumOff val="80000"/>
            </a:schemeClr>
          </a:solidFill>
        </p:spPr>
        <p:txBody>
          <a:bodyPr wrap="square" rtlCol="0">
            <a:spAutoFit/>
          </a:bodyPr>
          <a:lstStyle/>
          <a:p>
            <a:r>
              <a:rPr lang="en-GB" dirty="0" smtClean="0"/>
              <a:t>“Indo-Pacific beads found in Qua Egypt, part of </a:t>
            </a:r>
            <a:r>
              <a:rPr lang="en-GB" dirty="0"/>
              <a:t>the Petrie Museum </a:t>
            </a:r>
            <a:r>
              <a:rPr lang="en-GB" dirty="0" smtClean="0"/>
              <a:t>collection. These </a:t>
            </a:r>
            <a:r>
              <a:rPr lang="en-GB" dirty="0"/>
              <a:t>beads are made from drawn tubes of glass</a:t>
            </a:r>
            <a:r>
              <a:rPr lang="en-GB" dirty="0" smtClean="0"/>
              <a:t>. Rather than press them </a:t>
            </a:r>
            <a:r>
              <a:rPr lang="en-GB" dirty="0"/>
              <a:t>into moulds and then cutting them into individual beads or segmented sections of bead </a:t>
            </a:r>
            <a:r>
              <a:rPr lang="en-GB" dirty="0" smtClean="0"/>
              <a:t>(as would be more typical in the Roman world), they have been cut into individual beads.</a:t>
            </a:r>
            <a:endParaRPr lang="en-GB" dirty="0"/>
          </a:p>
        </p:txBody>
      </p:sp>
      <p:pic>
        <p:nvPicPr>
          <p:cNvPr id="12" name="Picture 11"/>
          <p:cNvPicPr>
            <a:picLocks noChangeAspect="1"/>
          </p:cNvPicPr>
          <p:nvPr/>
        </p:nvPicPr>
        <p:blipFill>
          <a:blip r:embed="rId5"/>
          <a:stretch>
            <a:fillRect/>
          </a:stretch>
        </p:blipFill>
        <p:spPr>
          <a:xfrm>
            <a:off x="138225" y="4612358"/>
            <a:ext cx="2143125" cy="2143125"/>
          </a:xfrm>
          <a:prstGeom prst="rect">
            <a:avLst/>
          </a:prstGeom>
        </p:spPr>
      </p:pic>
      <p:sp>
        <p:nvSpPr>
          <p:cNvPr id="13" name="TextBox 12"/>
          <p:cNvSpPr txBox="1"/>
          <p:nvPr/>
        </p:nvSpPr>
        <p:spPr>
          <a:xfrm>
            <a:off x="2281350" y="5003841"/>
            <a:ext cx="2613871" cy="1754326"/>
          </a:xfrm>
          <a:prstGeom prst="rect">
            <a:avLst/>
          </a:prstGeom>
          <a:solidFill>
            <a:schemeClr val="accent1">
              <a:lumMod val="60000"/>
              <a:lumOff val="40000"/>
            </a:schemeClr>
          </a:solidFill>
        </p:spPr>
        <p:txBody>
          <a:bodyPr wrap="square" rtlCol="0">
            <a:spAutoFit/>
          </a:bodyPr>
          <a:lstStyle/>
          <a:p>
            <a:r>
              <a:rPr lang="en-GB" dirty="0" smtClean="0"/>
              <a:t>Image of Empress Theodora </a:t>
            </a:r>
            <a:r>
              <a:rPr lang="en-GB" dirty="0"/>
              <a:t>from portrait mosaic in the Basilica of San Vitale, </a:t>
            </a:r>
            <a:r>
              <a:rPr lang="en-GB" dirty="0" smtClean="0"/>
              <a:t>Ravenna. She reigned with her husband from AD 527-548.</a:t>
            </a:r>
            <a:endParaRPr lang="en-GB" dirty="0"/>
          </a:p>
        </p:txBody>
      </p:sp>
    </p:spTree>
    <p:extLst>
      <p:ext uri="{BB962C8B-B14F-4D97-AF65-F5344CB8AC3E}">
        <p14:creationId xmlns:p14="http://schemas.microsoft.com/office/powerpoint/2010/main" val="222821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par>
                                <p:cTn id="8" presetID="22" presetClass="entr" presetSubtype="4"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ipe(down)">
                                      <p:cBhvr>
                                        <p:cTn id="10" dur="500"/>
                                        <p:tgtEl>
                                          <p:spTgt spid="1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par>
                                <p:cTn id="14" presetID="22" presetClass="entr" presetSubtype="4"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500"/>
                                        <p:tgtEl>
                                          <p:spTgt spid="10"/>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down)">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206" y="365126"/>
            <a:ext cx="7942144" cy="1325563"/>
          </a:xfrm>
          <a:solidFill>
            <a:schemeClr val="accent5">
              <a:lumMod val="40000"/>
              <a:lumOff val="60000"/>
            </a:schemeClr>
          </a:solidFill>
        </p:spPr>
        <p:txBody>
          <a:bodyPr/>
          <a:lstStyle/>
          <a:p>
            <a:r>
              <a:rPr lang="en-GB" b="1" dirty="0" smtClean="0"/>
              <a:t>Makeup and facial hair</a:t>
            </a:r>
            <a:endParaRPr lang="en-GB" b="1" dirty="0"/>
          </a:p>
        </p:txBody>
      </p:sp>
      <p:sp>
        <p:nvSpPr>
          <p:cNvPr id="4" name="Content Placeholder 3"/>
          <p:cNvSpPr>
            <a:spLocks noGrp="1"/>
          </p:cNvSpPr>
          <p:nvPr>
            <p:ph sz="half" idx="1"/>
          </p:nvPr>
        </p:nvSpPr>
        <p:spPr>
          <a:xfrm>
            <a:off x="1" y="1569493"/>
            <a:ext cx="5964072" cy="5288507"/>
          </a:xfrm>
          <a:solidFill>
            <a:schemeClr val="accent6">
              <a:lumMod val="40000"/>
              <a:lumOff val="60000"/>
            </a:schemeClr>
          </a:solidFill>
        </p:spPr>
        <p:txBody>
          <a:bodyPr>
            <a:normAutofit fontScale="92500" lnSpcReduction="10000"/>
          </a:bodyPr>
          <a:lstStyle/>
          <a:p>
            <a:r>
              <a:rPr lang="en-GB" dirty="0" smtClean="0"/>
              <a:t>Make up fairly common and widely available:</a:t>
            </a:r>
          </a:p>
          <a:p>
            <a:pPr lvl="1"/>
            <a:r>
              <a:rPr lang="en-GB" dirty="0" smtClean="0"/>
              <a:t>Often made with minerals like galena (a mineral from lead sulphide) or compacted white clay.</a:t>
            </a:r>
          </a:p>
          <a:p>
            <a:pPr lvl="2"/>
            <a:r>
              <a:rPr lang="en-GB" dirty="0" smtClean="0"/>
              <a:t>To give appearance of smooth white skin.</a:t>
            </a:r>
          </a:p>
          <a:p>
            <a:pPr lvl="1"/>
            <a:r>
              <a:rPr lang="en-GB" dirty="0" smtClean="0"/>
              <a:t>Rouge for checks and kohl (often lead based) for eyelids.</a:t>
            </a:r>
          </a:p>
          <a:p>
            <a:pPr lvl="1"/>
            <a:endParaRPr lang="en-GB" sz="100" dirty="0"/>
          </a:p>
          <a:p>
            <a:r>
              <a:rPr lang="en-GB" dirty="0" smtClean="0"/>
              <a:t>Male facial hair went in and out of fashion at various points:</a:t>
            </a:r>
          </a:p>
          <a:p>
            <a:pPr lvl="1"/>
            <a:r>
              <a:rPr lang="en-GB" dirty="0" smtClean="0"/>
              <a:t>Julian had made beards a fashion statement.  </a:t>
            </a:r>
          </a:p>
          <a:p>
            <a:pPr lvl="2"/>
            <a:r>
              <a:rPr lang="en-GB" dirty="0" smtClean="0"/>
              <a:t>Philosophic connotations. </a:t>
            </a:r>
          </a:p>
          <a:p>
            <a:pPr lvl="1"/>
            <a:r>
              <a:rPr lang="en-GB" dirty="0" smtClean="0"/>
              <a:t>Moustaches, normally associated with northern “barbarians”; sported by figures like Theodoric (the Ostrogoth). </a:t>
            </a:r>
          </a:p>
          <a:p>
            <a:pPr lvl="2"/>
            <a:r>
              <a:rPr lang="en-GB" dirty="0" smtClean="0"/>
              <a:t>Associations with virility.  </a:t>
            </a:r>
            <a:endParaRPr lang="en-GB" dirty="0"/>
          </a:p>
        </p:txBody>
      </p:sp>
      <p:pic>
        <p:nvPicPr>
          <p:cNvPr id="6" name="Picture 5"/>
          <p:cNvPicPr>
            <a:picLocks noChangeAspect="1"/>
          </p:cNvPicPr>
          <p:nvPr/>
        </p:nvPicPr>
        <p:blipFill>
          <a:blip r:embed="rId2"/>
          <a:stretch>
            <a:fillRect/>
          </a:stretch>
        </p:blipFill>
        <p:spPr>
          <a:xfrm>
            <a:off x="6268871" y="143301"/>
            <a:ext cx="2779595" cy="4169392"/>
          </a:xfrm>
          <a:prstGeom prst="rect">
            <a:avLst/>
          </a:prstGeom>
        </p:spPr>
      </p:pic>
      <p:sp>
        <p:nvSpPr>
          <p:cNvPr id="7" name="TextBox 6"/>
          <p:cNvSpPr txBox="1"/>
          <p:nvPr/>
        </p:nvSpPr>
        <p:spPr>
          <a:xfrm>
            <a:off x="6086901" y="3934353"/>
            <a:ext cx="3057099" cy="830997"/>
          </a:xfrm>
          <a:prstGeom prst="rect">
            <a:avLst/>
          </a:prstGeom>
          <a:solidFill>
            <a:schemeClr val="bg2"/>
          </a:solidFill>
        </p:spPr>
        <p:txBody>
          <a:bodyPr wrap="square" rtlCol="0">
            <a:spAutoFit/>
          </a:bodyPr>
          <a:lstStyle/>
          <a:p>
            <a:r>
              <a:rPr lang="en-GB" sz="1600" dirty="0" smtClean="0"/>
              <a:t>A 4</a:t>
            </a:r>
            <a:r>
              <a:rPr lang="en-GB" sz="1600" baseline="30000" dirty="0" smtClean="0"/>
              <a:t>th</a:t>
            </a:r>
            <a:r>
              <a:rPr lang="en-GB" sz="1600" dirty="0" smtClean="0"/>
              <a:t> century mummy portrait from Egypt</a:t>
            </a:r>
            <a:r>
              <a:rPr lang="en-GB" sz="1600" dirty="0"/>
              <a:t>, </a:t>
            </a:r>
            <a:r>
              <a:rPr lang="en-GB" sz="1600" dirty="0" err="1"/>
              <a:t>Museo</a:t>
            </a:r>
            <a:r>
              <a:rPr lang="en-GB" sz="1600" dirty="0"/>
              <a:t> </a:t>
            </a:r>
            <a:r>
              <a:rPr lang="en-GB" sz="1600" dirty="0" err="1"/>
              <a:t>archeologico</a:t>
            </a:r>
            <a:r>
              <a:rPr lang="en-GB" sz="1600" dirty="0"/>
              <a:t> </a:t>
            </a:r>
            <a:r>
              <a:rPr lang="en-GB" sz="1600" dirty="0" err="1"/>
              <a:t>nazionale</a:t>
            </a:r>
            <a:r>
              <a:rPr lang="en-GB" sz="1600" dirty="0"/>
              <a:t> (Florence</a:t>
            </a:r>
            <a:r>
              <a:rPr lang="en-GB" sz="1600" dirty="0" smtClean="0"/>
              <a:t>)</a:t>
            </a:r>
            <a:endParaRPr lang="en-GB" sz="1600" dirty="0"/>
          </a:p>
        </p:txBody>
      </p:sp>
      <p:pic>
        <p:nvPicPr>
          <p:cNvPr id="8" name="Picture 7"/>
          <p:cNvPicPr>
            <a:picLocks noChangeAspect="1"/>
          </p:cNvPicPr>
          <p:nvPr/>
        </p:nvPicPr>
        <p:blipFill rotWithShape="1">
          <a:blip r:embed="rId3"/>
          <a:srcRect r="49618"/>
          <a:stretch/>
        </p:blipFill>
        <p:spPr>
          <a:xfrm>
            <a:off x="7342385" y="4915315"/>
            <a:ext cx="1801615" cy="1792720"/>
          </a:xfrm>
          <a:prstGeom prst="rect">
            <a:avLst/>
          </a:prstGeom>
        </p:spPr>
      </p:pic>
      <p:sp>
        <p:nvSpPr>
          <p:cNvPr id="9" name="TextBox 8"/>
          <p:cNvSpPr txBox="1"/>
          <p:nvPr/>
        </p:nvSpPr>
        <p:spPr>
          <a:xfrm>
            <a:off x="5718301" y="5184887"/>
            <a:ext cx="1624084" cy="1569660"/>
          </a:xfrm>
          <a:prstGeom prst="rect">
            <a:avLst/>
          </a:prstGeom>
          <a:solidFill>
            <a:schemeClr val="bg1">
              <a:lumMod val="85000"/>
            </a:schemeClr>
          </a:solidFill>
        </p:spPr>
        <p:txBody>
          <a:bodyPr wrap="square" rtlCol="0">
            <a:spAutoFit/>
          </a:bodyPr>
          <a:lstStyle/>
          <a:p>
            <a:r>
              <a:rPr lang="en-GB" sz="1600" dirty="0" smtClean="0"/>
              <a:t>A </a:t>
            </a:r>
            <a:r>
              <a:rPr lang="it-IT" sz="1600" dirty="0" smtClean="0"/>
              <a:t>siliqua (a silver coin, 1/24 of a solidus), of Julian. </a:t>
            </a:r>
            <a:r>
              <a:rPr lang="it-IT" sz="1600" dirty="0"/>
              <a:t>18mm, 2.0 g. Antioch. AD 361-363</a:t>
            </a:r>
            <a:r>
              <a:rPr lang="en-GB" sz="1600" dirty="0" smtClean="0"/>
              <a:t> </a:t>
            </a:r>
            <a:endParaRPr lang="en-GB" sz="1600" dirty="0"/>
          </a:p>
        </p:txBody>
      </p:sp>
    </p:spTree>
    <p:extLst>
      <p:ext uri="{BB962C8B-B14F-4D97-AF65-F5344CB8AC3E}">
        <p14:creationId xmlns:p14="http://schemas.microsoft.com/office/powerpoint/2010/main" val="36289781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smtClean="0"/>
              <a:t>Bibliography</a:t>
            </a:r>
            <a:endParaRPr lang="en-GB" b="1" dirty="0"/>
          </a:p>
        </p:txBody>
      </p:sp>
      <p:sp>
        <p:nvSpPr>
          <p:cNvPr id="3" name="Content Placeholder 2"/>
          <p:cNvSpPr>
            <a:spLocks noGrp="1"/>
          </p:cNvSpPr>
          <p:nvPr>
            <p:ph idx="1"/>
          </p:nvPr>
        </p:nvSpPr>
        <p:spPr>
          <a:xfrm>
            <a:off x="628650" y="1825624"/>
            <a:ext cx="7886700" cy="4824557"/>
          </a:xfrm>
          <a:solidFill>
            <a:srgbClr val="92D050"/>
          </a:solidFill>
        </p:spPr>
        <p:txBody>
          <a:bodyPr>
            <a:normAutofit/>
          </a:bodyPr>
          <a:lstStyle/>
          <a:p>
            <a:r>
              <a:rPr lang="en-GB" dirty="0" err="1"/>
              <a:t>Horden</a:t>
            </a:r>
            <a:r>
              <a:rPr lang="en-GB" dirty="0"/>
              <a:t>, P. 2012. ‘Poverty, Charity and the Invention of the Hospital’, in S. F. Johnson, (ed.), </a:t>
            </a:r>
            <a:r>
              <a:rPr lang="en-GB" i="1" dirty="0"/>
              <a:t>The Oxford Handbook of Late Antiquity</a:t>
            </a:r>
            <a:r>
              <a:rPr lang="en-GB" dirty="0"/>
              <a:t>, pp. 715-743. Oxford: Oxford University Press. </a:t>
            </a:r>
            <a:endParaRPr lang="en-GB" dirty="0" smtClean="0"/>
          </a:p>
          <a:p>
            <a:endParaRPr lang="en-GB" sz="500" dirty="0"/>
          </a:p>
          <a:p>
            <a:r>
              <a:rPr lang="en-GB" dirty="0" err="1" smtClean="0"/>
              <a:t>Mathisen</a:t>
            </a:r>
            <a:r>
              <a:rPr lang="en-GB" dirty="0" smtClean="0"/>
              <a:t>, R. W. 2012. ‘Concepts of Citizenship’, </a:t>
            </a:r>
            <a:r>
              <a:rPr lang="en-GB" dirty="0"/>
              <a:t>in S. F. Johnson, (ed.), </a:t>
            </a:r>
            <a:r>
              <a:rPr lang="en-GB" i="1" dirty="0"/>
              <a:t>The Oxford Handbook of Late Antiquity</a:t>
            </a:r>
            <a:r>
              <a:rPr lang="en-GB" dirty="0"/>
              <a:t>, pp. </a:t>
            </a:r>
            <a:r>
              <a:rPr lang="en-GB" dirty="0" smtClean="0"/>
              <a:t>744-763. </a:t>
            </a:r>
            <a:r>
              <a:rPr lang="en-GB" dirty="0"/>
              <a:t>Oxford: Oxford University Press. </a:t>
            </a:r>
            <a:endParaRPr lang="en-GB" dirty="0" smtClean="0"/>
          </a:p>
          <a:p>
            <a:endParaRPr lang="en-GB" sz="500" dirty="0"/>
          </a:p>
          <a:p>
            <a:r>
              <a:rPr lang="en-GB" dirty="0" err="1"/>
              <a:t>Sessa</a:t>
            </a:r>
            <a:r>
              <a:rPr lang="en-GB" dirty="0"/>
              <a:t>, K. 2018. </a:t>
            </a:r>
            <a:r>
              <a:rPr lang="en-GB" i="1" dirty="0"/>
              <a:t>Daily Life in Late Antiquity. </a:t>
            </a:r>
            <a:r>
              <a:rPr lang="en-GB" dirty="0"/>
              <a:t>Cambridge: Cambridge University Press.</a:t>
            </a:r>
          </a:p>
          <a:p>
            <a:endParaRPr lang="en-GB" dirty="0"/>
          </a:p>
          <a:p>
            <a:endParaRPr lang="en-GB" dirty="0"/>
          </a:p>
        </p:txBody>
      </p:sp>
    </p:spTree>
    <p:extLst>
      <p:ext uri="{BB962C8B-B14F-4D97-AF65-F5344CB8AC3E}">
        <p14:creationId xmlns:p14="http://schemas.microsoft.com/office/powerpoint/2010/main" val="53016402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1326</TotalTime>
  <Words>3521</Words>
  <Application>Microsoft Office PowerPoint</Application>
  <PresentationFormat>On-screen Show (4:3)</PresentationFormat>
  <Paragraphs>236</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1_Office Theme</vt:lpstr>
      <vt:lpstr>From the twilight of Rome to the Dawn of Islam: The World of Late Antiquity (AD 235-632)</vt:lpstr>
      <vt:lpstr>Citizenship in the Late Antique Roman Empire</vt:lpstr>
      <vt:lpstr>Municipality and religion</vt:lpstr>
      <vt:lpstr>“Barbarians”</vt:lpstr>
      <vt:lpstr>coloni </vt:lpstr>
      <vt:lpstr>PowerPoint Presentation</vt:lpstr>
      <vt:lpstr>Members of a household</vt:lpstr>
      <vt:lpstr>Marriage</vt:lpstr>
      <vt:lpstr>Divorce and widowhood </vt:lpstr>
      <vt:lpstr>Children and childhood</vt:lpstr>
      <vt:lpstr>Slaves</vt:lpstr>
      <vt:lpstr>PowerPoint Presentation</vt:lpstr>
      <vt:lpstr>The disabled</vt:lpstr>
      <vt:lpstr>Attitudes to sexual activity</vt:lpstr>
      <vt:lpstr>PowerPoint Presentation</vt:lpstr>
      <vt:lpstr>Clothing</vt:lpstr>
      <vt:lpstr>Jewellery, pins and shoes</vt:lpstr>
      <vt:lpstr>Makeup and facial hair</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145</cp:revision>
  <dcterms:created xsi:type="dcterms:W3CDTF">2020-10-20T13:07:05Z</dcterms:created>
  <dcterms:modified xsi:type="dcterms:W3CDTF">2020-11-06T17:42:29Z</dcterms:modified>
</cp:coreProperties>
</file>