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283" r:id="rId3"/>
    <p:sldId id="257" r:id="rId4"/>
    <p:sldId id="284" r:id="rId5"/>
    <p:sldId id="258" r:id="rId6"/>
    <p:sldId id="259" r:id="rId7"/>
    <p:sldId id="287" r:id="rId8"/>
    <p:sldId id="288" r:id="rId9"/>
    <p:sldId id="289" r:id="rId10"/>
    <p:sldId id="280"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1" r:id="rId32"/>
    <p:sldId id="282" r:id="rId33"/>
    <p:sldId id="285" r:id="rId34"/>
    <p:sldId id="286"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68955" autoAdjust="0"/>
  </p:normalViewPr>
  <p:slideViewPr>
    <p:cSldViewPr snapToGrid="0">
      <p:cViewPr>
        <p:scale>
          <a:sx n="63" d="100"/>
          <a:sy n="63" d="100"/>
        </p:scale>
        <p:origin x="94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DE6BA5-1AAD-4E09-AA74-6FD8BB064AED}" type="doc">
      <dgm:prSet loTypeId="urn:microsoft.com/office/officeart/2005/8/layout/pyramid3" loCatId="pyramid" qsTypeId="urn:microsoft.com/office/officeart/2005/8/quickstyle/simple1" qsCatId="simple" csTypeId="urn:microsoft.com/office/officeart/2005/8/colors/accent2_3" csCatId="accent2" phldr="1"/>
      <dgm:spPr/>
    </dgm:pt>
    <dgm:pt modelId="{8B2C0EDD-42AC-46BC-844E-CB01A03D9A34}">
      <dgm:prSet phldrT="[Text]"/>
      <dgm:spPr/>
      <dgm:t>
        <a:bodyPr/>
        <a:lstStyle/>
        <a:p>
          <a:r>
            <a:rPr lang="en-US" dirty="0" smtClean="0"/>
            <a:t>Interconnectedness and the field</a:t>
          </a:r>
          <a:endParaRPr lang="en-US" dirty="0"/>
        </a:p>
      </dgm:t>
    </dgm:pt>
    <dgm:pt modelId="{3774F094-AA0D-4911-89E6-2C2A97FE7B91}" type="parTrans" cxnId="{D4636D36-240F-4314-AD0E-31475A33109D}">
      <dgm:prSet/>
      <dgm:spPr/>
      <dgm:t>
        <a:bodyPr/>
        <a:lstStyle/>
        <a:p>
          <a:endParaRPr lang="en-US"/>
        </a:p>
      </dgm:t>
    </dgm:pt>
    <dgm:pt modelId="{9C76D955-46E1-42C6-98B0-4385497B9FDE}" type="sibTrans" cxnId="{D4636D36-240F-4314-AD0E-31475A33109D}">
      <dgm:prSet/>
      <dgm:spPr/>
      <dgm:t>
        <a:bodyPr/>
        <a:lstStyle/>
        <a:p>
          <a:endParaRPr lang="en-US"/>
        </a:p>
      </dgm:t>
    </dgm:pt>
    <dgm:pt modelId="{C67B51C3-0792-45A0-A75C-522C4EAF959D}">
      <dgm:prSet phldrT="[Text]"/>
      <dgm:spPr/>
      <dgm:t>
        <a:bodyPr/>
        <a:lstStyle/>
        <a:p>
          <a:r>
            <a:rPr lang="en-US" dirty="0" smtClean="0"/>
            <a:t>Awareness</a:t>
          </a:r>
          <a:endParaRPr lang="en-US" dirty="0"/>
        </a:p>
      </dgm:t>
    </dgm:pt>
    <dgm:pt modelId="{05AE77EE-BA33-43B9-AA1C-4ABF8A0877BC}" type="parTrans" cxnId="{F1466A07-9B4D-4DBC-8228-2347274117DD}">
      <dgm:prSet/>
      <dgm:spPr/>
      <dgm:t>
        <a:bodyPr/>
        <a:lstStyle/>
        <a:p>
          <a:endParaRPr lang="en-US"/>
        </a:p>
      </dgm:t>
    </dgm:pt>
    <dgm:pt modelId="{5313C48F-81B2-4218-9C22-0314BD5B107D}" type="sibTrans" cxnId="{F1466A07-9B4D-4DBC-8228-2347274117DD}">
      <dgm:prSet/>
      <dgm:spPr/>
      <dgm:t>
        <a:bodyPr/>
        <a:lstStyle/>
        <a:p>
          <a:endParaRPr lang="en-US"/>
        </a:p>
      </dgm:t>
    </dgm:pt>
    <dgm:pt modelId="{103D6323-BC26-47B3-98D6-F959054EF765}">
      <dgm:prSet phldrT="[Text]"/>
      <dgm:spPr/>
      <dgm:t>
        <a:bodyPr/>
        <a:lstStyle/>
        <a:p>
          <a:r>
            <a:rPr lang="en-US" dirty="0" smtClean="0"/>
            <a:t>Relationship in Gestalt Practice</a:t>
          </a:r>
          <a:endParaRPr lang="en-US" dirty="0"/>
        </a:p>
      </dgm:t>
    </dgm:pt>
    <dgm:pt modelId="{D6680DFE-251F-4836-8D48-BB21EA3913E1}" type="parTrans" cxnId="{5350E554-3467-442C-97A6-3E8D17CB5C54}">
      <dgm:prSet/>
      <dgm:spPr/>
      <dgm:t>
        <a:bodyPr/>
        <a:lstStyle/>
        <a:p>
          <a:endParaRPr lang="en-US"/>
        </a:p>
      </dgm:t>
    </dgm:pt>
    <dgm:pt modelId="{06696007-BF54-4E1F-BE61-B2CFAC208A68}" type="sibTrans" cxnId="{5350E554-3467-442C-97A6-3E8D17CB5C54}">
      <dgm:prSet/>
      <dgm:spPr/>
      <dgm:t>
        <a:bodyPr/>
        <a:lstStyle/>
        <a:p>
          <a:endParaRPr lang="en-US"/>
        </a:p>
      </dgm:t>
    </dgm:pt>
    <dgm:pt modelId="{3EE5C7B8-A07F-4860-98B5-077A268993D2}">
      <dgm:prSet/>
      <dgm:spPr/>
      <dgm:t>
        <a:bodyPr/>
        <a:lstStyle/>
        <a:p>
          <a:r>
            <a:rPr lang="en-US" dirty="0" smtClean="0"/>
            <a:t>Embodied Self</a:t>
          </a:r>
          <a:endParaRPr lang="en-US" dirty="0"/>
        </a:p>
      </dgm:t>
    </dgm:pt>
    <dgm:pt modelId="{72069F41-70C8-42B8-9096-79063305F0EB}" type="parTrans" cxnId="{20C352DA-BBD8-48AE-A046-372A1FF8C3DB}">
      <dgm:prSet/>
      <dgm:spPr/>
      <dgm:t>
        <a:bodyPr/>
        <a:lstStyle/>
        <a:p>
          <a:endParaRPr lang="en-US"/>
        </a:p>
      </dgm:t>
    </dgm:pt>
    <dgm:pt modelId="{2B1C42C5-5FC8-43E2-B31F-A1EDD8EC41D0}" type="sibTrans" cxnId="{20C352DA-BBD8-48AE-A046-372A1FF8C3DB}">
      <dgm:prSet/>
      <dgm:spPr/>
      <dgm:t>
        <a:bodyPr/>
        <a:lstStyle/>
        <a:p>
          <a:endParaRPr lang="en-US"/>
        </a:p>
      </dgm:t>
    </dgm:pt>
    <dgm:pt modelId="{5DCD7032-D192-47C5-A5E3-6079D331647C}">
      <dgm:prSet/>
      <dgm:spPr/>
      <dgm:t>
        <a:bodyPr/>
        <a:lstStyle/>
        <a:p>
          <a:r>
            <a:rPr lang="en-US" dirty="0" smtClean="0"/>
            <a:t>Whole-making: the formation and completion of complete gestalts</a:t>
          </a:r>
          <a:endParaRPr lang="en-US" dirty="0"/>
        </a:p>
      </dgm:t>
    </dgm:pt>
    <dgm:pt modelId="{2DE7E079-0952-4B4A-9ADF-E80401042EE6}" type="parTrans" cxnId="{DE678EF3-C48A-4FA7-B088-083FF5F29828}">
      <dgm:prSet/>
      <dgm:spPr/>
      <dgm:t>
        <a:bodyPr/>
        <a:lstStyle/>
        <a:p>
          <a:endParaRPr lang="en-US"/>
        </a:p>
      </dgm:t>
    </dgm:pt>
    <dgm:pt modelId="{14E05A24-A051-4DB6-A92C-4C64A310F264}" type="sibTrans" cxnId="{DE678EF3-C48A-4FA7-B088-083FF5F29828}">
      <dgm:prSet/>
      <dgm:spPr/>
      <dgm:t>
        <a:bodyPr/>
        <a:lstStyle/>
        <a:p>
          <a:endParaRPr lang="en-US"/>
        </a:p>
      </dgm:t>
    </dgm:pt>
    <dgm:pt modelId="{F28A02C2-62E9-463E-9C65-BB8264A08D90}" type="pres">
      <dgm:prSet presAssocID="{4CDE6BA5-1AAD-4E09-AA74-6FD8BB064AED}" presName="Name0" presStyleCnt="0">
        <dgm:presLayoutVars>
          <dgm:dir/>
          <dgm:animLvl val="lvl"/>
          <dgm:resizeHandles val="exact"/>
        </dgm:presLayoutVars>
      </dgm:prSet>
      <dgm:spPr/>
    </dgm:pt>
    <dgm:pt modelId="{926A2D49-BEAB-41E8-B4CE-505810D31F42}" type="pres">
      <dgm:prSet presAssocID="{8B2C0EDD-42AC-46BC-844E-CB01A03D9A34}" presName="Name8" presStyleCnt="0"/>
      <dgm:spPr/>
    </dgm:pt>
    <dgm:pt modelId="{83215E51-3516-433C-9AC7-C3CF103821F8}" type="pres">
      <dgm:prSet presAssocID="{8B2C0EDD-42AC-46BC-844E-CB01A03D9A34}" presName="level" presStyleLbl="node1" presStyleIdx="0" presStyleCnt="5">
        <dgm:presLayoutVars>
          <dgm:chMax val="1"/>
          <dgm:bulletEnabled val="1"/>
        </dgm:presLayoutVars>
      </dgm:prSet>
      <dgm:spPr/>
    </dgm:pt>
    <dgm:pt modelId="{A17F8D37-591D-40E8-900C-E60A5C55097A}" type="pres">
      <dgm:prSet presAssocID="{8B2C0EDD-42AC-46BC-844E-CB01A03D9A34}" presName="levelTx" presStyleLbl="revTx" presStyleIdx="0" presStyleCnt="0">
        <dgm:presLayoutVars>
          <dgm:chMax val="1"/>
          <dgm:bulletEnabled val="1"/>
        </dgm:presLayoutVars>
      </dgm:prSet>
      <dgm:spPr/>
    </dgm:pt>
    <dgm:pt modelId="{A4963D9D-84A9-413C-847F-934D68BD04D6}" type="pres">
      <dgm:prSet presAssocID="{3EE5C7B8-A07F-4860-98B5-077A268993D2}" presName="Name8" presStyleCnt="0"/>
      <dgm:spPr/>
    </dgm:pt>
    <dgm:pt modelId="{99946355-D87A-43B5-91C4-67082A4F1092}" type="pres">
      <dgm:prSet presAssocID="{3EE5C7B8-A07F-4860-98B5-077A268993D2}" presName="level" presStyleLbl="node1" presStyleIdx="1" presStyleCnt="5">
        <dgm:presLayoutVars>
          <dgm:chMax val="1"/>
          <dgm:bulletEnabled val="1"/>
        </dgm:presLayoutVars>
      </dgm:prSet>
      <dgm:spPr/>
      <dgm:t>
        <a:bodyPr/>
        <a:lstStyle/>
        <a:p>
          <a:endParaRPr lang="en-US"/>
        </a:p>
      </dgm:t>
    </dgm:pt>
    <dgm:pt modelId="{A8D03A71-9CD4-467E-8525-E9EF8B5ED42D}" type="pres">
      <dgm:prSet presAssocID="{3EE5C7B8-A07F-4860-98B5-077A268993D2}" presName="levelTx" presStyleLbl="revTx" presStyleIdx="0" presStyleCnt="0">
        <dgm:presLayoutVars>
          <dgm:chMax val="1"/>
          <dgm:bulletEnabled val="1"/>
        </dgm:presLayoutVars>
      </dgm:prSet>
      <dgm:spPr/>
      <dgm:t>
        <a:bodyPr/>
        <a:lstStyle/>
        <a:p>
          <a:endParaRPr lang="en-US"/>
        </a:p>
      </dgm:t>
    </dgm:pt>
    <dgm:pt modelId="{B95A100D-F6B4-405B-96A3-BAECDD3C7FF7}" type="pres">
      <dgm:prSet presAssocID="{5DCD7032-D192-47C5-A5E3-6079D331647C}" presName="Name8" presStyleCnt="0"/>
      <dgm:spPr/>
    </dgm:pt>
    <dgm:pt modelId="{205115A0-E459-4F7A-85AE-3B94B9119362}" type="pres">
      <dgm:prSet presAssocID="{5DCD7032-D192-47C5-A5E3-6079D331647C}" presName="level" presStyleLbl="node1" presStyleIdx="2" presStyleCnt="5">
        <dgm:presLayoutVars>
          <dgm:chMax val="1"/>
          <dgm:bulletEnabled val="1"/>
        </dgm:presLayoutVars>
      </dgm:prSet>
      <dgm:spPr/>
      <dgm:t>
        <a:bodyPr/>
        <a:lstStyle/>
        <a:p>
          <a:endParaRPr lang="en-US"/>
        </a:p>
      </dgm:t>
    </dgm:pt>
    <dgm:pt modelId="{F4E247D2-DB31-4402-AEBE-723C11B3A439}" type="pres">
      <dgm:prSet presAssocID="{5DCD7032-D192-47C5-A5E3-6079D331647C}" presName="levelTx" presStyleLbl="revTx" presStyleIdx="0" presStyleCnt="0">
        <dgm:presLayoutVars>
          <dgm:chMax val="1"/>
          <dgm:bulletEnabled val="1"/>
        </dgm:presLayoutVars>
      </dgm:prSet>
      <dgm:spPr/>
      <dgm:t>
        <a:bodyPr/>
        <a:lstStyle/>
        <a:p>
          <a:endParaRPr lang="en-US"/>
        </a:p>
      </dgm:t>
    </dgm:pt>
    <dgm:pt modelId="{C7551045-4662-4DA5-A09B-6CA9BEFF1932}" type="pres">
      <dgm:prSet presAssocID="{C67B51C3-0792-45A0-A75C-522C4EAF959D}" presName="Name8" presStyleCnt="0"/>
      <dgm:spPr/>
    </dgm:pt>
    <dgm:pt modelId="{C051FBD7-CE73-47D7-977C-7ACA78BCA5B3}" type="pres">
      <dgm:prSet presAssocID="{C67B51C3-0792-45A0-A75C-522C4EAF959D}" presName="level" presStyleLbl="node1" presStyleIdx="3" presStyleCnt="5">
        <dgm:presLayoutVars>
          <dgm:chMax val="1"/>
          <dgm:bulletEnabled val="1"/>
        </dgm:presLayoutVars>
      </dgm:prSet>
      <dgm:spPr/>
      <dgm:t>
        <a:bodyPr/>
        <a:lstStyle/>
        <a:p>
          <a:endParaRPr lang="en-US"/>
        </a:p>
      </dgm:t>
    </dgm:pt>
    <dgm:pt modelId="{7CA95524-D022-42BD-B117-E60C34C52C3E}" type="pres">
      <dgm:prSet presAssocID="{C67B51C3-0792-45A0-A75C-522C4EAF959D}" presName="levelTx" presStyleLbl="revTx" presStyleIdx="0" presStyleCnt="0">
        <dgm:presLayoutVars>
          <dgm:chMax val="1"/>
          <dgm:bulletEnabled val="1"/>
        </dgm:presLayoutVars>
      </dgm:prSet>
      <dgm:spPr/>
      <dgm:t>
        <a:bodyPr/>
        <a:lstStyle/>
        <a:p>
          <a:endParaRPr lang="en-US"/>
        </a:p>
      </dgm:t>
    </dgm:pt>
    <dgm:pt modelId="{2CBA235E-DBEC-4417-B160-C52C189FF5DD}" type="pres">
      <dgm:prSet presAssocID="{103D6323-BC26-47B3-98D6-F959054EF765}" presName="Name8" presStyleCnt="0"/>
      <dgm:spPr/>
    </dgm:pt>
    <dgm:pt modelId="{36957CAE-9080-4896-A154-0C3DB6521266}" type="pres">
      <dgm:prSet presAssocID="{103D6323-BC26-47B3-98D6-F959054EF765}" presName="level" presStyleLbl="node1" presStyleIdx="4" presStyleCnt="5">
        <dgm:presLayoutVars>
          <dgm:chMax val="1"/>
          <dgm:bulletEnabled val="1"/>
        </dgm:presLayoutVars>
      </dgm:prSet>
      <dgm:spPr/>
      <dgm:t>
        <a:bodyPr/>
        <a:lstStyle/>
        <a:p>
          <a:endParaRPr lang="en-US"/>
        </a:p>
      </dgm:t>
    </dgm:pt>
    <dgm:pt modelId="{DAF90608-75A7-4E3F-B195-C671A74BD6DA}" type="pres">
      <dgm:prSet presAssocID="{103D6323-BC26-47B3-98D6-F959054EF765}" presName="levelTx" presStyleLbl="revTx" presStyleIdx="0" presStyleCnt="0">
        <dgm:presLayoutVars>
          <dgm:chMax val="1"/>
          <dgm:bulletEnabled val="1"/>
        </dgm:presLayoutVars>
      </dgm:prSet>
      <dgm:spPr/>
      <dgm:t>
        <a:bodyPr/>
        <a:lstStyle/>
        <a:p>
          <a:endParaRPr lang="en-US"/>
        </a:p>
      </dgm:t>
    </dgm:pt>
  </dgm:ptLst>
  <dgm:cxnLst>
    <dgm:cxn modelId="{20C352DA-BBD8-48AE-A046-372A1FF8C3DB}" srcId="{4CDE6BA5-1AAD-4E09-AA74-6FD8BB064AED}" destId="{3EE5C7B8-A07F-4860-98B5-077A268993D2}" srcOrd="1" destOrd="0" parTransId="{72069F41-70C8-42B8-9096-79063305F0EB}" sibTransId="{2B1C42C5-5FC8-43E2-B31F-A1EDD8EC41D0}"/>
    <dgm:cxn modelId="{CA1AEA85-275C-42FA-952E-34B2D368D040}" type="presOf" srcId="{4CDE6BA5-1AAD-4E09-AA74-6FD8BB064AED}" destId="{F28A02C2-62E9-463E-9C65-BB8264A08D90}" srcOrd="0" destOrd="0" presId="urn:microsoft.com/office/officeart/2005/8/layout/pyramid3"/>
    <dgm:cxn modelId="{F1B5CFBD-F2B9-4D6A-B5B4-933D6899CCB1}" type="presOf" srcId="{3EE5C7B8-A07F-4860-98B5-077A268993D2}" destId="{A8D03A71-9CD4-467E-8525-E9EF8B5ED42D}" srcOrd="1" destOrd="0" presId="urn:microsoft.com/office/officeart/2005/8/layout/pyramid3"/>
    <dgm:cxn modelId="{D7693779-FDE0-4C02-A11F-F30DE82C527E}" type="presOf" srcId="{C67B51C3-0792-45A0-A75C-522C4EAF959D}" destId="{7CA95524-D022-42BD-B117-E60C34C52C3E}" srcOrd="1" destOrd="0" presId="urn:microsoft.com/office/officeart/2005/8/layout/pyramid3"/>
    <dgm:cxn modelId="{F43A3D6D-F22A-4B3C-8FA6-549CC731958A}" type="presOf" srcId="{5DCD7032-D192-47C5-A5E3-6079D331647C}" destId="{205115A0-E459-4F7A-85AE-3B94B9119362}" srcOrd="0" destOrd="0" presId="urn:microsoft.com/office/officeart/2005/8/layout/pyramid3"/>
    <dgm:cxn modelId="{F1466A07-9B4D-4DBC-8228-2347274117DD}" srcId="{4CDE6BA5-1AAD-4E09-AA74-6FD8BB064AED}" destId="{C67B51C3-0792-45A0-A75C-522C4EAF959D}" srcOrd="3" destOrd="0" parTransId="{05AE77EE-BA33-43B9-AA1C-4ABF8A0877BC}" sibTransId="{5313C48F-81B2-4218-9C22-0314BD5B107D}"/>
    <dgm:cxn modelId="{9C64C948-2020-4956-A790-11417BAFE4A9}" type="presOf" srcId="{C67B51C3-0792-45A0-A75C-522C4EAF959D}" destId="{C051FBD7-CE73-47D7-977C-7ACA78BCA5B3}" srcOrd="0" destOrd="0" presId="urn:microsoft.com/office/officeart/2005/8/layout/pyramid3"/>
    <dgm:cxn modelId="{5350E554-3467-442C-97A6-3E8D17CB5C54}" srcId="{4CDE6BA5-1AAD-4E09-AA74-6FD8BB064AED}" destId="{103D6323-BC26-47B3-98D6-F959054EF765}" srcOrd="4" destOrd="0" parTransId="{D6680DFE-251F-4836-8D48-BB21EA3913E1}" sibTransId="{06696007-BF54-4E1F-BE61-B2CFAC208A68}"/>
    <dgm:cxn modelId="{DE678EF3-C48A-4FA7-B088-083FF5F29828}" srcId="{4CDE6BA5-1AAD-4E09-AA74-6FD8BB064AED}" destId="{5DCD7032-D192-47C5-A5E3-6079D331647C}" srcOrd="2" destOrd="0" parTransId="{2DE7E079-0952-4B4A-9ADF-E80401042EE6}" sibTransId="{14E05A24-A051-4DB6-A92C-4C64A310F264}"/>
    <dgm:cxn modelId="{8C3079B0-CEB2-43BB-AD5C-8990B5ECFB57}" type="presOf" srcId="{103D6323-BC26-47B3-98D6-F959054EF765}" destId="{DAF90608-75A7-4E3F-B195-C671A74BD6DA}" srcOrd="1" destOrd="0" presId="urn:microsoft.com/office/officeart/2005/8/layout/pyramid3"/>
    <dgm:cxn modelId="{F06F04F9-22BA-4EDF-869D-CD7D5461F863}" type="presOf" srcId="{5DCD7032-D192-47C5-A5E3-6079D331647C}" destId="{F4E247D2-DB31-4402-AEBE-723C11B3A439}" srcOrd="1" destOrd="0" presId="urn:microsoft.com/office/officeart/2005/8/layout/pyramid3"/>
    <dgm:cxn modelId="{BD413F5D-579B-4F11-8700-9B4C363AD608}" type="presOf" srcId="{103D6323-BC26-47B3-98D6-F959054EF765}" destId="{36957CAE-9080-4896-A154-0C3DB6521266}" srcOrd="0" destOrd="0" presId="urn:microsoft.com/office/officeart/2005/8/layout/pyramid3"/>
    <dgm:cxn modelId="{D4636D36-240F-4314-AD0E-31475A33109D}" srcId="{4CDE6BA5-1AAD-4E09-AA74-6FD8BB064AED}" destId="{8B2C0EDD-42AC-46BC-844E-CB01A03D9A34}" srcOrd="0" destOrd="0" parTransId="{3774F094-AA0D-4911-89E6-2C2A97FE7B91}" sibTransId="{9C76D955-46E1-42C6-98B0-4385497B9FDE}"/>
    <dgm:cxn modelId="{DD8409B8-F654-43E7-A1D7-302F7A495606}" type="presOf" srcId="{3EE5C7B8-A07F-4860-98B5-077A268993D2}" destId="{99946355-D87A-43B5-91C4-67082A4F1092}" srcOrd="0" destOrd="0" presId="urn:microsoft.com/office/officeart/2005/8/layout/pyramid3"/>
    <dgm:cxn modelId="{A9A3A296-8A38-4EA0-B503-F519AC0C55F1}" type="presOf" srcId="{8B2C0EDD-42AC-46BC-844E-CB01A03D9A34}" destId="{A17F8D37-591D-40E8-900C-E60A5C55097A}" srcOrd="1" destOrd="0" presId="urn:microsoft.com/office/officeart/2005/8/layout/pyramid3"/>
    <dgm:cxn modelId="{A28A3FD6-26EF-44EC-8EB3-054B07A00AAD}" type="presOf" srcId="{8B2C0EDD-42AC-46BC-844E-CB01A03D9A34}" destId="{83215E51-3516-433C-9AC7-C3CF103821F8}" srcOrd="0" destOrd="0" presId="urn:microsoft.com/office/officeart/2005/8/layout/pyramid3"/>
    <dgm:cxn modelId="{168E34E0-B84E-4F51-A8D1-ADA21B6CBDA1}" type="presParOf" srcId="{F28A02C2-62E9-463E-9C65-BB8264A08D90}" destId="{926A2D49-BEAB-41E8-B4CE-505810D31F42}" srcOrd="0" destOrd="0" presId="urn:microsoft.com/office/officeart/2005/8/layout/pyramid3"/>
    <dgm:cxn modelId="{0037ABC1-5769-4ADF-AFB8-A5B450A4C82A}" type="presParOf" srcId="{926A2D49-BEAB-41E8-B4CE-505810D31F42}" destId="{83215E51-3516-433C-9AC7-C3CF103821F8}" srcOrd="0" destOrd="0" presId="urn:microsoft.com/office/officeart/2005/8/layout/pyramid3"/>
    <dgm:cxn modelId="{FB5A8907-AEA1-4531-A6B4-E07DE8F951C7}" type="presParOf" srcId="{926A2D49-BEAB-41E8-B4CE-505810D31F42}" destId="{A17F8D37-591D-40E8-900C-E60A5C55097A}" srcOrd="1" destOrd="0" presId="urn:microsoft.com/office/officeart/2005/8/layout/pyramid3"/>
    <dgm:cxn modelId="{A61026BB-A095-4F05-8728-FD4988BC88EA}" type="presParOf" srcId="{F28A02C2-62E9-463E-9C65-BB8264A08D90}" destId="{A4963D9D-84A9-413C-847F-934D68BD04D6}" srcOrd="1" destOrd="0" presId="urn:microsoft.com/office/officeart/2005/8/layout/pyramid3"/>
    <dgm:cxn modelId="{FA8C705A-7190-41F0-A7D3-6C70928831C3}" type="presParOf" srcId="{A4963D9D-84A9-413C-847F-934D68BD04D6}" destId="{99946355-D87A-43B5-91C4-67082A4F1092}" srcOrd="0" destOrd="0" presId="urn:microsoft.com/office/officeart/2005/8/layout/pyramid3"/>
    <dgm:cxn modelId="{1730130B-6477-470C-8824-8157A9687B0E}" type="presParOf" srcId="{A4963D9D-84A9-413C-847F-934D68BD04D6}" destId="{A8D03A71-9CD4-467E-8525-E9EF8B5ED42D}" srcOrd="1" destOrd="0" presId="urn:microsoft.com/office/officeart/2005/8/layout/pyramid3"/>
    <dgm:cxn modelId="{44F7B17F-FF54-43C5-AF73-C813778C5E4A}" type="presParOf" srcId="{F28A02C2-62E9-463E-9C65-BB8264A08D90}" destId="{B95A100D-F6B4-405B-96A3-BAECDD3C7FF7}" srcOrd="2" destOrd="0" presId="urn:microsoft.com/office/officeart/2005/8/layout/pyramid3"/>
    <dgm:cxn modelId="{44507895-1851-4DD9-953E-8337B2EAE2B0}" type="presParOf" srcId="{B95A100D-F6B4-405B-96A3-BAECDD3C7FF7}" destId="{205115A0-E459-4F7A-85AE-3B94B9119362}" srcOrd="0" destOrd="0" presId="urn:microsoft.com/office/officeart/2005/8/layout/pyramid3"/>
    <dgm:cxn modelId="{EC0494E5-311F-451F-A4C2-8E59E9383DB6}" type="presParOf" srcId="{B95A100D-F6B4-405B-96A3-BAECDD3C7FF7}" destId="{F4E247D2-DB31-4402-AEBE-723C11B3A439}" srcOrd="1" destOrd="0" presId="urn:microsoft.com/office/officeart/2005/8/layout/pyramid3"/>
    <dgm:cxn modelId="{1A896EC3-173F-431D-BCEA-93A0A7243224}" type="presParOf" srcId="{F28A02C2-62E9-463E-9C65-BB8264A08D90}" destId="{C7551045-4662-4DA5-A09B-6CA9BEFF1932}" srcOrd="3" destOrd="0" presId="urn:microsoft.com/office/officeart/2005/8/layout/pyramid3"/>
    <dgm:cxn modelId="{1B2236DE-6191-4397-9475-7F4B73C1373B}" type="presParOf" srcId="{C7551045-4662-4DA5-A09B-6CA9BEFF1932}" destId="{C051FBD7-CE73-47D7-977C-7ACA78BCA5B3}" srcOrd="0" destOrd="0" presId="urn:microsoft.com/office/officeart/2005/8/layout/pyramid3"/>
    <dgm:cxn modelId="{54A5F1FF-9BEC-469E-A8CB-3601AB35DDCE}" type="presParOf" srcId="{C7551045-4662-4DA5-A09B-6CA9BEFF1932}" destId="{7CA95524-D022-42BD-B117-E60C34C52C3E}" srcOrd="1" destOrd="0" presId="urn:microsoft.com/office/officeart/2005/8/layout/pyramid3"/>
    <dgm:cxn modelId="{AA874F20-90FF-4723-A5A4-6ABEC7807EA3}" type="presParOf" srcId="{F28A02C2-62E9-463E-9C65-BB8264A08D90}" destId="{2CBA235E-DBEC-4417-B160-C52C189FF5DD}" srcOrd="4" destOrd="0" presId="urn:microsoft.com/office/officeart/2005/8/layout/pyramid3"/>
    <dgm:cxn modelId="{C971516C-CC3E-454A-A56E-72B29501436B}" type="presParOf" srcId="{2CBA235E-DBEC-4417-B160-C52C189FF5DD}" destId="{36957CAE-9080-4896-A154-0C3DB6521266}" srcOrd="0" destOrd="0" presId="urn:microsoft.com/office/officeart/2005/8/layout/pyramid3"/>
    <dgm:cxn modelId="{6BEC9E78-E05A-4034-B3A7-9D5E85B4A90A}" type="presParOf" srcId="{2CBA235E-DBEC-4417-B160-C52C189FF5DD}" destId="{DAF90608-75A7-4E3F-B195-C671A74BD6DA}"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215E51-3516-433C-9AC7-C3CF103821F8}">
      <dsp:nvSpPr>
        <dsp:cNvPr id="0" name=""/>
        <dsp:cNvSpPr/>
      </dsp:nvSpPr>
      <dsp:spPr>
        <a:xfrm rot="10800000">
          <a:off x="0" y="0"/>
          <a:ext cx="7796212" cy="799465"/>
        </a:xfrm>
        <a:prstGeom prst="trapezoid">
          <a:avLst>
            <a:gd name="adj" fmla="val 97518"/>
          </a:avLst>
        </a:prstGeom>
        <a:solidFill>
          <a:schemeClr val="accent2">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US" sz="1900" kern="1200" dirty="0" smtClean="0"/>
            <a:t>Interconnectedness and the field</a:t>
          </a:r>
          <a:endParaRPr lang="en-US" sz="1900" kern="1200" dirty="0"/>
        </a:p>
      </dsp:txBody>
      <dsp:txXfrm rot="-10800000">
        <a:off x="1364337" y="0"/>
        <a:ext cx="5067537" cy="799465"/>
      </dsp:txXfrm>
    </dsp:sp>
    <dsp:sp modelId="{99946355-D87A-43B5-91C4-67082A4F1092}">
      <dsp:nvSpPr>
        <dsp:cNvPr id="0" name=""/>
        <dsp:cNvSpPr/>
      </dsp:nvSpPr>
      <dsp:spPr>
        <a:xfrm rot="10800000">
          <a:off x="779621" y="799465"/>
          <a:ext cx="6236969" cy="799465"/>
        </a:xfrm>
        <a:prstGeom prst="trapezoid">
          <a:avLst>
            <a:gd name="adj" fmla="val 97518"/>
          </a:avLst>
        </a:prstGeom>
        <a:solidFill>
          <a:schemeClr val="accent2">
            <a:shade val="80000"/>
            <a:hueOff val="-62072"/>
            <a:satOff val="591"/>
            <a:lumOff val="582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US" sz="1900" kern="1200" dirty="0" smtClean="0"/>
            <a:t>Embodied Self</a:t>
          </a:r>
          <a:endParaRPr lang="en-US" sz="1900" kern="1200" dirty="0"/>
        </a:p>
      </dsp:txBody>
      <dsp:txXfrm rot="-10800000">
        <a:off x="1871090" y="799465"/>
        <a:ext cx="4054030" cy="799465"/>
      </dsp:txXfrm>
    </dsp:sp>
    <dsp:sp modelId="{205115A0-E459-4F7A-85AE-3B94B9119362}">
      <dsp:nvSpPr>
        <dsp:cNvPr id="0" name=""/>
        <dsp:cNvSpPr/>
      </dsp:nvSpPr>
      <dsp:spPr>
        <a:xfrm rot="10800000">
          <a:off x="1559242" y="1598930"/>
          <a:ext cx="4677727" cy="799465"/>
        </a:xfrm>
        <a:prstGeom prst="trapezoid">
          <a:avLst>
            <a:gd name="adj" fmla="val 97518"/>
          </a:avLst>
        </a:prstGeom>
        <a:solidFill>
          <a:schemeClr val="accent2">
            <a:shade val="80000"/>
            <a:hueOff val="-124143"/>
            <a:satOff val="1182"/>
            <a:lumOff val="116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US" sz="1900" kern="1200" dirty="0" smtClean="0"/>
            <a:t>Whole-making: the formation and completion of complete gestalts</a:t>
          </a:r>
          <a:endParaRPr lang="en-US" sz="1900" kern="1200" dirty="0"/>
        </a:p>
      </dsp:txBody>
      <dsp:txXfrm rot="-10800000">
        <a:off x="2377844" y="1598930"/>
        <a:ext cx="3040522" cy="799465"/>
      </dsp:txXfrm>
    </dsp:sp>
    <dsp:sp modelId="{C051FBD7-CE73-47D7-977C-7ACA78BCA5B3}">
      <dsp:nvSpPr>
        <dsp:cNvPr id="0" name=""/>
        <dsp:cNvSpPr/>
      </dsp:nvSpPr>
      <dsp:spPr>
        <a:xfrm rot="10800000">
          <a:off x="2338863" y="2398395"/>
          <a:ext cx="3118484" cy="799465"/>
        </a:xfrm>
        <a:prstGeom prst="trapezoid">
          <a:avLst>
            <a:gd name="adj" fmla="val 97518"/>
          </a:avLst>
        </a:prstGeom>
        <a:solidFill>
          <a:schemeClr val="accent2">
            <a:shade val="80000"/>
            <a:hueOff val="-186215"/>
            <a:satOff val="1774"/>
            <a:lumOff val="174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US" sz="1900" kern="1200" dirty="0" smtClean="0"/>
            <a:t>Awareness</a:t>
          </a:r>
          <a:endParaRPr lang="en-US" sz="1900" kern="1200" dirty="0"/>
        </a:p>
      </dsp:txBody>
      <dsp:txXfrm rot="-10800000">
        <a:off x="2884598" y="2398395"/>
        <a:ext cx="2027015" cy="799465"/>
      </dsp:txXfrm>
    </dsp:sp>
    <dsp:sp modelId="{36957CAE-9080-4896-A154-0C3DB6521266}">
      <dsp:nvSpPr>
        <dsp:cNvPr id="0" name=""/>
        <dsp:cNvSpPr/>
      </dsp:nvSpPr>
      <dsp:spPr>
        <a:xfrm rot="10800000">
          <a:off x="3118484" y="3197860"/>
          <a:ext cx="1559242" cy="799465"/>
        </a:xfrm>
        <a:prstGeom prst="trapezoid">
          <a:avLst>
            <a:gd name="adj" fmla="val 97518"/>
          </a:avLst>
        </a:prstGeom>
        <a:solidFill>
          <a:schemeClr val="accent2">
            <a:shade val="80000"/>
            <a:hueOff val="-248286"/>
            <a:satOff val="2365"/>
            <a:lumOff val="232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US" sz="1900" kern="1200" dirty="0" smtClean="0"/>
            <a:t>Relationship in Gestalt Practice</a:t>
          </a:r>
          <a:endParaRPr lang="en-US" sz="1900" kern="1200" dirty="0"/>
        </a:p>
      </dsp:txBody>
      <dsp:txXfrm rot="-10800000">
        <a:off x="3118484" y="3197860"/>
        <a:ext cx="1559242" cy="799465"/>
      </dsp:txXfrm>
    </dsp:sp>
  </dsp:spTree>
</dsp:drawing>
</file>

<file path=ppt/diagrams/layout1.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858A44-0369-4E36-AAE1-C38F5F36CDBD}" type="datetimeFigureOut">
              <a:rPr lang="en-GB" smtClean="0"/>
              <a:t>13/11/2019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B9A962-C7CB-40D2-AD64-DBD24683DEE1}" type="slidenum">
              <a:rPr lang="en-GB" smtClean="0"/>
              <a:t>‹#›</a:t>
            </a:fld>
            <a:endParaRPr lang="en-GB"/>
          </a:p>
        </p:txBody>
      </p:sp>
    </p:spTree>
    <p:extLst>
      <p:ext uri="{BB962C8B-B14F-4D97-AF65-F5344CB8AC3E}">
        <p14:creationId xmlns:p14="http://schemas.microsoft.com/office/powerpoint/2010/main" val="27509248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3</a:t>
            </a:fld>
            <a:endParaRPr lang="en-GB"/>
          </a:p>
        </p:txBody>
      </p:sp>
    </p:spTree>
    <p:extLst>
      <p:ext uri="{BB962C8B-B14F-4D97-AF65-F5344CB8AC3E}">
        <p14:creationId xmlns:p14="http://schemas.microsoft.com/office/powerpoint/2010/main" val="172641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5</a:t>
            </a:fld>
            <a:endParaRPr lang="en-GB"/>
          </a:p>
        </p:txBody>
      </p:sp>
    </p:spTree>
    <p:extLst>
      <p:ext uri="{BB962C8B-B14F-4D97-AF65-F5344CB8AC3E}">
        <p14:creationId xmlns:p14="http://schemas.microsoft.com/office/powerpoint/2010/main" val="4033396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6</a:t>
            </a:fld>
            <a:endParaRPr lang="en-GB"/>
          </a:p>
        </p:txBody>
      </p:sp>
    </p:spTree>
    <p:extLst>
      <p:ext uri="{BB962C8B-B14F-4D97-AF65-F5344CB8AC3E}">
        <p14:creationId xmlns:p14="http://schemas.microsoft.com/office/powerpoint/2010/main" val="3471628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11</a:t>
            </a:fld>
            <a:endParaRPr lang="en-GB"/>
          </a:p>
        </p:txBody>
      </p:sp>
    </p:spTree>
    <p:extLst>
      <p:ext uri="{BB962C8B-B14F-4D97-AF65-F5344CB8AC3E}">
        <p14:creationId xmlns:p14="http://schemas.microsoft.com/office/powerpoint/2010/main" val="325356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13</a:t>
            </a:fld>
            <a:endParaRPr lang="en-GB"/>
          </a:p>
        </p:txBody>
      </p:sp>
    </p:spTree>
    <p:extLst>
      <p:ext uri="{BB962C8B-B14F-4D97-AF65-F5344CB8AC3E}">
        <p14:creationId xmlns:p14="http://schemas.microsoft.com/office/powerpoint/2010/main" val="608029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15</a:t>
            </a:fld>
            <a:endParaRPr lang="en-GB"/>
          </a:p>
        </p:txBody>
      </p:sp>
    </p:spTree>
    <p:extLst>
      <p:ext uri="{BB962C8B-B14F-4D97-AF65-F5344CB8AC3E}">
        <p14:creationId xmlns:p14="http://schemas.microsoft.com/office/powerpoint/2010/main" val="29324700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16</a:t>
            </a:fld>
            <a:endParaRPr lang="en-GB"/>
          </a:p>
        </p:txBody>
      </p:sp>
    </p:spTree>
    <p:extLst>
      <p:ext uri="{BB962C8B-B14F-4D97-AF65-F5344CB8AC3E}">
        <p14:creationId xmlns:p14="http://schemas.microsoft.com/office/powerpoint/2010/main" val="17117631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17</a:t>
            </a:fld>
            <a:endParaRPr lang="en-GB"/>
          </a:p>
        </p:txBody>
      </p:sp>
    </p:spTree>
    <p:extLst>
      <p:ext uri="{BB962C8B-B14F-4D97-AF65-F5344CB8AC3E}">
        <p14:creationId xmlns:p14="http://schemas.microsoft.com/office/powerpoint/2010/main" val="25712915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
            </a:r>
            <a:br>
              <a:rPr lang="en-GB" baseline="0" dirty="0" smtClean="0"/>
            </a:br>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18</a:t>
            </a:fld>
            <a:endParaRPr lang="en-GB"/>
          </a:p>
        </p:txBody>
      </p:sp>
    </p:spTree>
    <p:extLst>
      <p:ext uri="{BB962C8B-B14F-4D97-AF65-F5344CB8AC3E}">
        <p14:creationId xmlns:p14="http://schemas.microsoft.com/office/powerpoint/2010/main" val="1927700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19</a:t>
            </a:fld>
            <a:endParaRPr lang="en-GB"/>
          </a:p>
        </p:txBody>
      </p:sp>
    </p:spTree>
    <p:extLst>
      <p:ext uri="{BB962C8B-B14F-4D97-AF65-F5344CB8AC3E}">
        <p14:creationId xmlns:p14="http://schemas.microsoft.com/office/powerpoint/2010/main" val="33995762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20</a:t>
            </a:fld>
            <a:endParaRPr lang="en-GB"/>
          </a:p>
        </p:txBody>
      </p:sp>
    </p:spTree>
    <p:extLst>
      <p:ext uri="{BB962C8B-B14F-4D97-AF65-F5344CB8AC3E}">
        <p14:creationId xmlns:p14="http://schemas.microsoft.com/office/powerpoint/2010/main" val="6713264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24</a:t>
            </a:fld>
            <a:endParaRPr lang="en-GB"/>
          </a:p>
        </p:txBody>
      </p:sp>
    </p:spTree>
    <p:extLst>
      <p:ext uri="{BB962C8B-B14F-4D97-AF65-F5344CB8AC3E}">
        <p14:creationId xmlns:p14="http://schemas.microsoft.com/office/powerpoint/2010/main" val="35645637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26</a:t>
            </a:fld>
            <a:endParaRPr lang="en-GB"/>
          </a:p>
        </p:txBody>
      </p:sp>
    </p:spTree>
    <p:extLst>
      <p:ext uri="{BB962C8B-B14F-4D97-AF65-F5344CB8AC3E}">
        <p14:creationId xmlns:p14="http://schemas.microsoft.com/office/powerpoint/2010/main" val="34020637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27</a:t>
            </a:fld>
            <a:endParaRPr lang="en-GB"/>
          </a:p>
        </p:txBody>
      </p:sp>
    </p:spTree>
    <p:extLst>
      <p:ext uri="{BB962C8B-B14F-4D97-AF65-F5344CB8AC3E}">
        <p14:creationId xmlns:p14="http://schemas.microsoft.com/office/powerpoint/2010/main" val="5282198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28</a:t>
            </a:fld>
            <a:endParaRPr lang="en-GB"/>
          </a:p>
        </p:txBody>
      </p:sp>
    </p:spTree>
    <p:extLst>
      <p:ext uri="{BB962C8B-B14F-4D97-AF65-F5344CB8AC3E}">
        <p14:creationId xmlns:p14="http://schemas.microsoft.com/office/powerpoint/2010/main" val="1421460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BA2117B-7056-4420-8599-87929C4C48C2}" type="datetimeFigureOut">
              <a:rPr lang="en-GB" smtClean="0"/>
              <a:t>13/11/2019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F3F1EAC2-5380-4732-96FE-68238EF42CCE}"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68248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BA2117B-7056-4420-8599-87929C4C48C2}" type="datetimeFigureOut">
              <a:rPr lang="en-GB" smtClean="0"/>
              <a:t>13/11/2019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F1EAC2-5380-4732-96FE-68238EF42CCE}"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890009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BA2117B-7056-4420-8599-87929C4C48C2}" type="datetimeFigureOut">
              <a:rPr lang="en-GB" smtClean="0"/>
              <a:t>13/11/2019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F1EAC2-5380-4732-96FE-68238EF42CCE}" type="slidenum">
              <a:rPr lang="en-GB" smtClean="0"/>
              <a:t>‹#›</a:t>
            </a:fld>
            <a:endParaRPr lang="en-GB"/>
          </a:p>
        </p:txBody>
      </p:sp>
    </p:spTree>
    <p:extLst>
      <p:ext uri="{BB962C8B-B14F-4D97-AF65-F5344CB8AC3E}">
        <p14:creationId xmlns:p14="http://schemas.microsoft.com/office/powerpoint/2010/main" val="1361325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BA2117B-7056-4420-8599-87929C4C48C2}" type="datetimeFigureOut">
              <a:rPr lang="en-GB" smtClean="0"/>
              <a:t>13/11/2019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F1EAC2-5380-4732-96FE-68238EF42CCE}"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847179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BA2117B-7056-4420-8599-87929C4C48C2}" type="datetimeFigureOut">
              <a:rPr lang="en-GB" smtClean="0"/>
              <a:t>13/11/2019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F1EAC2-5380-4732-96FE-68238EF42CCE}" type="slidenum">
              <a:rPr lang="en-GB" smtClean="0"/>
              <a:t>‹#›</a:t>
            </a:fld>
            <a:endParaRPr lang="en-GB"/>
          </a:p>
        </p:txBody>
      </p:sp>
    </p:spTree>
    <p:extLst>
      <p:ext uri="{BB962C8B-B14F-4D97-AF65-F5344CB8AC3E}">
        <p14:creationId xmlns:p14="http://schemas.microsoft.com/office/powerpoint/2010/main" val="4293916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BA2117B-7056-4420-8599-87929C4C48C2}" type="datetimeFigureOut">
              <a:rPr lang="en-GB" smtClean="0"/>
              <a:t>13/11/2019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F1EAC2-5380-4732-96FE-68238EF42CCE}"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158334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1BA2117B-7056-4420-8599-87929C4C48C2}" type="datetimeFigureOut">
              <a:rPr lang="en-GB" smtClean="0"/>
              <a:t>13/11/2019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F1EAC2-5380-4732-96FE-68238EF42CCE}" type="slidenum">
              <a:rPr lang="en-GB" smtClean="0"/>
              <a:t>‹#›</a:t>
            </a:fld>
            <a:endParaRPr lang="en-GB"/>
          </a:p>
        </p:txBody>
      </p:sp>
    </p:spTree>
    <p:extLst>
      <p:ext uri="{BB962C8B-B14F-4D97-AF65-F5344CB8AC3E}">
        <p14:creationId xmlns:p14="http://schemas.microsoft.com/office/powerpoint/2010/main" val="2576123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BA2117B-7056-4420-8599-87929C4C48C2}" type="datetimeFigureOut">
              <a:rPr lang="en-GB" smtClean="0"/>
              <a:t>13/11/2019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F1EAC2-5380-4732-96FE-68238EF42CCE}" type="slidenum">
              <a:rPr lang="en-GB" smtClean="0"/>
              <a:t>‹#›</a:t>
            </a:fld>
            <a:endParaRPr lang="en-GB"/>
          </a:p>
        </p:txBody>
      </p:sp>
    </p:spTree>
    <p:extLst>
      <p:ext uri="{BB962C8B-B14F-4D97-AF65-F5344CB8AC3E}">
        <p14:creationId xmlns:p14="http://schemas.microsoft.com/office/powerpoint/2010/main" val="1925220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BA2117B-7056-4420-8599-87929C4C48C2}" type="datetimeFigureOut">
              <a:rPr lang="en-GB" smtClean="0"/>
              <a:t>13/11/2019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F1EAC2-5380-4732-96FE-68238EF42CCE}" type="slidenum">
              <a:rPr lang="en-GB" smtClean="0"/>
              <a:t>‹#›</a:t>
            </a:fld>
            <a:endParaRPr lang="en-GB"/>
          </a:p>
        </p:txBody>
      </p:sp>
    </p:spTree>
    <p:extLst>
      <p:ext uri="{BB962C8B-B14F-4D97-AF65-F5344CB8AC3E}">
        <p14:creationId xmlns:p14="http://schemas.microsoft.com/office/powerpoint/2010/main" val="1191641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BA2117B-7056-4420-8599-87929C4C48C2}" type="datetimeFigureOut">
              <a:rPr lang="en-GB" smtClean="0"/>
              <a:t>13/11/2019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F1EAC2-5380-4732-96FE-68238EF42CCE}" type="slidenum">
              <a:rPr lang="en-GB" smtClean="0"/>
              <a:t>‹#›</a:t>
            </a:fld>
            <a:endParaRPr lang="en-GB"/>
          </a:p>
        </p:txBody>
      </p:sp>
    </p:spTree>
    <p:extLst>
      <p:ext uri="{BB962C8B-B14F-4D97-AF65-F5344CB8AC3E}">
        <p14:creationId xmlns:p14="http://schemas.microsoft.com/office/powerpoint/2010/main" val="2726551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BA2117B-7056-4420-8599-87929C4C48C2}" type="datetimeFigureOut">
              <a:rPr lang="en-GB" smtClean="0"/>
              <a:t>13/11/2019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F1EAC2-5380-4732-96FE-68238EF42CCE}" type="slidenum">
              <a:rPr lang="en-GB" smtClean="0"/>
              <a:t>‹#›</a:t>
            </a:fld>
            <a:endParaRPr lang="en-GB"/>
          </a:p>
        </p:txBody>
      </p:sp>
    </p:spTree>
    <p:extLst>
      <p:ext uri="{BB962C8B-B14F-4D97-AF65-F5344CB8AC3E}">
        <p14:creationId xmlns:p14="http://schemas.microsoft.com/office/powerpoint/2010/main" val="398216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1BA2117B-7056-4420-8599-87929C4C48C2}" type="datetimeFigureOut">
              <a:rPr lang="en-GB" smtClean="0"/>
              <a:t>13/11/2019</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F3F1EAC2-5380-4732-96FE-68238EF42CCE}"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335881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Introduction to Gestalt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5380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rtlCol="0">
            <a:normAutofit/>
          </a:bodyPr>
          <a:lstStyle/>
          <a:p>
            <a:pPr>
              <a:defRPr/>
            </a:pPr>
            <a:r>
              <a:rPr lang="en-GB" smtClean="0">
                <a:solidFill>
                  <a:schemeClr val="tx2">
                    <a:satMod val="200000"/>
                  </a:schemeClr>
                </a:solidFill>
              </a:rPr>
              <a:t>Characteristics</a:t>
            </a:r>
          </a:p>
        </p:txBody>
      </p:sp>
      <p:sp>
        <p:nvSpPr>
          <p:cNvPr id="13315" name="Content Placeholder 2"/>
          <p:cNvSpPr>
            <a:spLocks noGrp="1"/>
          </p:cNvSpPr>
          <p:nvPr>
            <p:ph idx="1"/>
          </p:nvPr>
        </p:nvSpPr>
        <p:spPr/>
        <p:txBody>
          <a:bodyPr/>
          <a:lstStyle/>
          <a:p>
            <a:pPr eaLnBrk="1" hangingPunct="1"/>
            <a:r>
              <a:rPr lang="en-GB" altLang="en-US" smtClean="0"/>
              <a:t>Gestalt therapy is a holistic,</a:t>
            </a:r>
          </a:p>
          <a:p>
            <a:pPr eaLnBrk="1" hangingPunct="1"/>
            <a:r>
              <a:rPr lang="en-GB" altLang="en-US" smtClean="0"/>
              <a:t> process-oriented, </a:t>
            </a:r>
          </a:p>
          <a:p>
            <a:pPr eaLnBrk="1" hangingPunct="1"/>
            <a:r>
              <a:rPr lang="en-GB" altLang="en-US" smtClean="0"/>
              <a:t>Dialogical – a specific form of contact</a:t>
            </a:r>
          </a:p>
          <a:p>
            <a:pPr eaLnBrk="1" hangingPunct="1"/>
            <a:r>
              <a:rPr lang="en-GB" altLang="en-US" smtClean="0"/>
              <a:t>phenomenological, </a:t>
            </a:r>
          </a:p>
          <a:p>
            <a:pPr eaLnBrk="1" hangingPunct="1"/>
            <a:r>
              <a:rPr lang="en-GB" altLang="en-US" smtClean="0"/>
              <a:t>existential, </a:t>
            </a:r>
          </a:p>
          <a:p>
            <a:pPr eaLnBrk="1" hangingPunct="1"/>
            <a:r>
              <a:rPr lang="en-GB" altLang="en-US" smtClean="0"/>
              <a:t> field theoretical approach to human change</a:t>
            </a:r>
          </a:p>
        </p:txBody>
      </p:sp>
    </p:spTree>
    <p:extLst>
      <p:ext uri="{BB962C8B-B14F-4D97-AF65-F5344CB8AC3E}">
        <p14:creationId xmlns:p14="http://schemas.microsoft.com/office/powerpoint/2010/main" val="32013712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History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First developed by Fritz </a:t>
            </a:r>
            <a:r>
              <a:rPr lang="en-GB" dirty="0" err="1" smtClean="0"/>
              <a:t>Perls</a:t>
            </a:r>
            <a:r>
              <a:rPr lang="en-GB" dirty="0" smtClean="0"/>
              <a:t>, his wife Laura and other colleagues.</a:t>
            </a:r>
          </a:p>
          <a:p>
            <a:r>
              <a:rPr lang="en-GB" dirty="0" smtClean="0"/>
              <a:t>It was initially seen as a challenge to the traditional approaches that were available at the time.</a:t>
            </a:r>
          </a:p>
          <a:p>
            <a:r>
              <a:rPr lang="en-GB" dirty="0" smtClean="0"/>
              <a:t>It continues to refine it’s ideas and concepts and develop.</a:t>
            </a:r>
          </a:p>
          <a:p>
            <a:r>
              <a:rPr lang="en-GB" dirty="0" smtClean="0"/>
              <a:t>One of the central ideas to Gestalt is the idea of ‘</a:t>
            </a:r>
            <a:r>
              <a:rPr lang="en-GB" i="1" dirty="0" smtClean="0"/>
              <a:t>wholeness’.</a:t>
            </a:r>
          </a:p>
          <a:p>
            <a:r>
              <a:rPr lang="en-GB" i="1" dirty="0" smtClean="0"/>
              <a:t>Gestalt </a:t>
            </a:r>
            <a:r>
              <a:rPr lang="en-GB" dirty="0" smtClean="0"/>
              <a:t>is a German word which roughly translates from German as ‘an organised whole’ or shape</a:t>
            </a:r>
          </a:p>
          <a:p>
            <a:r>
              <a:rPr lang="en-GB" dirty="0" smtClean="0"/>
              <a:t>It looks at the whole sense, rather than breaking things down into individual parts.</a:t>
            </a:r>
            <a:endParaRPr lang="en-GB" dirty="0"/>
          </a:p>
        </p:txBody>
      </p:sp>
    </p:spTree>
    <p:extLst>
      <p:ext uri="{BB962C8B-B14F-4D97-AF65-F5344CB8AC3E}">
        <p14:creationId xmlns:p14="http://schemas.microsoft.com/office/powerpoint/2010/main" val="2864737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rtlCol="0">
            <a:normAutofit/>
          </a:bodyPr>
          <a:lstStyle/>
          <a:p>
            <a:pPr>
              <a:defRPr/>
            </a:pPr>
            <a:r>
              <a:rPr lang="en-GB" smtClean="0">
                <a:solidFill>
                  <a:schemeClr val="tx2">
                    <a:satMod val="200000"/>
                  </a:schemeClr>
                </a:solidFill>
              </a:rPr>
              <a:t>Central concepts</a:t>
            </a:r>
          </a:p>
        </p:txBody>
      </p:sp>
      <p:sp>
        <p:nvSpPr>
          <p:cNvPr id="14339" name="Content Placeholder 2"/>
          <p:cNvSpPr>
            <a:spLocks noGrp="1"/>
          </p:cNvSpPr>
          <p:nvPr>
            <p:ph idx="1"/>
          </p:nvPr>
        </p:nvSpPr>
        <p:spPr/>
        <p:txBody>
          <a:bodyPr/>
          <a:lstStyle/>
          <a:p>
            <a:pPr eaLnBrk="1" hangingPunct="1"/>
            <a:r>
              <a:rPr lang="en-GB" altLang="en-US" smtClean="0"/>
              <a:t>with the centrality of contact, </a:t>
            </a:r>
          </a:p>
          <a:p>
            <a:pPr eaLnBrk="1" hangingPunct="1"/>
            <a:r>
              <a:rPr lang="en-GB" altLang="en-US" smtClean="0"/>
              <a:t>awareness, </a:t>
            </a:r>
          </a:p>
          <a:p>
            <a:pPr eaLnBrk="1" hangingPunct="1"/>
            <a:r>
              <a:rPr lang="en-GB" altLang="en-US" smtClean="0"/>
              <a:t>Figure and ground</a:t>
            </a:r>
          </a:p>
          <a:p>
            <a:pPr eaLnBrk="1" hangingPunct="1"/>
            <a:r>
              <a:rPr lang="en-GB" altLang="en-US" smtClean="0"/>
              <a:t> personal responsiveness </a:t>
            </a:r>
          </a:p>
          <a:p>
            <a:pPr eaLnBrk="1" hangingPunct="1"/>
            <a:r>
              <a:rPr lang="en-GB" altLang="en-US" smtClean="0"/>
              <a:t> responsibility.</a:t>
            </a:r>
          </a:p>
          <a:p>
            <a:pPr eaLnBrk="1" hangingPunct="1"/>
            <a:r>
              <a:rPr lang="en-GB" altLang="en-US" smtClean="0"/>
              <a:t> Primacy is given to the uniqueness of the individual.</a:t>
            </a:r>
          </a:p>
        </p:txBody>
      </p:sp>
    </p:spTree>
    <p:extLst>
      <p:ext uri="{BB962C8B-B14F-4D97-AF65-F5344CB8AC3E}">
        <p14:creationId xmlns:p14="http://schemas.microsoft.com/office/powerpoint/2010/main" val="33880360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History</a:t>
            </a:r>
            <a:endParaRPr lang="en-GB" dirty="0"/>
          </a:p>
        </p:txBody>
      </p:sp>
      <p:sp>
        <p:nvSpPr>
          <p:cNvPr id="3" name="Content Placeholder 2"/>
          <p:cNvSpPr>
            <a:spLocks noGrp="1"/>
          </p:cNvSpPr>
          <p:nvPr>
            <p:ph idx="1"/>
          </p:nvPr>
        </p:nvSpPr>
        <p:spPr/>
        <p:txBody>
          <a:bodyPr/>
          <a:lstStyle/>
          <a:p>
            <a:r>
              <a:rPr lang="en-GB" dirty="0" err="1" smtClean="0"/>
              <a:t>Zeigarnick</a:t>
            </a:r>
            <a:r>
              <a:rPr lang="en-GB" dirty="0" smtClean="0"/>
              <a:t> effect – Fill in the gap</a:t>
            </a:r>
          </a:p>
          <a:p>
            <a:r>
              <a:rPr lang="en-GB" dirty="0" smtClean="0"/>
              <a:t>Events, conversations, relationships that feel unfinished continue to cause us restlessness and we have a sense that something is unfinished.</a:t>
            </a:r>
          </a:p>
          <a:p>
            <a:r>
              <a:rPr lang="en-GB" dirty="0" smtClean="0"/>
              <a:t>Clients often come to therapy for this reason.</a:t>
            </a:r>
            <a:endParaRPr lang="en-GB" dirty="0"/>
          </a:p>
        </p:txBody>
      </p:sp>
    </p:spTree>
    <p:extLst>
      <p:ext uri="{BB962C8B-B14F-4D97-AF65-F5344CB8AC3E}">
        <p14:creationId xmlns:p14="http://schemas.microsoft.com/office/powerpoint/2010/main" val="1153623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History -influences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Initially influenced by his psychoanalytical training</a:t>
            </a:r>
          </a:p>
          <a:p>
            <a:r>
              <a:rPr lang="en-GB" dirty="0" smtClean="0"/>
              <a:t>Also theorists who were more inter-personal psychoanalysts</a:t>
            </a:r>
          </a:p>
          <a:p>
            <a:r>
              <a:rPr lang="en-GB" dirty="0" smtClean="0"/>
              <a:t>Existential philosophies</a:t>
            </a:r>
          </a:p>
          <a:p>
            <a:pPr lvl="1"/>
            <a:r>
              <a:rPr lang="en-GB" dirty="0" smtClean="0"/>
              <a:t>Looking at separateness of human beings</a:t>
            </a:r>
          </a:p>
          <a:p>
            <a:pPr lvl="1"/>
            <a:endParaRPr lang="en-GB" dirty="0"/>
          </a:p>
          <a:p>
            <a:r>
              <a:rPr lang="en-GB" dirty="0" smtClean="0"/>
              <a:t>Wholeness and Separateness</a:t>
            </a:r>
          </a:p>
          <a:p>
            <a:r>
              <a:rPr lang="en-GB" dirty="0" smtClean="0"/>
              <a:t>Influenced by phenomenology</a:t>
            </a:r>
          </a:p>
          <a:p>
            <a:r>
              <a:rPr lang="en-GB" dirty="0" smtClean="0"/>
              <a:t>Ideas of Holism</a:t>
            </a:r>
            <a:endParaRPr lang="en-GB" dirty="0"/>
          </a:p>
        </p:txBody>
      </p:sp>
    </p:spTree>
    <p:extLst>
      <p:ext uri="{BB962C8B-B14F-4D97-AF65-F5344CB8AC3E}">
        <p14:creationId xmlns:p14="http://schemas.microsoft.com/office/powerpoint/2010/main" val="383834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rtlCol="0">
            <a:normAutofit/>
          </a:bodyPr>
          <a:lstStyle/>
          <a:p>
            <a:pPr>
              <a:defRPr/>
            </a:pPr>
            <a:r>
              <a:rPr lang="en-GB" smtClean="0">
                <a:solidFill>
                  <a:schemeClr val="tx2">
                    <a:satMod val="200000"/>
                  </a:schemeClr>
                </a:solidFill>
              </a:rPr>
              <a:t>Holism</a:t>
            </a:r>
          </a:p>
        </p:txBody>
      </p:sp>
      <p:sp>
        <p:nvSpPr>
          <p:cNvPr id="25603" name="Content Placeholder 2"/>
          <p:cNvSpPr>
            <a:spLocks noGrp="1"/>
          </p:cNvSpPr>
          <p:nvPr>
            <p:ph idx="1"/>
          </p:nvPr>
        </p:nvSpPr>
        <p:spPr/>
        <p:txBody>
          <a:bodyPr/>
          <a:lstStyle/>
          <a:p>
            <a:pPr eaLnBrk="1" hangingPunct="1"/>
            <a:r>
              <a:rPr lang="en-GB" altLang="en-US" smtClean="0"/>
              <a:t>The holistic notion became the epitome of GT with the basic idea that everything is inevitably interrelated and mutually dependent on each other. The whole is more than, and different from, the sum of the individual parts. Thus, any attempt to dissect its aspects is doomed to destroy its nature. </a:t>
            </a:r>
          </a:p>
        </p:txBody>
      </p:sp>
    </p:spTree>
    <p:extLst>
      <p:ext uri="{BB962C8B-B14F-4D97-AF65-F5344CB8AC3E}">
        <p14:creationId xmlns:p14="http://schemas.microsoft.com/office/powerpoint/2010/main" val="20471129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rtlCol="0">
            <a:normAutofit/>
          </a:bodyPr>
          <a:lstStyle/>
          <a:p>
            <a:pPr>
              <a:defRPr/>
            </a:pPr>
            <a:endParaRPr lang="en-GB" smtClean="0">
              <a:solidFill>
                <a:schemeClr val="tx2">
                  <a:satMod val="200000"/>
                </a:schemeClr>
              </a:solidFill>
            </a:endParaRPr>
          </a:p>
        </p:txBody>
      </p:sp>
      <p:sp>
        <p:nvSpPr>
          <p:cNvPr id="26627" name="Content Placeholder 2"/>
          <p:cNvSpPr>
            <a:spLocks noGrp="1"/>
          </p:cNvSpPr>
          <p:nvPr>
            <p:ph idx="1"/>
          </p:nvPr>
        </p:nvSpPr>
        <p:spPr/>
        <p:txBody>
          <a:bodyPr/>
          <a:lstStyle/>
          <a:p>
            <a:pPr eaLnBrk="1" hangingPunct="1"/>
            <a:r>
              <a:rPr lang="en-GB" altLang="en-US" smtClean="0"/>
              <a:t>One crucial principle of holism is its configuration of a coherent and unified aggregate consisting of lesser wholes. A holistic approach to the human organism embraces and affirms complexity, inclusion, diversity, and resists inexorably any form of reductionism (Wulf, 1998).</a:t>
            </a:r>
          </a:p>
        </p:txBody>
      </p:sp>
    </p:spTree>
    <p:extLst>
      <p:ext uri="{BB962C8B-B14F-4D97-AF65-F5344CB8AC3E}">
        <p14:creationId xmlns:p14="http://schemas.microsoft.com/office/powerpoint/2010/main" val="7876056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rtlCol="0">
            <a:normAutofit/>
          </a:bodyPr>
          <a:lstStyle/>
          <a:p>
            <a:pPr>
              <a:defRPr/>
            </a:pPr>
            <a:r>
              <a:rPr lang="en-GB" smtClean="0">
                <a:solidFill>
                  <a:schemeClr val="tx2">
                    <a:satMod val="200000"/>
                  </a:schemeClr>
                </a:solidFill>
              </a:rPr>
              <a:t>Humanism</a:t>
            </a:r>
          </a:p>
        </p:txBody>
      </p:sp>
      <p:sp>
        <p:nvSpPr>
          <p:cNvPr id="27651" name="Content Placeholder 2"/>
          <p:cNvSpPr>
            <a:spLocks noGrp="1"/>
          </p:cNvSpPr>
          <p:nvPr>
            <p:ph idx="1"/>
          </p:nvPr>
        </p:nvSpPr>
        <p:spPr/>
        <p:txBody>
          <a:bodyPr/>
          <a:lstStyle/>
          <a:p>
            <a:pPr eaLnBrk="1" hangingPunct="1"/>
            <a:r>
              <a:rPr lang="en-GB" altLang="en-US" smtClean="0"/>
              <a:t>Humanism, as a multifaceted approach to human experience and behaviour, focuses on an individual’s self-actualization and uniqueness, with choice and integration ensuing. </a:t>
            </a:r>
          </a:p>
        </p:txBody>
      </p:sp>
    </p:spTree>
    <p:extLst>
      <p:ext uri="{BB962C8B-B14F-4D97-AF65-F5344CB8AC3E}">
        <p14:creationId xmlns:p14="http://schemas.microsoft.com/office/powerpoint/2010/main" val="38568692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952625" y="357188"/>
            <a:ext cx="8229600" cy="1143000"/>
          </a:xfrm>
        </p:spPr>
        <p:txBody>
          <a:bodyPr rtlCol="0">
            <a:normAutofit/>
          </a:bodyPr>
          <a:lstStyle/>
          <a:p>
            <a:pPr>
              <a:defRPr/>
            </a:pPr>
            <a:r>
              <a:rPr lang="en-GB" smtClean="0">
                <a:solidFill>
                  <a:schemeClr val="tx2">
                    <a:satMod val="200000"/>
                  </a:schemeClr>
                </a:solidFill>
              </a:rPr>
              <a:t>Fritz Perls – legacy?</a:t>
            </a:r>
          </a:p>
        </p:txBody>
      </p:sp>
      <p:sp>
        <p:nvSpPr>
          <p:cNvPr id="18435" name="Content Placeholder 2"/>
          <p:cNvSpPr>
            <a:spLocks noGrp="1"/>
          </p:cNvSpPr>
          <p:nvPr>
            <p:ph idx="1"/>
          </p:nvPr>
        </p:nvSpPr>
        <p:spPr>
          <a:xfrm>
            <a:off x="2743119" y="928688"/>
            <a:ext cx="7796540" cy="3997828"/>
          </a:xfrm>
        </p:spPr>
        <p:txBody>
          <a:bodyPr/>
          <a:lstStyle/>
          <a:p>
            <a:pPr eaLnBrk="1" hangingPunct="1"/>
            <a:endParaRPr lang="en-GB" altLang="en-US" smtClean="0"/>
          </a:p>
          <a:p>
            <a:pPr eaLnBrk="1" hangingPunct="1"/>
            <a:endParaRPr lang="en-GB" altLang="en-US" smtClean="0"/>
          </a:p>
          <a:p>
            <a:pPr eaLnBrk="1" hangingPunct="1"/>
            <a:r>
              <a:rPr lang="en-GB" altLang="en-US" smtClean="0"/>
              <a:t>The Gestalt that Fritz Perls created, as the official founder of Gestalt therapy (he preferred to be called the finder or re-finder), is predominantly a synthesis of many existing elements and concepts interrelated into a meaningful, new whole.</a:t>
            </a:r>
          </a:p>
        </p:txBody>
      </p:sp>
    </p:spTree>
    <p:extLst>
      <p:ext uri="{BB962C8B-B14F-4D97-AF65-F5344CB8AC3E}">
        <p14:creationId xmlns:p14="http://schemas.microsoft.com/office/powerpoint/2010/main" val="11444712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Gestalt Principles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01686972"/>
              </p:ext>
            </p:extLst>
          </p:nvPr>
        </p:nvGraphicFramePr>
        <p:xfrm>
          <a:off x="2773363" y="2052638"/>
          <a:ext cx="7796212" cy="3997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8503920" y="6233160"/>
            <a:ext cx="3017520" cy="646331"/>
          </a:xfrm>
          <a:prstGeom prst="rect">
            <a:avLst/>
          </a:prstGeom>
          <a:noFill/>
        </p:spPr>
        <p:txBody>
          <a:bodyPr wrap="square" rtlCol="0">
            <a:spAutoFit/>
          </a:bodyPr>
          <a:lstStyle/>
          <a:p>
            <a:r>
              <a:rPr lang="en-GB" dirty="0" smtClean="0"/>
              <a:t>Sills, </a:t>
            </a:r>
            <a:r>
              <a:rPr lang="en-GB" dirty="0" err="1" smtClean="0"/>
              <a:t>Lapworth</a:t>
            </a:r>
            <a:r>
              <a:rPr lang="en-GB" dirty="0" smtClean="0"/>
              <a:t> and Desmond, 2012</a:t>
            </a:r>
            <a:endParaRPr lang="en-GB" dirty="0"/>
          </a:p>
        </p:txBody>
      </p:sp>
    </p:spTree>
    <p:extLst>
      <p:ext uri="{BB962C8B-B14F-4D97-AF65-F5344CB8AC3E}">
        <p14:creationId xmlns:p14="http://schemas.microsoft.com/office/powerpoint/2010/main" val="2130522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 of Human Value</a:t>
            </a:r>
            <a:endParaRPr lang="en-GB" dirty="0"/>
          </a:p>
        </p:txBody>
      </p:sp>
      <p:sp>
        <p:nvSpPr>
          <p:cNvPr id="3" name="Content Placeholder 2"/>
          <p:cNvSpPr>
            <a:spLocks noGrp="1"/>
          </p:cNvSpPr>
          <p:nvPr>
            <p:ph idx="1"/>
          </p:nvPr>
        </p:nvSpPr>
        <p:spPr/>
        <p:txBody>
          <a:bodyPr/>
          <a:lstStyle/>
          <a:p>
            <a:r>
              <a:rPr lang="en-GB" dirty="0" smtClean="0"/>
              <a:t>People are neither good nor bad. We are what we are in any given moment.</a:t>
            </a:r>
          </a:p>
          <a:p>
            <a:r>
              <a:rPr lang="en-GB" dirty="0" smtClean="0"/>
              <a:t>Diagnosing, labelling the client will be dismissed and instead we see the individual as a person.</a:t>
            </a:r>
          </a:p>
          <a:p>
            <a:r>
              <a:rPr lang="en-GB" dirty="0" smtClean="0"/>
              <a:t>As a counsellor we have a genuine interest and curiosity about the person before us.</a:t>
            </a:r>
            <a:endParaRPr lang="en-GB" dirty="0"/>
          </a:p>
        </p:txBody>
      </p:sp>
    </p:spTree>
    <p:extLst>
      <p:ext uri="{BB962C8B-B14F-4D97-AF65-F5344CB8AC3E}">
        <p14:creationId xmlns:p14="http://schemas.microsoft.com/office/powerpoint/2010/main" val="4266405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Here and now principle</a:t>
            </a:r>
            <a:endParaRPr lang="en-GB" dirty="0"/>
          </a:p>
        </p:txBody>
      </p:sp>
      <p:sp>
        <p:nvSpPr>
          <p:cNvPr id="3" name="Content Placeholder 2"/>
          <p:cNvSpPr>
            <a:spLocks noGrp="1"/>
          </p:cNvSpPr>
          <p:nvPr>
            <p:ph idx="1"/>
          </p:nvPr>
        </p:nvSpPr>
        <p:spPr/>
        <p:txBody>
          <a:bodyPr/>
          <a:lstStyle/>
          <a:p>
            <a:r>
              <a:rPr lang="en-GB" dirty="0" smtClean="0"/>
              <a:t>What does this mean?</a:t>
            </a:r>
          </a:p>
          <a:p>
            <a:endParaRPr lang="en-GB" dirty="0"/>
          </a:p>
          <a:p>
            <a:r>
              <a:rPr lang="en-GB" dirty="0" smtClean="0"/>
              <a:t>The counsellor works with each moment as it unfolds.</a:t>
            </a:r>
          </a:p>
          <a:p>
            <a:r>
              <a:rPr lang="en-GB" dirty="0" smtClean="0"/>
              <a:t>Being and doing.</a:t>
            </a:r>
            <a:endParaRPr lang="en-GB" dirty="0"/>
          </a:p>
        </p:txBody>
      </p:sp>
    </p:spTree>
    <p:extLst>
      <p:ext uri="{BB962C8B-B14F-4D97-AF65-F5344CB8AC3E}">
        <p14:creationId xmlns:p14="http://schemas.microsoft.com/office/powerpoint/2010/main" val="16564992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 of Self Awareness</a:t>
            </a:r>
            <a:endParaRPr lang="en-GB" dirty="0"/>
          </a:p>
        </p:txBody>
      </p:sp>
      <p:sp>
        <p:nvSpPr>
          <p:cNvPr id="3" name="Content Placeholder 2"/>
          <p:cNvSpPr>
            <a:spLocks noGrp="1"/>
          </p:cNvSpPr>
          <p:nvPr>
            <p:ph idx="1"/>
          </p:nvPr>
        </p:nvSpPr>
        <p:spPr/>
        <p:txBody>
          <a:bodyPr/>
          <a:lstStyle/>
          <a:p>
            <a:r>
              <a:rPr lang="en-GB" dirty="0" smtClean="0"/>
              <a:t>Moving away from the automatic pilot mode that we so often find ourselves in.</a:t>
            </a:r>
          </a:p>
          <a:p>
            <a:r>
              <a:rPr lang="en-GB" dirty="0" smtClean="0"/>
              <a:t>Moving towards a way of being that allows us too choose different and new ways of thinking, feeling and behaving.</a:t>
            </a:r>
          </a:p>
          <a:p>
            <a:r>
              <a:rPr lang="en-GB" dirty="0" smtClean="0"/>
              <a:t>To do this we have to be aware of how we are thinking, feeling and behaving currently.</a:t>
            </a:r>
          </a:p>
          <a:p>
            <a:r>
              <a:rPr lang="en-GB" dirty="0" smtClean="0"/>
              <a:t>Being present in the moment.</a:t>
            </a:r>
            <a:endParaRPr lang="en-GB" dirty="0"/>
          </a:p>
        </p:txBody>
      </p:sp>
    </p:spTree>
    <p:extLst>
      <p:ext uri="{BB962C8B-B14F-4D97-AF65-F5344CB8AC3E}">
        <p14:creationId xmlns:p14="http://schemas.microsoft.com/office/powerpoint/2010/main" val="9234142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 of Self Responsibility</a:t>
            </a:r>
            <a:endParaRPr lang="en-GB" dirty="0"/>
          </a:p>
        </p:txBody>
      </p:sp>
      <p:sp>
        <p:nvSpPr>
          <p:cNvPr id="3" name="Content Placeholder 2"/>
          <p:cNvSpPr>
            <a:spLocks noGrp="1"/>
          </p:cNvSpPr>
          <p:nvPr>
            <p:ph idx="1"/>
          </p:nvPr>
        </p:nvSpPr>
        <p:spPr/>
        <p:txBody>
          <a:bodyPr/>
          <a:lstStyle/>
          <a:p>
            <a:r>
              <a:rPr lang="en-GB" dirty="0" smtClean="0"/>
              <a:t>Proactive/Reactive</a:t>
            </a:r>
          </a:p>
          <a:p>
            <a:r>
              <a:rPr lang="en-GB" dirty="0" smtClean="0"/>
              <a:t>We can take responsibility for our actions, rather than seeing things as a done deal.</a:t>
            </a:r>
          </a:p>
          <a:p>
            <a:r>
              <a:rPr lang="en-GB" dirty="0" smtClean="0"/>
              <a:t>Social- relational process</a:t>
            </a:r>
          </a:p>
          <a:p>
            <a:endParaRPr lang="en-GB" dirty="0"/>
          </a:p>
        </p:txBody>
      </p:sp>
    </p:spTree>
    <p:extLst>
      <p:ext uri="{BB962C8B-B14F-4D97-AF65-F5344CB8AC3E}">
        <p14:creationId xmlns:p14="http://schemas.microsoft.com/office/powerpoint/2010/main" val="1879736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 of Self as Process</a:t>
            </a:r>
            <a:endParaRPr lang="en-GB" dirty="0"/>
          </a:p>
        </p:txBody>
      </p:sp>
      <p:sp>
        <p:nvSpPr>
          <p:cNvPr id="3" name="Content Placeholder 2"/>
          <p:cNvSpPr>
            <a:spLocks noGrp="1"/>
          </p:cNvSpPr>
          <p:nvPr>
            <p:ph idx="1"/>
          </p:nvPr>
        </p:nvSpPr>
        <p:spPr/>
        <p:txBody>
          <a:bodyPr/>
          <a:lstStyle/>
          <a:p>
            <a:r>
              <a:rPr lang="en-GB" dirty="0" smtClean="0"/>
              <a:t>Constant shifting and changing Self</a:t>
            </a:r>
            <a:endParaRPr lang="en-GB" dirty="0"/>
          </a:p>
        </p:txBody>
      </p:sp>
    </p:spTree>
    <p:extLst>
      <p:ext uri="{BB962C8B-B14F-4D97-AF65-F5344CB8AC3E}">
        <p14:creationId xmlns:p14="http://schemas.microsoft.com/office/powerpoint/2010/main" val="19210054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Formation and Completion of Gestalts</a:t>
            </a:r>
            <a:endParaRPr lang="en-GB" dirty="0"/>
          </a:p>
        </p:txBody>
      </p:sp>
      <p:sp>
        <p:nvSpPr>
          <p:cNvPr id="3" name="Content Placeholder 2"/>
          <p:cNvSpPr>
            <a:spLocks noGrp="1"/>
          </p:cNvSpPr>
          <p:nvPr>
            <p:ph idx="1"/>
          </p:nvPr>
        </p:nvSpPr>
        <p:spPr/>
        <p:txBody>
          <a:bodyPr/>
          <a:lstStyle/>
          <a:p>
            <a:r>
              <a:rPr lang="en-GB" dirty="0" smtClean="0"/>
              <a:t>Principle of Figure and Ground</a:t>
            </a:r>
            <a:endParaRPr lang="en-GB" dirty="0"/>
          </a:p>
        </p:txBody>
      </p:sp>
    </p:spTree>
    <p:extLst>
      <p:ext uri="{BB962C8B-B14F-4D97-AF65-F5344CB8AC3E}">
        <p14:creationId xmlns:p14="http://schemas.microsoft.com/office/powerpoint/2010/main" val="4180174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 of Satisfaction of Needs</a:t>
            </a:r>
            <a:endParaRPr lang="en-GB" dirty="0"/>
          </a:p>
        </p:txBody>
      </p:sp>
      <p:sp>
        <p:nvSpPr>
          <p:cNvPr id="3" name="Content Placeholder 2"/>
          <p:cNvSpPr>
            <a:spLocks noGrp="1"/>
          </p:cNvSpPr>
          <p:nvPr>
            <p:ph idx="1"/>
          </p:nvPr>
        </p:nvSpPr>
        <p:spPr/>
        <p:txBody>
          <a:bodyPr/>
          <a:lstStyle/>
          <a:p>
            <a:r>
              <a:rPr lang="en-GB" dirty="0" smtClean="0"/>
              <a:t>We have innate needs and we have a drive to satisfy them</a:t>
            </a:r>
          </a:p>
          <a:p>
            <a:r>
              <a:rPr lang="en-GB" dirty="0" smtClean="0"/>
              <a:t>Clients come to therapy because something may have been unmet as a child and they are looking for a way of satisfying the need.</a:t>
            </a:r>
          </a:p>
          <a:p>
            <a:r>
              <a:rPr lang="en-GB" dirty="0" smtClean="0"/>
              <a:t>As a therapist you would explore unfinished business and work through these in the here and now within the therapeutic relationship</a:t>
            </a:r>
            <a:endParaRPr lang="en-GB" dirty="0"/>
          </a:p>
        </p:txBody>
      </p:sp>
    </p:spTree>
    <p:extLst>
      <p:ext uri="{BB962C8B-B14F-4D97-AF65-F5344CB8AC3E}">
        <p14:creationId xmlns:p14="http://schemas.microsoft.com/office/powerpoint/2010/main" val="1736274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 of Wholeness</a:t>
            </a:r>
            <a:endParaRPr lang="en-GB" dirty="0"/>
          </a:p>
        </p:txBody>
      </p:sp>
      <p:sp>
        <p:nvSpPr>
          <p:cNvPr id="3" name="Content Placeholder 2"/>
          <p:cNvSpPr>
            <a:spLocks noGrp="1"/>
          </p:cNvSpPr>
          <p:nvPr>
            <p:ph idx="1"/>
          </p:nvPr>
        </p:nvSpPr>
        <p:spPr/>
        <p:txBody>
          <a:bodyPr/>
          <a:lstStyle/>
          <a:p>
            <a:r>
              <a:rPr lang="en-GB" dirty="0" smtClean="0"/>
              <a:t>How might a person be whole?</a:t>
            </a:r>
          </a:p>
          <a:p>
            <a:r>
              <a:rPr lang="en-GB" dirty="0" smtClean="0"/>
              <a:t>Medical model?</a:t>
            </a:r>
            <a:endParaRPr lang="en-GB" dirty="0"/>
          </a:p>
        </p:txBody>
      </p:sp>
    </p:spTree>
    <p:extLst>
      <p:ext uri="{BB962C8B-B14F-4D97-AF65-F5344CB8AC3E}">
        <p14:creationId xmlns:p14="http://schemas.microsoft.com/office/powerpoint/2010/main" val="5506599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 of Completion</a:t>
            </a:r>
            <a:endParaRPr lang="en-GB" dirty="0"/>
          </a:p>
        </p:txBody>
      </p:sp>
      <p:sp>
        <p:nvSpPr>
          <p:cNvPr id="3" name="Content Placeholder 2"/>
          <p:cNvSpPr>
            <a:spLocks noGrp="1"/>
          </p:cNvSpPr>
          <p:nvPr>
            <p:ph idx="1"/>
          </p:nvPr>
        </p:nvSpPr>
        <p:spPr/>
        <p:txBody>
          <a:bodyPr/>
          <a:lstStyle/>
          <a:p>
            <a:r>
              <a:rPr lang="en-GB" dirty="0" smtClean="0"/>
              <a:t>As individuals, we need to complete our experiences.</a:t>
            </a:r>
          </a:p>
          <a:p>
            <a:r>
              <a:rPr lang="en-GB" dirty="0" smtClean="0"/>
              <a:t>Unfinished business/experiences will occupy our thoughts and distract us from being fully present.</a:t>
            </a:r>
          </a:p>
          <a:p>
            <a:r>
              <a:rPr lang="en-GB" dirty="0" smtClean="0"/>
              <a:t>Any examples?</a:t>
            </a:r>
            <a:endParaRPr lang="en-GB" dirty="0"/>
          </a:p>
        </p:txBody>
      </p:sp>
    </p:spTree>
    <p:extLst>
      <p:ext uri="{BB962C8B-B14F-4D97-AF65-F5344CB8AC3E}">
        <p14:creationId xmlns:p14="http://schemas.microsoft.com/office/powerpoint/2010/main" val="42225113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 of Embodiment</a:t>
            </a:r>
            <a:endParaRPr lang="en-GB" dirty="0"/>
          </a:p>
        </p:txBody>
      </p:sp>
      <p:sp>
        <p:nvSpPr>
          <p:cNvPr id="3" name="Content Placeholder 2"/>
          <p:cNvSpPr>
            <a:spLocks noGrp="1"/>
          </p:cNvSpPr>
          <p:nvPr>
            <p:ph idx="1"/>
          </p:nvPr>
        </p:nvSpPr>
        <p:spPr/>
        <p:txBody>
          <a:bodyPr/>
          <a:lstStyle/>
          <a:p>
            <a:r>
              <a:rPr lang="en-GB" dirty="0" smtClean="0"/>
              <a:t>Too much in our heads and not enough time staying grounded and in ourselves?</a:t>
            </a:r>
          </a:p>
          <a:p>
            <a:r>
              <a:rPr lang="en-GB" dirty="0" smtClean="0"/>
              <a:t>This leaves us unlikely to trust our feelings, our somatic experiences, this has been lost.</a:t>
            </a:r>
            <a:endParaRPr lang="en-GB" dirty="0"/>
          </a:p>
        </p:txBody>
      </p:sp>
    </p:spTree>
    <p:extLst>
      <p:ext uri="{BB962C8B-B14F-4D97-AF65-F5344CB8AC3E}">
        <p14:creationId xmlns:p14="http://schemas.microsoft.com/office/powerpoint/2010/main" val="18976454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 of Multiple Ways of Knowing</a:t>
            </a:r>
            <a:endParaRPr lang="en-GB" dirty="0"/>
          </a:p>
        </p:txBody>
      </p:sp>
      <p:sp>
        <p:nvSpPr>
          <p:cNvPr id="3" name="Content Placeholder 2"/>
          <p:cNvSpPr>
            <a:spLocks noGrp="1"/>
          </p:cNvSpPr>
          <p:nvPr>
            <p:ph idx="1"/>
          </p:nvPr>
        </p:nvSpPr>
        <p:spPr/>
        <p:txBody>
          <a:bodyPr/>
          <a:lstStyle/>
          <a:p>
            <a:r>
              <a:rPr lang="en-GB" dirty="0" smtClean="0"/>
              <a:t>If we trusted and listened to our internal feelings, bodily experiences, imaginative and expressive ways of knowing and understanding we can find our own answers.</a:t>
            </a:r>
            <a:endParaRPr lang="en-GB" dirty="0"/>
          </a:p>
        </p:txBody>
      </p:sp>
    </p:spTree>
    <p:extLst>
      <p:ext uri="{BB962C8B-B14F-4D97-AF65-F5344CB8AC3E}">
        <p14:creationId xmlns:p14="http://schemas.microsoft.com/office/powerpoint/2010/main" val="30490644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 of Interrelatedness</a:t>
            </a:r>
            <a:endParaRPr lang="en-GB" dirty="0"/>
          </a:p>
        </p:txBody>
      </p:sp>
      <p:sp>
        <p:nvSpPr>
          <p:cNvPr id="3" name="Content Placeholder 2"/>
          <p:cNvSpPr>
            <a:spLocks noGrp="1"/>
          </p:cNvSpPr>
          <p:nvPr>
            <p:ph idx="1"/>
          </p:nvPr>
        </p:nvSpPr>
        <p:spPr>
          <a:xfrm>
            <a:off x="838200" y="1856105"/>
            <a:ext cx="10515600" cy="4351338"/>
          </a:xfrm>
        </p:spPr>
        <p:txBody>
          <a:bodyPr/>
          <a:lstStyle/>
          <a:p>
            <a:r>
              <a:rPr lang="en-GB" dirty="0" smtClean="0"/>
              <a:t>People are part of their environment or their ‘field’ and we cannot view them as separate from this. </a:t>
            </a:r>
            <a:endParaRPr lang="en-GB" dirty="0"/>
          </a:p>
        </p:txBody>
      </p:sp>
    </p:spTree>
    <p:extLst>
      <p:ext uri="{BB962C8B-B14F-4D97-AF65-F5344CB8AC3E}">
        <p14:creationId xmlns:p14="http://schemas.microsoft.com/office/powerpoint/2010/main" val="27379158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 of Organismic Self-regulation</a:t>
            </a:r>
            <a:endParaRPr lang="en-GB" dirty="0"/>
          </a:p>
        </p:txBody>
      </p:sp>
      <p:sp>
        <p:nvSpPr>
          <p:cNvPr id="3" name="Content Placeholder 2"/>
          <p:cNvSpPr>
            <a:spLocks noGrp="1"/>
          </p:cNvSpPr>
          <p:nvPr>
            <p:ph idx="1"/>
          </p:nvPr>
        </p:nvSpPr>
        <p:spPr/>
        <p:txBody>
          <a:bodyPr/>
          <a:lstStyle/>
          <a:p>
            <a:r>
              <a:rPr lang="en-GB" dirty="0" smtClean="0"/>
              <a:t>This is our nature to maintain a sense of equilibrium between ourselves and our environment</a:t>
            </a:r>
            <a:endParaRPr lang="en-GB" dirty="0"/>
          </a:p>
        </p:txBody>
      </p:sp>
    </p:spTree>
    <p:extLst>
      <p:ext uri="{BB962C8B-B14F-4D97-AF65-F5344CB8AC3E}">
        <p14:creationId xmlns:p14="http://schemas.microsoft.com/office/powerpoint/2010/main" val="20255770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in Practice</a:t>
            </a:r>
            <a:endParaRPr lang="en-GB" dirty="0"/>
          </a:p>
        </p:txBody>
      </p:sp>
      <p:sp>
        <p:nvSpPr>
          <p:cNvPr id="3" name="Content Placeholder 2"/>
          <p:cNvSpPr>
            <a:spLocks noGrp="1"/>
          </p:cNvSpPr>
          <p:nvPr>
            <p:ph idx="1"/>
          </p:nvPr>
        </p:nvSpPr>
        <p:spPr/>
        <p:txBody>
          <a:bodyPr/>
          <a:lstStyle/>
          <a:p>
            <a:r>
              <a:rPr lang="en-GB" dirty="0" smtClean="0"/>
              <a:t>As the weeks develop we’ll take a look at how these can be applied within the work that you do with clients.</a:t>
            </a:r>
            <a:endParaRPr lang="en-GB" dirty="0"/>
          </a:p>
        </p:txBody>
      </p:sp>
    </p:spTree>
    <p:extLst>
      <p:ext uri="{BB962C8B-B14F-4D97-AF65-F5344CB8AC3E}">
        <p14:creationId xmlns:p14="http://schemas.microsoft.com/office/powerpoint/2010/main" val="1374433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Relationship in Gestalt Therapy</a:t>
            </a:r>
            <a:endParaRPr lang="en-GB" dirty="0"/>
          </a:p>
        </p:txBody>
      </p:sp>
      <p:sp>
        <p:nvSpPr>
          <p:cNvPr id="3" name="Content Placeholder 2"/>
          <p:cNvSpPr>
            <a:spLocks noGrp="1"/>
          </p:cNvSpPr>
          <p:nvPr>
            <p:ph idx="1"/>
          </p:nvPr>
        </p:nvSpPr>
        <p:spPr/>
        <p:txBody>
          <a:bodyPr/>
          <a:lstStyle/>
          <a:p>
            <a:r>
              <a:rPr lang="en-GB" dirty="0" smtClean="0"/>
              <a:t>Like many other approaches Gestalt Therapy also contends that a healthy relationship is key to growth and health.</a:t>
            </a:r>
          </a:p>
          <a:p>
            <a:r>
              <a:rPr lang="en-GB" dirty="0" smtClean="0"/>
              <a:t>Acceptance by the counsellor for who the client is</a:t>
            </a:r>
          </a:p>
          <a:p>
            <a:r>
              <a:rPr lang="en-GB" dirty="0" smtClean="0"/>
              <a:t>This is inviting the client to do the same for themselves</a:t>
            </a:r>
          </a:p>
          <a:p>
            <a:r>
              <a:rPr lang="en-GB" dirty="0" smtClean="0"/>
              <a:t>The importance of the therapeutic relationship</a:t>
            </a:r>
          </a:p>
          <a:p>
            <a:r>
              <a:rPr lang="en-GB" dirty="0" smtClean="0"/>
              <a:t>It’s about what happens between the client and therapist, in the relationship between.</a:t>
            </a:r>
          </a:p>
          <a:p>
            <a:pPr marL="0" indent="0">
              <a:buNone/>
            </a:pPr>
            <a:endParaRPr lang="en-GB" dirty="0"/>
          </a:p>
        </p:txBody>
      </p:sp>
    </p:spTree>
    <p:extLst>
      <p:ext uri="{BB962C8B-B14F-4D97-AF65-F5344CB8AC3E}">
        <p14:creationId xmlns:p14="http://schemas.microsoft.com/office/powerpoint/2010/main" val="2345558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and the Relationship</a:t>
            </a:r>
            <a:endParaRPr lang="en-GB" dirty="0"/>
          </a:p>
        </p:txBody>
      </p:sp>
      <p:sp>
        <p:nvSpPr>
          <p:cNvPr id="3" name="Content Placeholder 2"/>
          <p:cNvSpPr>
            <a:spLocks noGrp="1"/>
          </p:cNvSpPr>
          <p:nvPr>
            <p:ph idx="1"/>
          </p:nvPr>
        </p:nvSpPr>
        <p:spPr/>
        <p:txBody>
          <a:bodyPr/>
          <a:lstStyle/>
          <a:p>
            <a:r>
              <a:rPr lang="en-GB" dirty="0" smtClean="0"/>
              <a:t>The self emerges from a relationship and develops through the different relation encounters that are experienced throughout our lives.</a:t>
            </a:r>
          </a:p>
          <a:p>
            <a:r>
              <a:rPr lang="en-GB" dirty="0" smtClean="0"/>
              <a:t>Self also changes from moment to moment. Consider for a moment your experience in PD this morning and now reflect on your self now. </a:t>
            </a:r>
          </a:p>
          <a:p>
            <a:r>
              <a:rPr lang="en-GB" dirty="0" smtClean="0"/>
              <a:t>What has changed?</a:t>
            </a:r>
          </a:p>
          <a:p>
            <a:r>
              <a:rPr lang="en-GB" dirty="0" smtClean="0"/>
              <a:t>What does the self include?</a:t>
            </a:r>
            <a:endParaRPr lang="en-GB" dirty="0"/>
          </a:p>
        </p:txBody>
      </p:sp>
    </p:spTree>
    <p:extLst>
      <p:ext uri="{BB962C8B-B14F-4D97-AF65-F5344CB8AC3E}">
        <p14:creationId xmlns:p14="http://schemas.microsoft.com/office/powerpoint/2010/main" val="39465405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and Unhealthy States</a:t>
            </a:r>
            <a:br>
              <a:rPr lang="en-GB" dirty="0" smtClean="0"/>
            </a:br>
            <a:endParaRPr lang="en-GB" dirty="0"/>
          </a:p>
        </p:txBody>
      </p:sp>
      <p:sp>
        <p:nvSpPr>
          <p:cNvPr id="3" name="Content Placeholder 2"/>
          <p:cNvSpPr>
            <a:spLocks noGrp="1"/>
          </p:cNvSpPr>
          <p:nvPr>
            <p:ph idx="1"/>
          </p:nvPr>
        </p:nvSpPr>
        <p:spPr/>
        <p:txBody>
          <a:bodyPr/>
          <a:lstStyle/>
          <a:p>
            <a:r>
              <a:rPr lang="en-GB" dirty="0" smtClean="0"/>
              <a:t>Development of relationships that are mutually interdependent, rather than enmeshed and involve dependence and exploitation</a:t>
            </a:r>
          </a:p>
          <a:p>
            <a:r>
              <a:rPr lang="en-GB" dirty="0" smtClean="0"/>
              <a:t>Choice and responsibility</a:t>
            </a:r>
          </a:p>
          <a:p>
            <a:r>
              <a:rPr lang="en-GB" dirty="0" smtClean="0"/>
              <a:t>Living in the here and now</a:t>
            </a:r>
          </a:p>
          <a:p>
            <a:r>
              <a:rPr lang="en-GB" dirty="0" smtClean="0"/>
              <a:t>Acceptance of self</a:t>
            </a:r>
          </a:p>
          <a:p>
            <a:r>
              <a:rPr lang="en-GB" dirty="0" smtClean="0"/>
              <a:t>Environmental </a:t>
            </a:r>
            <a:r>
              <a:rPr lang="en-GB" dirty="0" err="1" smtClean="0"/>
              <a:t>interactment</a:t>
            </a:r>
            <a:endParaRPr lang="en-GB" dirty="0" smtClean="0"/>
          </a:p>
        </p:txBody>
      </p:sp>
    </p:spTree>
    <p:extLst>
      <p:ext uri="{BB962C8B-B14F-4D97-AF65-F5344CB8AC3E}">
        <p14:creationId xmlns:p14="http://schemas.microsoft.com/office/powerpoint/2010/main" val="32151023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Unhealthy states</a:t>
            </a:r>
            <a:endParaRPr lang="en-GB" dirty="0"/>
          </a:p>
        </p:txBody>
      </p:sp>
      <p:sp>
        <p:nvSpPr>
          <p:cNvPr id="3" name="Content Placeholder 2"/>
          <p:cNvSpPr>
            <a:spLocks noGrp="1"/>
          </p:cNvSpPr>
          <p:nvPr>
            <p:ph idx="1"/>
          </p:nvPr>
        </p:nvSpPr>
        <p:spPr/>
        <p:txBody>
          <a:bodyPr/>
          <a:lstStyle/>
          <a:p>
            <a:r>
              <a:rPr lang="en-GB" dirty="0" smtClean="0"/>
              <a:t>Over-dependent</a:t>
            </a:r>
          </a:p>
          <a:p>
            <a:r>
              <a:rPr lang="en-GB" dirty="0" smtClean="0"/>
              <a:t>Not allowing for experiencing, numbing of sensations, feelings</a:t>
            </a:r>
          </a:p>
          <a:p>
            <a:r>
              <a:rPr lang="en-GB" dirty="0" smtClean="0"/>
              <a:t>Not accepting all aspects of self</a:t>
            </a:r>
          </a:p>
          <a:p>
            <a:r>
              <a:rPr lang="en-GB" dirty="0" smtClean="0"/>
              <a:t>Acting habitually</a:t>
            </a:r>
          </a:p>
          <a:p>
            <a:r>
              <a:rPr lang="en-GB" dirty="0" smtClean="0"/>
              <a:t>Being outside of our lives, rather than living it.</a:t>
            </a:r>
            <a:endParaRPr lang="en-GB" dirty="0"/>
          </a:p>
        </p:txBody>
      </p:sp>
    </p:spTree>
    <p:extLst>
      <p:ext uri="{BB962C8B-B14F-4D97-AF65-F5344CB8AC3E}">
        <p14:creationId xmlns:p14="http://schemas.microsoft.com/office/powerpoint/2010/main" val="3683838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Gestalt Relationship</a:t>
            </a:r>
            <a:endParaRPr lang="en-GB" dirty="0"/>
          </a:p>
        </p:txBody>
      </p:sp>
      <p:sp>
        <p:nvSpPr>
          <p:cNvPr id="3" name="Content Placeholder 2"/>
          <p:cNvSpPr>
            <a:spLocks noGrp="1"/>
          </p:cNvSpPr>
          <p:nvPr>
            <p:ph idx="1"/>
          </p:nvPr>
        </p:nvSpPr>
        <p:spPr/>
        <p:txBody>
          <a:bodyPr/>
          <a:lstStyle/>
          <a:p>
            <a:r>
              <a:rPr lang="en-GB" dirty="0" smtClean="0"/>
              <a:t>Buber’s I-Thou relationship – authentic meeting of other.</a:t>
            </a:r>
            <a:endParaRPr lang="en-GB" dirty="0"/>
          </a:p>
        </p:txBody>
      </p:sp>
    </p:spTree>
    <p:extLst>
      <p:ext uri="{BB962C8B-B14F-4D97-AF65-F5344CB8AC3E}">
        <p14:creationId xmlns:p14="http://schemas.microsoft.com/office/powerpoint/2010/main" val="92966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rtlCol="0">
            <a:normAutofit/>
          </a:bodyPr>
          <a:lstStyle/>
          <a:p>
            <a:pPr>
              <a:defRPr/>
            </a:pPr>
            <a:r>
              <a:rPr lang="en-GB" dirty="0" smtClean="0">
                <a:solidFill>
                  <a:schemeClr val="tx2">
                    <a:satMod val="200000"/>
                  </a:schemeClr>
                </a:solidFill>
              </a:rPr>
              <a:t>The </a:t>
            </a:r>
            <a:r>
              <a:rPr lang="en-GB" dirty="0" smtClean="0">
                <a:solidFill>
                  <a:schemeClr val="tx2">
                    <a:satMod val="200000"/>
                  </a:schemeClr>
                </a:solidFill>
              </a:rPr>
              <a:t>Therapist</a:t>
            </a:r>
            <a:endParaRPr lang="en-GB" dirty="0" smtClean="0">
              <a:solidFill>
                <a:schemeClr val="tx2">
                  <a:satMod val="200000"/>
                </a:schemeClr>
              </a:solidFill>
            </a:endParaRPr>
          </a:p>
        </p:txBody>
      </p:sp>
      <p:sp>
        <p:nvSpPr>
          <p:cNvPr id="21507" name="Content Placeholder 2"/>
          <p:cNvSpPr>
            <a:spLocks noGrp="1"/>
          </p:cNvSpPr>
          <p:nvPr>
            <p:ph idx="1"/>
          </p:nvPr>
        </p:nvSpPr>
        <p:spPr/>
        <p:txBody>
          <a:bodyPr rtlCol="0">
            <a:normAutofit/>
          </a:bodyPr>
          <a:lstStyle/>
          <a:p>
            <a:pPr marL="411480">
              <a:spcAft>
                <a:spcPts val="0"/>
              </a:spcAft>
              <a:buFont typeface="Arial" charset="0"/>
              <a:buChar char="•"/>
              <a:defRPr/>
            </a:pPr>
            <a:r>
              <a:rPr lang="en-GB" dirty="0" smtClean="0"/>
              <a:t>A Gestalt therapist addresses the person as:</a:t>
            </a:r>
          </a:p>
          <a:p>
            <a:pPr marL="411480">
              <a:spcAft>
                <a:spcPts val="0"/>
              </a:spcAft>
              <a:buFont typeface="Arial" charset="0"/>
              <a:buChar char="•"/>
              <a:defRPr/>
            </a:pPr>
            <a:r>
              <a:rPr lang="en-GB" dirty="0" smtClean="0"/>
              <a:t> a functional, </a:t>
            </a:r>
            <a:r>
              <a:rPr lang="en-GB" dirty="0" smtClean="0"/>
              <a:t>organismic </a:t>
            </a:r>
            <a:r>
              <a:rPr lang="en-GB" dirty="0" smtClean="0"/>
              <a:t>whole,</a:t>
            </a:r>
          </a:p>
          <a:p>
            <a:pPr marL="411480">
              <a:spcAft>
                <a:spcPts val="0"/>
              </a:spcAft>
              <a:buFont typeface="Arial" charset="0"/>
              <a:buChar char="•"/>
              <a:defRPr/>
            </a:pPr>
            <a:r>
              <a:rPr lang="en-GB" dirty="0" smtClean="0"/>
              <a:t> that strives towards higher levels of potentiality, </a:t>
            </a:r>
            <a:r>
              <a:rPr lang="en-GB" dirty="0" smtClean="0"/>
              <a:t>actualization</a:t>
            </a:r>
            <a:r>
              <a:rPr lang="en-GB" dirty="0" smtClean="0"/>
              <a:t>, </a:t>
            </a:r>
          </a:p>
          <a:p>
            <a:pPr marL="411480">
              <a:spcAft>
                <a:spcPts val="0"/>
              </a:spcAft>
              <a:buFont typeface="Arial" charset="0"/>
              <a:buChar char="•"/>
              <a:defRPr/>
            </a:pPr>
            <a:r>
              <a:rPr lang="en-GB" dirty="0" smtClean="0"/>
              <a:t> integration within, </a:t>
            </a:r>
            <a:r>
              <a:rPr lang="en-GB" dirty="0" smtClean="0"/>
              <a:t>as </a:t>
            </a:r>
            <a:r>
              <a:rPr lang="en-GB" dirty="0" smtClean="0"/>
              <a:t>part if its organism/environment field. </a:t>
            </a:r>
          </a:p>
          <a:p>
            <a:pPr marL="411480">
              <a:spcAft>
                <a:spcPts val="0"/>
              </a:spcAft>
              <a:buFont typeface="Arial" charset="0"/>
              <a:buChar char="•"/>
              <a:defRPr/>
            </a:pPr>
            <a:r>
              <a:rPr lang="en-GB" dirty="0" smtClean="0"/>
              <a:t>Holds the wisdom to know what is needed in relation to their situation.</a:t>
            </a:r>
          </a:p>
        </p:txBody>
      </p:sp>
    </p:spTree>
    <p:extLst>
      <p:ext uri="{BB962C8B-B14F-4D97-AF65-F5344CB8AC3E}">
        <p14:creationId xmlns:p14="http://schemas.microsoft.com/office/powerpoint/2010/main" val="414573549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rtlCol="0">
            <a:normAutofit/>
          </a:bodyPr>
          <a:lstStyle/>
          <a:p>
            <a:pPr>
              <a:defRPr/>
            </a:pPr>
            <a:r>
              <a:rPr lang="en-GB" smtClean="0">
                <a:solidFill>
                  <a:schemeClr val="tx2">
                    <a:satMod val="200000"/>
                  </a:schemeClr>
                </a:solidFill>
              </a:rPr>
              <a:t>RESULT</a:t>
            </a:r>
          </a:p>
        </p:txBody>
      </p:sp>
      <p:sp>
        <p:nvSpPr>
          <p:cNvPr id="11267" name="Content Placeholder 2"/>
          <p:cNvSpPr>
            <a:spLocks noGrp="1"/>
          </p:cNvSpPr>
          <p:nvPr>
            <p:ph idx="1"/>
          </p:nvPr>
        </p:nvSpPr>
        <p:spPr/>
        <p:txBody>
          <a:bodyPr/>
          <a:lstStyle/>
          <a:p>
            <a:pPr eaLnBrk="1" hangingPunct="1"/>
            <a:r>
              <a:rPr lang="en-GB" altLang="en-US" dirty="0" err="1" smtClean="0"/>
              <a:t>Growthful</a:t>
            </a:r>
            <a:r>
              <a:rPr lang="en-GB" altLang="en-US" dirty="0" smtClean="0"/>
              <a:t> change and mature self-expression – </a:t>
            </a:r>
          </a:p>
          <a:p>
            <a:pPr eaLnBrk="1" hangingPunct="1"/>
            <a:r>
              <a:rPr lang="en-GB" altLang="en-US" dirty="0" smtClean="0"/>
              <a:t>Self </a:t>
            </a:r>
            <a:r>
              <a:rPr lang="en-GB" altLang="en-US" dirty="0" smtClean="0"/>
              <a:t>support</a:t>
            </a:r>
          </a:p>
          <a:p>
            <a:pPr eaLnBrk="1" hangingPunct="1"/>
            <a:r>
              <a:rPr lang="en-GB" altLang="en-US" dirty="0" smtClean="0"/>
              <a:t> Gestalt therapy's theory is foremost a theory of growth and education with the focus on health and not on pathology</a:t>
            </a:r>
          </a:p>
        </p:txBody>
      </p:sp>
    </p:spTree>
    <p:extLst>
      <p:ext uri="{BB962C8B-B14F-4D97-AF65-F5344CB8AC3E}">
        <p14:creationId xmlns:p14="http://schemas.microsoft.com/office/powerpoint/2010/main" val="120599169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rtlCol="0">
            <a:normAutofit/>
          </a:bodyPr>
          <a:lstStyle/>
          <a:p>
            <a:pPr>
              <a:defRPr/>
            </a:pPr>
            <a:r>
              <a:rPr lang="en-GB" dirty="0" smtClean="0">
                <a:solidFill>
                  <a:schemeClr val="tx2">
                    <a:satMod val="200000"/>
                  </a:schemeClr>
                </a:solidFill>
              </a:rPr>
              <a:t>Key Concepts</a:t>
            </a:r>
            <a:endParaRPr lang="en-GB" dirty="0" smtClean="0">
              <a:solidFill>
                <a:schemeClr val="tx2">
                  <a:satMod val="200000"/>
                </a:schemeClr>
              </a:solidFill>
            </a:endParaRPr>
          </a:p>
        </p:txBody>
      </p:sp>
      <p:sp>
        <p:nvSpPr>
          <p:cNvPr id="16387" name="Content Placeholder 2"/>
          <p:cNvSpPr>
            <a:spLocks noGrp="1"/>
          </p:cNvSpPr>
          <p:nvPr>
            <p:ph idx="1"/>
          </p:nvPr>
        </p:nvSpPr>
        <p:spPr/>
        <p:txBody>
          <a:bodyPr/>
          <a:lstStyle/>
          <a:p>
            <a:pPr eaLnBrk="1" hangingPunct="1"/>
            <a:r>
              <a:rPr lang="en-GB" altLang="en-US" smtClean="0"/>
              <a:t>Of crucial importance is the interplay between biological maturation, environmental influences, interaction of the individual and the environment, and creative adjustment</a:t>
            </a:r>
          </a:p>
        </p:txBody>
      </p:sp>
    </p:spTree>
    <p:extLst>
      <p:ext uri="{BB962C8B-B14F-4D97-AF65-F5344CB8AC3E}">
        <p14:creationId xmlns:p14="http://schemas.microsoft.com/office/powerpoint/2010/main" val="326088716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rtlCol="0">
            <a:normAutofit/>
          </a:bodyPr>
          <a:lstStyle/>
          <a:p>
            <a:pPr>
              <a:defRPr/>
            </a:pPr>
            <a:endParaRPr lang="en-GB" smtClean="0">
              <a:solidFill>
                <a:schemeClr val="tx2">
                  <a:satMod val="200000"/>
                </a:schemeClr>
              </a:solidFill>
            </a:endParaRPr>
          </a:p>
        </p:txBody>
      </p:sp>
      <p:sp>
        <p:nvSpPr>
          <p:cNvPr id="17411" name="Content Placeholder 2"/>
          <p:cNvSpPr>
            <a:spLocks noGrp="1"/>
          </p:cNvSpPr>
          <p:nvPr>
            <p:ph idx="1"/>
          </p:nvPr>
        </p:nvSpPr>
        <p:spPr/>
        <p:txBody>
          <a:bodyPr/>
          <a:lstStyle/>
          <a:p>
            <a:pPr eaLnBrk="1" hangingPunct="1"/>
            <a:r>
              <a:rPr lang="en-GB" altLang="en-US" smtClean="0"/>
              <a:t>Gestalt therapy is about the aliveness and excitement, the awareness of choice everyone has in creating their lives.</a:t>
            </a:r>
          </a:p>
          <a:p>
            <a:pPr eaLnBrk="1" hangingPunct="1"/>
            <a:endParaRPr lang="en-GB" altLang="en-US" smtClean="0"/>
          </a:p>
        </p:txBody>
      </p:sp>
    </p:spTree>
    <p:extLst>
      <p:ext uri="{BB962C8B-B14F-4D97-AF65-F5344CB8AC3E}">
        <p14:creationId xmlns:p14="http://schemas.microsoft.com/office/powerpoint/2010/main" val="179699421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Madison</Template>
  <TotalTime>74</TotalTime>
  <Words>1216</Words>
  <Application>Microsoft Office PowerPoint</Application>
  <PresentationFormat>Widescreen</PresentationFormat>
  <Paragraphs>149</Paragraphs>
  <Slides>34</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MS Shell Dlg 2</vt:lpstr>
      <vt:lpstr>Wingdings</vt:lpstr>
      <vt:lpstr>Wingdings 3</vt:lpstr>
      <vt:lpstr>Madison</vt:lpstr>
      <vt:lpstr>Introduction to Gestalt</vt:lpstr>
      <vt:lpstr>Characteristics</vt:lpstr>
      <vt:lpstr>Brief History</vt:lpstr>
      <vt:lpstr>Central concepts</vt:lpstr>
      <vt:lpstr>Brief History</vt:lpstr>
      <vt:lpstr>Brief History -influences</vt:lpstr>
      <vt:lpstr>Holism</vt:lpstr>
      <vt:lpstr>PowerPoint Presentation</vt:lpstr>
      <vt:lpstr>Humanism</vt:lpstr>
      <vt:lpstr>Fritz Perls – legacy?</vt:lpstr>
      <vt:lpstr>Key Gestalt Principles</vt:lpstr>
      <vt:lpstr>Principle of Human Value</vt:lpstr>
      <vt:lpstr>Here and now principle</vt:lpstr>
      <vt:lpstr>Principle of Self Awareness</vt:lpstr>
      <vt:lpstr>Principle of Self Responsibility</vt:lpstr>
      <vt:lpstr>Principle of Self as Process</vt:lpstr>
      <vt:lpstr>Formation and Completion of Gestalts</vt:lpstr>
      <vt:lpstr>Principle of Satisfaction of Needs</vt:lpstr>
      <vt:lpstr>Principle of Wholeness</vt:lpstr>
      <vt:lpstr>Principle of Completion</vt:lpstr>
      <vt:lpstr>Principle of Embodiment</vt:lpstr>
      <vt:lpstr>Principle of Multiple Ways of Knowing</vt:lpstr>
      <vt:lpstr>Principle of Interrelatedness</vt:lpstr>
      <vt:lpstr>Principle of Organismic Self-regulation</vt:lpstr>
      <vt:lpstr>Principles in Practice</vt:lpstr>
      <vt:lpstr>Relationship in Gestalt Therapy</vt:lpstr>
      <vt:lpstr>Self and the Relationship</vt:lpstr>
      <vt:lpstr>Healthy and Unhealthy States </vt:lpstr>
      <vt:lpstr>Unhealthy states</vt:lpstr>
      <vt:lpstr>Gestalt Relationship</vt:lpstr>
      <vt:lpstr>The Therapist</vt:lpstr>
      <vt:lpstr>RESULT</vt:lpstr>
      <vt:lpstr>Key Concepts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Gestalt</dc:title>
  <dc:creator>Catherine Slade</dc:creator>
  <cp:lastModifiedBy>Catherine Slade</cp:lastModifiedBy>
  <cp:revision>12</cp:revision>
  <dcterms:created xsi:type="dcterms:W3CDTF">2019-11-13T20:52:42Z</dcterms:created>
  <dcterms:modified xsi:type="dcterms:W3CDTF">2019-11-13T22:07:24Z</dcterms:modified>
</cp:coreProperties>
</file>