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47"/>
  </p:notesMasterIdLst>
  <p:sldIdLst>
    <p:sldId id="299" r:id="rId2"/>
    <p:sldId id="523" r:id="rId3"/>
    <p:sldId id="529" r:id="rId4"/>
    <p:sldId id="501" r:id="rId5"/>
    <p:sldId id="530" r:id="rId6"/>
    <p:sldId id="531" r:id="rId7"/>
    <p:sldId id="532" r:id="rId8"/>
    <p:sldId id="559" r:id="rId9"/>
    <p:sldId id="533" r:id="rId10"/>
    <p:sldId id="534" r:id="rId11"/>
    <p:sldId id="535" r:id="rId12"/>
    <p:sldId id="536" r:id="rId13"/>
    <p:sldId id="537" r:id="rId14"/>
    <p:sldId id="538" r:id="rId15"/>
    <p:sldId id="539" r:id="rId16"/>
    <p:sldId id="540" r:id="rId17"/>
    <p:sldId id="541" r:id="rId18"/>
    <p:sldId id="542" r:id="rId19"/>
    <p:sldId id="543" r:id="rId20"/>
    <p:sldId id="544" r:id="rId21"/>
    <p:sldId id="545" r:id="rId22"/>
    <p:sldId id="546" r:id="rId23"/>
    <p:sldId id="558" r:id="rId24"/>
    <p:sldId id="547" r:id="rId25"/>
    <p:sldId id="548" r:id="rId26"/>
    <p:sldId id="550" r:id="rId27"/>
    <p:sldId id="549" r:id="rId28"/>
    <p:sldId id="519" r:id="rId29"/>
    <p:sldId id="551" r:id="rId30"/>
    <p:sldId id="560" r:id="rId31"/>
    <p:sldId id="552" r:id="rId32"/>
    <p:sldId id="553" r:id="rId33"/>
    <p:sldId id="554" r:id="rId34"/>
    <p:sldId id="555" r:id="rId35"/>
    <p:sldId id="556" r:id="rId36"/>
    <p:sldId id="557" r:id="rId37"/>
    <p:sldId id="466" r:id="rId38"/>
    <p:sldId id="564" r:id="rId39"/>
    <p:sldId id="562" r:id="rId40"/>
    <p:sldId id="563" r:id="rId41"/>
    <p:sldId id="565" r:id="rId42"/>
    <p:sldId id="340" r:id="rId43"/>
    <p:sldId id="426" r:id="rId44"/>
    <p:sldId id="566" r:id="rId45"/>
    <p:sldId id="334"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6D893F2-160B-42BC-9DBE-31967943AC4C}">
          <p14:sldIdLst>
            <p14:sldId id="299"/>
            <p14:sldId id="523"/>
            <p14:sldId id="529"/>
            <p14:sldId id="501"/>
            <p14:sldId id="530"/>
            <p14:sldId id="531"/>
            <p14:sldId id="532"/>
            <p14:sldId id="559"/>
            <p14:sldId id="533"/>
            <p14:sldId id="534"/>
            <p14:sldId id="535"/>
            <p14:sldId id="536"/>
            <p14:sldId id="537"/>
            <p14:sldId id="538"/>
            <p14:sldId id="539"/>
            <p14:sldId id="540"/>
            <p14:sldId id="541"/>
            <p14:sldId id="542"/>
            <p14:sldId id="543"/>
            <p14:sldId id="544"/>
            <p14:sldId id="545"/>
            <p14:sldId id="546"/>
            <p14:sldId id="558"/>
            <p14:sldId id="547"/>
            <p14:sldId id="548"/>
            <p14:sldId id="550"/>
            <p14:sldId id="549"/>
            <p14:sldId id="519"/>
            <p14:sldId id="551"/>
            <p14:sldId id="560"/>
            <p14:sldId id="552"/>
            <p14:sldId id="553"/>
            <p14:sldId id="554"/>
            <p14:sldId id="555"/>
            <p14:sldId id="556"/>
            <p14:sldId id="557"/>
            <p14:sldId id="466"/>
            <p14:sldId id="564"/>
            <p14:sldId id="562"/>
            <p14:sldId id="563"/>
            <p14:sldId id="565"/>
            <p14:sldId id="340"/>
            <p14:sldId id="426"/>
            <p14:sldId id="566"/>
            <p14:sldId id="334"/>
          </p14:sldIdLst>
        </p14:section>
        <p14:section name="Untitled Section" id="{2519D357-BA92-4A34-B4A5-E23287E3AC64}">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8EFDCE-FE04-6B9B-3F52-24B00298AF24}" v="2" dt="2024-10-07T11:22:33.7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0" autoAdjust="0"/>
    <p:restoredTop sz="90952" autoAdjust="0"/>
  </p:normalViewPr>
  <p:slideViewPr>
    <p:cSldViewPr snapToGrid="0" snapToObjects="1">
      <p:cViewPr varScale="1">
        <p:scale>
          <a:sx n="58" d="100"/>
          <a:sy n="58" d="100"/>
        </p:scale>
        <p:origin x="988" y="52"/>
      </p:cViewPr>
      <p:guideLst/>
    </p:cSldViewPr>
  </p:slideViewPr>
  <p:notesTextViewPr>
    <p:cViewPr>
      <p:scale>
        <a:sx n="1" d="1"/>
        <a:sy n="1" d="1"/>
      </p:scale>
      <p:origin x="0" y="0"/>
    </p:cViewPr>
  </p:notesTextViewPr>
  <p:notesViewPr>
    <p:cSldViewPr snapToGrid="0" snapToObjects="1">
      <p:cViewPr varScale="1">
        <p:scale>
          <a:sx n="99" d="100"/>
          <a:sy n="99" d="100"/>
        </p:scale>
        <p:origin x="4272" y="1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4057BE9-F6C6-9A47-A37C-48EE9AFC566D}" type="datetimeFigureOut">
              <a:rPr lang="en-US" smtClean="0"/>
              <a:t>10/7/2024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90C6F8-F0DE-D348-A9B6-87F0241C242A}" type="slidenum">
              <a:rPr lang="en-US" smtClean="0"/>
              <a:t>‹#›</a:t>
            </a:fld>
            <a:endParaRPr lang="en-US"/>
          </a:p>
        </p:txBody>
      </p:sp>
    </p:spTree>
    <p:extLst>
      <p:ext uri="{BB962C8B-B14F-4D97-AF65-F5344CB8AC3E}">
        <p14:creationId xmlns:p14="http://schemas.microsoft.com/office/powerpoint/2010/main" val="30069799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64E9C2E4-6E4C-4E48-8053-19D7D4BB7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219" name="Notes Placeholder 2">
            <a:extLst>
              <a:ext uri="{FF2B5EF4-FFF2-40B4-BE49-F238E27FC236}">
                <a16:creationId xmlns:a16="http://schemas.microsoft.com/office/drawing/2014/main" id="{D559F7EA-D0D2-4883-8F9A-9374B8100F8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9220" name="Slide Number Placeholder 3">
            <a:extLst>
              <a:ext uri="{FF2B5EF4-FFF2-40B4-BE49-F238E27FC236}">
                <a16:creationId xmlns:a16="http://schemas.microsoft.com/office/drawing/2014/main" id="{F971A8E5-7152-41AE-97AE-1E4843859AD2}"/>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38188" indent="-284163">
              <a:spcBef>
                <a:spcPct val="30000"/>
              </a:spcBef>
              <a:defRPr sz="1200">
                <a:solidFill>
                  <a:schemeClr val="tx1"/>
                </a:solidFill>
                <a:latin typeface="Calibri" panose="020F0502020204030204" pitchFamily="34" charset="0"/>
              </a:defRPr>
            </a:lvl2pPr>
            <a:lvl3pPr marL="1136650" indent="-227013">
              <a:spcBef>
                <a:spcPct val="30000"/>
              </a:spcBef>
              <a:defRPr sz="1200">
                <a:solidFill>
                  <a:schemeClr val="tx1"/>
                </a:solidFill>
                <a:latin typeface="Calibri" panose="020F0502020204030204" pitchFamily="34" charset="0"/>
              </a:defRPr>
            </a:lvl3pPr>
            <a:lvl4pPr marL="1592263" indent="-227013">
              <a:spcBef>
                <a:spcPct val="30000"/>
              </a:spcBef>
              <a:defRPr sz="1200">
                <a:solidFill>
                  <a:schemeClr val="tx1"/>
                </a:solidFill>
                <a:latin typeface="Calibri" panose="020F0502020204030204" pitchFamily="34" charset="0"/>
              </a:defRPr>
            </a:lvl4pPr>
            <a:lvl5pPr marL="2046288" indent="-227013">
              <a:spcBef>
                <a:spcPct val="30000"/>
              </a:spcBef>
              <a:defRPr sz="1200">
                <a:solidFill>
                  <a:schemeClr val="tx1"/>
                </a:solidFill>
                <a:latin typeface="Calibri" panose="020F0502020204030204" pitchFamily="34" charset="0"/>
              </a:defRPr>
            </a:lvl5pPr>
            <a:lvl6pPr marL="2503488" indent="-227013" eaLnBrk="0" fontAlgn="base" hangingPunct="0">
              <a:spcBef>
                <a:spcPct val="30000"/>
              </a:spcBef>
              <a:spcAft>
                <a:spcPct val="0"/>
              </a:spcAft>
              <a:defRPr sz="1200">
                <a:solidFill>
                  <a:schemeClr val="tx1"/>
                </a:solidFill>
                <a:latin typeface="Calibri" panose="020F0502020204030204" pitchFamily="34" charset="0"/>
              </a:defRPr>
            </a:lvl6pPr>
            <a:lvl7pPr marL="2960688" indent="-227013" eaLnBrk="0" fontAlgn="base" hangingPunct="0">
              <a:spcBef>
                <a:spcPct val="30000"/>
              </a:spcBef>
              <a:spcAft>
                <a:spcPct val="0"/>
              </a:spcAft>
              <a:defRPr sz="1200">
                <a:solidFill>
                  <a:schemeClr val="tx1"/>
                </a:solidFill>
                <a:latin typeface="Calibri" panose="020F0502020204030204" pitchFamily="34" charset="0"/>
              </a:defRPr>
            </a:lvl7pPr>
            <a:lvl8pPr marL="3417888" indent="-227013" eaLnBrk="0" fontAlgn="base" hangingPunct="0">
              <a:spcBef>
                <a:spcPct val="30000"/>
              </a:spcBef>
              <a:spcAft>
                <a:spcPct val="0"/>
              </a:spcAft>
              <a:defRPr sz="1200">
                <a:solidFill>
                  <a:schemeClr val="tx1"/>
                </a:solidFill>
                <a:latin typeface="Calibri" panose="020F0502020204030204" pitchFamily="34" charset="0"/>
              </a:defRPr>
            </a:lvl8pPr>
            <a:lvl9pPr marL="3875088" indent="-227013"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C8723D5-058E-4F95-BC1A-76365AE1AC70}" type="slidenum">
              <a:rPr lang="en-GB" altLang="en-US" smtClean="0"/>
              <a:pPr>
                <a:spcBef>
                  <a:spcPct val="0"/>
                </a:spcBef>
              </a:pPr>
              <a:t>1</a:t>
            </a:fld>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11</a:t>
            </a:fld>
            <a:endParaRPr lang="en-US"/>
          </a:p>
        </p:txBody>
      </p:sp>
    </p:spTree>
    <p:extLst>
      <p:ext uri="{BB962C8B-B14F-4D97-AF65-F5344CB8AC3E}">
        <p14:creationId xmlns:p14="http://schemas.microsoft.com/office/powerpoint/2010/main" val="14781987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12</a:t>
            </a:fld>
            <a:endParaRPr lang="en-US"/>
          </a:p>
        </p:txBody>
      </p:sp>
    </p:spTree>
    <p:extLst>
      <p:ext uri="{BB962C8B-B14F-4D97-AF65-F5344CB8AC3E}">
        <p14:creationId xmlns:p14="http://schemas.microsoft.com/office/powerpoint/2010/main" val="2854671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13</a:t>
            </a:fld>
            <a:endParaRPr lang="en-US"/>
          </a:p>
        </p:txBody>
      </p:sp>
    </p:spTree>
    <p:extLst>
      <p:ext uri="{BB962C8B-B14F-4D97-AF65-F5344CB8AC3E}">
        <p14:creationId xmlns:p14="http://schemas.microsoft.com/office/powerpoint/2010/main" val="18737892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14</a:t>
            </a:fld>
            <a:endParaRPr lang="en-US"/>
          </a:p>
        </p:txBody>
      </p:sp>
    </p:spTree>
    <p:extLst>
      <p:ext uri="{BB962C8B-B14F-4D97-AF65-F5344CB8AC3E}">
        <p14:creationId xmlns:p14="http://schemas.microsoft.com/office/powerpoint/2010/main" val="1565381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15</a:t>
            </a:fld>
            <a:endParaRPr lang="en-US"/>
          </a:p>
        </p:txBody>
      </p:sp>
    </p:spTree>
    <p:extLst>
      <p:ext uri="{BB962C8B-B14F-4D97-AF65-F5344CB8AC3E}">
        <p14:creationId xmlns:p14="http://schemas.microsoft.com/office/powerpoint/2010/main" val="11518394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16</a:t>
            </a:fld>
            <a:endParaRPr lang="en-US"/>
          </a:p>
        </p:txBody>
      </p:sp>
    </p:spTree>
    <p:extLst>
      <p:ext uri="{BB962C8B-B14F-4D97-AF65-F5344CB8AC3E}">
        <p14:creationId xmlns:p14="http://schemas.microsoft.com/office/powerpoint/2010/main" val="30404417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17</a:t>
            </a:fld>
            <a:endParaRPr lang="en-US"/>
          </a:p>
        </p:txBody>
      </p:sp>
    </p:spTree>
    <p:extLst>
      <p:ext uri="{BB962C8B-B14F-4D97-AF65-F5344CB8AC3E}">
        <p14:creationId xmlns:p14="http://schemas.microsoft.com/office/powerpoint/2010/main" val="252760394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18</a:t>
            </a:fld>
            <a:endParaRPr lang="en-US"/>
          </a:p>
        </p:txBody>
      </p:sp>
    </p:spTree>
    <p:extLst>
      <p:ext uri="{BB962C8B-B14F-4D97-AF65-F5344CB8AC3E}">
        <p14:creationId xmlns:p14="http://schemas.microsoft.com/office/powerpoint/2010/main" val="356609640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19</a:t>
            </a:fld>
            <a:endParaRPr lang="en-US"/>
          </a:p>
        </p:txBody>
      </p:sp>
    </p:spTree>
    <p:extLst>
      <p:ext uri="{BB962C8B-B14F-4D97-AF65-F5344CB8AC3E}">
        <p14:creationId xmlns:p14="http://schemas.microsoft.com/office/powerpoint/2010/main" val="31293779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20</a:t>
            </a:fld>
            <a:endParaRPr lang="en-US"/>
          </a:p>
        </p:txBody>
      </p:sp>
    </p:spTree>
    <p:extLst>
      <p:ext uri="{BB962C8B-B14F-4D97-AF65-F5344CB8AC3E}">
        <p14:creationId xmlns:p14="http://schemas.microsoft.com/office/powerpoint/2010/main" val="160442642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21</a:t>
            </a:fld>
            <a:endParaRPr lang="en-US"/>
          </a:p>
        </p:txBody>
      </p:sp>
    </p:spTree>
    <p:extLst>
      <p:ext uri="{BB962C8B-B14F-4D97-AF65-F5344CB8AC3E}">
        <p14:creationId xmlns:p14="http://schemas.microsoft.com/office/powerpoint/2010/main" val="386535299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22</a:t>
            </a:fld>
            <a:endParaRPr lang="en-US"/>
          </a:p>
        </p:txBody>
      </p:sp>
    </p:spTree>
    <p:extLst>
      <p:ext uri="{BB962C8B-B14F-4D97-AF65-F5344CB8AC3E}">
        <p14:creationId xmlns:p14="http://schemas.microsoft.com/office/powerpoint/2010/main" val="288753275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23</a:t>
            </a:fld>
            <a:endParaRPr lang="en-US"/>
          </a:p>
        </p:txBody>
      </p:sp>
    </p:spTree>
    <p:extLst>
      <p:ext uri="{BB962C8B-B14F-4D97-AF65-F5344CB8AC3E}">
        <p14:creationId xmlns:p14="http://schemas.microsoft.com/office/powerpoint/2010/main" val="103790398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24</a:t>
            </a:fld>
            <a:endParaRPr lang="en-US"/>
          </a:p>
        </p:txBody>
      </p:sp>
    </p:spTree>
    <p:extLst>
      <p:ext uri="{BB962C8B-B14F-4D97-AF65-F5344CB8AC3E}">
        <p14:creationId xmlns:p14="http://schemas.microsoft.com/office/powerpoint/2010/main" val="58926599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25</a:t>
            </a:fld>
            <a:endParaRPr lang="en-US"/>
          </a:p>
        </p:txBody>
      </p:sp>
    </p:spTree>
    <p:extLst>
      <p:ext uri="{BB962C8B-B14F-4D97-AF65-F5344CB8AC3E}">
        <p14:creationId xmlns:p14="http://schemas.microsoft.com/office/powerpoint/2010/main" val="732757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26</a:t>
            </a:fld>
            <a:endParaRPr lang="en-US"/>
          </a:p>
        </p:txBody>
      </p:sp>
    </p:spTree>
    <p:extLst>
      <p:ext uri="{BB962C8B-B14F-4D97-AF65-F5344CB8AC3E}">
        <p14:creationId xmlns:p14="http://schemas.microsoft.com/office/powerpoint/2010/main" val="24092439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27</a:t>
            </a:fld>
            <a:endParaRPr lang="en-US"/>
          </a:p>
        </p:txBody>
      </p:sp>
    </p:spTree>
    <p:extLst>
      <p:ext uri="{BB962C8B-B14F-4D97-AF65-F5344CB8AC3E}">
        <p14:creationId xmlns:p14="http://schemas.microsoft.com/office/powerpoint/2010/main" val="1096427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29</a:t>
            </a:fld>
            <a:endParaRPr lang="en-US"/>
          </a:p>
        </p:txBody>
      </p:sp>
    </p:spTree>
    <p:extLst>
      <p:ext uri="{BB962C8B-B14F-4D97-AF65-F5344CB8AC3E}">
        <p14:creationId xmlns:p14="http://schemas.microsoft.com/office/powerpoint/2010/main" val="183896932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30</a:t>
            </a:fld>
            <a:endParaRPr lang="en-US"/>
          </a:p>
        </p:txBody>
      </p:sp>
    </p:spTree>
    <p:extLst>
      <p:ext uri="{BB962C8B-B14F-4D97-AF65-F5344CB8AC3E}">
        <p14:creationId xmlns:p14="http://schemas.microsoft.com/office/powerpoint/2010/main" val="17924462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31</a:t>
            </a:fld>
            <a:endParaRPr lang="en-US"/>
          </a:p>
        </p:txBody>
      </p:sp>
    </p:spTree>
    <p:extLst>
      <p:ext uri="{BB962C8B-B14F-4D97-AF65-F5344CB8AC3E}">
        <p14:creationId xmlns:p14="http://schemas.microsoft.com/office/powerpoint/2010/main" val="243670084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32</a:t>
            </a:fld>
            <a:endParaRPr lang="en-US"/>
          </a:p>
        </p:txBody>
      </p:sp>
    </p:spTree>
    <p:extLst>
      <p:ext uri="{BB962C8B-B14F-4D97-AF65-F5344CB8AC3E}">
        <p14:creationId xmlns:p14="http://schemas.microsoft.com/office/powerpoint/2010/main" val="237366779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33</a:t>
            </a:fld>
            <a:endParaRPr lang="en-US"/>
          </a:p>
        </p:txBody>
      </p:sp>
    </p:spTree>
    <p:extLst>
      <p:ext uri="{BB962C8B-B14F-4D97-AF65-F5344CB8AC3E}">
        <p14:creationId xmlns:p14="http://schemas.microsoft.com/office/powerpoint/2010/main" val="166842976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34</a:t>
            </a:fld>
            <a:endParaRPr lang="en-US"/>
          </a:p>
        </p:txBody>
      </p:sp>
    </p:spTree>
    <p:extLst>
      <p:ext uri="{BB962C8B-B14F-4D97-AF65-F5344CB8AC3E}">
        <p14:creationId xmlns:p14="http://schemas.microsoft.com/office/powerpoint/2010/main" val="32474584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35</a:t>
            </a:fld>
            <a:endParaRPr lang="en-US"/>
          </a:p>
        </p:txBody>
      </p:sp>
    </p:spTree>
    <p:extLst>
      <p:ext uri="{BB962C8B-B14F-4D97-AF65-F5344CB8AC3E}">
        <p14:creationId xmlns:p14="http://schemas.microsoft.com/office/powerpoint/2010/main" val="167419013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90C6F8-F0DE-D348-A9B6-87F0241C242A}" type="slidenum">
              <a:rPr lang="en-US" smtClean="0"/>
              <a:t>36</a:t>
            </a:fld>
            <a:endParaRPr lang="en-US"/>
          </a:p>
        </p:txBody>
      </p:sp>
    </p:spTree>
    <p:extLst>
      <p:ext uri="{BB962C8B-B14F-4D97-AF65-F5344CB8AC3E}">
        <p14:creationId xmlns:p14="http://schemas.microsoft.com/office/powerpoint/2010/main" val="16675213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secHead" preserve="1">
  <p:cSld name="Front Cover Slide">
    <p:spTree>
      <p:nvGrpSpPr>
        <p:cNvPr id="1" name=""/>
        <p:cNvGrpSpPr/>
        <p:nvPr/>
      </p:nvGrpSpPr>
      <p:grpSpPr>
        <a:xfrm>
          <a:off x="0" y="0"/>
          <a:ext cx="0" cy="0"/>
          <a:chOff x="0" y="0"/>
          <a:chExt cx="0" cy="0"/>
        </a:xfrm>
      </p:grpSpPr>
      <p:pic>
        <p:nvPicPr>
          <p:cNvPr id="7" name="Picture 6" descr="Titl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4763" y="0"/>
            <a:ext cx="12188825" cy="6984277"/>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07/10/2024</a:t>
            </a:fld>
            <a:endParaRPr lang="en-GB" dirty="0"/>
          </a:p>
        </p:txBody>
      </p:sp>
    </p:spTree>
    <p:extLst>
      <p:ext uri="{BB962C8B-B14F-4D97-AF65-F5344CB8AC3E}">
        <p14:creationId xmlns:p14="http://schemas.microsoft.com/office/powerpoint/2010/main" val="33049649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secHead" preserve="1">
  <p:cSld name="Back Cover Slide">
    <p:spTree>
      <p:nvGrpSpPr>
        <p:cNvPr id="1" name=""/>
        <p:cNvGrpSpPr/>
        <p:nvPr/>
      </p:nvGrpSpPr>
      <p:grpSpPr>
        <a:xfrm>
          <a:off x="0" y="0"/>
          <a:ext cx="0" cy="0"/>
          <a:chOff x="0" y="0"/>
          <a:chExt cx="0" cy="0"/>
        </a:xfrm>
      </p:grpSpPr>
      <p:pic>
        <p:nvPicPr>
          <p:cNvPr id="6" name="Picture 5" descr="Final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07/10/2024</a:t>
            </a:fld>
            <a:endParaRPr lang="en-GB" dirty="0"/>
          </a:p>
        </p:txBody>
      </p:sp>
    </p:spTree>
    <p:extLst>
      <p:ext uri="{BB962C8B-B14F-4D97-AF65-F5344CB8AC3E}">
        <p14:creationId xmlns:p14="http://schemas.microsoft.com/office/powerpoint/2010/main" val="22940483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 Leadership &amp; Management">
    <p:spTree>
      <p:nvGrpSpPr>
        <p:cNvPr id="1" name=""/>
        <p:cNvGrpSpPr/>
        <p:nvPr/>
      </p:nvGrpSpPr>
      <p:grpSpPr>
        <a:xfrm>
          <a:off x="0" y="0"/>
          <a:ext cx="0" cy="0"/>
          <a:chOff x="0" y="0"/>
          <a:chExt cx="0" cy="0"/>
        </a:xfrm>
      </p:grpSpPr>
      <p:pic>
        <p:nvPicPr>
          <p:cNvPr id="7" name="Picture 6" descr="Management &amp; Leadership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1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13" name="Text Placeholder 2"/>
          <p:cNvSpPr>
            <a:spLocks noGrp="1"/>
          </p:cNvSpPr>
          <p:nvPr>
            <p:ph type="body" idx="1"/>
          </p:nvPr>
        </p:nvSpPr>
        <p:spPr>
          <a:xfrm>
            <a:off x="831850" y="38274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14" name="Date Placeholder 3"/>
          <p:cNvSpPr>
            <a:spLocks noGrp="1"/>
          </p:cNvSpPr>
          <p:nvPr>
            <p:ph type="dt" sz="half" idx="10"/>
          </p:nvPr>
        </p:nvSpPr>
        <p:spPr>
          <a:xfrm>
            <a:off x="838200" y="6356350"/>
            <a:ext cx="2743200" cy="365125"/>
          </a:xfrm>
        </p:spPr>
        <p:txBody>
          <a:bodyPr/>
          <a:lstStyle>
            <a:lvl1pPr>
              <a:defRPr>
                <a:solidFill>
                  <a:schemeClr val="bg1"/>
                </a:solidFill>
              </a:defRPr>
            </a:lvl1pPr>
          </a:lstStyle>
          <a:p>
            <a:fld id="{F1BB616E-AC95-4102-8D3D-E5F3062BBE69}" type="datetimeFigureOut">
              <a:rPr lang="en-GB" smtClean="0"/>
              <a:pPr/>
              <a:t>07/10/2024</a:t>
            </a:fld>
            <a:endParaRPr lang="en-GB" dirty="0"/>
          </a:p>
        </p:txBody>
      </p:sp>
    </p:spTree>
    <p:extLst>
      <p:ext uri="{BB962C8B-B14F-4D97-AF65-F5344CB8AC3E}">
        <p14:creationId xmlns:p14="http://schemas.microsoft.com/office/powerpoint/2010/main" val="12058529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Divider Slide - HR &amp; Coaching">
    <p:spTree>
      <p:nvGrpSpPr>
        <p:cNvPr id="1" name=""/>
        <p:cNvGrpSpPr/>
        <p:nvPr/>
      </p:nvGrpSpPr>
      <p:grpSpPr>
        <a:xfrm>
          <a:off x="0" y="0"/>
          <a:ext cx="0" cy="0"/>
          <a:chOff x="0" y="0"/>
          <a:chExt cx="0" cy="0"/>
        </a:xfrm>
      </p:grpSpPr>
      <p:pic>
        <p:nvPicPr>
          <p:cNvPr id="8" name="Picture 7" descr="HR &amp; Coach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07/10/2024</a:t>
            </a:fld>
            <a:endParaRPr lang="en-GB" dirty="0"/>
          </a:p>
        </p:txBody>
      </p:sp>
    </p:spTree>
    <p:extLst>
      <p:ext uri="{BB962C8B-B14F-4D97-AF65-F5344CB8AC3E}">
        <p14:creationId xmlns:p14="http://schemas.microsoft.com/office/powerpoint/2010/main" val="1185503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Divider Slide - Marketing &amp; PR">
    <p:spTree>
      <p:nvGrpSpPr>
        <p:cNvPr id="1" name=""/>
        <p:cNvGrpSpPr/>
        <p:nvPr/>
      </p:nvGrpSpPr>
      <p:grpSpPr>
        <a:xfrm>
          <a:off x="0" y="0"/>
          <a:ext cx="0" cy="0"/>
          <a:chOff x="0" y="0"/>
          <a:chExt cx="0" cy="0"/>
        </a:xfrm>
      </p:grpSpPr>
      <p:pic>
        <p:nvPicPr>
          <p:cNvPr id="6" name="Picture 5" descr="Marketing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07/10/2024</a:t>
            </a:fld>
            <a:endParaRPr lang="en-GB" dirty="0"/>
          </a:p>
        </p:txBody>
      </p:sp>
    </p:spTree>
    <p:extLst>
      <p:ext uri="{BB962C8B-B14F-4D97-AF65-F5344CB8AC3E}">
        <p14:creationId xmlns:p14="http://schemas.microsoft.com/office/powerpoint/2010/main" val="34523433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Divider Slide - Logistics &amp; Operations">
    <p:spTree>
      <p:nvGrpSpPr>
        <p:cNvPr id="1" name=""/>
        <p:cNvGrpSpPr/>
        <p:nvPr/>
      </p:nvGrpSpPr>
      <p:grpSpPr>
        <a:xfrm>
          <a:off x="0" y="0"/>
          <a:ext cx="0" cy="0"/>
          <a:chOff x="0" y="0"/>
          <a:chExt cx="0" cy="0"/>
        </a:xfrm>
      </p:grpSpPr>
      <p:pic>
        <p:nvPicPr>
          <p:cNvPr id="6" name="Picture 5" descr="Logistics &amp; Operation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07/10/2024</a:t>
            </a:fld>
            <a:endParaRPr lang="en-GB" dirty="0"/>
          </a:p>
        </p:txBody>
      </p:sp>
    </p:spTree>
    <p:extLst>
      <p:ext uri="{BB962C8B-B14F-4D97-AF65-F5344CB8AC3E}">
        <p14:creationId xmlns:p14="http://schemas.microsoft.com/office/powerpoint/2010/main" val="6452106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Divider Slide - Entrepreneurship &amp; Careers">
    <p:spTree>
      <p:nvGrpSpPr>
        <p:cNvPr id="1" name=""/>
        <p:cNvGrpSpPr/>
        <p:nvPr/>
      </p:nvGrpSpPr>
      <p:grpSpPr>
        <a:xfrm>
          <a:off x="0" y="0"/>
          <a:ext cx="0" cy="0"/>
          <a:chOff x="0" y="0"/>
          <a:chExt cx="0" cy="0"/>
        </a:xfrm>
      </p:grpSpPr>
      <p:pic>
        <p:nvPicPr>
          <p:cNvPr id="7" name="Picture 6" descr="Entrepreneurship &amp; Careers Divider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831850" y="935038"/>
            <a:ext cx="7677150" cy="2852737"/>
          </a:xfrm>
        </p:spPr>
        <p:txBody>
          <a:bodyPr anchor="b"/>
          <a:lstStyle>
            <a:lvl1pPr>
              <a:defRPr sz="6000">
                <a:solidFill>
                  <a:schemeClr val="bg1"/>
                </a:solidFill>
              </a:defRPr>
            </a:lvl1pPr>
          </a:lstStyle>
          <a:p>
            <a:r>
              <a:rPr lang="en-US" dirty="0"/>
              <a:t>Click to edit Master title style</a:t>
            </a:r>
            <a:endParaRPr lang="en-GB" dirty="0"/>
          </a:p>
        </p:txBody>
      </p:sp>
      <p:sp>
        <p:nvSpPr>
          <p:cNvPr id="3" name="Text Placeholder 2"/>
          <p:cNvSpPr>
            <a:spLocks noGrp="1"/>
          </p:cNvSpPr>
          <p:nvPr>
            <p:ph type="body" idx="1"/>
          </p:nvPr>
        </p:nvSpPr>
        <p:spPr>
          <a:xfrm>
            <a:off x="831850" y="3840163"/>
            <a:ext cx="7677150" cy="1500187"/>
          </a:xfrm>
        </p:spPr>
        <p:txBody>
          <a:bodyPr/>
          <a:lstStyle>
            <a:lvl1pPr marL="0" indent="0">
              <a:buNone/>
              <a:defRPr sz="2400">
                <a:solidFill>
                  <a:schemeClr val="bg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lvl1pPr>
              <a:defRPr>
                <a:solidFill>
                  <a:schemeClr val="bg1"/>
                </a:solidFill>
              </a:defRPr>
            </a:lvl1pPr>
          </a:lstStyle>
          <a:p>
            <a:fld id="{F1BB616E-AC95-4102-8D3D-E5F3062BBE69}" type="datetimeFigureOut">
              <a:rPr lang="en-GB" smtClean="0"/>
              <a:pPr/>
              <a:t>07/10/2024</a:t>
            </a:fld>
            <a:endParaRPr lang="en-GB" dirty="0"/>
          </a:p>
        </p:txBody>
      </p:sp>
    </p:spTree>
    <p:extLst>
      <p:ext uri="{BB962C8B-B14F-4D97-AF65-F5344CB8AC3E}">
        <p14:creationId xmlns:p14="http://schemas.microsoft.com/office/powerpoint/2010/main" val="32600183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Content 1 - Generic">
    <p:spTree>
      <p:nvGrpSpPr>
        <p:cNvPr id="1" name=""/>
        <p:cNvGrpSpPr/>
        <p:nvPr/>
      </p:nvGrpSpPr>
      <p:grpSpPr>
        <a:xfrm>
          <a:off x="0" y="0"/>
          <a:ext cx="0" cy="0"/>
          <a:chOff x="0" y="0"/>
          <a:chExt cx="0" cy="0"/>
        </a:xfrm>
      </p:grpSpPr>
      <p:pic>
        <p:nvPicPr>
          <p:cNvPr id="7" name="Picture 6"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2013729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 preserve="1">
  <p:cSld name="Content 1-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9" name="TextBox 8"/>
          <p:cNvSpPr txBox="1"/>
          <p:nvPr userDrawn="1"/>
        </p:nvSpPr>
        <p:spPr>
          <a:xfrm>
            <a:off x="3182112" y="6051550"/>
            <a:ext cx="6486144" cy="461665"/>
          </a:xfrm>
          <a:prstGeom prst="rect">
            <a:avLst/>
          </a:prstGeom>
          <a:noFill/>
        </p:spPr>
        <p:txBody>
          <a:bodyPr wrap="square" rtlCol="0">
            <a:spAutoFit/>
          </a:bodyPr>
          <a:lstStyle/>
          <a:p>
            <a:endParaRPr lang="en-GB" sz="2400" b="1" dirty="0">
              <a:solidFill>
                <a:schemeClr val="bg1"/>
              </a:solidFill>
            </a:endParaRPr>
          </a:p>
        </p:txBody>
      </p:sp>
    </p:spTree>
    <p:extLst>
      <p:ext uri="{BB962C8B-B14F-4D97-AF65-F5344CB8AC3E}">
        <p14:creationId xmlns:p14="http://schemas.microsoft.com/office/powerpoint/2010/main" val="39693087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Content 1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40968660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Content 1-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5099572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Content 1-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86171593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Content 1-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723900" y="365125"/>
            <a:ext cx="10629900" cy="1325563"/>
          </a:xfrm>
        </p:spPr>
        <p:txBody>
          <a:bodyPr/>
          <a:lstStyle/>
          <a:p>
            <a:r>
              <a:rPr lang="en-US" dirty="0"/>
              <a:t>Click to edit Master title style</a:t>
            </a:r>
            <a:endParaRPr lang="en-GB" dirty="0"/>
          </a:p>
        </p:txBody>
      </p:sp>
      <p:sp>
        <p:nvSpPr>
          <p:cNvPr id="3" name="Content Placeholder 2"/>
          <p:cNvSpPr>
            <a:spLocks noGrp="1"/>
          </p:cNvSpPr>
          <p:nvPr>
            <p:ph idx="1"/>
          </p:nvPr>
        </p:nvSpPr>
        <p:spPr>
          <a:xfrm>
            <a:off x="723900" y="1825625"/>
            <a:ext cx="10629900"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13791340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Obj" preserve="1">
  <p:cSld name="Content 2 - Generic">
    <p:spTree>
      <p:nvGrpSpPr>
        <p:cNvPr id="1" name=""/>
        <p:cNvGrpSpPr/>
        <p:nvPr/>
      </p:nvGrpSpPr>
      <p:grpSpPr>
        <a:xfrm>
          <a:off x="0" y="0"/>
          <a:ext cx="0" cy="0"/>
          <a:chOff x="0" y="0"/>
          <a:chExt cx="0" cy="0"/>
        </a:xfrm>
      </p:grpSpPr>
      <p:pic>
        <p:nvPicPr>
          <p:cNvPr id="8" name="Picture 7" descr="Corporate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2"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3"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10"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20742687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ontent 2 - Leadership &amp; management">
    <p:spTree>
      <p:nvGrpSpPr>
        <p:cNvPr id="1" name=""/>
        <p:cNvGrpSpPr/>
        <p:nvPr/>
      </p:nvGrpSpPr>
      <p:grpSpPr>
        <a:xfrm>
          <a:off x="0" y="0"/>
          <a:ext cx="0" cy="0"/>
          <a:chOff x="0" y="0"/>
          <a:chExt cx="0" cy="0"/>
        </a:xfrm>
      </p:grpSpPr>
      <p:pic>
        <p:nvPicPr>
          <p:cNvPr id="8" name="Picture 7" descr="Management &amp; Leadership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2546660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2 - HR &amp; Coaching">
    <p:spTree>
      <p:nvGrpSpPr>
        <p:cNvPr id="1" name=""/>
        <p:cNvGrpSpPr/>
        <p:nvPr/>
      </p:nvGrpSpPr>
      <p:grpSpPr>
        <a:xfrm>
          <a:off x="0" y="0"/>
          <a:ext cx="0" cy="0"/>
          <a:chOff x="0" y="0"/>
          <a:chExt cx="0" cy="0"/>
        </a:xfrm>
      </p:grpSpPr>
      <p:pic>
        <p:nvPicPr>
          <p:cNvPr id="8" name="Picture 7" descr="HR &amp; Coach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11"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12"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3483339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 Marketing &amp; PR">
    <p:spTree>
      <p:nvGrpSpPr>
        <p:cNvPr id="1" name=""/>
        <p:cNvGrpSpPr/>
        <p:nvPr/>
      </p:nvGrpSpPr>
      <p:grpSpPr>
        <a:xfrm>
          <a:off x="0" y="0"/>
          <a:ext cx="0" cy="0"/>
          <a:chOff x="0" y="0"/>
          <a:chExt cx="0" cy="0"/>
        </a:xfrm>
      </p:grpSpPr>
      <p:pic>
        <p:nvPicPr>
          <p:cNvPr id="8" name="Picture 7" descr="Marketing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71"/>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859254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ontent 2 - Logistics &amp; Operations">
    <p:spTree>
      <p:nvGrpSpPr>
        <p:cNvPr id="1" name=""/>
        <p:cNvGrpSpPr/>
        <p:nvPr/>
      </p:nvGrpSpPr>
      <p:grpSpPr>
        <a:xfrm>
          <a:off x="0" y="0"/>
          <a:ext cx="0" cy="0"/>
          <a:chOff x="0" y="0"/>
          <a:chExt cx="0" cy="0"/>
        </a:xfrm>
      </p:grpSpPr>
      <p:pic>
        <p:nvPicPr>
          <p:cNvPr id="8" name="Picture 7" descr="Logistics &amp; Operation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7"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1241039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2 - Entrepreneurship &amp; Careers">
    <p:spTree>
      <p:nvGrpSpPr>
        <p:cNvPr id="1" name=""/>
        <p:cNvGrpSpPr/>
        <p:nvPr/>
      </p:nvGrpSpPr>
      <p:grpSpPr>
        <a:xfrm>
          <a:off x="0" y="0"/>
          <a:ext cx="0" cy="0"/>
          <a:chOff x="0" y="0"/>
          <a:chExt cx="0" cy="0"/>
        </a:xfrm>
      </p:grpSpPr>
      <p:pic>
        <p:nvPicPr>
          <p:cNvPr id="7" name="Picture 6" descr="Entrepreneurship &amp; Careers slide.jpg"/>
          <p:cNvPicPr>
            <a:picLocks noChangeAspect="1"/>
          </p:cNvPicPr>
          <p:nvPr userDrawn="1"/>
        </p:nvPicPr>
        <p:blipFill>
          <a:blip r:embed="rId2" cstate="screen">
            <a:extLst>
              <a:ext uri="{28A0092B-C50C-407E-A947-70E740481C1C}">
                <a14:useLocalDpi xmlns:a14="http://schemas.microsoft.com/office/drawing/2010/main"/>
              </a:ext>
            </a:extLst>
          </a:blip>
          <a:stretch>
            <a:fillRect/>
          </a:stretch>
        </p:blipFill>
        <p:spPr>
          <a:xfrm>
            <a:off x="0" y="0"/>
            <a:ext cx="12188825" cy="6857929"/>
          </a:xfrm>
          <a:prstGeom prst="rect">
            <a:avLst/>
          </a:prstGeom>
        </p:spPr>
      </p:pic>
      <p:sp>
        <p:nvSpPr>
          <p:cNvPr id="4" name="Date Placeholder 3"/>
          <p:cNvSpPr>
            <a:spLocks noGrp="1"/>
          </p:cNvSpPr>
          <p:nvPr>
            <p:ph type="dt" sz="half" idx="10"/>
          </p:nvPr>
        </p:nvSpPr>
        <p:spPr>
          <a:xfrm>
            <a:off x="1155700" y="6051550"/>
            <a:ext cx="1231900" cy="365125"/>
          </a:xfrm>
        </p:spPr>
        <p:txBody>
          <a:bodyPr/>
          <a:lstStyle>
            <a:lvl1pPr>
              <a:defRPr sz="1400" b="1">
                <a:solidFill>
                  <a:schemeClr val="bg1"/>
                </a:solidFill>
              </a:defRPr>
            </a:lvl1pPr>
          </a:lstStyle>
          <a:p>
            <a:fld id="{F1BB616E-AC95-4102-8D3D-E5F3062BBE69}" type="datetimeFigureOut">
              <a:rPr lang="en-GB" smtClean="0"/>
              <a:pPr/>
              <a:t>07/10/2024</a:t>
            </a:fld>
            <a:endParaRPr lang="en-GB" dirty="0"/>
          </a:p>
        </p:txBody>
      </p:sp>
      <p:sp>
        <p:nvSpPr>
          <p:cNvPr id="6" name="Slide Number Placeholder 5"/>
          <p:cNvSpPr>
            <a:spLocks noGrp="1"/>
          </p:cNvSpPr>
          <p:nvPr>
            <p:ph type="sldNum" sz="quarter" idx="12"/>
          </p:nvPr>
        </p:nvSpPr>
        <p:spPr>
          <a:xfrm>
            <a:off x="10439400" y="6051550"/>
            <a:ext cx="914400" cy="365125"/>
          </a:xfrm>
        </p:spPr>
        <p:txBody>
          <a:bodyPr/>
          <a:lstStyle>
            <a:lvl1pPr>
              <a:defRPr sz="1400" b="1">
                <a:solidFill>
                  <a:schemeClr val="bg1"/>
                </a:solidFill>
              </a:defRPr>
            </a:lvl1pPr>
          </a:lstStyle>
          <a:p>
            <a:fld id="{B0AA4B4E-6EBF-4710-A1E8-E6F650B0C7FA}" type="slidenum">
              <a:rPr lang="en-GB" smtClean="0"/>
              <a:pPr/>
              <a:t>‹#›</a:t>
            </a:fld>
            <a:endParaRPr lang="en-GB"/>
          </a:p>
        </p:txBody>
      </p:sp>
      <p:sp>
        <p:nvSpPr>
          <p:cNvPr id="8" name="Title 1"/>
          <p:cNvSpPr>
            <a:spLocks noGrp="1"/>
          </p:cNvSpPr>
          <p:nvPr>
            <p:ph type="title"/>
          </p:nvPr>
        </p:nvSpPr>
        <p:spPr>
          <a:xfrm>
            <a:off x="694944" y="365125"/>
            <a:ext cx="10658856" cy="1325563"/>
          </a:xfrm>
        </p:spPr>
        <p:txBody>
          <a:bodyPr/>
          <a:lstStyle/>
          <a:p>
            <a:r>
              <a:rPr lang="en-US"/>
              <a:t>Click to edit Master title style</a:t>
            </a:r>
            <a:endParaRPr lang="en-GB"/>
          </a:p>
        </p:txBody>
      </p:sp>
      <p:sp>
        <p:nvSpPr>
          <p:cNvPr id="9" name="Content Placeholder 2"/>
          <p:cNvSpPr>
            <a:spLocks noGrp="1"/>
          </p:cNvSpPr>
          <p:nvPr>
            <p:ph sz="half" idx="1"/>
          </p:nvPr>
        </p:nvSpPr>
        <p:spPr>
          <a:xfrm>
            <a:off x="694944" y="1825625"/>
            <a:ext cx="541324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Content Placeholder 3"/>
          <p:cNvSpPr>
            <a:spLocks noGrp="1"/>
          </p:cNvSpPr>
          <p:nvPr>
            <p:ph sz="half" idx="2"/>
          </p:nvPr>
        </p:nvSpPr>
        <p:spPr>
          <a:xfrm>
            <a:off x="6108192" y="1825625"/>
            <a:ext cx="5245608" cy="39782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7257001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DED6D8-7A62-43EE-94AE-168AA6F1A291}"/>
              </a:ext>
            </a:extLst>
          </p:cNvPr>
          <p:cNvSpPr>
            <a:spLocks noGrp="1"/>
          </p:cNvSpPr>
          <p:nvPr>
            <p:ph type="dt" sz="half" idx="10"/>
          </p:nvPr>
        </p:nvSpPr>
        <p:spPr>
          <a:xfrm>
            <a:off x="527051" y="6524626"/>
            <a:ext cx="1295400" cy="219075"/>
          </a:xfrm>
        </p:spPr>
        <p:txBody>
          <a:bodyPr/>
          <a:lstStyle>
            <a:lvl1pPr>
              <a:defRPr/>
            </a:lvl1pPr>
          </a:lstStyle>
          <a:p>
            <a:pPr>
              <a:defRPr/>
            </a:pPr>
            <a:fld id="{337DE46C-364C-40A7-B2B6-77FBD3D542D2}" type="datetime5">
              <a:rPr lang="en-GB"/>
              <a:pPr>
                <a:defRPr/>
              </a:pPr>
              <a:t>7-Oct-24</a:t>
            </a:fld>
            <a:endParaRPr lang="en-GB"/>
          </a:p>
        </p:txBody>
      </p:sp>
      <p:sp>
        <p:nvSpPr>
          <p:cNvPr id="5" name="Footer Placeholder 4">
            <a:extLst>
              <a:ext uri="{FF2B5EF4-FFF2-40B4-BE49-F238E27FC236}">
                <a16:creationId xmlns:a16="http://schemas.microsoft.com/office/drawing/2014/main" id="{3F4F8EB1-579B-4314-8361-8DE9A3CB797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defRPr>
            </a:lvl1pPr>
          </a:lstStyle>
          <a:p>
            <a:pPr>
              <a:defRPr/>
            </a:pPr>
            <a:r>
              <a:rPr lang="en-GB"/>
              <a:t>BMSK5003 Understanding and engaging in the customer experience</a:t>
            </a:r>
          </a:p>
        </p:txBody>
      </p:sp>
      <p:sp>
        <p:nvSpPr>
          <p:cNvPr id="6" name="Slide Number Placeholder 5">
            <a:extLst>
              <a:ext uri="{FF2B5EF4-FFF2-40B4-BE49-F238E27FC236}">
                <a16:creationId xmlns:a16="http://schemas.microsoft.com/office/drawing/2014/main" id="{339A4EA4-FAFB-4A63-A0B0-A77DBD2152E4}"/>
              </a:ext>
            </a:extLst>
          </p:cNvPr>
          <p:cNvSpPr>
            <a:spLocks noGrp="1"/>
          </p:cNvSpPr>
          <p:nvPr>
            <p:ph type="sldNum" sz="quarter" idx="12"/>
          </p:nvPr>
        </p:nvSpPr>
        <p:spPr/>
        <p:txBody>
          <a:bodyPr/>
          <a:lstStyle>
            <a:lvl1pPr>
              <a:defRPr/>
            </a:lvl1pPr>
          </a:lstStyle>
          <a:p>
            <a:pPr>
              <a:defRPr/>
            </a:pPr>
            <a:fld id="{F1A723F2-C58A-44F1-9217-590952EDE10A}" type="slidenum">
              <a:rPr lang="en-GB" altLang="en-US"/>
              <a:pPr>
                <a:defRPr/>
              </a:pPr>
              <a:t>‹#›</a:t>
            </a:fld>
            <a:endParaRPr lang="en-GB" altLang="en-US"/>
          </a:p>
        </p:txBody>
      </p:sp>
    </p:spTree>
    <p:extLst>
      <p:ext uri="{BB962C8B-B14F-4D97-AF65-F5344CB8AC3E}">
        <p14:creationId xmlns:p14="http://schemas.microsoft.com/office/powerpoint/2010/main" val="1224885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theme" Target="../theme/theme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1BB616E-AC95-4102-8D3D-E5F3062BBE69}" type="datetimeFigureOut">
              <a:rPr lang="en-GB" smtClean="0"/>
              <a:pPr/>
              <a:t>07/10/2024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0AA4B4E-6EBF-4710-A1E8-E6F650B0C7FA}" type="slidenum">
              <a:rPr lang="en-GB" smtClean="0"/>
              <a:pPr/>
              <a:t>‹#›</a:t>
            </a:fld>
            <a:endParaRPr lang="en-GB"/>
          </a:p>
        </p:txBody>
      </p:sp>
    </p:spTree>
    <p:extLst>
      <p:ext uri="{BB962C8B-B14F-4D97-AF65-F5344CB8AC3E}">
        <p14:creationId xmlns:p14="http://schemas.microsoft.com/office/powerpoint/2010/main" val="64527979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20.xml"/></Relationships>
</file>

<file path=ppt/slides/_rels/slide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9.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7.xml"/><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1.xml"/><Relationship Id="rId1" Type="http://schemas.openxmlformats.org/officeDocument/2006/relationships/slideLayout" Target="../slideLayouts/slideLayout9.xml"/></Relationships>
</file>

<file path=ppt/slides/_rels/slide2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2.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3.xml"/><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9.xml"/></Relationships>
</file>

<file path=ppt/slides/_rels/slide2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6.xml"/><Relationship Id="rId1" Type="http://schemas.openxmlformats.org/officeDocument/2006/relationships/slideLayout" Target="../slideLayouts/slideLayout9.xml"/></Relationships>
</file>

<file path=ppt/slides/_rels/slide2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9.xml"/></Relationships>
</file>

<file path=ppt/slides/_rels/slide28.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2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9.xml"/></Relationships>
</file>

<file path=ppt/slides/_rels/slide3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1.xml"/><Relationship Id="rId1" Type="http://schemas.openxmlformats.org/officeDocument/2006/relationships/slideLayout" Target="../slideLayouts/slideLayout9.xml"/></Relationships>
</file>

<file path=ppt/slides/_rels/slide3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3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3.xml"/><Relationship Id="rId1" Type="http://schemas.openxmlformats.org/officeDocument/2006/relationships/slideLayout" Target="../slideLayouts/slideLayout9.xml"/></Relationships>
</file>

<file path=ppt/slides/_rels/slide3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4.xml"/><Relationship Id="rId1" Type="http://schemas.openxmlformats.org/officeDocument/2006/relationships/slideLayout" Target="../slideLayouts/slideLayout9.xml"/></Relationships>
</file>

<file path=ppt/slides/_rels/slide3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5.xml"/><Relationship Id="rId1" Type="http://schemas.openxmlformats.org/officeDocument/2006/relationships/slideLayout" Target="../slideLayouts/slideLayout9.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6.xml"/><Relationship Id="rId1" Type="http://schemas.openxmlformats.org/officeDocument/2006/relationships/slideLayout" Target="../slideLayouts/slideLayout9.xml"/></Relationships>
</file>

<file path=ppt/slides/_rels/slide3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3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0.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1.xml.rels><?xml version="1.0" encoding="UTF-8" standalone="yes"?>
<Relationships xmlns="http://schemas.openxmlformats.org/package/2006/relationships"><Relationship Id="rId3" Type="http://schemas.openxmlformats.org/officeDocument/2006/relationships/image" Target="../media/image18.tmp"/><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9.xml"/></Relationships>
</file>

<file path=ppt/slides/_rels/slide45.xml.rels><?xml version="1.0" encoding="UTF-8" standalone="yes"?>
<Relationships xmlns="http://schemas.openxmlformats.org/package/2006/relationships"><Relationship Id="rId3" Type="http://schemas.openxmlformats.org/officeDocument/2006/relationships/hyperlink" Target="https://truested.com/story/threadless" TargetMode="External"/><Relationship Id="rId2" Type="http://schemas.openxmlformats.org/officeDocument/2006/relationships/hyperlink" Target="https://www.referralcandy.com/blog/threadless-marketing-strategy" TargetMode="External"/><Relationship Id="rId1" Type="http://schemas.openxmlformats.org/officeDocument/2006/relationships/slideLayout" Target="../slideLayouts/slideLayout9.xml"/><Relationship Id="rId4"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a:extLst>
              <a:ext uri="{FF2B5EF4-FFF2-40B4-BE49-F238E27FC236}">
                <a16:creationId xmlns:a16="http://schemas.microsoft.com/office/drawing/2014/main" id="{26EDA2BC-495A-4E7E-900A-BB7815D25068}"/>
              </a:ext>
            </a:extLst>
          </p:cNvPr>
          <p:cNvSpPr>
            <a:spLocks noGrp="1"/>
          </p:cNvSpPr>
          <p:nvPr>
            <p:ph type="ctrTitle"/>
          </p:nvPr>
        </p:nvSpPr>
        <p:spPr>
          <a:xfrm>
            <a:off x="132201" y="1388125"/>
            <a:ext cx="11909235" cy="5100809"/>
          </a:xfrm>
        </p:spPr>
        <p:txBody>
          <a:bodyPr rtlCol="0">
            <a:normAutofit fontScale="90000"/>
          </a:bodyPr>
          <a:lstStyle/>
          <a:p>
            <a:pPr algn="ct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br>
              <a:rPr lang="en-GB" altLang="en-US" sz="4000" b="1" dirty="0">
                <a:effectLst>
                  <a:outerShdw blurRad="38100" dist="38100" dir="2700000" algn="tl">
                    <a:srgbClr val="000000">
                      <a:alpha val="43137"/>
                    </a:srgbClr>
                  </a:outerShdw>
                </a:effectLst>
              </a:rPr>
            </a:br>
            <a:r>
              <a:rPr lang="en-GB" altLang="en-US" b="1" dirty="0">
                <a:effectLst>
                  <a:outerShdw blurRad="38100" dist="38100" dir="2700000" algn="tl">
                    <a:srgbClr val="000000">
                      <a:alpha val="43137"/>
                    </a:srgbClr>
                  </a:outerShdw>
                </a:effectLst>
                <a:latin typeface="Myriad Pro"/>
              </a:rPr>
              <a:t>Strategic Management for Business – LCLM 6001</a:t>
            </a:r>
            <a:br>
              <a:rPr lang="en-GB" altLang="en-US" b="1" dirty="0">
                <a:effectLst>
                  <a:outerShdw blurRad="38100" dist="38100" dir="2700000" algn="tl">
                    <a:srgbClr val="000000">
                      <a:alpha val="43137"/>
                    </a:srgbClr>
                  </a:outerShdw>
                </a:effectLst>
                <a:latin typeface="Myriad Pro"/>
              </a:rPr>
            </a:br>
            <a:r>
              <a:rPr lang="en-GB" altLang="en-US" sz="4900" b="1" dirty="0">
                <a:effectLst>
                  <a:outerShdw blurRad="38100" dist="38100" dir="2700000" algn="tl">
                    <a:srgbClr val="000000">
                      <a:alpha val="43137"/>
                    </a:srgbClr>
                  </a:outerShdw>
                </a:effectLst>
                <a:latin typeface="Myriad Pro"/>
              </a:rPr>
              <a:t>Week 7 :</a:t>
            </a:r>
            <a:br>
              <a:rPr lang="en-GB" altLang="en-US" b="1" dirty="0">
                <a:effectLst>
                  <a:outerShdw blurRad="38100" dist="38100" dir="2700000" algn="tl">
                    <a:srgbClr val="000000">
                      <a:alpha val="43137"/>
                    </a:srgbClr>
                  </a:outerShdw>
                </a:effectLst>
                <a:latin typeface="Myriad Pro"/>
              </a:rPr>
            </a:br>
            <a:br>
              <a:rPr lang="en-GB" sz="3600" dirty="0">
                <a:ea typeface="Calibri" panose="020F0502020204030204" pitchFamily="34" charset="0"/>
                <a:cs typeface="Times New Roman" panose="02020603050405020304" pitchFamily="18" charset="0"/>
              </a:rPr>
            </a:br>
            <a:r>
              <a:rPr lang="en-GB" sz="5400" b="1" dirty="0">
                <a:latin typeface="Myriad Pro"/>
              </a:rPr>
              <a:t>Emerging Technological Trends</a:t>
            </a:r>
            <a:br>
              <a:rPr lang="en-GB" sz="3200" b="1" dirty="0">
                <a:latin typeface="Myriad Pro"/>
              </a:rPr>
            </a:br>
            <a:br>
              <a:rPr lang="en-GB" altLang="en-US" sz="3100" b="1" dirty="0">
                <a:effectLst>
                  <a:outerShdw blurRad="38100" dist="38100" dir="2700000" algn="tl">
                    <a:srgbClr val="000000">
                      <a:alpha val="43137"/>
                    </a:srgbClr>
                  </a:outerShdw>
                </a:effectLst>
                <a:latin typeface="Myriad Pro"/>
              </a:rPr>
            </a:br>
            <a:br>
              <a:rPr lang="en-GB" altLang="en-US" sz="2400" dirty="0"/>
            </a:br>
            <a:br>
              <a:rPr lang="en-GB" altLang="en-US" sz="1800" dirty="0"/>
            </a:br>
            <a:br>
              <a:rPr lang="en-GB" sz="8800" b="1" dirty="0"/>
            </a:br>
            <a:br>
              <a:rPr lang="en-GB" sz="4000" b="1" u="sng" dirty="0"/>
            </a:br>
            <a:br>
              <a:rPr lang="en-GB" sz="4000" b="1" dirty="0">
                <a:effectLst>
                  <a:outerShdw blurRad="38100" dist="38100" dir="2700000" algn="tl">
                    <a:srgbClr val="000000">
                      <a:alpha val="43137"/>
                    </a:srgbClr>
                  </a:outerShdw>
                </a:effectLst>
                <a:cs typeface="Arial" panose="020B0604020202020204" pitchFamily="34" charset="0"/>
              </a:rPr>
            </a:br>
            <a:br>
              <a:rPr lang="en-GB" altLang="en-US" sz="2000" dirty="0"/>
            </a:br>
            <a:br>
              <a:rPr lang="en-GB" altLang="en-US" sz="4000" dirty="0"/>
            </a:br>
            <a:endParaRPr lang="en-GB" altLang="en-US" sz="2800" dirty="0"/>
          </a:p>
        </p:txBody>
      </p:sp>
      <p:pic>
        <p:nvPicPr>
          <p:cNvPr id="8195" name="Picture 1" descr="TSD_logo2010">
            <a:extLst>
              <a:ext uri="{FF2B5EF4-FFF2-40B4-BE49-F238E27FC236}">
                <a16:creationId xmlns:a16="http://schemas.microsoft.com/office/drawing/2014/main" id="{D5577D3E-A39E-4B9D-962B-11810F7A6CC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91401" y="228600"/>
            <a:ext cx="2886075" cy="1081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 calcmode="lin" valueType="num">
                                      <p:cBhvr>
                                        <p:cTn id="7" dur="1000" fill="hold"/>
                                        <p:tgtEl>
                                          <p:spTgt spid="3074"/>
                                        </p:tgtEl>
                                        <p:attrNameLst>
                                          <p:attrName>ppt_w</p:attrName>
                                        </p:attrNameLst>
                                      </p:cBhvr>
                                      <p:tavLst>
                                        <p:tav tm="0">
                                          <p:val>
                                            <p:fltVal val="0"/>
                                          </p:val>
                                        </p:tav>
                                        <p:tav tm="100000">
                                          <p:val>
                                            <p:strVal val="#ppt_w"/>
                                          </p:val>
                                        </p:tav>
                                      </p:tavLst>
                                    </p:anim>
                                    <p:anim calcmode="lin" valueType="num">
                                      <p:cBhvr>
                                        <p:cTn id="8" dur="1000" fill="hold"/>
                                        <p:tgtEl>
                                          <p:spTgt spid="3074"/>
                                        </p:tgtEl>
                                        <p:attrNameLst>
                                          <p:attrName>ppt_h</p:attrName>
                                        </p:attrNameLst>
                                      </p:cBhvr>
                                      <p:tavLst>
                                        <p:tav tm="0">
                                          <p:val>
                                            <p:fltVal val="0"/>
                                          </p:val>
                                        </p:tav>
                                        <p:tav tm="100000">
                                          <p:val>
                                            <p:strVal val="#ppt_h"/>
                                          </p:val>
                                        </p:tav>
                                      </p:tavLst>
                                    </p:anim>
                                    <p:anim calcmode="lin" valueType="num">
                                      <p:cBhvr>
                                        <p:cTn id="9" dur="1000" fill="hold"/>
                                        <p:tgtEl>
                                          <p:spTgt spid="3074"/>
                                        </p:tgtEl>
                                        <p:attrNameLst>
                                          <p:attrName>style.rotation</p:attrName>
                                        </p:attrNameLst>
                                      </p:cBhvr>
                                      <p:tavLst>
                                        <p:tav tm="0">
                                          <p:val>
                                            <p:fltVal val="90"/>
                                          </p:val>
                                        </p:tav>
                                        <p:tav tm="100000">
                                          <p:val>
                                            <p:fltVal val="0"/>
                                          </p:val>
                                        </p:tav>
                                      </p:tavLst>
                                    </p:anim>
                                    <p:animEffect transition="in" filter="fade">
                                      <p:cBhvr>
                                        <p:cTn id="10" dur="10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Last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955203"/>
          </a:xfrm>
          <a:prstGeom prst="rect">
            <a:avLst/>
          </a:prstGeom>
          <a:noFill/>
        </p:spPr>
        <p:txBody>
          <a:bodyPr wrap="square">
            <a:spAutoFit/>
          </a:bodyPr>
          <a:lstStyle/>
          <a:p>
            <a:r>
              <a:rPr lang="en-GB" sz="4000" b="1" dirty="0">
                <a:latin typeface="Myriad Pro"/>
              </a:rPr>
              <a:t>We …..</a:t>
            </a:r>
          </a:p>
          <a:p>
            <a:endParaRPr lang="en-GB" sz="4000" b="1" dirty="0">
              <a:latin typeface="Myriad Pro"/>
            </a:endParaRPr>
          </a:p>
          <a:p>
            <a:pPr marL="571500" indent="-571500">
              <a:buFont typeface="Wingdings" panose="05000000000000000000" pitchFamily="2" charset="2"/>
              <a:buChar char="v"/>
            </a:pPr>
            <a:r>
              <a:rPr lang="en-GB" sz="4000" b="1" dirty="0">
                <a:latin typeface="Myriad Pro"/>
              </a:rPr>
              <a:t>Examined Case Studies, </a:t>
            </a:r>
          </a:p>
          <a:p>
            <a:pPr marL="571500" indent="-571500">
              <a:buFont typeface="Wingdings" panose="05000000000000000000" pitchFamily="2" charset="2"/>
              <a:buChar char="v"/>
            </a:pPr>
            <a:r>
              <a:rPr lang="en-GB" sz="4000" b="1" dirty="0">
                <a:latin typeface="Myriad Pro"/>
              </a:rPr>
              <a:t>Had Intellectual Discussions &amp;, </a:t>
            </a:r>
          </a:p>
          <a:p>
            <a:pPr marL="571500" indent="-571500">
              <a:buFont typeface="Wingdings" panose="05000000000000000000" pitchFamily="2" charset="2"/>
              <a:buChar char="v"/>
            </a:pPr>
            <a:r>
              <a:rPr lang="en-GB" sz="4000" b="1" dirty="0">
                <a:latin typeface="Myriad Pro"/>
              </a:rPr>
              <a:t>Conducted Academic Surgery I on C1 Assignment.</a:t>
            </a:r>
            <a:br>
              <a:rPr lang="en-GB" sz="4000" b="1" dirty="0">
                <a:latin typeface="Myriad Pro"/>
              </a:rPr>
            </a:br>
            <a:endParaRPr lang="en-GB" sz="4000" b="1" dirty="0">
              <a:latin typeface="Myriad Pro"/>
            </a:endParaRPr>
          </a:p>
          <a:p>
            <a:pPr marL="571500" indent="-571500">
              <a:buFont typeface="Wingdings" panose="05000000000000000000" pitchFamily="2" charset="2"/>
              <a:buChar char="v"/>
            </a:pPr>
            <a:endParaRPr lang="en-GB" sz="36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94688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26064" y="-6614"/>
            <a:ext cx="11461244" cy="986745"/>
          </a:xfrm>
          <a:prstGeom prst="rect">
            <a:avLst/>
          </a:prstGeom>
          <a:noFill/>
        </p:spPr>
        <p:txBody>
          <a:bodyPr wrap="square">
            <a:spAutoFit/>
          </a:bodyPr>
          <a:lstStyle/>
          <a:p>
            <a:pPr algn="ctr">
              <a:lnSpc>
                <a:spcPct val="133000"/>
              </a:lnSpc>
            </a:pPr>
            <a:r>
              <a:rPr lang="en-GB" sz="4800" b="1" dirty="0">
                <a:latin typeface="Myriad Pro"/>
              </a:rPr>
              <a:t>This Week….</a:t>
            </a:r>
          </a:p>
        </p:txBody>
      </p:sp>
      <p:sp>
        <p:nvSpPr>
          <p:cNvPr id="5" name="TextBox 4">
            <a:extLst>
              <a:ext uri="{FF2B5EF4-FFF2-40B4-BE49-F238E27FC236}">
                <a16:creationId xmlns:a16="http://schemas.microsoft.com/office/drawing/2014/main" id="{268678A4-7C23-87C4-44C7-C440FE54C42C}"/>
              </a:ext>
            </a:extLst>
          </p:cNvPr>
          <p:cNvSpPr txBox="1"/>
          <p:nvPr/>
        </p:nvSpPr>
        <p:spPr>
          <a:xfrm>
            <a:off x="99152" y="760164"/>
            <a:ext cx="11993695" cy="4955203"/>
          </a:xfrm>
          <a:prstGeom prst="rect">
            <a:avLst/>
          </a:prstGeom>
          <a:noFill/>
        </p:spPr>
        <p:txBody>
          <a:bodyPr wrap="square">
            <a:spAutoFit/>
          </a:bodyPr>
          <a:lstStyle/>
          <a:p>
            <a:r>
              <a:rPr lang="en-GB" sz="4000" b="1" dirty="0">
                <a:latin typeface="Myriad Pro"/>
              </a:rPr>
              <a:t>We will do the following…..</a:t>
            </a:r>
          </a:p>
          <a:p>
            <a:r>
              <a:rPr lang="en-GB" sz="4000" b="1" dirty="0">
                <a:latin typeface="Myriad Pro"/>
              </a:rPr>
              <a:t>Emerging Technological Trends.</a:t>
            </a:r>
          </a:p>
          <a:p>
            <a:pPr marL="571500" indent="-571500">
              <a:buFont typeface="Wingdings" panose="05000000000000000000" pitchFamily="2" charset="2"/>
              <a:buChar char="v"/>
            </a:pPr>
            <a:r>
              <a:rPr lang="en-GB" sz="4000" b="1" dirty="0">
                <a:latin typeface="Myriad Pro"/>
              </a:rPr>
              <a:t>Technological Advances as it relates to:</a:t>
            </a:r>
          </a:p>
          <a:p>
            <a:pPr marL="571500" indent="-571500">
              <a:buFont typeface="Wingdings" panose="05000000000000000000" pitchFamily="2" charset="2"/>
              <a:buChar char="q"/>
            </a:pPr>
            <a:r>
              <a:rPr lang="en-GB" sz="4000" dirty="0">
                <a:latin typeface="Myriad Pro"/>
              </a:rPr>
              <a:t>Managing relationships, </a:t>
            </a:r>
          </a:p>
          <a:p>
            <a:pPr marL="571500" indent="-571500">
              <a:buFont typeface="Wingdings" panose="05000000000000000000" pitchFamily="2" charset="2"/>
              <a:buChar char="q"/>
            </a:pPr>
            <a:r>
              <a:rPr lang="en-GB" sz="4000" dirty="0">
                <a:latin typeface="Myriad Pro"/>
              </a:rPr>
              <a:t>Managing capital and assets, and;</a:t>
            </a:r>
          </a:p>
          <a:p>
            <a:pPr marL="571500" indent="-571500">
              <a:buFont typeface="Wingdings" panose="05000000000000000000" pitchFamily="2" charset="2"/>
              <a:buChar char="q"/>
            </a:pPr>
            <a:r>
              <a:rPr lang="en-GB" sz="4000" dirty="0">
                <a:latin typeface="Myriad Pro"/>
              </a:rPr>
              <a:t>Leveraging information in new ways.</a:t>
            </a:r>
            <a:endParaRPr lang="en-GB" altLang="en-US" sz="5400" b="1" u="sng" dirty="0">
              <a:latin typeface="Myriad Pro"/>
            </a:endParaRPr>
          </a:p>
          <a:p>
            <a:endParaRPr lang="en-GB" sz="4000" b="1" dirty="0">
              <a:latin typeface="Myriad Pro"/>
            </a:endParaRPr>
          </a:p>
          <a:p>
            <a:pPr marL="571500" indent="-571500">
              <a:buFont typeface="Wingdings" panose="05000000000000000000" pitchFamily="2" charset="2"/>
              <a:buChar char="v"/>
            </a:pPr>
            <a:endParaRPr lang="en-GB" sz="3600" b="1" dirty="0"/>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6107448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rPr>
              <a:t>Technological Advances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546134"/>
          </a:xfrm>
          <a:prstGeom prst="rect">
            <a:avLst/>
          </a:prstGeom>
          <a:noFill/>
        </p:spPr>
        <p:txBody>
          <a:bodyPr wrap="square">
            <a:spAutoFit/>
          </a:bodyPr>
          <a:lstStyle/>
          <a:p>
            <a:pPr algn="ctr"/>
            <a:endParaRPr lang="en-US" sz="4800" b="1" dirty="0">
              <a:latin typeface="Myriad Pro"/>
              <a:cs typeface="Arial" panose="020B0604020202020204" pitchFamily="34" charset="0"/>
            </a:endParaRPr>
          </a:p>
          <a:p>
            <a:pPr algn="ctr"/>
            <a:endParaRPr lang="en-US" sz="4800" b="1" dirty="0">
              <a:solidFill>
                <a:srgbClr val="FF0000"/>
              </a:solidFill>
              <a:latin typeface="Myriad Pro"/>
            </a:endParaRPr>
          </a:p>
          <a:p>
            <a:pPr algn="ctr"/>
            <a:r>
              <a:rPr lang="en-GB" sz="4000" b="1" dirty="0">
                <a:latin typeface="Myriad Pro"/>
              </a:rPr>
              <a:t>Technological advances influence what (i.e., the products/services businesses release) goes into the marketplace.</a:t>
            </a:r>
            <a:endParaRPr lang="en-GB" altLang="en-US" sz="4000" b="1" u="sng" dirty="0">
              <a:latin typeface="Myriad Pro"/>
            </a:endParaRPr>
          </a:p>
          <a:p>
            <a:pPr algn="ctr"/>
            <a:endParaRPr lang="en-GB" altLang="en-US" sz="4000" b="1" u="sng" dirty="0">
              <a:latin typeface="Myriad Pro"/>
            </a:endParaRPr>
          </a:p>
          <a:p>
            <a:pPr algn="ctr"/>
            <a:endParaRPr lang="en-GB" altLang="en-US" sz="48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90041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rPr>
              <a:t>Technological Advances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622804"/>
          </a:xfrm>
          <a:prstGeom prst="rect">
            <a:avLst/>
          </a:prstGeom>
          <a:noFill/>
        </p:spPr>
        <p:txBody>
          <a:bodyPr wrap="square">
            <a:spAutoFit/>
          </a:bodyPr>
          <a:lstStyle/>
          <a:p>
            <a:pPr algn="ctr"/>
            <a:endParaRPr lang="en-US" sz="4800" b="1" dirty="0">
              <a:solidFill>
                <a:srgbClr val="FF0000"/>
              </a:solidFill>
              <a:latin typeface="Myriad Pro"/>
            </a:endParaRPr>
          </a:p>
          <a:p>
            <a:pPr algn="ctr"/>
            <a:r>
              <a:rPr lang="en-GB" altLang="en-US" sz="3600" dirty="0">
                <a:latin typeface="Myriad Pro"/>
              </a:rPr>
              <a:t>However, t</a:t>
            </a:r>
            <a:r>
              <a:rPr lang="en-GB" sz="3600" dirty="0">
                <a:latin typeface="Myriad Pro"/>
              </a:rPr>
              <a:t>echnology alone is rarely the key to unlocking economic value: companies create real wealth when they combine technology with new ways of doing business.</a:t>
            </a:r>
            <a:endParaRPr lang="en-GB" altLang="en-US" sz="3600" u="sng" dirty="0">
              <a:latin typeface="Myriad Pro"/>
            </a:endParaRPr>
          </a:p>
          <a:p>
            <a:pPr algn="ctr"/>
            <a:endParaRPr lang="en-GB" altLang="en-US" sz="4000" b="1" u="sng" dirty="0">
              <a:latin typeface="Myriad Pro"/>
            </a:endParaRPr>
          </a:p>
          <a:p>
            <a:pPr algn="ctr"/>
            <a:endParaRPr lang="en-GB" altLang="en-US" sz="4800" b="1" u="sng" dirty="0">
              <a:latin typeface="Myriad Pro"/>
            </a:endParaRPr>
          </a:p>
          <a:p>
            <a:pPr>
              <a:spcBef>
                <a:spcPct val="40000"/>
              </a:spcBef>
            </a:pP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5996581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rPr>
              <a:t>Technological Advances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15248"/>
            <a:ext cx="11898217" cy="5078313"/>
          </a:xfrm>
          <a:prstGeom prst="rect">
            <a:avLst/>
          </a:prstGeom>
          <a:noFill/>
        </p:spPr>
        <p:txBody>
          <a:bodyPr wrap="square">
            <a:spAutoFit/>
          </a:bodyPr>
          <a:lstStyle/>
          <a:p>
            <a:r>
              <a:rPr lang="en-GB" sz="3600" dirty="0">
                <a:latin typeface="Myriad Pro"/>
              </a:rPr>
              <a:t>Technological trends fall within three broad areas of business activities: </a:t>
            </a:r>
          </a:p>
          <a:p>
            <a:endParaRPr lang="en-GB" sz="3600" dirty="0">
              <a:latin typeface="Myriad Pro"/>
            </a:endParaRPr>
          </a:p>
          <a:p>
            <a:pPr marL="571500" indent="-571500">
              <a:buFont typeface="Wingdings" panose="05000000000000000000" pitchFamily="2" charset="2"/>
              <a:buChar char="q"/>
            </a:pPr>
            <a:r>
              <a:rPr lang="en-GB" sz="3600" dirty="0">
                <a:latin typeface="Myriad Pro"/>
              </a:rPr>
              <a:t>Managing relationships, </a:t>
            </a:r>
          </a:p>
          <a:p>
            <a:pPr marL="571500" indent="-571500">
              <a:buFont typeface="Wingdings" panose="05000000000000000000" pitchFamily="2" charset="2"/>
              <a:buChar char="q"/>
            </a:pPr>
            <a:r>
              <a:rPr lang="en-GB" sz="3600" dirty="0">
                <a:latin typeface="Myriad Pro"/>
              </a:rPr>
              <a:t>Managing capital and assets, and;</a:t>
            </a:r>
          </a:p>
          <a:p>
            <a:pPr marL="571500" indent="-571500">
              <a:buFont typeface="Wingdings" panose="05000000000000000000" pitchFamily="2" charset="2"/>
              <a:buChar char="q"/>
            </a:pPr>
            <a:r>
              <a:rPr lang="en-GB" sz="3600" dirty="0">
                <a:latin typeface="Myriad Pro"/>
              </a:rPr>
              <a:t>Leveraging information in new ways.</a:t>
            </a:r>
          </a:p>
          <a:p>
            <a:endParaRPr lang="en-GB" sz="3600" dirty="0">
              <a:latin typeface="Myriad Pro"/>
            </a:endParaRPr>
          </a:p>
          <a:p>
            <a:r>
              <a:rPr lang="en-GB" sz="3600" dirty="0">
                <a:latin typeface="Myriad Pro"/>
              </a:rPr>
              <a:t>Other technological advancement and their applications in businesses.</a:t>
            </a: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0353249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229946"/>
            <a:ext cx="11721947" cy="830997"/>
          </a:xfrm>
          <a:prstGeom prst="rect">
            <a:avLst/>
          </a:prstGeom>
          <a:noFill/>
        </p:spPr>
        <p:txBody>
          <a:bodyPr wrap="square">
            <a:spAutoFit/>
          </a:bodyPr>
          <a:lstStyle/>
          <a:p>
            <a:pPr algn="ctr"/>
            <a:r>
              <a:rPr lang="en-GB" sz="4800" b="1" dirty="0">
                <a:latin typeface="Myriad Pro"/>
              </a:rPr>
              <a:t>Session 1</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062651"/>
          </a:xfrm>
          <a:prstGeom prst="rect">
            <a:avLst/>
          </a:prstGeom>
          <a:noFill/>
        </p:spPr>
        <p:txBody>
          <a:bodyPr wrap="square">
            <a:spAutoFit/>
          </a:bodyPr>
          <a:lstStyle/>
          <a:p>
            <a:pPr algn="ctr"/>
            <a:endParaRPr lang="en-GB" sz="4800" b="1" dirty="0">
              <a:latin typeface="Myriad Pro"/>
            </a:endParaRPr>
          </a:p>
          <a:p>
            <a:pPr algn="ctr"/>
            <a:endParaRPr lang="en-GB" sz="4800" b="1" dirty="0">
              <a:latin typeface="Myriad Pro"/>
            </a:endParaRPr>
          </a:p>
          <a:p>
            <a:pPr algn="ctr"/>
            <a:r>
              <a:rPr lang="en-GB" sz="4800" b="1" dirty="0">
                <a:solidFill>
                  <a:srgbClr val="FF0000"/>
                </a:solidFill>
                <a:latin typeface="Myriad Pro"/>
              </a:rPr>
              <a:t>Technological Advances - Managing Relationships.</a:t>
            </a:r>
          </a:p>
          <a:p>
            <a:pPr algn="ctr"/>
            <a:r>
              <a:rPr lang="en-GB" sz="4800" b="1" dirty="0">
                <a:latin typeface="Myriad Pro"/>
              </a:rPr>
              <a:t> </a:t>
            </a:r>
          </a:p>
          <a:p>
            <a:endParaRPr lang="en-GB"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9972090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GB" sz="3500" b="1" dirty="0">
                <a:latin typeface="Myriad Pro"/>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370427"/>
          </a:xfrm>
          <a:prstGeom prst="rect">
            <a:avLst/>
          </a:prstGeom>
          <a:noFill/>
        </p:spPr>
        <p:txBody>
          <a:bodyPr wrap="square">
            <a:spAutoFit/>
          </a:bodyPr>
          <a:lstStyle/>
          <a:p>
            <a:r>
              <a:rPr lang="en-GB" sz="3600" b="1" dirty="0">
                <a:latin typeface="Myriad Pro"/>
              </a:rPr>
              <a:t>Distributing Cocreation</a:t>
            </a:r>
          </a:p>
          <a:p>
            <a:pPr algn="just"/>
            <a:r>
              <a:rPr lang="en-GB" sz="2800" dirty="0">
                <a:latin typeface="Myriad Pro"/>
              </a:rPr>
              <a:t>In today’s high-technology environment, consumer product, and automotive sectors, among others, companies routinely involve customers, suppliers, small specialist businesses, and independent contractors in the creation of new products. These categories are call “outsiders”.</a:t>
            </a:r>
          </a:p>
          <a:p>
            <a:endParaRPr lang="en-GB" sz="2800" dirty="0">
              <a:latin typeface="Myriad Pro"/>
            </a:endParaRPr>
          </a:p>
          <a:p>
            <a:r>
              <a:rPr lang="en-GB" sz="2800" dirty="0">
                <a:latin typeface="Myriad Pro"/>
              </a:rPr>
              <a:t>These ”outsiders” offer insights that help shape product development, but companies typically control the innovation process. </a:t>
            </a:r>
          </a:p>
          <a:p>
            <a:endParaRPr lang="en-GB"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4147798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76270" y="212633"/>
            <a:ext cx="11409802"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3939540"/>
          </a:xfrm>
          <a:prstGeom prst="rect">
            <a:avLst/>
          </a:prstGeom>
          <a:noFill/>
        </p:spPr>
        <p:txBody>
          <a:bodyPr wrap="square">
            <a:spAutoFit/>
          </a:bodyPr>
          <a:lstStyle/>
          <a:p>
            <a:r>
              <a:rPr lang="en-GB" sz="3600" b="1" dirty="0">
                <a:latin typeface="Myriad Pro"/>
              </a:rPr>
              <a:t>Distributing Cocreation</a:t>
            </a:r>
          </a:p>
          <a:p>
            <a:endParaRPr lang="en-GB" dirty="0">
              <a:latin typeface="Myriad Pro"/>
            </a:endParaRPr>
          </a:p>
          <a:p>
            <a:pPr algn="just"/>
            <a:r>
              <a:rPr lang="en-GB" sz="2800" dirty="0">
                <a:latin typeface="Myriad Pro"/>
              </a:rPr>
              <a:t>Technology now allows companies to delegate substantial control to outsiders—cocreation—in essence by outsourcing innovation to business partners that work together in networks.</a:t>
            </a:r>
          </a:p>
          <a:p>
            <a:pPr algn="just"/>
            <a:endParaRPr lang="en-GB" sz="2800" dirty="0">
              <a:latin typeface="Myriad Pro"/>
            </a:endParaRPr>
          </a:p>
          <a:p>
            <a:pPr algn="just"/>
            <a:r>
              <a:rPr lang="en-GB" sz="2800" dirty="0">
                <a:latin typeface="Myriad Pro"/>
              </a:rPr>
              <a:t>By distributing innovation through the value chain, companies may reduce their costs and usher new products to market faster by eliminating the bottlenecks that come with total control.</a:t>
            </a:r>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056996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524315"/>
          </a:xfrm>
          <a:prstGeom prst="rect">
            <a:avLst/>
          </a:prstGeom>
          <a:noFill/>
        </p:spPr>
        <p:txBody>
          <a:bodyPr wrap="square">
            <a:spAutoFit/>
          </a:bodyPr>
          <a:lstStyle/>
          <a:p>
            <a:r>
              <a:rPr lang="en-GB" sz="3600" b="1" dirty="0">
                <a:latin typeface="Myriad Pro"/>
              </a:rPr>
              <a:t>Using Consumers as Innovators:</a:t>
            </a:r>
          </a:p>
          <a:p>
            <a:r>
              <a:rPr lang="en-GB" sz="2800" dirty="0">
                <a:latin typeface="Myriad Pro"/>
              </a:rPr>
              <a:t>Consumers also cocreate with companies; the online </a:t>
            </a:r>
            <a:r>
              <a:rPr lang="en-GB" sz="2800" dirty="0" err="1">
                <a:latin typeface="Myriad Pro"/>
              </a:rPr>
              <a:t>encyclopedia</a:t>
            </a:r>
            <a:r>
              <a:rPr lang="en-GB" sz="2800" dirty="0">
                <a:latin typeface="Myriad Pro"/>
              </a:rPr>
              <a:t> Wikipedia, for instance, could be viewed as a service or product created by its distributed customers. </a:t>
            </a:r>
          </a:p>
          <a:p>
            <a:endParaRPr lang="en-GB" sz="2800" dirty="0">
              <a:latin typeface="Myriad Pro"/>
            </a:endParaRPr>
          </a:p>
          <a:p>
            <a:r>
              <a:rPr lang="en-GB" sz="2800" dirty="0">
                <a:latin typeface="Myriad Pro"/>
              </a:rPr>
              <a:t>But the differences between the way companies cocreate with partners,</a:t>
            </a:r>
          </a:p>
          <a:p>
            <a:r>
              <a:rPr lang="en-GB" sz="2800" dirty="0">
                <a:latin typeface="Myriad Pro"/>
              </a:rPr>
              <a:t>on the one hand, and with customers, on the other, are so marked that the consumer side is really a separate trend. These differences include the nature and range of the interactions, the economics of making them work, and the management challenges associated with them.</a:t>
            </a:r>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751672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39460" cy="4093428"/>
          </a:xfrm>
          <a:prstGeom prst="rect">
            <a:avLst/>
          </a:prstGeom>
          <a:noFill/>
        </p:spPr>
        <p:txBody>
          <a:bodyPr wrap="square">
            <a:spAutoFit/>
          </a:bodyPr>
          <a:lstStyle/>
          <a:p>
            <a:r>
              <a:rPr lang="en-GB" sz="3600" b="1" dirty="0">
                <a:latin typeface="Myriad Pro"/>
              </a:rPr>
              <a:t>Using Consumers as Innovators:</a:t>
            </a:r>
          </a:p>
          <a:p>
            <a:r>
              <a:rPr lang="en-GB" sz="2800" dirty="0">
                <a:latin typeface="Myriad Pro"/>
              </a:rPr>
              <a:t>Consumers increasingly want to engage online with one another and with organizations of all kinds. Companies can tap this new mood</a:t>
            </a:r>
          </a:p>
          <a:p>
            <a:r>
              <a:rPr lang="en-GB" sz="2800" dirty="0">
                <a:latin typeface="Myriad Pro"/>
              </a:rPr>
              <a:t>of customer engagement for their economic benefit.</a:t>
            </a:r>
          </a:p>
          <a:p>
            <a:endParaRPr lang="en-GB" sz="2800" dirty="0">
              <a:latin typeface="Myriad Pro"/>
            </a:endParaRPr>
          </a:p>
          <a:p>
            <a:r>
              <a:rPr lang="en-GB" sz="2800" dirty="0">
                <a:latin typeface="Myriad Pro"/>
              </a:rPr>
              <a:t>OhmyNews, for instance, is a popular South Korean online newspaper written by upwards of 60,000 contributing “citizen reporters.” It has quickly become one of South Korea’s most influential media outlets, with around 2.5 million page views per day.</a:t>
            </a:r>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014127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39460" cy="4339650"/>
          </a:xfrm>
          <a:prstGeom prst="rect">
            <a:avLst/>
          </a:prstGeom>
          <a:noFill/>
        </p:spPr>
        <p:txBody>
          <a:bodyPr wrap="square">
            <a:spAutoFit/>
          </a:bodyPr>
          <a:lstStyle/>
          <a:p>
            <a:r>
              <a:rPr lang="en-GB" sz="3600" b="1" dirty="0">
                <a:latin typeface="Myriad Pro"/>
              </a:rPr>
              <a:t>Using Consumers as Innovators:</a:t>
            </a:r>
          </a:p>
          <a:p>
            <a:r>
              <a:rPr lang="en-GB" sz="3000" dirty="0">
                <a:latin typeface="Myriad Pro"/>
              </a:rPr>
              <a:t>Another company that goes out of its way to engage customers, the online clothing store Threadless, asks people to submit new designs for T-shirts. Each week, hundreds of participants propose ideas and the community at large votes for its</a:t>
            </a:r>
          </a:p>
          <a:p>
            <a:r>
              <a:rPr lang="en-GB" sz="3000" dirty="0" err="1">
                <a:latin typeface="Myriad Pro"/>
              </a:rPr>
              <a:t>favorites</a:t>
            </a:r>
            <a:r>
              <a:rPr lang="en-GB" sz="3000" dirty="0">
                <a:latin typeface="Myriad Pro"/>
              </a:rPr>
              <a:t>. </a:t>
            </a:r>
          </a:p>
          <a:p>
            <a:endParaRPr lang="en-GB" sz="3000" dirty="0">
              <a:latin typeface="Myriad Pro"/>
            </a:endParaRPr>
          </a:p>
          <a:p>
            <a:r>
              <a:rPr lang="en-GB" sz="3000" dirty="0">
                <a:latin typeface="Myriad Pro"/>
              </a:rPr>
              <a:t>The top four to six designs are printed on shirts and sold in the store; the winners receive a combination of cash prizes and store credit.</a:t>
            </a:r>
            <a:endParaRPr lang="en-GB" altLang="en-US" sz="30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3930791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39460" cy="4278094"/>
          </a:xfrm>
          <a:prstGeom prst="rect">
            <a:avLst/>
          </a:prstGeom>
          <a:noFill/>
        </p:spPr>
        <p:txBody>
          <a:bodyPr wrap="square">
            <a:spAutoFit/>
          </a:bodyPr>
          <a:lstStyle/>
          <a:p>
            <a:r>
              <a:rPr lang="en-GB" sz="3600" b="1" dirty="0">
                <a:latin typeface="Myriad Pro"/>
              </a:rPr>
              <a:t>Using Consumers as Innovators:</a:t>
            </a:r>
          </a:p>
          <a:p>
            <a:r>
              <a:rPr lang="en-GB" sz="3600" b="1" dirty="0">
                <a:solidFill>
                  <a:srgbClr val="FF0000"/>
                </a:solidFill>
                <a:latin typeface="Myriad Pro"/>
              </a:rPr>
              <a:t>Important Point!</a:t>
            </a:r>
            <a:endParaRPr lang="en-GB" altLang="en-US" sz="3600" u="sng" dirty="0">
              <a:latin typeface="Myriad Pro"/>
            </a:endParaRPr>
          </a:p>
          <a:p>
            <a:pPr algn="just"/>
            <a:r>
              <a:rPr lang="en-GB" sz="3200" dirty="0">
                <a:latin typeface="Myriad Pro"/>
              </a:rPr>
              <a:t>Companies that involve customers in design, testing, marketing (such as viral marketing), and the after-sales process get better insights into customer needs and </a:t>
            </a:r>
            <a:r>
              <a:rPr lang="en-GB" sz="3200" dirty="0" err="1">
                <a:latin typeface="Myriad Pro"/>
              </a:rPr>
              <a:t>behavior</a:t>
            </a:r>
            <a:r>
              <a:rPr lang="en-GB" sz="3200" dirty="0">
                <a:latin typeface="Myriad Pro"/>
              </a:rPr>
              <a:t> and may be able to cut the cost of acquiring customers, engender greater loyalty, and speed up development cycles. </a:t>
            </a:r>
          </a:p>
          <a:p>
            <a:pPr algn="just"/>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607567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39460" cy="5016758"/>
          </a:xfrm>
          <a:prstGeom prst="rect">
            <a:avLst/>
          </a:prstGeom>
          <a:noFill/>
        </p:spPr>
        <p:txBody>
          <a:bodyPr wrap="square">
            <a:spAutoFit/>
          </a:bodyPr>
          <a:lstStyle/>
          <a:p>
            <a:r>
              <a:rPr lang="en-GB" sz="3600" b="1" dirty="0">
                <a:latin typeface="Myriad Pro"/>
              </a:rPr>
              <a:t>Using Consumers as Innovators</a:t>
            </a:r>
          </a:p>
          <a:p>
            <a:r>
              <a:rPr lang="en-GB" sz="3200" b="1" dirty="0">
                <a:solidFill>
                  <a:srgbClr val="FF0000"/>
                </a:solidFill>
                <a:latin typeface="Myriad Pro"/>
              </a:rPr>
              <a:t>Important Point!</a:t>
            </a:r>
            <a:endParaRPr lang="en-GB" altLang="en-US" sz="3200" u="sng" dirty="0">
              <a:latin typeface="Myriad Pro"/>
            </a:endParaRPr>
          </a:p>
          <a:p>
            <a:pPr algn="just"/>
            <a:r>
              <a:rPr lang="en-GB" sz="3600" dirty="0">
                <a:latin typeface="Myriad Pro"/>
              </a:rPr>
              <a:t>But a company open to allowing customers to help it innovate must ensure that it isn’t unduly influenced by information gleaned from a vocal minority. </a:t>
            </a:r>
          </a:p>
          <a:p>
            <a:pPr algn="just"/>
            <a:endParaRPr lang="en-GB" sz="3600" dirty="0">
              <a:latin typeface="Myriad Pro"/>
            </a:endParaRPr>
          </a:p>
          <a:p>
            <a:pPr algn="just"/>
            <a:r>
              <a:rPr lang="en-GB" sz="3600" dirty="0">
                <a:latin typeface="Myriad Pro"/>
              </a:rPr>
              <a:t>It must also be wary of focusing on the immediate rather than longer-range needs of customers and be careful to avoid raising and then failing to meet their expectations.</a:t>
            </a:r>
            <a:endParaRPr lang="en-GB" altLang="en-US" sz="36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51464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585871"/>
          </a:xfrm>
          <a:prstGeom prst="rect">
            <a:avLst/>
          </a:prstGeom>
          <a:noFill/>
        </p:spPr>
        <p:txBody>
          <a:bodyPr wrap="square">
            <a:spAutoFit/>
          </a:bodyPr>
          <a:lstStyle/>
          <a:p>
            <a:r>
              <a:rPr lang="en-GB" sz="3600" b="1" dirty="0">
                <a:latin typeface="Myriad Pro"/>
              </a:rPr>
              <a:t>Tapping into a World of Talent:</a:t>
            </a:r>
          </a:p>
          <a:p>
            <a:pPr algn="just"/>
            <a:r>
              <a:rPr lang="en-GB" sz="3200" dirty="0">
                <a:latin typeface="Myriad Pro"/>
              </a:rPr>
              <a:t>As more and more sophisticated work takes place interactively online and new collaboration and communications tools emerge, companies can outsource increasingly specialized aspects of their work and still maintain organizational coherence. </a:t>
            </a:r>
          </a:p>
          <a:p>
            <a:endParaRPr lang="en-GB" sz="3200" dirty="0">
              <a:latin typeface="Myriad Pro"/>
            </a:endParaRPr>
          </a:p>
          <a:p>
            <a:pPr algn="just"/>
            <a:r>
              <a:rPr lang="en-GB" sz="3200" dirty="0">
                <a:latin typeface="Myriad Pro"/>
              </a:rPr>
              <a:t>Much as technology permits them to decentralize innovation through networks or customers, it also allows them to parcel out more work to specialists, free agents, and talent networks.</a:t>
            </a:r>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087446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5632311"/>
          </a:xfrm>
          <a:prstGeom prst="rect">
            <a:avLst/>
          </a:prstGeom>
          <a:noFill/>
        </p:spPr>
        <p:txBody>
          <a:bodyPr wrap="square">
            <a:spAutoFit/>
          </a:bodyPr>
          <a:lstStyle/>
          <a:p>
            <a:r>
              <a:rPr lang="en-GB" sz="3600" b="1" dirty="0">
                <a:latin typeface="Myriad Pro"/>
              </a:rPr>
              <a:t>Tapping into a World of Talent:</a:t>
            </a:r>
          </a:p>
          <a:p>
            <a:endParaRPr lang="en-GB" sz="3600" b="1" dirty="0">
              <a:latin typeface="Myriad Pro"/>
            </a:endParaRPr>
          </a:p>
          <a:p>
            <a:pPr algn="just"/>
            <a:r>
              <a:rPr lang="en-GB" sz="3200" dirty="0">
                <a:latin typeface="Myriad Pro"/>
              </a:rPr>
              <a:t>Top talent for a range of activities—from finance to marketing and IT to operations—can be found anywhere. The best person for a task may be a free agent in India or an employee of a small company in Italy rather than someone who works for a global business services provider.</a:t>
            </a:r>
          </a:p>
          <a:p>
            <a:pPr algn="just"/>
            <a:endParaRPr lang="en-GB" altLang="en-US" sz="3200" u="sng" dirty="0">
              <a:latin typeface="Myriad Pro"/>
            </a:endParaRPr>
          </a:p>
          <a:p>
            <a:pPr algn="just"/>
            <a:endParaRPr lang="en-GB" altLang="en-US" sz="3200" u="sng" dirty="0">
              <a:latin typeface="Myriad Pro"/>
            </a:endParaRPr>
          </a:p>
          <a:p>
            <a:pPr algn="just"/>
            <a:endParaRPr lang="en-GB" altLang="en-US" sz="3200" u="sng" dirty="0">
              <a:latin typeface="Myriad Pro"/>
            </a:endParaRPr>
          </a:p>
          <a:p>
            <a:pPr algn="just"/>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5205178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647426"/>
          </a:xfrm>
          <a:prstGeom prst="rect">
            <a:avLst/>
          </a:prstGeom>
          <a:noFill/>
        </p:spPr>
        <p:txBody>
          <a:bodyPr wrap="square">
            <a:spAutoFit/>
          </a:bodyPr>
          <a:lstStyle/>
          <a:p>
            <a:r>
              <a:rPr lang="en-GB" sz="3600" b="1" dirty="0">
                <a:latin typeface="Myriad Pro"/>
              </a:rPr>
              <a:t>Tapping into a World of Talent:</a:t>
            </a:r>
          </a:p>
          <a:p>
            <a:endParaRPr lang="en-GB" sz="3600" b="1" dirty="0">
              <a:latin typeface="Myriad Pro"/>
            </a:endParaRPr>
          </a:p>
          <a:p>
            <a:r>
              <a:rPr lang="en-GB" sz="3200" dirty="0">
                <a:latin typeface="Myriad Pro"/>
              </a:rPr>
              <a:t>Software and Internet technologies are making it easier and less costly for companies to integrate and manage the work of an expanding number of outsiders, and this development opens up many contracting options for managers of corporate functions.</a:t>
            </a:r>
          </a:p>
          <a:p>
            <a:endParaRPr lang="en-GB" altLang="en-US" sz="3200" u="sng" dirty="0">
              <a:latin typeface="Myriad Pro"/>
            </a:endParaRPr>
          </a:p>
          <a:p>
            <a:endParaRPr lang="en-GB" altLang="en-US" sz="3200" u="sng" dirty="0">
              <a:latin typeface="Myriad Pro"/>
            </a:endParaRPr>
          </a:p>
          <a:p>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1602777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5201424"/>
          </a:xfrm>
          <a:prstGeom prst="rect">
            <a:avLst/>
          </a:prstGeom>
          <a:noFill/>
        </p:spPr>
        <p:txBody>
          <a:bodyPr wrap="square">
            <a:spAutoFit/>
          </a:bodyPr>
          <a:lstStyle/>
          <a:p>
            <a:r>
              <a:rPr lang="en-GB" sz="3600" b="1" dirty="0">
                <a:latin typeface="Myriad Pro"/>
              </a:rPr>
              <a:t>Tapping into a World of Talent:</a:t>
            </a:r>
          </a:p>
          <a:p>
            <a:endParaRPr lang="en-GB" sz="3600" b="1" dirty="0">
              <a:latin typeface="Myriad Pro"/>
            </a:endParaRPr>
          </a:p>
          <a:p>
            <a:r>
              <a:rPr lang="en-GB" sz="2800" dirty="0">
                <a:latin typeface="Myriad Pro"/>
              </a:rPr>
              <a:t>The implications of shifting more work to freelancers are interesting. For one thing, new talent-deployment models could emerge. </a:t>
            </a:r>
          </a:p>
          <a:p>
            <a:endParaRPr lang="en-GB" sz="2800" dirty="0">
              <a:latin typeface="Myriad Pro"/>
            </a:endParaRPr>
          </a:p>
          <a:p>
            <a:endParaRPr lang="en-GB" sz="2800" dirty="0">
              <a:latin typeface="Myriad Pro"/>
            </a:endParaRPr>
          </a:p>
          <a:p>
            <a:r>
              <a:rPr lang="en-GB" sz="2800" dirty="0">
                <a:latin typeface="Myriad Pro"/>
              </a:rPr>
              <a:t>For example, </a:t>
            </a:r>
            <a:r>
              <a:rPr lang="en-GB" sz="2800" dirty="0" err="1">
                <a:latin typeface="Myriad Pro"/>
              </a:rPr>
              <a:t>TopCoder</a:t>
            </a:r>
            <a:r>
              <a:rPr lang="en-GB" sz="2800" dirty="0">
                <a:latin typeface="Myriad Pro"/>
              </a:rPr>
              <a:t>, a company that has created a network of software developers, may represent one such model.</a:t>
            </a:r>
          </a:p>
          <a:p>
            <a:endParaRPr lang="en-GB" sz="2800" dirty="0">
              <a:latin typeface="Myriad Pro"/>
            </a:endParaRPr>
          </a:p>
          <a:p>
            <a:endParaRPr lang="en-GB" altLang="en-US" sz="3200" u="sng" dirty="0">
              <a:latin typeface="Myriad Pro"/>
            </a:endParaRPr>
          </a:p>
          <a:p>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6318745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647426"/>
          </a:xfrm>
          <a:prstGeom prst="rect">
            <a:avLst/>
          </a:prstGeom>
          <a:noFill/>
        </p:spPr>
        <p:txBody>
          <a:bodyPr wrap="square">
            <a:spAutoFit/>
          </a:bodyPr>
          <a:lstStyle/>
          <a:p>
            <a:r>
              <a:rPr lang="en-GB" sz="3600" b="1" dirty="0">
                <a:latin typeface="Myriad Pro"/>
              </a:rPr>
              <a:t>Tapping into a World of Talent:</a:t>
            </a:r>
          </a:p>
          <a:p>
            <a:endParaRPr lang="en-GB" sz="3600" b="1" dirty="0">
              <a:latin typeface="Myriad Pro"/>
            </a:endParaRPr>
          </a:p>
          <a:p>
            <a:pPr algn="just"/>
            <a:r>
              <a:rPr lang="en-GB" sz="2800" dirty="0" err="1">
                <a:latin typeface="Myriad Pro"/>
              </a:rPr>
              <a:t>TopCoder</a:t>
            </a:r>
            <a:r>
              <a:rPr lang="en-GB" sz="2800" dirty="0">
                <a:latin typeface="Myriad Pro"/>
              </a:rPr>
              <a:t> gives organizations that want to have software developed for them access to its talent pool. Customers explain the kind of software they want and offer prizes to the developers who do the best job creating it—an approach that costs less than employing experienced engineers.</a:t>
            </a:r>
          </a:p>
          <a:p>
            <a:pPr algn="just"/>
            <a:endParaRPr lang="en-GB" sz="2800" dirty="0">
              <a:latin typeface="Myriad Pro"/>
            </a:endParaRPr>
          </a:p>
          <a:p>
            <a:pPr algn="just"/>
            <a:r>
              <a:rPr lang="en-GB" sz="2800" dirty="0">
                <a:latin typeface="Myriad Pro"/>
              </a:rPr>
              <a:t>Furthermore, changes in the nature of </a:t>
            </a:r>
            <a:r>
              <a:rPr lang="en-GB" sz="2800" dirty="0" err="1">
                <a:latin typeface="Myriad Pro"/>
              </a:rPr>
              <a:t>labor</a:t>
            </a:r>
            <a:r>
              <a:rPr lang="en-GB" sz="2800" dirty="0">
                <a:latin typeface="Myriad Pro"/>
              </a:rPr>
              <a:t> relationships could lead to new pricing models that would shift payment schemes from time and materials to compensation for results.</a:t>
            </a:r>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716674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647426"/>
          </a:xfrm>
          <a:prstGeom prst="rect">
            <a:avLst/>
          </a:prstGeom>
          <a:noFill/>
        </p:spPr>
        <p:txBody>
          <a:bodyPr wrap="square">
            <a:spAutoFit/>
          </a:bodyPr>
          <a:lstStyle/>
          <a:p>
            <a:r>
              <a:rPr lang="en-GB" sz="3600" b="1" dirty="0">
                <a:latin typeface="Myriad Pro"/>
              </a:rPr>
              <a:t>Tapping into a World of Talent:</a:t>
            </a:r>
          </a:p>
          <a:p>
            <a:endParaRPr lang="en-GB" sz="3600" b="1" dirty="0">
              <a:latin typeface="Myriad Pro"/>
            </a:endParaRPr>
          </a:p>
          <a:p>
            <a:r>
              <a:rPr lang="en-GB" sz="3200" dirty="0">
                <a:latin typeface="Myriad Pro"/>
              </a:rPr>
              <a:t>This trend should gather steam in sectors such as software, health care delivery, professional services, and real estate, where companies can easily segment work into discrete tasks for independent contractors and then reaggregate it. </a:t>
            </a:r>
          </a:p>
          <a:p>
            <a:endParaRPr lang="en-GB" altLang="en-US" sz="3200" u="sng" dirty="0">
              <a:latin typeface="Myriad Pro"/>
            </a:endParaRPr>
          </a:p>
          <a:p>
            <a:endParaRPr lang="en-GB" altLang="en-US" sz="3200" u="sng" dirty="0">
              <a:latin typeface="Myriad Pro"/>
            </a:endParaRPr>
          </a:p>
          <a:p>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231980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US" sz="3500" b="1" dirty="0">
                <a:latin typeface="Myriad Pro"/>
                <a:cs typeface="Arial" panose="020B0604020202020204" pitchFamily="34" charset="0"/>
              </a:rPr>
              <a:t>Technological Advances - Managing Relationships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247317"/>
          </a:xfrm>
          <a:prstGeom prst="rect">
            <a:avLst/>
          </a:prstGeom>
          <a:noFill/>
        </p:spPr>
        <p:txBody>
          <a:bodyPr wrap="square">
            <a:spAutoFit/>
          </a:bodyPr>
          <a:lstStyle/>
          <a:p>
            <a:r>
              <a:rPr lang="en-GB" sz="3600" b="1" dirty="0">
                <a:latin typeface="Myriad Pro"/>
              </a:rPr>
              <a:t>Tapping into a World of Talent:</a:t>
            </a:r>
          </a:p>
          <a:p>
            <a:r>
              <a:rPr lang="en-GB" sz="2600" dirty="0">
                <a:latin typeface="Myriad Pro"/>
              </a:rPr>
              <a:t>As companies move in this direction, they have started to understand the value of their human capital more fully and manage different classes of contributors accordingly. </a:t>
            </a:r>
          </a:p>
          <a:p>
            <a:endParaRPr lang="en-GB" sz="2600" dirty="0">
              <a:latin typeface="Myriad Pro"/>
            </a:endParaRPr>
          </a:p>
          <a:p>
            <a:r>
              <a:rPr lang="en-GB" sz="2600" dirty="0">
                <a:latin typeface="Myriad Pro"/>
              </a:rPr>
              <a:t>They are starting to build capabilities to engage talent globally or contract with talent aggregators that specialize in providing such services. </a:t>
            </a:r>
          </a:p>
          <a:p>
            <a:endParaRPr lang="en-GB" sz="2600" dirty="0">
              <a:latin typeface="Myriad Pro"/>
            </a:endParaRPr>
          </a:p>
          <a:p>
            <a:r>
              <a:rPr lang="en-GB" sz="2600" b="1" dirty="0">
                <a:solidFill>
                  <a:srgbClr val="FF0000"/>
                </a:solidFill>
                <a:latin typeface="Myriad Pro"/>
              </a:rPr>
              <a:t>Competitive advantage will shift to companies that can master the art of breaking down and recomposing tasks.</a:t>
            </a:r>
            <a:endParaRPr lang="en-GB" altLang="en-US" sz="2600" b="1" u="sng" dirty="0">
              <a:solidFill>
                <a:srgbClr val="FF0000"/>
              </a:solidFill>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860459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rPr>
              <a:t>Session 2</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585871"/>
          </a:xfrm>
          <a:prstGeom prst="rect">
            <a:avLst/>
          </a:prstGeom>
          <a:noFill/>
        </p:spPr>
        <p:txBody>
          <a:bodyPr wrap="square">
            <a:spAutoFit/>
          </a:bodyPr>
          <a:lstStyle/>
          <a:p>
            <a:pPr algn="ctr"/>
            <a:endParaRPr lang="en-GB" sz="4400" b="1" dirty="0">
              <a:latin typeface="Myriad Pro"/>
            </a:endParaRPr>
          </a:p>
          <a:p>
            <a:pPr algn="ctr"/>
            <a:endParaRPr lang="en-GB" sz="4400" b="1" dirty="0">
              <a:latin typeface="Myriad Pro"/>
            </a:endParaRPr>
          </a:p>
          <a:p>
            <a:pPr algn="ctr"/>
            <a:r>
              <a:rPr lang="en-GB" sz="4400" b="1" dirty="0">
                <a:solidFill>
                  <a:srgbClr val="FF0000"/>
                </a:solidFill>
                <a:latin typeface="Myriad Pro"/>
              </a:rPr>
              <a:t>Technological Advances - Managing Capital and Assets </a:t>
            </a:r>
          </a:p>
          <a:p>
            <a:pPr algn="ctr"/>
            <a:endParaRPr lang="en-GB" sz="4400" b="1" dirty="0">
              <a:latin typeface="Myriad Pro"/>
            </a:endParaRPr>
          </a:p>
          <a:p>
            <a:pPr algn="ctr"/>
            <a:endParaRPr lang="en-GB" sz="4400" b="1" dirty="0">
              <a:latin typeface="Myriad Pro"/>
            </a:endParaRPr>
          </a:p>
          <a:p>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7718795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15553"/>
          </a:xfrm>
          <a:prstGeom prst="rect">
            <a:avLst/>
          </a:prstGeom>
          <a:noFill/>
        </p:spPr>
        <p:txBody>
          <a:bodyPr wrap="square">
            <a:spAutoFit/>
          </a:bodyPr>
          <a:lstStyle/>
          <a:p>
            <a:pPr algn="ctr"/>
            <a:r>
              <a:rPr lang="en-GB" sz="3400" b="1" dirty="0">
                <a:latin typeface="Myriad Pro"/>
              </a:rPr>
              <a:t>Technological Advances - Managing Capital and Assets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3662541"/>
          </a:xfrm>
          <a:prstGeom prst="rect">
            <a:avLst/>
          </a:prstGeom>
          <a:noFill/>
        </p:spPr>
        <p:txBody>
          <a:bodyPr wrap="square">
            <a:spAutoFit/>
          </a:bodyPr>
          <a:lstStyle/>
          <a:p>
            <a:r>
              <a:rPr lang="en-GB" sz="3200" b="1" dirty="0">
                <a:latin typeface="Myriad Pro"/>
              </a:rPr>
              <a:t>Expanding the frontiers of automation</a:t>
            </a:r>
          </a:p>
          <a:p>
            <a:endParaRPr lang="en-GB" sz="3200" b="1" dirty="0">
              <a:latin typeface="Myriad Pro"/>
            </a:endParaRPr>
          </a:p>
          <a:p>
            <a:pPr algn="just"/>
            <a:r>
              <a:rPr lang="en-GB" sz="2800" dirty="0">
                <a:latin typeface="Myriad Pro"/>
              </a:rPr>
              <a:t>Companies, governments, and other organizations have put in place systems to automate tasks and processes: forecasting and supply chain technologies; systems for enterprise resource planning, customer relationship management, and HR; product and customer databases; and Web sites. </a:t>
            </a:r>
          </a:p>
          <a:p>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7933703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GB" sz="3500" b="1" dirty="0">
                <a:latin typeface="Myriad Pro"/>
                <a:cs typeface="Arial" panose="020B0604020202020204" pitchFamily="34" charset="0"/>
              </a:rPr>
              <a:t>Technological Advances - Managing Capital and Assets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093428"/>
          </a:xfrm>
          <a:prstGeom prst="rect">
            <a:avLst/>
          </a:prstGeom>
          <a:noFill/>
        </p:spPr>
        <p:txBody>
          <a:bodyPr wrap="square">
            <a:spAutoFit/>
          </a:bodyPr>
          <a:lstStyle/>
          <a:p>
            <a:r>
              <a:rPr lang="en-GB" sz="3200" b="1" dirty="0">
                <a:latin typeface="Myriad Pro"/>
              </a:rPr>
              <a:t>Expanding the frontiers of automation</a:t>
            </a:r>
          </a:p>
          <a:p>
            <a:endParaRPr lang="en-GB" sz="3200" b="1" dirty="0">
              <a:latin typeface="Myriad Pro"/>
            </a:endParaRPr>
          </a:p>
          <a:p>
            <a:pPr algn="just"/>
            <a:r>
              <a:rPr lang="en-GB" sz="2800" dirty="0">
                <a:latin typeface="Myriad Pro"/>
              </a:rPr>
              <a:t>These systems are becoming interconnected through common standards for exchanging data and representing business processes in bits and bytes. What’s more, this information can be combined in new ways to automate an increasing array of broader activities, from inventory management to customer service.</a:t>
            </a:r>
          </a:p>
          <a:p>
            <a:endParaRPr lang="en-GB" altLang="en-US" sz="2800" u="sng" dirty="0">
              <a:latin typeface="Myriad Pro"/>
            </a:endParaRPr>
          </a:p>
          <a:p>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4123862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GB" sz="3500" b="1" dirty="0">
                <a:latin typeface="Myriad Pro"/>
              </a:rPr>
              <a:t>Technological Advances - Managing Capital and Assets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3293209"/>
          </a:xfrm>
          <a:prstGeom prst="rect">
            <a:avLst/>
          </a:prstGeom>
          <a:noFill/>
        </p:spPr>
        <p:txBody>
          <a:bodyPr wrap="square">
            <a:spAutoFit/>
          </a:bodyPr>
          <a:lstStyle/>
          <a:p>
            <a:r>
              <a:rPr lang="en-GB" sz="3600" b="1" dirty="0">
                <a:latin typeface="Myriad Pro"/>
              </a:rPr>
              <a:t>Expanding the frontiers of automation</a:t>
            </a:r>
          </a:p>
          <a:p>
            <a:endParaRPr lang="en-GB" sz="3200" b="1" dirty="0">
              <a:latin typeface="Myriad Pro"/>
            </a:endParaRPr>
          </a:p>
          <a:p>
            <a:pPr algn="just"/>
            <a:r>
              <a:rPr lang="en-GB" altLang="en-US" sz="2800" dirty="0">
                <a:latin typeface="Myriad Pro"/>
              </a:rPr>
              <a:t>Companies such as </a:t>
            </a:r>
            <a:r>
              <a:rPr lang="en-GB" sz="2800" dirty="0">
                <a:latin typeface="Myriad Pro"/>
              </a:rPr>
              <a:t>FedEx and UPS leverage on technology for tracking routes, customers’ deliveries and link systems to automate processes for answering inquiries from customers, both dramatically reduced the cost of serving them while increasing their satisfaction and loyalty.</a:t>
            </a:r>
            <a:endParaRPr lang="en-GB" altLang="en-US" sz="2800" u="sng" dirty="0">
              <a:latin typeface="Myriad Pro"/>
            </a:endParaRPr>
          </a:p>
          <a:p>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633223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30942"/>
          </a:xfrm>
          <a:prstGeom prst="rect">
            <a:avLst/>
          </a:prstGeom>
          <a:noFill/>
        </p:spPr>
        <p:txBody>
          <a:bodyPr wrap="square">
            <a:spAutoFit/>
          </a:bodyPr>
          <a:lstStyle/>
          <a:p>
            <a:pPr algn="ctr"/>
            <a:r>
              <a:rPr lang="en-GB" sz="3500" b="1" dirty="0">
                <a:latin typeface="Myriad Pro"/>
              </a:rPr>
              <a:t>Technological Advances - Managing Capital and Assets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3724096"/>
          </a:xfrm>
          <a:prstGeom prst="rect">
            <a:avLst/>
          </a:prstGeom>
          <a:noFill/>
        </p:spPr>
        <p:txBody>
          <a:bodyPr wrap="square">
            <a:spAutoFit/>
          </a:bodyPr>
          <a:lstStyle/>
          <a:p>
            <a:r>
              <a:rPr lang="en-GB" sz="3600" b="1" dirty="0">
                <a:latin typeface="Myriad Pro"/>
              </a:rPr>
              <a:t>Expanding the frontiers of automation</a:t>
            </a:r>
          </a:p>
          <a:p>
            <a:endParaRPr lang="en-GB" sz="3200" b="1" dirty="0">
              <a:latin typeface="Myriad Pro"/>
            </a:endParaRPr>
          </a:p>
          <a:p>
            <a:pPr algn="just"/>
            <a:r>
              <a:rPr lang="en-GB" altLang="en-US" sz="2800" dirty="0">
                <a:latin typeface="Myriad Pro"/>
              </a:rPr>
              <a:t>Likewise, companies like Asda, Tesco, </a:t>
            </a:r>
            <a:r>
              <a:rPr lang="en-GB" sz="2800" dirty="0">
                <a:latin typeface="Myriad Pro"/>
              </a:rPr>
              <a:t>Carrefour, Metro, Wal-Mart Stores, and other large retailers have adopted (and their suppliers too) digital-tagging technologies, such as radio frequency identification (RFID), and integrated them with other supply chain systems in order to automate the supply chain and inventory management further.</a:t>
            </a:r>
            <a:endParaRPr lang="en-GB" altLang="en-US" sz="2800" u="sng" dirty="0">
              <a:latin typeface="Myriad Pro"/>
            </a:endParaRPr>
          </a:p>
          <a:p>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4948756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15553"/>
          </a:xfrm>
          <a:prstGeom prst="rect">
            <a:avLst/>
          </a:prstGeom>
          <a:noFill/>
        </p:spPr>
        <p:txBody>
          <a:bodyPr wrap="square">
            <a:spAutoFit/>
          </a:bodyPr>
          <a:lstStyle/>
          <a:p>
            <a:pPr algn="ctr"/>
            <a:r>
              <a:rPr lang="en-GB" sz="3400" b="1" dirty="0">
                <a:latin typeface="Myriad Pro"/>
              </a:rPr>
              <a:t>Technological Advances - Managing Capital and Assets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154984"/>
          </a:xfrm>
          <a:prstGeom prst="rect">
            <a:avLst/>
          </a:prstGeom>
          <a:noFill/>
        </p:spPr>
        <p:txBody>
          <a:bodyPr wrap="square">
            <a:spAutoFit/>
          </a:bodyPr>
          <a:lstStyle/>
          <a:p>
            <a:r>
              <a:rPr lang="en-GB" sz="3600" b="1" dirty="0">
                <a:latin typeface="Myriad Pro"/>
              </a:rPr>
              <a:t>Expanding the frontiers of automation</a:t>
            </a:r>
          </a:p>
          <a:p>
            <a:endParaRPr lang="en-GB" sz="3200" b="1" dirty="0">
              <a:latin typeface="Myriad Pro"/>
            </a:endParaRPr>
          </a:p>
          <a:p>
            <a:pPr algn="just"/>
            <a:r>
              <a:rPr lang="en-GB" sz="2800" dirty="0">
                <a:latin typeface="Myriad Pro"/>
              </a:rPr>
              <a:t>Automation is a good investment if it not only lowers costs but also helps users to get what they want more quickly and easily, though it may not be a good idea if it gives them unpleasant experiences. </a:t>
            </a:r>
          </a:p>
          <a:p>
            <a:pPr algn="just"/>
            <a:endParaRPr lang="en-GB" sz="2800" dirty="0">
              <a:latin typeface="Myriad Pro"/>
            </a:endParaRPr>
          </a:p>
          <a:p>
            <a:pPr algn="just"/>
            <a:r>
              <a:rPr lang="en-GB" sz="2800" dirty="0">
                <a:latin typeface="Myriad Pro"/>
              </a:rPr>
              <a:t>The trick is to strike the right balance between raising margins and</a:t>
            </a:r>
          </a:p>
          <a:p>
            <a:pPr algn="just"/>
            <a:r>
              <a:rPr lang="en-GB" sz="2800" dirty="0">
                <a:latin typeface="Myriad Pro"/>
              </a:rPr>
              <a:t>making customers happy.</a:t>
            </a:r>
            <a:endParaRPr lang="en-GB" altLang="en-US" sz="2800" u="sng" dirty="0">
              <a:latin typeface="Myriad Pro"/>
            </a:endParaRPr>
          </a:p>
          <a:p>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95053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38664"/>
          </a:xfrm>
          <a:prstGeom prst="rect">
            <a:avLst/>
          </a:prstGeom>
          <a:noFill/>
        </p:spPr>
        <p:txBody>
          <a:bodyPr wrap="square">
            <a:spAutoFit/>
          </a:bodyPr>
          <a:lstStyle/>
          <a:p>
            <a:pPr algn="ctr"/>
            <a:r>
              <a:rPr lang="en-GB" sz="4200" b="1" dirty="0">
                <a:latin typeface="Myriad Pro"/>
                <a:cs typeface="Arial" panose="020B0604020202020204" pitchFamily="34" charset="0"/>
              </a:rPr>
              <a:t>What’s Next?</a:t>
            </a:r>
            <a:endParaRPr lang="en-US" sz="4400" b="1" dirty="0">
              <a:latin typeface="Myriad Pro"/>
              <a:cs typeface="Arial" panose="020B0604020202020204" pitchFamily="34" charset="0"/>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69" y="982074"/>
            <a:ext cx="11898217" cy="5201424"/>
          </a:xfrm>
          <a:prstGeom prst="rect">
            <a:avLst/>
          </a:prstGeom>
          <a:noFill/>
        </p:spPr>
        <p:txBody>
          <a:bodyPr wrap="square">
            <a:spAutoFit/>
          </a:bodyPr>
          <a:lstStyle/>
          <a:p>
            <a:pPr algn="ctr"/>
            <a:r>
              <a:rPr lang="en-GB" sz="4000" b="1" dirty="0">
                <a:latin typeface="Myriad Pro"/>
                <a:cs typeface="Arial" panose="020B0604020202020204" pitchFamily="34" charset="0"/>
              </a:rPr>
              <a:t>Break Time!</a:t>
            </a:r>
            <a:endParaRPr lang="en-US" sz="4000" b="1" dirty="0">
              <a:latin typeface="Myriad Pro"/>
              <a:cs typeface="Arial" panose="020B0604020202020204" pitchFamily="34" charset="0"/>
            </a:endParaRPr>
          </a:p>
          <a:p>
            <a:pPr algn="ctr"/>
            <a:r>
              <a:rPr lang="en-GB" sz="4000" b="1" i="1" dirty="0">
                <a:latin typeface="Myriad Pro"/>
              </a:rPr>
              <a:t>Let’s go for cuppa!</a:t>
            </a:r>
          </a:p>
          <a:p>
            <a:pPr algn="ctr"/>
            <a:endParaRPr lang="en-GB" sz="4000" b="1" i="1" dirty="0">
              <a:latin typeface="Myriad Pro"/>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600" b="1" i="1" dirty="0">
              <a:latin typeface="Myriad Pro"/>
              <a:cs typeface="Arial" panose="020B0604020202020204" pitchFamily="34" charset="0"/>
            </a:endParaRPr>
          </a:p>
          <a:p>
            <a:endParaRPr lang="en-GB" sz="3200" dirty="0">
              <a:latin typeface="Myriad Pro"/>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1026" name="Picture 2" descr="A cup of coffee with a text Break Time">
            <a:extLst>
              <a:ext uri="{FF2B5EF4-FFF2-40B4-BE49-F238E27FC236}">
                <a16:creationId xmlns:a16="http://schemas.microsoft.com/office/drawing/2014/main" id="{920B60A4-1E98-12D2-CADF-736DC899252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062689" y="2456761"/>
            <a:ext cx="6709272" cy="29635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74439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293783" y="124498"/>
            <a:ext cx="11670535" cy="830997"/>
          </a:xfrm>
          <a:prstGeom prst="rect">
            <a:avLst/>
          </a:prstGeom>
          <a:noFill/>
        </p:spPr>
        <p:txBody>
          <a:bodyPr wrap="square">
            <a:spAutoFit/>
          </a:bodyPr>
          <a:lstStyle/>
          <a:p>
            <a:pPr algn="ctr"/>
            <a:r>
              <a:rPr lang="en-GB" sz="4800" b="1" dirty="0">
                <a:latin typeface="Myriad Pro"/>
              </a:rPr>
              <a:t>Session 3</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524315"/>
          </a:xfrm>
          <a:prstGeom prst="rect">
            <a:avLst/>
          </a:prstGeom>
          <a:noFill/>
        </p:spPr>
        <p:txBody>
          <a:bodyPr wrap="square">
            <a:spAutoFit/>
          </a:bodyPr>
          <a:lstStyle/>
          <a:p>
            <a:pPr algn="ctr"/>
            <a:endParaRPr lang="en-GB" sz="4800" b="1" dirty="0">
              <a:latin typeface="Myriad Pro"/>
            </a:endParaRPr>
          </a:p>
          <a:p>
            <a:pPr algn="ctr"/>
            <a:r>
              <a:rPr lang="en-GB" sz="4800" b="1" dirty="0">
                <a:solidFill>
                  <a:srgbClr val="FF0000"/>
                </a:solidFill>
                <a:latin typeface="Myriad Pro"/>
              </a:rPr>
              <a:t>Technological Advances - Leveraging Information New Ways.</a:t>
            </a:r>
          </a:p>
          <a:p>
            <a:pPr algn="ctr"/>
            <a:endParaRPr lang="en-GB" sz="4800" b="1" dirty="0">
              <a:latin typeface="Myriad Pro"/>
            </a:endParaRPr>
          </a:p>
          <a:p>
            <a:pPr algn="ctr"/>
            <a:endParaRPr lang="en-GB" sz="4800" b="1" dirty="0">
              <a:latin typeface="Myriad Pro"/>
            </a:endParaRPr>
          </a:p>
          <a:p>
            <a:pPr algn="ctr"/>
            <a:r>
              <a:rPr lang="en-GB" sz="4800" b="1" dirty="0">
                <a:latin typeface="Myriad Pro"/>
              </a:rPr>
              <a:t> </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6940821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569387"/>
          </a:xfrm>
          <a:prstGeom prst="rect">
            <a:avLst/>
          </a:prstGeom>
          <a:noFill/>
        </p:spPr>
        <p:txBody>
          <a:bodyPr wrap="square">
            <a:spAutoFit/>
          </a:bodyPr>
          <a:lstStyle/>
          <a:p>
            <a:pPr algn="ctr"/>
            <a:r>
              <a:rPr lang="en-GB" sz="3100" b="1" dirty="0">
                <a:latin typeface="Myriad Pro"/>
              </a:rPr>
              <a:t>Technological Advances - Leveraging Information New Ways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3108543"/>
          </a:xfrm>
          <a:prstGeom prst="rect">
            <a:avLst/>
          </a:prstGeom>
          <a:noFill/>
        </p:spPr>
        <p:txBody>
          <a:bodyPr wrap="square">
            <a:spAutoFit/>
          </a:bodyPr>
          <a:lstStyle/>
          <a:p>
            <a:r>
              <a:rPr lang="en-GB" sz="3600" b="1" dirty="0">
                <a:latin typeface="Myriad Pro"/>
              </a:rPr>
              <a:t>Putting more science into management</a:t>
            </a:r>
          </a:p>
          <a:p>
            <a:pPr algn="just"/>
            <a:r>
              <a:rPr lang="en-GB" sz="3200" dirty="0">
                <a:latin typeface="Myriad Pro"/>
              </a:rPr>
              <a:t>Just as the Internet and productivity tools extend the reach of and provide leverage to desk-based workers, technology is helping managers exploit ever-greater amounts of data to make smarter decisions and develop the insights that create</a:t>
            </a:r>
          </a:p>
          <a:p>
            <a:pPr algn="just"/>
            <a:r>
              <a:rPr lang="en-GB" sz="3200" dirty="0">
                <a:latin typeface="Myriad Pro"/>
              </a:rPr>
              <a:t>competitive advantages and new business models. </a:t>
            </a: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614062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569387"/>
          </a:xfrm>
          <a:prstGeom prst="rect">
            <a:avLst/>
          </a:prstGeom>
          <a:noFill/>
        </p:spPr>
        <p:txBody>
          <a:bodyPr wrap="square">
            <a:spAutoFit/>
          </a:bodyPr>
          <a:lstStyle/>
          <a:p>
            <a:pPr algn="ctr"/>
            <a:r>
              <a:rPr lang="en-GB" sz="3100" b="1" dirty="0">
                <a:latin typeface="Myriad Pro"/>
              </a:rPr>
              <a:t>Technological Advances - Leveraging Information New Ways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585871"/>
          </a:xfrm>
          <a:prstGeom prst="rect">
            <a:avLst/>
          </a:prstGeom>
          <a:noFill/>
        </p:spPr>
        <p:txBody>
          <a:bodyPr wrap="square">
            <a:spAutoFit/>
          </a:bodyPr>
          <a:lstStyle/>
          <a:p>
            <a:r>
              <a:rPr lang="en-GB" sz="3600" b="1" dirty="0">
                <a:latin typeface="Myriad Pro"/>
              </a:rPr>
              <a:t>Putting more science into management</a:t>
            </a:r>
          </a:p>
          <a:p>
            <a:endParaRPr lang="en-GB" sz="3600" b="1" dirty="0">
              <a:latin typeface="Myriad Pro"/>
            </a:endParaRPr>
          </a:p>
          <a:p>
            <a:pPr algn="just"/>
            <a:r>
              <a:rPr lang="en-GB" sz="3200" dirty="0">
                <a:latin typeface="Myriad Pro"/>
              </a:rPr>
              <a:t>From “ideagoras” (eBay-</a:t>
            </a:r>
            <a:r>
              <a:rPr lang="en-GB" sz="3200" dirty="0" err="1">
                <a:latin typeface="Myriad Pro"/>
              </a:rPr>
              <a:t>likemarketplaces</a:t>
            </a:r>
            <a:r>
              <a:rPr lang="en-GB" sz="3200" dirty="0">
                <a:latin typeface="Myriad Pro"/>
              </a:rPr>
              <a:t> for ideas) to predictive markets to performance-management approaches, ubiquitous standards-based technologies promote aggregation, processing, and decision making based on the use of growing pools of rich data.</a:t>
            </a:r>
          </a:p>
          <a:p>
            <a:pPr algn="just"/>
            <a:endParaRPr lang="en-GB" altLang="en-US" sz="3200" b="1" u="sng" dirty="0">
              <a:latin typeface="Myriad Pro"/>
            </a:endParaRPr>
          </a:p>
          <a:p>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076784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569387"/>
          </a:xfrm>
          <a:prstGeom prst="rect">
            <a:avLst/>
          </a:prstGeom>
          <a:noFill/>
        </p:spPr>
        <p:txBody>
          <a:bodyPr wrap="square">
            <a:spAutoFit/>
          </a:bodyPr>
          <a:lstStyle/>
          <a:p>
            <a:pPr algn="ctr"/>
            <a:r>
              <a:rPr lang="en-GB" sz="3100" b="1" dirty="0">
                <a:latin typeface="Myriad Pro"/>
                <a:cs typeface="Arial" panose="020B0604020202020204" pitchFamily="34" charset="0"/>
              </a:rPr>
              <a:t>Technological Advances - Leveraging Information New Ways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893647"/>
          </a:xfrm>
          <a:prstGeom prst="rect">
            <a:avLst/>
          </a:prstGeom>
          <a:noFill/>
        </p:spPr>
        <p:txBody>
          <a:bodyPr wrap="square">
            <a:spAutoFit/>
          </a:bodyPr>
          <a:lstStyle/>
          <a:p>
            <a:r>
              <a:rPr lang="en-GB" sz="3600" b="1" dirty="0">
                <a:latin typeface="Myriad Pro"/>
              </a:rPr>
              <a:t>Putting more science into management</a:t>
            </a:r>
          </a:p>
          <a:p>
            <a:endParaRPr lang="en-GB" sz="3200" b="1" dirty="0">
              <a:latin typeface="Myriad Pro"/>
            </a:endParaRPr>
          </a:p>
          <a:p>
            <a:pPr algn="just"/>
            <a:r>
              <a:rPr lang="en-GB" sz="3200" dirty="0">
                <a:latin typeface="Myriad Pro"/>
              </a:rPr>
              <a:t>Leading players are exploiting this information explosion with a diverse set of management techniques. Google fosters innovation through an internal market: employees submit ideas, and other employees decide if an idea is worth pursuing or if they would be willing to work on it full-time. </a:t>
            </a:r>
          </a:p>
          <a:p>
            <a:pPr algn="just"/>
            <a:endParaRPr lang="en-GB" altLang="en-US" sz="2800" u="sng" dirty="0">
              <a:latin typeface="Myriad Pro"/>
            </a:endParaRPr>
          </a:p>
          <a:p>
            <a:pPr algn="just"/>
            <a:endParaRPr lang="en-GB" altLang="en-US" sz="2800" u="sng" dirty="0">
              <a:latin typeface="Myriad Pro"/>
            </a:endParaRPr>
          </a:p>
          <a:p>
            <a:pPr algn="just"/>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3952938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569387"/>
          </a:xfrm>
          <a:prstGeom prst="rect">
            <a:avLst/>
          </a:prstGeom>
          <a:noFill/>
        </p:spPr>
        <p:txBody>
          <a:bodyPr wrap="square">
            <a:spAutoFit/>
          </a:bodyPr>
          <a:lstStyle/>
          <a:p>
            <a:pPr algn="ctr"/>
            <a:r>
              <a:rPr lang="en-GB" sz="3100" b="1" dirty="0">
                <a:latin typeface="Myriad Pro"/>
                <a:cs typeface="Arial" panose="020B0604020202020204" pitchFamily="34" charset="0"/>
              </a:rPr>
              <a:t>Technological Advances - Leveraging Information New Ways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093428"/>
          </a:xfrm>
          <a:prstGeom prst="rect">
            <a:avLst/>
          </a:prstGeom>
          <a:noFill/>
        </p:spPr>
        <p:txBody>
          <a:bodyPr wrap="square">
            <a:spAutoFit/>
          </a:bodyPr>
          <a:lstStyle/>
          <a:p>
            <a:r>
              <a:rPr lang="en-GB" sz="3600" b="1" dirty="0">
                <a:latin typeface="Myriad Pro"/>
              </a:rPr>
              <a:t>Putting more science into management</a:t>
            </a:r>
          </a:p>
          <a:p>
            <a:endParaRPr lang="en-GB" sz="3200" b="1" dirty="0">
              <a:latin typeface="Myriad Pro"/>
            </a:endParaRPr>
          </a:p>
          <a:p>
            <a:pPr algn="just"/>
            <a:r>
              <a:rPr lang="en-GB" sz="3200" dirty="0">
                <a:latin typeface="Myriad Pro"/>
              </a:rPr>
              <a:t>Intel integrates a “prediction market” with regular short-term forecasting processes to build more accurate and less volatile estimates of demand. The cement manufacturer Cemex optimizes loads and routes by combining complex analytics with a wireless tracking and communications network for its trucks.</a:t>
            </a:r>
          </a:p>
          <a:p>
            <a:pPr algn="just"/>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24289994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569387"/>
          </a:xfrm>
          <a:prstGeom prst="rect">
            <a:avLst/>
          </a:prstGeom>
          <a:noFill/>
        </p:spPr>
        <p:txBody>
          <a:bodyPr wrap="square">
            <a:spAutoFit/>
          </a:bodyPr>
          <a:lstStyle/>
          <a:p>
            <a:pPr algn="ctr"/>
            <a:r>
              <a:rPr lang="en-GB" sz="3100" b="1" dirty="0">
                <a:latin typeface="Myriad Pro"/>
              </a:rPr>
              <a:t>Technological Advances - Leveraging Information New Ways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647426"/>
          </a:xfrm>
          <a:prstGeom prst="rect">
            <a:avLst/>
          </a:prstGeom>
          <a:noFill/>
        </p:spPr>
        <p:txBody>
          <a:bodyPr wrap="square">
            <a:spAutoFit/>
          </a:bodyPr>
          <a:lstStyle/>
          <a:p>
            <a:endParaRPr lang="en-GB" sz="3600" b="1" dirty="0">
              <a:latin typeface="Myriad Pro"/>
            </a:endParaRPr>
          </a:p>
          <a:p>
            <a:r>
              <a:rPr lang="en-GB" sz="3600" b="1" dirty="0">
                <a:latin typeface="Myriad Pro"/>
              </a:rPr>
              <a:t>Putting more science into management</a:t>
            </a:r>
          </a:p>
          <a:p>
            <a:pPr algn="just"/>
            <a:r>
              <a:rPr lang="en-GB" sz="3200" dirty="0">
                <a:latin typeface="Myriad Pro"/>
              </a:rPr>
              <a:t>The amount of information and a manager’s ability to use it have increased explosively not only for internal processes but also for the engagement of customers.</a:t>
            </a:r>
          </a:p>
          <a:p>
            <a:pPr algn="just"/>
            <a:endParaRPr lang="en-GB" sz="3200" dirty="0">
              <a:latin typeface="Myriad Pro"/>
            </a:endParaRPr>
          </a:p>
          <a:p>
            <a:pPr algn="just"/>
            <a:r>
              <a:rPr lang="en-GB" sz="3200" dirty="0">
                <a:latin typeface="Myriad Pro"/>
              </a:rPr>
              <a:t>The more a company knows about them, the better able it is to create offerings they want, to target them with messages that get a response, and to extract the value that an offering gives them. </a:t>
            </a:r>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9093115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569387"/>
          </a:xfrm>
          <a:prstGeom prst="rect">
            <a:avLst/>
          </a:prstGeom>
          <a:noFill/>
        </p:spPr>
        <p:txBody>
          <a:bodyPr wrap="square">
            <a:spAutoFit/>
          </a:bodyPr>
          <a:lstStyle/>
          <a:p>
            <a:pPr algn="ctr"/>
            <a:r>
              <a:rPr lang="en-GB" sz="3100" b="1" dirty="0">
                <a:latin typeface="Myriad Pro"/>
                <a:cs typeface="Arial" panose="020B0604020202020204" pitchFamily="34" charset="0"/>
              </a:rPr>
              <a:t>Technological Advances - Leveraging Information New Ways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154984"/>
          </a:xfrm>
          <a:prstGeom prst="rect">
            <a:avLst/>
          </a:prstGeom>
          <a:noFill/>
        </p:spPr>
        <p:txBody>
          <a:bodyPr wrap="square">
            <a:spAutoFit/>
          </a:bodyPr>
          <a:lstStyle/>
          <a:p>
            <a:r>
              <a:rPr lang="en-GB" sz="3600" b="1" dirty="0">
                <a:latin typeface="Myriad Pro"/>
              </a:rPr>
              <a:t>Putting more science into management</a:t>
            </a:r>
          </a:p>
          <a:p>
            <a:endParaRPr lang="en-GB" sz="3600" b="1" dirty="0">
              <a:latin typeface="Myriad Pro"/>
            </a:endParaRPr>
          </a:p>
          <a:p>
            <a:pPr algn="just"/>
            <a:r>
              <a:rPr lang="en-GB" sz="3200" dirty="0">
                <a:latin typeface="Myriad Pro"/>
              </a:rPr>
              <a:t>The holy grail of deep customer insight—more granular segmentation, low-cost experimentation, and mass customization—becomes increasingly accessible through technological innovations in data collection and processing and in manufacturing.</a:t>
            </a:r>
          </a:p>
          <a:p>
            <a:pPr algn="just"/>
            <a:endParaRPr lang="en-GB" altLang="en-US" sz="32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945021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569387"/>
          </a:xfrm>
          <a:prstGeom prst="rect">
            <a:avLst/>
          </a:prstGeom>
          <a:noFill/>
        </p:spPr>
        <p:txBody>
          <a:bodyPr wrap="square">
            <a:spAutoFit/>
          </a:bodyPr>
          <a:lstStyle/>
          <a:p>
            <a:pPr algn="ctr"/>
            <a:r>
              <a:rPr lang="en-GB" sz="3100" b="1" dirty="0">
                <a:latin typeface="Myriad Pro"/>
                <a:cs typeface="Arial" panose="020B0604020202020204" pitchFamily="34" charset="0"/>
              </a:rPr>
              <a:t>Technological Advances - Leveraging Information New Ways </a:t>
            </a:r>
          </a:p>
        </p:txBody>
      </p:sp>
      <p:sp>
        <p:nvSpPr>
          <p:cNvPr id="5" name="TextBox 4">
            <a:extLst>
              <a:ext uri="{FF2B5EF4-FFF2-40B4-BE49-F238E27FC236}">
                <a16:creationId xmlns:a16="http://schemas.microsoft.com/office/drawing/2014/main" id="{268678A4-7C23-87C4-44C7-C440FE54C42C}"/>
              </a:ext>
            </a:extLst>
          </p:cNvPr>
          <p:cNvSpPr txBox="1"/>
          <p:nvPr/>
        </p:nvSpPr>
        <p:spPr>
          <a:xfrm>
            <a:off x="146891" y="982074"/>
            <a:ext cx="11898216" cy="4647426"/>
          </a:xfrm>
          <a:prstGeom prst="rect">
            <a:avLst/>
          </a:prstGeom>
          <a:noFill/>
        </p:spPr>
        <p:txBody>
          <a:bodyPr wrap="square">
            <a:spAutoFit/>
          </a:bodyPr>
          <a:lstStyle/>
          <a:p>
            <a:r>
              <a:rPr lang="en-GB" sz="3600" b="1" dirty="0">
                <a:latin typeface="Myriad Pro"/>
              </a:rPr>
              <a:t>Putting more science into management</a:t>
            </a:r>
          </a:p>
          <a:p>
            <a:endParaRPr lang="en-GB" sz="3600" b="1" dirty="0">
              <a:latin typeface="Myriad Pro"/>
            </a:endParaRPr>
          </a:p>
          <a:p>
            <a:pPr algn="just"/>
            <a:r>
              <a:rPr lang="en-GB" sz="3200" dirty="0">
                <a:latin typeface="Myriad Pro"/>
              </a:rPr>
              <a:t>In sum, technology is also dramatically bringing down the costs of experimentation and giving creative leaders opportunities to think like scientists by constructing and </a:t>
            </a:r>
            <a:r>
              <a:rPr lang="en-GB" sz="3200" dirty="0" err="1">
                <a:latin typeface="Myriad Pro"/>
              </a:rPr>
              <a:t>analyzing</a:t>
            </a:r>
            <a:r>
              <a:rPr lang="en-GB" sz="3200" dirty="0">
                <a:latin typeface="Myriad Pro"/>
              </a:rPr>
              <a:t> alternatives. </a:t>
            </a:r>
          </a:p>
          <a:p>
            <a:pPr algn="just"/>
            <a:endParaRPr lang="en-GB" sz="3200" dirty="0">
              <a:latin typeface="Myriad Pro"/>
            </a:endParaRPr>
          </a:p>
          <a:p>
            <a:pPr algn="just"/>
            <a:r>
              <a:rPr lang="en-GB" sz="3200" dirty="0">
                <a:latin typeface="Myriad Pro"/>
              </a:rPr>
              <a:t>The financial-services concern Capital One conducts hundreds of</a:t>
            </a:r>
          </a:p>
          <a:p>
            <a:pPr algn="just"/>
            <a:r>
              <a:rPr lang="en-GB" sz="3200" dirty="0">
                <a:latin typeface="Myriad Pro"/>
              </a:rPr>
              <a:t>experiments daily to determine the appropriate mix of products it should direct to specific customer profiles.</a:t>
            </a:r>
            <a:endParaRPr lang="en-GB" altLang="en-US" sz="2800" u="sng"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3"/>
          <a:stretch>
            <a:fillRect/>
          </a:stretch>
        </p:blipFill>
        <p:spPr>
          <a:xfrm>
            <a:off x="0" y="5778914"/>
            <a:ext cx="2883658" cy="1079086"/>
          </a:xfrm>
          <a:prstGeom prst="rect">
            <a:avLst/>
          </a:prstGeom>
        </p:spPr>
      </p:pic>
    </p:spTree>
    <p:extLst>
      <p:ext uri="{BB962C8B-B14F-4D97-AF65-F5344CB8AC3E}">
        <p14:creationId xmlns:p14="http://schemas.microsoft.com/office/powerpoint/2010/main" val="14009287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GB" sz="3600" b="1" dirty="0">
                <a:latin typeface="Myriad Pro"/>
              </a:rPr>
              <a:t>Other Areas of Technological Emerging Trends</a:t>
            </a:r>
            <a:r>
              <a:rPr lang="en-US" sz="3600" b="1" dirty="0">
                <a:latin typeface="Myriad Pro"/>
                <a:cs typeface="Arial" panose="020B0604020202020204" pitchFamily="34" charset="0"/>
              </a:rPr>
              <a:t>.</a:t>
            </a:r>
            <a:endParaRPr lang="en-GB" sz="36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770537"/>
          </a:xfrm>
          <a:prstGeom prst="rect">
            <a:avLst/>
          </a:prstGeom>
          <a:noFill/>
        </p:spPr>
        <p:txBody>
          <a:bodyPr wrap="square">
            <a:spAutoFit/>
          </a:bodyPr>
          <a:lstStyle/>
          <a:p>
            <a:pPr algn="ctr"/>
            <a:endParaRPr lang="en-GB" sz="4400" dirty="0">
              <a:latin typeface="Myriad Pro"/>
            </a:endParaRPr>
          </a:p>
          <a:p>
            <a:pPr marL="571500" indent="-571500" algn="just">
              <a:buFont typeface="Wingdings" panose="05000000000000000000" pitchFamily="2" charset="2"/>
              <a:buChar char="q"/>
            </a:pPr>
            <a:r>
              <a:rPr lang="en-GB" sz="3600" dirty="0">
                <a:latin typeface="Myriad Pro"/>
              </a:rPr>
              <a:t>Technology has been evolving since the first industrial revolution (of no relevance in today’s marketplace).</a:t>
            </a:r>
          </a:p>
          <a:p>
            <a:pPr marL="571500" indent="-571500" algn="just">
              <a:buFont typeface="Wingdings" panose="05000000000000000000" pitchFamily="2" charset="2"/>
              <a:buChar char="q"/>
            </a:pPr>
            <a:endParaRPr lang="en-GB" sz="3600" dirty="0">
              <a:latin typeface="Myriad Pro"/>
            </a:endParaRPr>
          </a:p>
          <a:p>
            <a:pPr marL="571500" indent="-571500" algn="just">
              <a:buFont typeface="Wingdings" panose="05000000000000000000" pitchFamily="2" charset="2"/>
              <a:buChar char="q"/>
            </a:pPr>
            <a:r>
              <a:rPr lang="en-GB" sz="3600" dirty="0">
                <a:latin typeface="Myriad Pro"/>
              </a:rPr>
              <a:t>The fourth industrial revolution of the 21st century enables intelligent, effective, personalised and tailored production. </a:t>
            </a:r>
          </a:p>
          <a:p>
            <a:pPr algn="ctr"/>
            <a:endParaRPr lang="en-GB" sz="44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639399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GB" sz="3600" b="1" dirty="0">
                <a:latin typeface="Myriad Pro"/>
              </a:rPr>
              <a:t>Other Areas of Technological Emerging Trends</a:t>
            </a:r>
            <a:r>
              <a:rPr lang="en-US" sz="3600" b="1" dirty="0">
                <a:latin typeface="Myriad Pro"/>
                <a:cs typeface="Arial" panose="020B0604020202020204" pitchFamily="34" charset="0"/>
              </a:rPr>
              <a:t>.</a:t>
            </a:r>
            <a:endParaRPr lang="en-GB" sz="36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4801314"/>
          </a:xfrm>
          <a:prstGeom prst="rect">
            <a:avLst/>
          </a:prstGeom>
          <a:noFill/>
        </p:spPr>
        <p:txBody>
          <a:bodyPr wrap="square">
            <a:spAutoFit/>
          </a:bodyPr>
          <a:lstStyle/>
          <a:p>
            <a:pPr marL="571500" indent="-571500" algn="just">
              <a:buFont typeface="Wingdings" panose="05000000000000000000" pitchFamily="2" charset="2"/>
              <a:buChar char="q"/>
            </a:pPr>
            <a:r>
              <a:rPr lang="en-GB" sz="3400" dirty="0">
                <a:latin typeface="Myriad Pro"/>
              </a:rPr>
              <a:t>The industry 4.0 is full of potentials, benefits, laced with future challenges.</a:t>
            </a:r>
          </a:p>
          <a:p>
            <a:pPr marL="571500" indent="-571500" algn="just">
              <a:buFont typeface="Wingdings" panose="05000000000000000000" pitchFamily="2" charset="2"/>
              <a:buChar char="q"/>
            </a:pPr>
            <a:endParaRPr lang="en-GB" sz="3400" dirty="0">
              <a:latin typeface="Myriad Pro"/>
            </a:endParaRPr>
          </a:p>
          <a:p>
            <a:pPr marL="571500" indent="-571500" algn="just">
              <a:buFont typeface="Wingdings" panose="05000000000000000000" pitchFamily="2" charset="2"/>
              <a:buChar char="q"/>
            </a:pPr>
            <a:r>
              <a:rPr lang="en-GB" sz="3400" dirty="0">
                <a:latin typeface="Myriad Pro"/>
              </a:rPr>
              <a:t>Industry 4.0 has not only the potential to change an organisation’s value chain, but also to provide it with a competitive edge in the global market. </a:t>
            </a:r>
          </a:p>
          <a:p>
            <a:pPr marL="571500" indent="-571500" algn="just">
              <a:buFont typeface="Wingdings" panose="05000000000000000000" pitchFamily="2" charset="2"/>
              <a:buChar char="q"/>
            </a:pPr>
            <a:endParaRPr lang="en-GB" sz="3400" dirty="0">
              <a:latin typeface="Myriad Pro"/>
            </a:endParaRPr>
          </a:p>
          <a:p>
            <a:pPr marL="571500" indent="-571500" algn="just">
              <a:buFont typeface="Wingdings" panose="05000000000000000000" pitchFamily="2" charset="2"/>
              <a:buChar char="q"/>
            </a:pPr>
            <a:r>
              <a:rPr lang="en-GB" sz="3400" dirty="0">
                <a:latin typeface="Myriad Pro"/>
              </a:rPr>
              <a:t>It promotes social growth, good governance, and transparency.</a:t>
            </a:r>
            <a:endParaRPr lang="en-GB" sz="44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134398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algn="ctr"/>
            <a:r>
              <a:rPr lang="en-GB" sz="4400" b="1" dirty="0">
                <a:latin typeface="Myriad Pro"/>
              </a:rPr>
              <a:t>Case Scenario</a:t>
            </a:r>
            <a:r>
              <a:rPr lang="en-US" sz="4400" b="1" dirty="0">
                <a:latin typeface="Myriad Pro"/>
                <a:cs typeface="Arial" panose="020B0604020202020204" pitchFamily="34" charset="0"/>
              </a:rPr>
              <a:t>.</a:t>
            </a:r>
            <a:endParaRPr lang="en-GB" sz="44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3170099"/>
          </a:xfrm>
          <a:prstGeom prst="rect">
            <a:avLst/>
          </a:prstGeom>
          <a:noFill/>
        </p:spPr>
        <p:txBody>
          <a:bodyPr wrap="square">
            <a:spAutoFit/>
          </a:bodyPr>
          <a:lstStyle/>
          <a:p>
            <a:pPr algn="ctr"/>
            <a:r>
              <a:rPr lang="en-GB" sz="4000" b="1" dirty="0">
                <a:latin typeface="Myriad Pro"/>
              </a:rPr>
              <a:t>Summary of Technological Advancement:</a:t>
            </a:r>
          </a:p>
          <a:p>
            <a:pPr algn="ctr"/>
            <a:endParaRPr lang="en-GB" sz="4000" b="1" dirty="0">
              <a:latin typeface="Myriad Pro"/>
            </a:endParaRPr>
          </a:p>
          <a:p>
            <a:pPr algn="ctr"/>
            <a:endParaRPr lang="en-GB" sz="4000" b="1" dirty="0">
              <a:latin typeface="Myriad Pro"/>
            </a:endParaRPr>
          </a:p>
          <a:p>
            <a:pPr algn="ctr"/>
            <a:endParaRPr lang="en-GB" sz="4000" b="1" dirty="0">
              <a:latin typeface="Myriad Pro"/>
            </a:endParaRPr>
          </a:p>
          <a:p>
            <a:pPr algn="ctr"/>
            <a:endParaRPr lang="en-GB" sz="40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7A35477-6A53-7656-2108-DE795C85386C}"/>
              </a:ext>
            </a:extLst>
          </p:cNvPr>
          <p:cNvPicPr>
            <a:picLocks noChangeAspect="1"/>
          </p:cNvPicPr>
          <p:nvPr/>
        </p:nvPicPr>
        <p:blipFill>
          <a:blip r:embed="rId3"/>
          <a:stretch>
            <a:fillRect/>
          </a:stretch>
        </p:blipFill>
        <p:spPr>
          <a:xfrm>
            <a:off x="683046" y="1586429"/>
            <a:ext cx="10179585" cy="4289497"/>
          </a:xfrm>
          <a:prstGeom prst="rect">
            <a:avLst/>
          </a:prstGeom>
        </p:spPr>
      </p:pic>
    </p:spTree>
    <p:extLst>
      <p:ext uri="{BB962C8B-B14F-4D97-AF65-F5344CB8AC3E}">
        <p14:creationId xmlns:p14="http://schemas.microsoft.com/office/powerpoint/2010/main" val="5861583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GB" sz="3600" b="1" dirty="0">
                <a:latin typeface="Myriad Pro"/>
              </a:rPr>
              <a:t>Other Areas of Technological Emerging Trends</a:t>
            </a:r>
            <a:r>
              <a:rPr lang="en-US" sz="3600" b="1" dirty="0">
                <a:latin typeface="Myriad Pro"/>
                <a:cs typeface="Arial" panose="020B0604020202020204" pitchFamily="34" charset="0"/>
              </a:rPr>
              <a:t>.</a:t>
            </a:r>
            <a:endParaRPr lang="en-GB" sz="36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71181"/>
            <a:ext cx="11898217" cy="5016758"/>
          </a:xfrm>
          <a:prstGeom prst="rect">
            <a:avLst/>
          </a:prstGeom>
          <a:noFill/>
        </p:spPr>
        <p:txBody>
          <a:bodyPr wrap="square">
            <a:spAutoFit/>
          </a:bodyPr>
          <a:lstStyle/>
          <a:p>
            <a:r>
              <a:rPr lang="en-GB" sz="3200" b="1" dirty="0">
                <a:latin typeface="Myriad Pro"/>
              </a:rPr>
              <a:t>Technological Advancement and their applications in businesses are majorly in these areas:</a:t>
            </a:r>
          </a:p>
          <a:p>
            <a:pPr marL="457200" indent="-457200">
              <a:buFont typeface="Wingdings" panose="05000000000000000000" pitchFamily="2" charset="2"/>
              <a:buChar char="q"/>
            </a:pPr>
            <a:r>
              <a:rPr lang="en-GB" sz="3200" dirty="0">
                <a:latin typeface="Myriad Pro"/>
              </a:rPr>
              <a:t>Artificial Intelligence (AI)</a:t>
            </a:r>
          </a:p>
          <a:p>
            <a:pPr marL="457200" indent="-457200">
              <a:buFont typeface="Wingdings" panose="05000000000000000000" pitchFamily="2" charset="2"/>
              <a:buChar char="q"/>
            </a:pPr>
            <a:r>
              <a:rPr lang="en-GB" sz="3200" dirty="0">
                <a:latin typeface="Myriad Pro"/>
              </a:rPr>
              <a:t>Big Data and Data Analytics </a:t>
            </a:r>
          </a:p>
          <a:p>
            <a:pPr marL="457200" indent="-457200">
              <a:buFont typeface="Wingdings" panose="05000000000000000000" pitchFamily="2" charset="2"/>
              <a:buChar char="q"/>
            </a:pPr>
            <a:r>
              <a:rPr lang="en-GB" sz="3200" dirty="0">
                <a:latin typeface="Myriad Pro"/>
              </a:rPr>
              <a:t>The Internet of Things (IoT) </a:t>
            </a:r>
          </a:p>
          <a:p>
            <a:pPr marL="457200" indent="-457200">
              <a:buFont typeface="Wingdings" panose="05000000000000000000" pitchFamily="2" charset="2"/>
              <a:buChar char="q"/>
            </a:pPr>
            <a:r>
              <a:rPr lang="en-GB" sz="3200" dirty="0">
                <a:latin typeface="Myriad Pro"/>
              </a:rPr>
              <a:t>The Cloud </a:t>
            </a:r>
          </a:p>
          <a:p>
            <a:pPr marL="457200" indent="-457200">
              <a:buFont typeface="Wingdings" panose="05000000000000000000" pitchFamily="2" charset="2"/>
              <a:buChar char="q"/>
            </a:pPr>
            <a:r>
              <a:rPr lang="en-GB" sz="3200" dirty="0">
                <a:latin typeface="Myriad Pro"/>
              </a:rPr>
              <a:t>Autonomous Robots </a:t>
            </a:r>
          </a:p>
          <a:p>
            <a:pPr marL="457200" indent="-457200">
              <a:buFont typeface="Wingdings" panose="05000000000000000000" pitchFamily="2" charset="2"/>
              <a:buChar char="q"/>
            </a:pPr>
            <a:r>
              <a:rPr lang="en-GB" sz="3200" dirty="0">
                <a:latin typeface="Myriad Pro"/>
              </a:rPr>
              <a:t>Augmented Reality </a:t>
            </a:r>
          </a:p>
          <a:p>
            <a:pPr marL="457200" indent="-457200">
              <a:buFont typeface="Wingdings" panose="05000000000000000000" pitchFamily="2" charset="2"/>
              <a:buChar char="q"/>
            </a:pPr>
            <a:r>
              <a:rPr lang="en-GB" sz="3200" dirty="0">
                <a:latin typeface="Myriad Pro"/>
              </a:rPr>
              <a:t>Cyber Security </a:t>
            </a:r>
          </a:p>
          <a:p>
            <a:pPr marL="457200" indent="-457200">
              <a:buFont typeface="Wingdings" panose="05000000000000000000" pitchFamily="2" charset="2"/>
              <a:buChar char="q"/>
            </a:pPr>
            <a:r>
              <a:rPr lang="en-GB" sz="3200" dirty="0">
                <a:latin typeface="Myriad Pro"/>
              </a:rPr>
              <a:t>3D Printing </a:t>
            </a:r>
            <a:endParaRPr lang="en-GB" sz="40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24539214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646331"/>
          </a:xfrm>
          <a:prstGeom prst="rect">
            <a:avLst/>
          </a:prstGeom>
          <a:noFill/>
        </p:spPr>
        <p:txBody>
          <a:bodyPr wrap="square">
            <a:spAutoFit/>
          </a:bodyPr>
          <a:lstStyle/>
          <a:p>
            <a:pPr algn="ctr"/>
            <a:r>
              <a:rPr lang="en-GB" sz="3600" b="1" dirty="0">
                <a:latin typeface="Myriad Pro"/>
              </a:rPr>
              <a:t>Other Areas of Technological Emerging Trends</a:t>
            </a:r>
            <a:r>
              <a:rPr lang="en-US" sz="3600" b="1" dirty="0">
                <a:latin typeface="Myriad Pro"/>
                <a:cs typeface="Arial" panose="020B0604020202020204" pitchFamily="34" charset="0"/>
              </a:rPr>
              <a:t>.</a:t>
            </a:r>
            <a:endParaRPr lang="en-GB" sz="3600" b="1" dirty="0">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76270" y="982074"/>
            <a:ext cx="11839460" cy="5016758"/>
          </a:xfrm>
          <a:prstGeom prst="rect">
            <a:avLst/>
          </a:prstGeom>
          <a:noFill/>
        </p:spPr>
        <p:txBody>
          <a:bodyPr wrap="square">
            <a:spAutoFit/>
          </a:bodyPr>
          <a:lstStyle/>
          <a:p>
            <a:r>
              <a:rPr lang="en-GB" sz="3200" b="1" dirty="0">
                <a:latin typeface="Myriad Pro"/>
              </a:rPr>
              <a:t>Examples of Technological Advancement and their applications in businesses/industries:</a:t>
            </a:r>
          </a:p>
          <a:p>
            <a:endParaRPr lang="en-GB" sz="3200" b="1" dirty="0">
              <a:latin typeface="Myriad Pro"/>
            </a:endParaRPr>
          </a:p>
          <a:p>
            <a:endParaRPr lang="en-GB" sz="3200" b="1" dirty="0">
              <a:latin typeface="Myriad Pro"/>
            </a:endParaRPr>
          </a:p>
          <a:p>
            <a:endParaRPr lang="en-GB" sz="3200" b="1" dirty="0">
              <a:latin typeface="Myriad Pro"/>
            </a:endParaRPr>
          </a:p>
          <a:p>
            <a:endParaRPr lang="en-GB" sz="3200" b="1" dirty="0">
              <a:latin typeface="Myriad Pro"/>
            </a:endParaRPr>
          </a:p>
          <a:p>
            <a:endParaRPr lang="en-GB" sz="3200" b="1" dirty="0">
              <a:latin typeface="Myriad Pro"/>
            </a:endParaRPr>
          </a:p>
          <a:p>
            <a:endParaRPr lang="en-GB" sz="3200" b="1" dirty="0">
              <a:latin typeface="Myriad Pro"/>
            </a:endParaRPr>
          </a:p>
          <a:p>
            <a:endParaRPr lang="en-GB" sz="3200" b="1" dirty="0">
              <a:latin typeface="Myriad Pro"/>
            </a:endParaRPr>
          </a:p>
          <a:p>
            <a:endParaRPr lang="en-GB" sz="32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descr="A diagram of a company's marketing strategy&#10;&#10;Description automatically generated with medium confidence">
            <a:extLst>
              <a:ext uri="{FF2B5EF4-FFF2-40B4-BE49-F238E27FC236}">
                <a16:creationId xmlns:a16="http://schemas.microsoft.com/office/drawing/2014/main" id="{767773DD-0D80-EE3E-D6C8-509695532DB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1861" y="2060154"/>
            <a:ext cx="10377888" cy="3718760"/>
          </a:xfrm>
          <a:prstGeom prst="rect">
            <a:avLst/>
          </a:prstGeom>
        </p:spPr>
      </p:pic>
    </p:spTree>
    <p:extLst>
      <p:ext uri="{BB962C8B-B14F-4D97-AF65-F5344CB8AC3E}">
        <p14:creationId xmlns:p14="http://schemas.microsoft.com/office/powerpoint/2010/main" val="1235306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ea typeface="Calibri" panose="020F0502020204030204" pitchFamily="34" charset="0"/>
                <a:cs typeface="Times New Roman" panose="02020603050405020304" pitchFamily="18" charset="0"/>
              </a:rPr>
              <a:t>Summary of Today’s Lecture</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848300"/>
            <a:ext cx="11898217" cy="4231928"/>
          </a:xfrm>
          <a:prstGeom prst="rect">
            <a:avLst/>
          </a:prstGeom>
          <a:noFill/>
        </p:spPr>
        <p:txBody>
          <a:bodyPr wrap="square">
            <a:spAutoFit/>
          </a:bodyPr>
          <a:lstStyle/>
          <a:p>
            <a:r>
              <a:rPr lang="en-GB" sz="4400" b="1" dirty="0">
                <a:latin typeface="Myriad Pro"/>
              </a:rPr>
              <a:t>Today we examined…….</a:t>
            </a:r>
          </a:p>
          <a:p>
            <a:r>
              <a:rPr lang="en-GB" sz="2500" dirty="0">
                <a:latin typeface="Myriad Pro"/>
              </a:rPr>
              <a:t>Technological trends fall within three broad areas of business activities: </a:t>
            </a:r>
          </a:p>
          <a:p>
            <a:endParaRPr lang="en-GB" sz="2500" dirty="0">
              <a:latin typeface="Myriad Pro"/>
            </a:endParaRPr>
          </a:p>
          <a:p>
            <a:pPr marL="571500" indent="-571500">
              <a:buFont typeface="Wingdings" panose="05000000000000000000" pitchFamily="2" charset="2"/>
              <a:buChar char="q"/>
            </a:pPr>
            <a:r>
              <a:rPr lang="en-GB" sz="2500" dirty="0">
                <a:latin typeface="Myriad Pro"/>
              </a:rPr>
              <a:t>Managing relationships, </a:t>
            </a:r>
          </a:p>
          <a:p>
            <a:pPr marL="571500" indent="-571500">
              <a:buFont typeface="Wingdings" panose="05000000000000000000" pitchFamily="2" charset="2"/>
              <a:buChar char="q"/>
            </a:pPr>
            <a:r>
              <a:rPr lang="en-GB" sz="2500" dirty="0">
                <a:latin typeface="Myriad Pro"/>
              </a:rPr>
              <a:t>Managing capital and assets, and;</a:t>
            </a:r>
          </a:p>
          <a:p>
            <a:pPr marL="571500" indent="-571500">
              <a:buFont typeface="Wingdings" panose="05000000000000000000" pitchFamily="2" charset="2"/>
              <a:buChar char="q"/>
            </a:pPr>
            <a:r>
              <a:rPr lang="en-GB" sz="2500" dirty="0">
                <a:latin typeface="Myriad Pro"/>
              </a:rPr>
              <a:t>Leveraging information in new ways.</a:t>
            </a:r>
          </a:p>
          <a:p>
            <a:endParaRPr lang="en-GB" sz="2500" dirty="0">
              <a:latin typeface="Myriad Pro"/>
            </a:endParaRPr>
          </a:p>
          <a:p>
            <a:r>
              <a:rPr lang="en-GB" sz="2500" dirty="0">
                <a:latin typeface="Myriad Pro"/>
              </a:rPr>
              <a:t>Other technological advancement and their applications in businesses.</a:t>
            </a:r>
            <a:endParaRPr lang="en-GB" altLang="en-US" sz="2500" u="sng" dirty="0">
              <a:latin typeface="Myriad Pro"/>
            </a:endParaRPr>
          </a:p>
          <a:p>
            <a:br>
              <a:rPr lang="en-GB" sz="2500" b="1" dirty="0">
                <a:latin typeface="Myriad Pro"/>
              </a:rPr>
            </a:br>
            <a:endParaRPr lang="en-GB" sz="2500" b="1"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pic>
        <p:nvPicPr>
          <p:cNvPr id="3" name="Picture 2">
            <a:extLst>
              <a:ext uri="{FF2B5EF4-FFF2-40B4-BE49-F238E27FC236}">
                <a16:creationId xmlns:a16="http://schemas.microsoft.com/office/drawing/2014/main" id="{751E70AE-F383-4776-A6DA-B627EC9027E7}"/>
              </a:ext>
            </a:extLst>
          </p:cNvPr>
          <p:cNvPicPr>
            <a:picLocks noChangeAspect="1"/>
          </p:cNvPicPr>
          <p:nvPr/>
        </p:nvPicPr>
        <p:blipFill>
          <a:blip r:embed="rId3"/>
          <a:stretch>
            <a:fillRect/>
          </a:stretch>
        </p:blipFill>
        <p:spPr>
          <a:xfrm>
            <a:off x="7003055" y="4257100"/>
            <a:ext cx="5188945" cy="1752600"/>
          </a:xfrm>
          <a:prstGeom prst="rect">
            <a:avLst/>
          </a:prstGeom>
        </p:spPr>
      </p:pic>
    </p:spTree>
    <p:extLst>
      <p:ext uri="{BB962C8B-B14F-4D97-AF65-F5344CB8AC3E}">
        <p14:creationId xmlns:p14="http://schemas.microsoft.com/office/powerpoint/2010/main" val="2882774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Further Readings…</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4" y="1090670"/>
            <a:ext cx="11956974" cy="6247864"/>
          </a:xfrm>
          <a:prstGeom prst="rect">
            <a:avLst/>
          </a:prstGeom>
          <a:noFill/>
        </p:spPr>
        <p:txBody>
          <a:bodyPr wrap="square">
            <a:spAutoFit/>
          </a:bodyPr>
          <a:lstStyle/>
          <a:p>
            <a:pPr algn="ctr"/>
            <a:endParaRPr lang="en-GB" sz="2000" b="1" dirty="0"/>
          </a:p>
          <a:p>
            <a:pPr marL="342900" indent="-342900" algn="just">
              <a:buFont typeface="Wingdings" panose="05000000000000000000" pitchFamily="2" charset="2"/>
              <a:buChar char="§"/>
            </a:pPr>
            <a:r>
              <a:rPr lang="en-GB" sz="2400" dirty="0">
                <a:latin typeface="Myriad Pro"/>
              </a:rPr>
              <a:t>Cui, Y. G., van </a:t>
            </a:r>
            <a:r>
              <a:rPr lang="en-GB" sz="2400" dirty="0" err="1">
                <a:latin typeface="Myriad Pro"/>
              </a:rPr>
              <a:t>Esch</a:t>
            </a:r>
            <a:r>
              <a:rPr lang="en-GB" sz="2400" dirty="0">
                <a:latin typeface="Myriad Pro"/>
              </a:rPr>
              <a:t>, P., &amp; Phelan, S. (2024). How to build a competitive advantage for your brand using generative AI. </a:t>
            </a:r>
            <a:r>
              <a:rPr lang="en-GB" sz="2400" i="1" dirty="0">
                <a:latin typeface="Myriad Pro"/>
              </a:rPr>
              <a:t>Business Horizons. </a:t>
            </a:r>
            <a:r>
              <a:rPr lang="en-GB" sz="2400" dirty="0">
                <a:latin typeface="Myriad Pro"/>
              </a:rPr>
              <a:t>https://doi. org/10.1016/j.bushor.2024.04.011 </a:t>
            </a:r>
          </a:p>
          <a:p>
            <a:pPr marL="342900" indent="-342900" algn="just">
              <a:buFont typeface="Wingdings" panose="05000000000000000000" pitchFamily="2" charset="2"/>
              <a:buChar char="§"/>
            </a:pPr>
            <a:endParaRPr lang="en-GB" sz="2400" dirty="0">
              <a:latin typeface="Myriad Pro"/>
            </a:endParaRPr>
          </a:p>
          <a:p>
            <a:pPr marL="342900" indent="-342900" algn="just">
              <a:buFont typeface="Wingdings" panose="05000000000000000000" pitchFamily="2" charset="2"/>
              <a:buChar char="§"/>
            </a:pPr>
            <a:endParaRPr lang="en-GB" sz="2400" dirty="0">
              <a:latin typeface="Myriad Pro"/>
            </a:endParaRPr>
          </a:p>
          <a:p>
            <a:pPr marL="342900" indent="-342900" algn="just">
              <a:buFont typeface="Wingdings" panose="05000000000000000000" pitchFamily="2" charset="2"/>
              <a:buChar char="§"/>
            </a:pPr>
            <a:r>
              <a:rPr lang="en-GB" sz="2400" dirty="0">
                <a:latin typeface="Myriad Pro"/>
              </a:rPr>
              <a:t>Gothwal, S., Vardhan, A., Kumar, A., and Jain, P., (2024). ‘Recent Trends In 4th Industrial Revolution For A Sustainable Future–A Review’, In Machining And Additive Manufacturing, V. S. Sharma, U.S. Dixit, A. Gupta, R. Verma, And V. Sharma, Eds., In Lecture Notes In Mechanical Engineering. Singapore: Springer Nature, 2024, Pp. 67–76. Doi: 10.1007/978-981-99-6094-1_7.</a:t>
            </a:r>
          </a:p>
          <a:p>
            <a:pPr algn="ctr"/>
            <a:endParaRPr lang="en-GB" sz="4400" b="1" dirty="0">
              <a:solidFill>
                <a:srgbClr val="C00000"/>
              </a:solidFill>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32900763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solidFill>
                  <a:srgbClr val="FF0000"/>
                </a:solidFill>
                <a:latin typeface="Myriad Pro"/>
              </a:rPr>
              <a:t>Next Week, We will look at…</a:t>
            </a:r>
          </a:p>
        </p:txBody>
      </p:sp>
      <p:sp>
        <p:nvSpPr>
          <p:cNvPr id="5" name="TextBox 4">
            <a:extLst>
              <a:ext uri="{FF2B5EF4-FFF2-40B4-BE49-F238E27FC236}">
                <a16:creationId xmlns:a16="http://schemas.microsoft.com/office/drawing/2014/main" id="{268678A4-7C23-87C4-44C7-C440FE54C42C}"/>
              </a:ext>
            </a:extLst>
          </p:cNvPr>
          <p:cNvSpPr txBox="1"/>
          <p:nvPr/>
        </p:nvSpPr>
        <p:spPr>
          <a:xfrm>
            <a:off x="117514" y="1090670"/>
            <a:ext cx="11956974" cy="4278094"/>
          </a:xfrm>
          <a:prstGeom prst="rect">
            <a:avLst/>
          </a:prstGeom>
          <a:noFill/>
        </p:spPr>
        <p:txBody>
          <a:bodyPr wrap="square">
            <a:spAutoFit/>
          </a:bodyPr>
          <a:lstStyle/>
          <a:p>
            <a:endParaRPr lang="en-GB" sz="3200" dirty="0"/>
          </a:p>
          <a:p>
            <a:pPr algn="ctr"/>
            <a:endParaRPr lang="en-GB" sz="4800" b="1" dirty="0"/>
          </a:p>
          <a:p>
            <a:pPr marL="685800" indent="-685800" algn="ctr">
              <a:buFont typeface="Wingdings" panose="05000000000000000000" pitchFamily="2" charset="2"/>
              <a:buChar char="v"/>
            </a:pPr>
            <a:r>
              <a:rPr lang="en-GB" sz="4800" b="1" dirty="0">
                <a:latin typeface="Myriad Pro"/>
              </a:rPr>
              <a:t>Global Business Strategy</a:t>
            </a:r>
          </a:p>
          <a:p>
            <a:pPr marL="685800" indent="-685800" algn="ctr">
              <a:buFont typeface="Wingdings" panose="05000000000000000000" pitchFamily="2" charset="2"/>
              <a:buChar char="v"/>
            </a:pPr>
            <a:r>
              <a:rPr lang="en-GB" sz="4800" b="1" dirty="0">
                <a:latin typeface="Myriad Pro"/>
              </a:rPr>
              <a:t>Critical Success Factors.</a:t>
            </a:r>
            <a:endParaRPr lang="en-GB" sz="4400" b="1" dirty="0">
              <a:solidFill>
                <a:srgbClr val="C00000"/>
              </a:solidFill>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algn="ctr"/>
            <a:endParaRPr lang="en-US" sz="3200" b="1" dirty="0">
              <a:latin typeface="Myriad Pro"/>
              <a:cs typeface="Arial" panose="020B0604020202020204" pitchFamily="34" charset="0"/>
            </a:endParaRPr>
          </a:p>
          <a:p>
            <a:pPr marL="457200" indent="-457200">
              <a:buFont typeface="Wingdings" panose="05000000000000000000" pitchFamily="2" charset="2"/>
              <a:buChar char="ü"/>
            </a:pPr>
            <a:endParaRPr lang="en-US" sz="3200" b="1" dirty="0">
              <a:latin typeface="+mj-lt"/>
              <a:cs typeface="Arial" panose="020B0604020202020204" pitchFamily="34" charset="0"/>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2"/>
          <a:stretch>
            <a:fillRect/>
          </a:stretch>
        </p:blipFill>
        <p:spPr>
          <a:xfrm>
            <a:off x="0" y="5778914"/>
            <a:ext cx="2883658" cy="1079086"/>
          </a:xfrm>
          <a:prstGeom prst="rect">
            <a:avLst/>
          </a:prstGeom>
        </p:spPr>
      </p:pic>
    </p:spTree>
    <p:extLst>
      <p:ext uri="{BB962C8B-B14F-4D97-AF65-F5344CB8AC3E}">
        <p14:creationId xmlns:p14="http://schemas.microsoft.com/office/powerpoint/2010/main" val="163157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31"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p:cTn id="13" dur="1000" fill="hold"/>
                                        <p:tgtEl>
                                          <p:spTgt spid="5"/>
                                        </p:tgtEl>
                                        <p:attrNameLst>
                                          <p:attrName>ppt_w</p:attrName>
                                        </p:attrNameLst>
                                      </p:cBhvr>
                                      <p:tavLst>
                                        <p:tav tm="0">
                                          <p:val>
                                            <p:fltVal val="0"/>
                                          </p:val>
                                        </p:tav>
                                        <p:tav tm="100000">
                                          <p:val>
                                            <p:strVal val="#ppt_w"/>
                                          </p:val>
                                        </p:tav>
                                      </p:tavLst>
                                    </p:anim>
                                    <p:anim calcmode="lin" valueType="num">
                                      <p:cBhvr>
                                        <p:cTn id="14" dur="1000" fill="hold"/>
                                        <p:tgtEl>
                                          <p:spTgt spid="5"/>
                                        </p:tgtEl>
                                        <p:attrNameLst>
                                          <p:attrName>ppt_h</p:attrName>
                                        </p:attrNameLst>
                                      </p:cBhvr>
                                      <p:tavLst>
                                        <p:tav tm="0">
                                          <p:val>
                                            <p:fltVal val="0"/>
                                          </p:val>
                                        </p:tav>
                                        <p:tav tm="100000">
                                          <p:val>
                                            <p:strVal val="#ppt_h"/>
                                          </p:val>
                                        </p:tav>
                                      </p:tavLst>
                                    </p:anim>
                                    <p:anim calcmode="lin" valueType="num">
                                      <p:cBhvr>
                                        <p:cTn id="15" dur="1000" fill="hold"/>
                                        <p:tgtEl>
                                          <p:spTgt spid="5"/>
                                        </p:tgtEl>
                                        <p:attrNameLst>
                                          <p:attrName>style.rotation</p:attrName>
                                        </p:attrNameLst>
                                      </p:cBhvr>
                                      <p:tavLst>
                                        <p:tav tm="0">
                                          <p:val>
                                            <p:fltVal val="90"/>
                                          </p:val>
                                        </p:tav>
                                        <p:tav tm="100000">
                                          <p:val>
                                            <p:fltVal val="0"/>
                                          </p:val>
                                        </p:tav>
                                      </p:tavLst>
                                    </p:anim>
                                    <p:animEffect transition="in" filter="fade">
                                      <p:cBhvr>
                                        <p:cTn id="16" dur="1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68AEB3A-EDB3-CC3F-ECEC-FC9A36EC0DC9}"/>
              </a:ext>
            </a:extLst>
          </p:cNvPr>
          <p:cNvSpPr txBox="1"/>
          <p:nvPr/>
        </p:nvSpPr>
        <p:spPr>
          <a:xfrm>
            <a:off x="117513" y="212633"/>
            <a:ext cx="11898217" cy="769441"/>
          </a:xfrm>
          <a:prstGeom prst="rect">
            <a:avLst/>
          </a:prstGeom>
          <a:noFill/>
        </p:spPr>
        <p:txBody>
          <a:bodyPr wrap="square">
            <a:spAutoFit/>
          </a:bodyPr>
          <a:lstStyle/>
          <a:p>
            <a:pPr marL="0" indent="0" algn="ctr" eaLnBrk="1" hangingPunct="1">
              <a:buNone/>
            </a:pPr>
            <a:r>
              <a:rPr lang="en-GB" sz="4400" b="1" dirty="0">
                <a:latin typeface="Myriad Pro"/>
              </a:rPr>
              <a:t>References</a:t>
            </a:r>
            <a:endParaRPr lang="en-GB" altLang="en-US" sz="4400" b="1" dirty="0">
              <a:solidFill>
                <a:srgbClr val="FF0000"/>
              </a:solidFill>
              <a:latin typeface="Myriad Pro"/>
            </a:endParaRPr>
          </a:p>
        </p:txBody>
      </p:sp>
      <p:sp>
        <p:nvSpPr>
          <p:cNvPr id="5" name="TextBox 4">
            <a:extLst>
              <a:ext uri="{FF2B5EF4-FFF2-40B4-BE49-F238E27FC236}">
                <a16:creationId xmlns:a16="http://schemas.microsoft.com/office/drawing/2014/main" id="{268678A4-7C23-87C4-44C7-C440FE54C42C}"/>
              </a:ext>
            </a:extLst>
          </p:cNvPr>
          <p:cNvSpPr txBox="1"/>
          <p:nvPr/>
        </p:nvSpPr>
        <p:spPr>
          <a:xfrm>
            <a:off x="117513" y="793214"/>
            <a:ext cx="11898217" cy="4955203"/>
          </a:xfrm>
          <a:prstGeom prst="rect">
            <a:avLst/>
          </a:prstGeom>
          <a:noFill/>
        </p:spPr>
        <p:txBody>
          <a:bodyPr wrap="square">
            <a:spAutoFit/>
          </a:bodyPr>
          <a:lstStyle/>
          <a:p>
            <a:pPr marL="342900" indent="-342900" algn="just">
              <a:buFont typeface="Wingdings" panose="05000000000000000000" pitchFamily="2" charset="2"/>
              <a:buChar char="§"/>
            </a:pPr>
            <a:r>
              <a:rPr lang="en-GB" sz="2400" dirty="0">
                <a:latin typeface="Myriad Pro"/>
              </a:rPr>
              <a:t>Gothwal, S., Vardhan, A., Kumar, A., and Jain, P., (2024). ‘Recent Trends In 4th Industrial Revolution For A Sustainable Future–A Review’, In Machining And Additive Manufacturing, V. S. Sharma, U.S. Dixit, A. Gupta, R. Verma, And V. Sharma, Eds., In Lecture Notes In Mechanical Engineering. Singapore: Springer Nature, 2024, Pp. 67–76. Doi: 10.1007/978-981-99-6094-1_7.</a:t>
            </a:r>
          </a:p>
          <a:p>
            <a:pPr marL="342900" indent="-342900" algn="just">
              <a:buFont typeface="Wingdings" panose="05000000000000000000" pitchFamily="2" charset="2"/>
              <a:buChar char="§"/>
            </a:pPr>
            <a:r>
              <a:rPr lang="en-GB" sz="2400" dirty="0">
                <a:latin typeface="Myriad Pro"/>
              </a:rPr>
              <a:t>Hum, S., (2015). 4 Ways Threadless Built a Fanatical Community Through WOM, available @: </a:t>
            </a:r>
            <a:r>
              <a:rPr lang="en-GB" sz="2400" u="sng" dirty="0">
                <a:latin typeface="Myriad Pro"/>
                <a:hlinkClick r:id="rId2"/>
              </a:rPr>
              <a:t>https://www.referralcandy.com/blog/threadless-marketing-strategy</a:t>
            </a:r>
            <a:r>
              <a:rPr lang="en-GB" sz="2400" dirty="0">
                <a:latin typeface="Myriad Pro"/>
              </a:rPr>
              <a:t>, (Accessed on 30/08/2024).</a:t>
            </a:r>
          </a:p>
          <a:p>
            <a:pPr marL="342900" indent="-342900" algn="just">
              <a:buFont typeface="Wingdings" panose="05000000000000000000" pitchFamily="2" charset="2"/>
              <a:buChar char="§"/>
            </a:pPr>
            <a:r>
              <a:rPr lang="en-GB" sz="2400" dirty="0">
                <a:latin typeface="Myriad Pro"/>
              </a:rPr>
              <a:t>Johnson, G., Whittington, R., Scholes, K., Angwin, D. and </a:t>
            </a:r>
            <a:r>
              <a:rPr lang="en-GB" sz="2400" dirty="0" err="1">
                <a:latin typeface="Myriad Pro"/>
              </a:rPr>
              <a:t>Regnér</a:t>
            </a:r>
            <a:r>
              <a:rPr lang="en-GB" sz="2400" dirty="0">
                <a:latin typeface="Myriad Pro"/>
              </a:rPr>
              <a:t>, P. (2017),  Exploring strategy, Pearson, London.</a:t>
            </a:r>
          </a:p>
          <a:p>
            <a:pPr marL="342900" indent="-342900" algn="just">
              <a:buFont typeface="Wingdings" panose="05000000000000000000" pitchFamily="2" charset="2"/>
              <a:buChar char="§"/>
            </a:pPr>
            <a:r>
              <a:rPr lang="en-GB" sz="2400" dirty="0" err="1">
                <a:latin typeface="Myriad Pro"/>
              </a:rPr>
              <a:t>Truested</a:t>
            </a:r>
            <a:r>
              <a:rPr lang="en-GB" sz="2400" dirty="0">
                <a:latin typeface="Myriad Pro"/>
              </a:rPr>
              <a:t> (2019). How Threadless Gives Every Customer A Voice and Style, available @: </a:t>
            </a:r>
            <a:r>
              <a:rPr lang="en-GB" sz="2400" u="sng" dirty="0">
                <a:latin typeface="Myriad Pro"/>
                <a:hlinkClick r:id="rId3"/>
              </a:rPr>
              <a:t>https://truested.com/story/threadless</a:t>
            </a:r>
            <a:r>
              <a:rPr lang="en-GB" sz="2400" dirty="0">
                <a:latin typeface="Myriad Pro"/>
              </a:rPr>
              <a:t>, (Accessed 30/08/2024).</a:t>
            </a:r>
          </a:p>
          <a:p>
            <a:endParaRPr lang="en-GB" sz="2800" dirty="0">
              <a:latin typeface="Myriad Pro"/>
            </a:endParaRPr>
          </a:p>
        </p:txBody>
      </p:sp>
      <p:pic>
        <p:nvPicPr>
          <p:cNvPr id="2" name="Picture 1">
            <a:extLst>
              <a:ext uri="{FF2B5EF4-FFF2-40B4-BE49-F238E27FC236}">
                <a16:creationId xmlns:a16="http://schemas.microsoft.com/office/drawing/2014/main" id="{09B7387A-9DB8-4431-B4B4-5BDB1BC19944}"/>
              </a:ext>
            </a:extLst>
          </p:cNvPr>
          <p:cNvPicPr>
            <a:picLocks noChangeAspect="1"/>
          </p:cNvPicPr>
          <p:nvPr/>
        </p:nvPicPr>
        <p:blipFill>
          <a:blip r:embed="rId4"/>
          <a:stretch>
            <a:fillRect/>
          </a:stretch>
        </p:blipFill>
        <p:spPr>
          <a:xfrm>
            <a:off x="0" y="5778914"/>
            <a:ext cx="2883658" cy="1079086"/>
          </a:xfrm>
          <a:prstGeom prst="rect">
            <a:avLst/>
          </a:prstGeom>
        </p:spPr>
      </p:pic>
    </p:spTree>
    <p:extLst>
      <p:ext uri="{BB962C8B-B14F-4D97-AF65-F5344CB8AC3E}">
        <p14:creationId xmlns:p14="http://schemas.microsoft.com/office/powerpoint/2010/main" val="2631474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theme/theme1.xml><?xml version="1.0" encoding="utf-8"?>
<a:theme xmlns:a="http://schemas.openxmlformats.org/drawingml/2006/main" name="Kogan Pag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24709</TotalTime>
  <Words>2553</Words>
  <Application>Microsoft Office PowerPoint</Application>
  <PresentationFormat>Widescreen</PresentationFormat>
  <Paragraphs>281</Paragraphs>
  <Slides>45</Slides>
  <Notes>26</Notes>
  <HiddenSlides>0</HiddenSlides>
  <MMClips>0</MMClip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Kogan Page</vt:lpstr>
      <vt:lpstr>       Strategic Management for Business – LCLM 6001 Week 7 :  Emerging Technological Trends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1  FUNDAMENTALS OF PERFORMANCE MANAGEMENT</dc:title>
  <dc:creator>Michael Armstrong Armstrong</dc:creator>
  <cp:lastModifiedBy>Adegbite, Oluwaseun</cp:lastModifiedBy>
  <cp:revision>388</cp:revision>
  <dcterms:created xsi:type="dcterms:W3CDTF">2021-05-12T10:15:20Z</dcterms:created>
  <dcterms:modified xsi:type="dcterms:W3CDTF">2024-10-07T11:23:52Z</dcterms:modified>
</cp:coreProperties>
</file>