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3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  <p:sldMasterId id="2147483708" r:id="rId3"/>
    <p:sldMasterId id="2147483728" r:id="rId4"/>
  </p:sldMasterIdLst>
  <p:notesMasterIdLst>
    <p:notesMasterId r:id="rId17"/>
  </p:notesMasterIdLst>
  <p:sldIdLst>
    <p:sldId id="257" r:id="rId5"/>
    <p:sldId id="347" r:id="rId6"/>
    <p:sldId id="348" r:id="rId7"/>
    <p:sldId id="317" r:id="rId8"/>
    <p:sldId id="318" r:id="rId9"/>
    <p:sldId id="319" r:id="rId10"/>
    <p:sldId id="331" r:id="rId11"/>
    <p:sldId id="327" r:id="rId12"/>
    <p:sldId id="328" r:id="rId13"/>
    <p:sldId id="329" r:id="rId14"/>
    <p:sldId id="330" r:id="rId15"/>
    <p:sldId id="3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FED8B0-D7BE-4259-A168-D69CE82D1F7D}" v="7" dt="2025-05-19T23:18:13.852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36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7060A2-977C-4D55-811D-E0D711D5864E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78FD69-B628-42E1-AA7B-45B11E0B3F72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DEBF7B-44E6-42AB-BF2B-D679607C8DC6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7CFE7-4D1F-456A-9F34-F7D09491A8C0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5275F-E675-4BD4-A428-29D3F63990D7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7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9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23601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8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1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5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7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495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9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0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62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00320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2836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7365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ADEBF7B-44E6-42AB-BF2B-D679607C8DC6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1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20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6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2150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55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3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75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256B2C26-C343-4F83-9F3B-B9F19E82E779}" type="datetime1">
              <a:rPr lang="en-GB" smtClean="0"/>
              <a:t>03/06/2025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42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9196D155-E791-4561-BDCD-F71C5A9E3566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86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1036667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F74752E6-73F9-48E5-A102-C2BCC0EBAA77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15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071526DF-FFA7-4D1F-8959-48F32950BD47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23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FB28A280-7DFE-4EAD-ADC0-FBA812BC02A2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0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ADA16EA6-45FD-4406-8AF1-BB4E2DA630CC}" type="datetime1">
              <a:rPr lang="en-GB" smtClean="0"/>
              <a:t>03/06/2025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6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64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674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59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ADEBF7B-44E6-42AB-BF2B-D679607C8DC6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79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53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14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80546364-4DD8-4A3D-9130-D0EC6937C1B6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574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1081E64-4D0D-4359-8626-5EEFBD212BEC}" type="datetime1">
              <a:rPr lang="en-GB" smtClean="0"/>
              <a:t>03/06/2025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5255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45A2C-E3EA-4CC6-9390-DF29702C8883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6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91B33-3256-47ED-99C3-093A4E39D0B5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5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7C7C-0267-4376-82C2-23BAEAF93DD5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11C562-516A-480F-813B-18B1AA8EFA6E}" type="datetime1">
              <a:rPr lang="en-GB" smtClean="0"/>
              <a:t>03/06/2025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93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940E72F1-6B80-4229-8B1B-1715059B2F96}" type="datetime1">
              <a:rPr lang="en-GB" smtClean="0"/>
              <a:t>03/06/2025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20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156AA565-EAAD-4A6E-A1D9-B65D6BC7051F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81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DBD6BD-9DE9-42B2-BD4E-57CCB7AD0329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131745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C47299B2-5749-474A-BD22-91B52DAB7DD9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743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36CED64B-2BA4-44EC-B16F-F8030797CC73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1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CB0728C0-DF5B-4ABC-86E1-BA27E70251F7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92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C8D2E083-6370-4C3D-B5B8-55D2D6F7FA7B}" type="datetime1">
              <a:rPr lang="en-GB" smtClean="0"/>
              <a:t>03/06/2025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4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96B6876-A6EC-43E2-853C-A6A3796FB3B7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0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B9D9A05B-7636-4609-BF84-2A84CF365F21}" type="datetime1">
              <a:rPr lang="en-GB" smtClean="0"/>
              <a:t>03/06/2025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5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21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9795F05-8A2C-4E55-97D0-F2536EDC5AC0}" type="datetime1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46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FD34B-75AD-416D-88C0-F1A1D24ED8C0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8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F9F7D-F4F9-43D1-9D4E-59DFA38D9A82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526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B0E85-61C6-4374-A389-72E4E08ED92C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21153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7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slideLayout" Target="../slideLayouts/slideLayout3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Relationship Id="rId22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theme" Target="../theme/theme3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18" Type="http://schemas.openxmlformats.org/officeDocument/2006/relationships/slideLayout" Target="../slideLayouts/slideLayout68.xml"/><Relationship Id="rId3" Type="http://schemas.openxmlformats.org/officeDocument/2006/relationships/slideLayout" Target="../slideLayouts/slideLayout53.xml"/><Relationship Id="rId21" Type="http://schemas.openxmlformats.org/officeDocument/2006/relationships/theme" Target="../theme/theme4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17" Type="http://schemas.openxmlformats.org/officeDocument/2006/relationships/slideLayout" Target="../slideLayouts/slideLayout67.xml"/><Relationship Id="rId2" Type="http://schemas.openxmlformats.org/officeDocument/2006/relationships/slideLayout" Target="../slideLayouts/slideLayout52.xml"/><Relationship Id="rId16" Type="http://schemas.openxmlformats.org/officeDocument/2006/relationships/slideLayout" Target="../slideLayouts/slideLayout66.xml"/><Relationship Id="rId20" Type="http://schemas.openxmlformats.org/officeDocument/2006/relationships/slideLayout" Target="../slideLayouts/slideLayout70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0.xml"/><Relationship Id="rId19" Type="http://schemas.openxmlformats.org/officeDocument/2006/relationships/slideLayout" Target="../slideLayouts/slideLayout69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  <p:sldLayoutId id="2147483675" r:id="rId13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29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999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  <p:sldLayoutId id="2147483726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24335B3-28D2-48B0-A89A-7E7FE5266155}" type="datetime1">
              <a:rPr lang="en-GB" smtClean="0"/>
              <a:t>03/06/2025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551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  <p:sldLayoutId id="2147483746" r:id="rId18"/>
    <p:sldLayoutId id="2147483747" r:id="rId19"/>
    <p:sldLayoutId id="2147483748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64.xml"/><Relationship Id="rId1" Type="http://schemas.openxmlformats.org/officeDocument/2006/relationships/video" Target="https://www.youtube.com/embed/NNSHu0rkew8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 (ACCA7015)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Week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Exploring the Dataset</a:t>
            </a:r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3E5E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3E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The Data Mining Process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Mining Approaches and Techniques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7CD849-6269-BCEB-78F6-F730C6109C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569C13-F370-EE04-BBE8-3649C0C861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A261CD0-F676-3941-A239-1720C0AD3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AD8D5-1D9E-DDF7-465E-0408E8E8C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of Data Analytics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56820-5C7F-2E2F-9135-FB8E9C3BD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B5334-4E4F-1094-63C6-715DDCB7E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47B1E-BF59-D74F-8C83-B2670A364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55339F0-D149-FA54-2A5E-F00245B18AD8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358219" y="1054131"/>
          <a:ext cx="11235280" cy="462377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443205">
                  <a:extLst>
                    <a:ext uri="{9D8B030D-6E8A-4147-A177-3AD203B41FA5}">
                      <a16:colId xmlns:a16="http://schemas.microsoft.com/office/drawing/2014/main" val="3446472126"/>
                    </a:ext>
                  </a:extLst>
                </a:gridCol>
                <a:gridCol w="2385392">
                  <a:extLst>
                    <a:ext uri="{9D8B030D-6E8A-4147-A177-3AD203B41FA5}">
                      <a16:colId xmlns:a16="http://schemas.microsoft.com/office/drawing/2014/main" val="3134482836"/>
                    </a:ext>
                  </a:extLst>
                </a:gridCol>
                <a:gridCol w="5062330">
                  <a:extLst>
                    <a:ext uri="{9D8B030D-6E8A-4147-A177-3AD203B41FA5}">
                      <a16:colId xmlns:a16="http://schemas.microsoft.com/office/drawing/2014/main" val="2175938448"/>
                    </a:ext>
                  </a:extLst>
                </a:gridCol>
                <a:gridCol w="2344353">
                  <a:extLst>
                    <a:ext uri="{9D8B030D-6E8A-4147-A177-3AD203B41FA5}">
                      <a16:colId xmlns:a16="http://schemas.microsoft.com/office/drawing/2014/main" val="2944139828"/>
                    </a:ext>
                  </a:extLst>
                </a:gridCol>
              </a:tblGrid>
              <a:tr h="247474">
                <a:tc>
                  <a:txBody>
                    <a:bodyPr/>
                    <a:lstStyle/>
                    <a:p>
                      <a:r>
                        <a:rPr lang="en-GB" sz="1800" b="1"/>
                        <a:t>Tool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Primary Use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Key Features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Audience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73718279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Microsoft Power BI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Data visualisation and reporting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Interactive dashboards, real-time analytics, seamless integration with Microsoft tools, AI-driven insights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Business users, analysts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618670155"/>
                  </a:ext>
                </a:extLst>
              </a:tr>
              <a:tr h="989894">
                <a:tc>
                  <a:txBody>
                    <a:bodyPr/>
                    <a:lstStyle/>
                    <a:p>
                      <a:r>
                        <a:rPr lang="en-GB" sz="1800" b="1"/>
                        <a:t>Tableau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Advanced data visualisation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Drag-and-drop interface, rich visualisations, connectivity to multiple data sources, collaborative sharing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Business users, data analysts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119789117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Weka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Machine learning and data mining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GUI-based ML tools, data preprocessing, clustering, classification, regression, integration with Python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Researchers, educators, beginners in ML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49194215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Python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Programming and analysis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Libraries like Pandas, NumPy, Scikit-learn; data manipulation, statistical analysis, machine learning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Data scientists, developers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932839794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R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Statistical analysis and visualisation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Advanced statistical techniques, visualisation with ggplot2, data cleaning with dplyr, machine learning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Academics, statisticians, researchers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3504777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07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96CD72-FBAD-0160-4A6F-433EE56DA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Analysis by Using MS Power PI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DF500-D207-CEFB-C6B8-6BB36D500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006AD-B752-FBC9-1416-9B09B1E9E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93A84-982A-B15D-9FC1-0DCA45944075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r>
              <a:rPr lang="en-GB"/>
              <a:t>Introduction to Data Mining</a:t>
            </a:r>
          </a:p>
        </p:txBody>
      </p:sp>
      <p:pic>
        <p:nvPicPr>
          <p:cNvPr id="7" name="Online Media 6" title="Power BI Tutorial for Beginners">
            <a:hlinkClick r:id="" action="ppaction://media"/>
            <a:extLst>
              <a:ext uri="{FF2B5EF4-FFF2-40B4-BE49-F238E27FC236}">
                <a16:creationId xmlns:a16="http://schemas.microsoft.com/office/drawing/2014/main" id="{50875109-0E30-40AF-491C-E161F50E61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8765" y="227012"/>
            <a:ext cx="10747235" cy="607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6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210F1-8B27-F9CC-5B45-995ACB85A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0C2F3-71DC-E510-95FF-8B3CC246B6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100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33D8F6B-4286-4B23-8303-499232A23FFD}" type="datetime1">
              <a:rPr lang="en-GB" smtClean="0"/>
              <a:pPr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C7E39-92D5-19BF-FAF5-99F3E3592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400" kern="1200">
                <a:solidFill>
                  <a:srgbClr val="E0E6E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A8199-66A0-CC25-F097-2F84816A7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ctr" defTabSz="914400" rtl="0" eaLnBrk="1" latinLnBrk="0" hangingPunct="1">
              <a:defRPr sz="1100" b="1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5354B8C-8DDF-4B27-B546-3314AB522749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109B6-8FE3-3187-A8DE-08B8C7AA0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Install MS Power PI</a:t>
            </a:r>
          </a:p>
          <a:p>
            <a:r>
              <a:rPr lang="en-GB" dirty="0"/>
              <a:t>Import the sample Excel sheet data.</a:t>
            </a:r>
          </a:p>
          <a:p>
            <a:r>
              <a:rPr lang="en-GB" dirty="0"/>
              <a:t>Understand and import the data.</a:t>
            </a:r>
          </a:p>
          <a:p>
            <a:r>
              <a:rPr lang="en-GB" dirty="0"/>
              <a:t>Learn how to transform the Data.</a:t>
            </a:r>
          </a:p>
          <a:p>
            <a:r>
              <a:rPr lang="en-GB" dirty="0"/>
              <a:t>Create different visuals.</a:t>
            </a:r>
          </a:p>
          <a:p>
            <a:r>
              <a:rPr lang="en-GB" dirty="0"/>
              <a:t>Share the output.</a:t>
            </a:r>
          </a:p>
        </p:txBody>
      </p:sp>
    </p:spTree>
    <p:extLst>
      <p:ext uri="{BB962C8B-B14F-4D97-AF65-F5344CB8AC3E}">
        <p14:creationId xmlns:p14="http://schemas.microsoft.com/office/powerpoint/2010/main" val="354704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338E8F-CD70-D859-18E3-59DF438BF42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6EF448-2F0F-E52C-7215-F6E3905AD4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603FE7-0123-CCA0-5FCE-1D3B20A1DC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7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2E0130-1C77-2C8F-C7A8-17AF9FB9F6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Exploring the Dataset “</a:t>
            </a:r>
            <a:r>
              <a:rPr lang="nb-NO" dirty="0"/>
              <a:t>Super Store DataSet 2019-2022 (For Assignment)</a:t>
            </a:r>
            <a:r>
              <a:rPr lang="en-GB" dirty="0"/>
              <a:t> ”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1130DD2-9EC7-B01C-6FFD-4B809B4907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09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Individually, prepare a </a:t>
            </a:r>
            <a:r>
              <a:rPr lang="en-GB" b="1" dirty="0"/>
              <a:t>1–2 pages structured report</a:t>
            </a:r>
            <a:r>
              <a:rPr lang="en-GB" dirty="0"/>
              <a:t> detailing the chosen dataset and its relevance to a business problem. This report should include a clear explanation of:</a:t>
            </a:r>
          </a:p>
          <a:p>
            <a:r>
              <a:rPr lang="en-GB" dirty="0"/>
              <a:t> The </a:t>
            </a:r>
            <a:r>
              <a:rPr lang="en-GB" b="1" dirty="0"/>
              <a:t>business context</a:t>
            </a:r>
            <a:r>
              <a:rPr lang="en-GB" dirty="0"/>
              <a:t> and why this dataset is relevant.</a:t>
            </a:r>
          </a:p>
          <a:p>
            <a:r>
              <a:rPr lang="en-GB" dirty="0"/>
              <a:t> A </a:t>
            </a:r>
            <a:r>
              <a:rPr lang="en-GB" b="1" dirty="0"/>
              <a:t>description of dataset attributes</a:t>
            </a:r>
            <a:r>
              <a:rPr lang="en-GB" dirty="0"/>
              <a:t> and structure.</a:t>
            </a:r>
          </a:p>
          <a:p>
            <a:r>
              <a:rPr lang="en-GB" dirty="0"/>
              <a:t> An </a:t>
            </a:r>
            <a:r>
              <a:rPr lang="en-GB" b="1" dirty="0"/>
              <a:t>initial assessment of data challenges</a:t>
            </a:r>
            <a:r>
              <a:rPr lang="en-GB" dirty="0"/>
              <a:t> that may affect analysis.</a:t>
            </a:r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7CD4F-5366-7D85-F026-B693B35B9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5579-209C-4150-FC4C-96E212E6D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F7660-5FB1-437C-E35B-F07D1DBBC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 Section 1: Business Context </a:t>
            </a:r>
          </a:p>
          <a:p>
            <a:r>
              <a:rPr lang="en-GB" dirty="0"/>
              <a:t>Describe the </a:t>
            </a:r>
            <a:r>
              <a:rPr lang="en-GB" b="1" dirty="0"/>
              <a:t>industry or domain</a:t>
            </a:r>
            <a:r>
              <a:rPr lang="en-GB" dirty="0"/>
              <a:t> related to the dataset (e.g., Retail, Finance, Healthcare).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a </a:t>
            </a:r>
            <a:r>
              <a:rPr lang="en-GB" b="1" dirty="0"/>
              <a:t>specific business problem</a:t>
            </a:r>
            <a:r>
              <a:rPr lang="en-GB" dirty="0"/>
              <a:t> the dataset can help solve.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 the </a:t>
            </a:r>
            <a:r>
              <a:rPr lang="en-GB" b="1" dirty="0"/>
              <a:t>potential stakeholders</a:t>
            </a:r>
            <a:r>
              <a:rPr lang="en-GB" dirty="0"/>
              <a:t> who would use insights from this data (e.g., marketing managers, financial analysts).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b="1" dirty="0"/>
              <a:t>Example for a Retail Dataset:</a:t>
            </a:r>
            <a:br>
              <a:rPr lang="en-GB" dirty="0"/>
            </a:br>
            <a:r>
              <a:rPr lang="en-GB" i="1" dirty="0"/>
              <a:t>"The dataset focuses on online retail transactions, which is crucial for understanding customer purchasing behaviour. The business problem being addressed is customer churn – identifying why certain customers stop purchasing and how to retain them. Key stakeholders include marketing and sales teams responsible for customer retention strategies."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8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5C7ED-EC52-BB81-EEB3-C7AEE430B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BB7C-F18C-7D00-00FB-B33CE9350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21467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 Section 2: Dataset Overview</a:t>
            </a:r>
          </a:p>
          <a:p>
            <a:r>
              <a:rPr lang="en-GB" b="1" dirty="0"/>
              <a:t>Dataset Name &amp; Source</a:t>
            </a:r>
            <a:r>
              <a:rPr lang="en-GB" dirty="0"/>
              <a:t> (e.g., Kaggle, UCI, Government Data Portal).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Number of Records &amp; Features</a:t>
            </a:r>
            <a:r>
              <a:rPr lang="en-GB" dirty="0"/>
              <a:t> (e.g., 50,000 transactions, 15 features).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Attributes</a:t>
            </a:r>
            <a:r>
              <a:rPr lang="en-GB" dirty="0"/>
              <a:t> – Provide a brief description of the </a:t>
            </a:r>
            <a:r>
              <a:rPr lang="en-GB" b="1" dirty="0"/>
              <a:t>features</a:t>
            </a:r>
            <a:r>
              <a:rPr lang="en-GB" dirty="0"/>
              <a:t> in the dataset.</a:t>
            </a:r>
          </a:p>
          <a:p>
            <a:r>
              <a:rPr lang="en-GB" dirty="0"/>
              <a:t> </a:t>
            </a:r>
            <a:r>
              <a:rPr lang="en-GB" b="1" dirty="0"/>
              <a:t>Example Table: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797A4A4-A513-A16B-FB54-7389D6665C6E}"/>
              </a:ext>
            </a:extLst>
          </p:cNvPr>
          <p:cNvGraphicFramePr>
            <a:graphicFrameLocks noGrp="1"/>
          </p:cNvGraphicFramePr>
          <p:nvPr/>
        </p:nvGraphicFramePr>
        <p:xfrm>
          <a:off x="351934" y="3429000"/>
          <a:ext cx="11571288" cy="2194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57096">
                  <a:extLst>
                    <a:ext uri="{9D8B030D-6E8A-4147-A177-3AD203B41FA5}">
                      <a16:colId xmlns:a16="http://schemas.microsoft.com/office/drawing/2014/main" val="2163291217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2759619742"/>
                    </a:ext>
                  </a:extLst>
                </a:gridCol>
                <a:gridCol w="3857096">
                  <a:extLst>
                    <a:ext uri="{9D8B030D-6E8A-4147-A177-3AD203B41FA5}">
                      <a16:colId xmlns:a16="http://schemas.microsoft.com/office/drawing/2014/main" val="19664860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 Value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40529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Customer 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Unique identifier for each customer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12345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64841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Purchase Date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Date of transaction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2023-01-15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58650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Transaction Amount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purchase value in GBP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£75.30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42151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Product 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Type of item purchased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Electronics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258337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Discount Applied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Percentage discount on purchase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0966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878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7D4BC-4A79-7D18-B8FA-DC62C0150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Phase 1: Business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78020-3FD7-B0C7-4806-46CCB2ADC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 Section 3: Potential Data Challenges </a:t>
            </a:r>
          </a:p>
          <a:p>
            <a:r>
              <a:rPr lang="en-GB" b="1" dirty="0"/>
              <a:t>Identify at least three challenges</a:t>
            </a:r>
            <a:r>
              <a:rPr lang="en-GB" dirty="0"/>
              <a:t> that may arise in later stages (Data Understanding, Modelling).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issues like </a:t>
            </a:r>
            <a:r>
              <a:rPr lang="en-GB" b="1" dirty="0"/>
              <a:t>missing values, data inconsistencies, outliers, or bias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Example Challenges:</a:t>
            </a:r>
            <a:endParaRPr lang="en-GB" dirty="0"/>
          </a:p>
          <a:p>
            <a:pPr lvl="1"/>
            <a:r>
              <a:rPr lang="en-GB" dirty="0"/>
              <a:t> </a:t>
            </a:r>
            <a:r>
              <a:rPr lang="en-GB" b="1" dirty="0"/>
              <a:t>Missing values:</a:t>
            </a:r>
            <a:r>
              <a:rPr lang="en-GB" dirty="0"/>
              <a:t> Some customer records may not have transaction history, affecting churn prediction models.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Duplicate entries:</a:t>
            </a:r>
            <a:r>
              <a:rPr lang="en-GB" dirty="0"/>
              <a:t> Repeated transactions for the same customer could skew total sales calculations.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Unbalanced data:</a:t>
            </a:r>
            <a:r>
              <a:rPr lang="en-GB" dirty="0"/>
              <a:t> If most customers in the dataset are from a single region, it may not generalise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50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04C68-819B-CE62-BA24-738847DA781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448800" y="4114800"/>
            <a:ext cx="2743200" cy="365125"/>
          </a:xfrm>
        </p:spPr>
        <p:txBody>
          <a:bodyPr/>
          <a:lstStyle/>
          <a:p>
            <a:fld id="{390E2D10-53E8-4CEA-A19C-29B21405878A}" type="datetime1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22B4D-184D-BBB0-CAD6-F19F45FD34F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59989-08C6-2C58-4121-7048A0EB143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28450" y="5676900"/>
            <a:ext cx="463550" cy="373063"/>
          </a:xfrm>
        </p:spPr>
        <p:txBody>
          <a:bodyPr/>
          <a:lstStyle/>
          <a:p>
            <a:fld id="{85354B8C-8DDF-4B27-B546-3314AB52274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05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4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21C4095-F2EF-4D6F-A586-D790030BBF11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202</TotalTime>
  <Words>715</Words>
  <Application>Microsoft Office PowerPoint</Application>
  <PresentationFormat>Widescreen</PresentationFormat>
  <Paragraphs>122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Wingdings</vt:lpstr>
      <vt:lpstr>UWTSD Serif 2</vt:lpstr>
      <vt:lpstr>UWTSD Serif 1</vt:lpstr>
      <vt:lpstr>UWTSD Serif 2025</vt:lpstr>
      <vt:lpstr>1_UWTSD Serif 2025</vt:lpstr>
      <vt:lpstr>Data Mining &amp; Visualisation (ACCA7015)  Week 4</vt:lpstr>
      <vt:lpstr>Weekly schedule</vt:lpstr>
      <vt:lpstr>Recap</vt:lpstr>
      <vt:lpstr>Tools of Data Analytics</vt:lpstr>
      <vt:lpstr>PowerPoint Presentation</vt:lpstr>
      <vt:lpstr>Class Activity</vt:lpstr>
      <vt:lpstr>Exploring the Dataset “Super Store DataSet 2019-2022 (For Assignment) ”</vt:lpstr>
      <vt:lpstr>Activity - Phase 1: Business Understanding</vt:lpstr>
      <vt:lpstr>Activity - Phase 1: Business Understanding</vt:lpstr>
      <vt:lpstr>Activity - Phase 1: Business Understanding</vt:lpstr>
      <vt:lpstr>Activity - Phase 1: Business Understanding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5</cp:revision>
  <dcterms:created xsi:type="dcterms:W3CDTF">2025-01-20T20:44:16Z</dcterms:created>
  <dcterms:modified xsi:type="dcterms:W3CDTF">2025-06-03T09:04:34Z</dcterms:modified>
</cp:coreProperties>
</file>