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4" r:id="rId2"/>
    <p:sldId id="300" r:id="rId3"/>
    <p:sldId id="357" r:id="rId4"/>
    <p:sldId id="358" r:id="rId5"/>
    <p:sldId id="353" r:id="rId6"/>
    <p:sldId id="366" r:id="rId7"/>
    <p:sldId id="367" r:id="rId8"/>
    <p:sldId id="368" r:id="rId9"/>
    <p:sldId id="369" r:id="rId10"/>
    <p:sldId id="370" r:id="rId11"/>
    <p:sldId id="375" r:id="rId12"/>
    <p:sldId id="371" r:id="rId13"/>
    <p:sldId id="372" r:id="rId14"/>
    <p:sldId id="373" r:id="rId15"/>
    <p:sldId id="359" r:id="rId16"/>
    <p:sldId id="363" r:id="rId17"/>
    <p:sldId id="364" r:id="rId18"/>
    <p:sldId id="365" r:id="rId19"/>
    <p:sldId id="3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EFAA3E-7A9F-4721-A527-B8E46372D709}" v="3" dt="2023-03-24T13:14:09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Hole" userId="a131402a-191c-4885-ab61-475e015fddd2" providerId="ADAL" clId="{4BEFAA3E-7A9F-4721-A527-B8E46372D709}"/>
    <pc:docChg chg="custSel addSld modSld">
      <pc:chgData name="Stephen Hole" userId="a131402a-191c-4885-ab61-475e015fddd2" providerId="ADAL" clId="{4BEFAA3E-7A9F-4721-A527-B8E46372D709}" dt="2023-03-24T13:15:22.782" v="34" actId="122"/>
      <pc:docMkLst>
        <pc:docMk/>
      </pc:docMkLst>
      <pc:sldChg chg="addSp delSp modSp new mod">
        <pc:chgData name="Stephen Hole" userId="a131402a-191c-4885-ab61-475e015fddd2" providerId="ADAL" clId="{4BEFAA3E-7A9F-4721-A527-B8E46372D709}" dt="2023-03-24T13:15:22.782" v="34" actId="122"/>
        <pc:sldMkLst>
          <pc:docMk/>
          <pc:sldMk cId="2053913162" sldId="375"/>
        </pc:sldMkLst>
        <pc:spChg chg="mod">
          <ac:chgData name="Stephen Hole" userId="a131402a-191c-4885-ab61-475e015fddd2" providerId="ADAL" clId="{4BEFAA3E-7A9F-4721-A527-B8E46372D709}" dt="2023-03-24T13:15:22.782" v="34" actId="122"/>
          <ac:spMkLst>
            <pc:docMk/>
            <pc:sldMk cId="2053913162" sldId="375"/>
            <ac:spMk id="2" creationId="{DC72BB36-E721-4C86-B54E-CD45B89E2309}"/>
          </ac:spMkLst>
        </pc:spChg>
        <pc:spChg chg="del">
          <ac:chgData name="Stephen Hole" userId="a131402a-191c-4885-ab61-475e015fddd2" providerId="ADAL" clId="{4BEFAA3E-7A9F-4721-A527-B8E46372D709}" dt="2023-03-24T13:11:13.120" v="1"/>
          <ac:spMkLst>
            <pc:docMk/>
            <pc:sldMk cId="2053913162" sldId="375"/>
            <ac:spMk id="3" creationId="{82168FAB-7C4D-4B3A-A8DD-841020BECBB6}"/>
          </ac:spMkLst>
        </pc:spChg>
        <pc:spChg chg="del">
          <ac:chgData name="Stephen Hole" userId="a131402a-191c-4885-ab61-475e015fddd2" providerId="ADAL" clId="{4BEFAA3E-7A9F-4721-A527-B8E46372D709}" dt="2023-03-24T13:11:18.304" v="2" actId="478"/>
          <ac:spMkLst>
            <pc:docMk/>
            <pc:sldMk cId="2053913162" sldId="375"/>
            <ac:spMk id="4" creationId="{CC418956-080C-4140-8D03-D8E5A3FD443F}"/>
          </ac:spMkLst>
        </pc:spChg>
        <pc:spChg chg="add del mod">
          <ac:chgData name="Stephen Hole" userId="a131402a-191c-4885-ab61-475e015fddd2" providerId="ADAL" clId="{4BEFAA3E-7A9F-4721-A527-B8E46372D709}" dt="2023-03-24T13:12:14.131" v="5"/>
          <ac:spMkLst>
            <pc:docMk/>
            <pc:sldMk cId="2053913162" sldId="375"/>
            <ac:spMk id="7" creationId="{4D508671-5248-4BC9-8435-D6C2D296F199}"/>
          </ac:spMkLst>
        </pc:spChg>
        <pc:picChg chg="add del mod">
          <ac:chgData name="Stephen Hole" userId="a131402a-191c-4885-ab61-475e015fddd2" providerId="ADAL" clId="{4BEFAA3E-7A9F-4721-A527-B8E46372D709}" dt="2023-03-24T13:11:35.979" v="4" actId="478"/>
          <ac:picMkLst>
            <pc:docMk/>
            <pc:sldMk cId="2053913162" sldId="375"/>
            <ac:picMk id="5" creationId="{5C245777-88D2-4C20-BC9D-34D968F3A02C}"/>
          </ac:picMkLst>
        </pc:picChg>
        <pc:picChg chg="add mod">
          <ac:chgData name="Stephen Hole" userId="a131402a-191c-4885-ab61-475e015fddd2" providerId="ADAL" clId="{4BEFAA3E-7A9F-4721-A527-B8E46372D709}" dt="2023-03-24T13:13:56.850" v="29" actId="1076"/>
          <ac:picMkLst>
            <pc:docMk/>
            <pc:sldMk cId="2053913162" sldId="375"/>
            <ac:picMk id="8" creationId="{67F8014A-3A32-4C61-AD82-737867EBB6D7}"/>
          </ac:picMkLst>
        </pc:picChg>
        <pc:picChg chg="add mod">
          <ac:chgData name="Stephen Hole" userId="a131402a-191c-4885-ab61-475e015fddd2" providerId="ADAL" clId="{4BEFAA3E-7A9F-4721-A527-B8E46372D709}" dt="2023-03-24T13:14:14.517" v="31" actId="1076"/>
          <ac:picMkLst>
            <pc:docMk/>
            <pc:sldMk cId="2053913162" sldId="375"/>
            <ac:picMk id="9" creationId="{D8ECFB52-4DF5-456D-A4C1-761A7E6C7714}"/>
          </ac:picMkLst>
        </pc:picChg>
        <pc:picChg chg="add mod">
          <ac:chgData name="Stephen Hole" userId="a131402a-191c-4885-ab61-475e015fddd2" providerId="ADAL" clId="{4BEFAA3E-7A9F-4721-A527-B8E46372D709}" dt="2023-03-24T13:14:58.312" v="33" actId="1076"/>
          <ac:picMkLst>
            <pc:docMk/>
            <pc:sldMk cId="2053913162" sldId="375"/>
            <ac:picMk id="11" creationId="{4C576B26-5FF1-4D6C-B2BB-46AF2845559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" y="2438401"/>
            <a:ext cx="12012084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 sz="2400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 sz="2400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 sz="2400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 sz="2400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 sz="2400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 sz="2400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 sz="2400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1320800" y="182880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1320800" y="6248400"/>
            <a:ext cx="2540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4572000" y="6248400"/>
            <a:ext cx="38608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9144000" y="6248400"/>
            <a:ext cx="2540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2265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269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49094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76917" y="2017713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60117" y="2017713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7686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2917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70730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13268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3355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7819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73110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336618" y="304801"/>
            <a:ext cx="2603500" cy="58277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4001" y="304801"/>
            <a:ext cx="7609417" cy="58277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92012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556684" y="1098551"/>
            <a:ext cx="58420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1066801" y="1098551"/>
            <a:ext cx="438151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721785" y="1520826"/>
            <a:ext cx="563033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1214967" y="1520826"/>
            <a:ext cx="491067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69333" y="1447801"/>
            <a:ext cx="747184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1016000" y="990601"/>
            <a:ext cx="42333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590551" y="1781175"/>
            <a:ext cx="10968567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 sz="240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524000" y="304800"/>
            <a:ext cx="1039071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576917" y="2017713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219200" y="63246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470400" y="63246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9042400" y="63246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66364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2514600" y="6248400"/>
            <a:ext cx="2285256" cy="457200"/>
          </a:xfrm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1C1C1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1C1C1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1C1C1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1C1C1C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solidFill>
                  <a:srgbClr val="1C1C1C"/>
                </a:solidFill>
              </a:rPr>
              <a:t>Semester 2 – 2022/2023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solidFill>
                <a:srgbClr val="1C1C1C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53000" y="6248400"/>
            <a:ext cx="3663280" cy="457200"/>
          </a:xfrm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>
                <a:solidFill>
                  <a:srgbClr val="1C1C1C"/>
                </a:solidFill>
              </a:rPr>
              <a:t>Object Oriented Programming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32C9A24-6438-4039-9137-61B9E05A740A}" type="slidenum">
              <a:rPr lang="en-US">
                <a:solidFill>
                  <a:srgbClr val="1C1C1C"/>
                </a:solidFill>
                <a:latin typeface="Tahoma" panose="020B0604030504040204" pitchFamily="34" charset="0"/>
                <a:ea typeface="MS PGothic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solidFill>
                <a:srgbClr val="1C1C1C"/>
              </a:solidFill>
              <a:latin typeface="Tahoma" panose="020B0604030504040204" pitchFamily="34" charset="0"/>
              <a:ea typeface="MS PGothic" panose="020B0600070205080204" pitchFamily="34" charset="-128"/>
            </a:endParaRP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03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/>
              <a:t>Topic 9b - Binary Search Trees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2927648" y="4005065"/>
            <a:ext cx="62646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400">
                <a:solidFill>
                  <a:srgbClr val="000000"/>
                </a:solidFill>
                <a:latin typeface="Tahoma" panose="020B0604030504040204" pitchFamily="34" charset="0"/>
                <a:ea typeface="MS PGothic" panose="020B0600070205080204" pitchFamily="34" charset="-128"/>
              </a:rPr>
              <a:t>Dr Stephen Hole</a:t>
            </a:r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304800"/>
            <a:ext cx="8468494" cy="1143000"/>
          </a:xfrm>
        </p:spPr>
        <p:txBody>
          <a:bodyPr/>
          <a:lstStyle/>
          <a:p>
            <a:pPr algn="ctr"/>
            <a:r>
              <a:rPr lang="en-GB"/>
              <a:t>Binary Tree Graphic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748078" y="2132857"/>
            <a:ext cx="8711960" cy="3663645"/>
            <a:chOff x="1755915" y="821775"/>
            <a:chExt cx="8955426" cy="3663645"/>
          </a:xfrm>
        </p:grpSpPr>
        <p:sp>
          <p:nvSpPr>
            <p:cNvPr id="6" name="Isosceles Triangle 5"/>
            <p:cNvSpPr/>
            <p:nvPr/>
          </p:nvSpPr>
          <p:spPr>
            <a:xfrm>
              <a:off x="5157870" y="2640341"/>
              <a:ext cx="2971541" cy="1741202"/>
            </a:xfrm>
            <a:prstGeom prst="triangle">
              <a:avLst>
                <a:gd name="adj" fmla="val 50847"/>
              </a:avLst>
            </a:prstGeom>
            <a:solidFill>
              <a:sysClr val="window" lastClr="FFFFFF"/>
            </a:solidFill>
            <a:ln w="19050" cap="flat" cmpd="sng" algn="ctr">
              <a:solidFill>
                <a:srgbClr val="5B9BD5">
                  <a:shade val="50000"/>
                </a:srgbClr>
              </a:solidFill>
              <a:prstDash val="sysDot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endParaRPr lang="en-GB" kern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endParaRPr>
            </a:p>
          </p:txBody>
        </p:sp>
        <p:sp>
          <p:nvSpPr>
            <p:cNvPr id="7" name="Oval 6"/>
            <p:cNvSpPr/>
            <p:nvPr/>
          </p:nvSpPr>
          <p:spPr>
            <a:xfrm>
              <a:off x="4353887" y="1912690"/>
              <a:ext cx="578840" cy="507532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B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3558331" y="285784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D</a:t>
              </a:r>
            </a:p>
          </p:txBody>
        </p:sp>
        <p:sp>
          <p:nvSpPr>
            <p:cNvPr id="9" name="Oval 8"/>
            <p:cNvSpPr/>
            <p:nvPr/>
          </p:nvSpPr>
          <p:spPr>
            <a:xfrm>
              <a:off x="5676550" y="3789026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H</a:t>
              </a:r>
            </a:p>
          </p:txBody>
        </p:sp>
        <p:sp>
          <p:nvSpPr>
            <p:cNvPr id="10" name="Oval 9"/>
            <p:cNvSpPr/>
            <p:nvPr/>
          </p:nvSpPr>
          <p:spPr>
            <a:xfrm>
              <a:off x="7155810" y="3789025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I</a:t>
              </a:r>
            </a:p>
          </p:txBody>
        </p:sp>
        <p:sp>
          <p:nvSpPr>
            <p:cNvPr id="11" name="Oval 10"/>
            <p:cNvSpPr/>
            <p:nvPr/>
          </p:nvSpPr>
          <p:spPr>
            <a:xfrm>
              <a:off x="6361652" y="2849459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F</a:t>
              </a:r>
            </a:p>
          </p:txBody>
        </p:sp>
        <p:sp>
          <p:nvSpPr>
            <p:cNvPr id="12" name="Oval 11"/>
            <p:cNvSpPr/>
            <p:nvPr/>
          </p:nvSpPr>
          <p:spPr>
            <a:xfrm>
              <a:off x="8270146" y="285785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G</a:t>
              </a:r>
            </a:p>
          </p:txBody>
        </p:sp>
        <p:sp>
          <p:nvSpPr>
            <p:cNvPr id="13" name="Oval 12"/>
            <p:cNvSpPr/>
            <p:nvPr/>
          </p:nvSpPr>
          <p:spPr>
            <a:xfrm>
              <a:off x="7155810" y="19084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C</a:t>
              </a:r>
            </a:p>
          </p:txBody>
        </p:sp>
        <p:sp>
          <p:nvSpPr>
            <p:cNvPr id="14" name="Oval 13"/>
            <p:cNvSpPr/>
            <p:nvPr/>
          </p:nvSpPr>
          <p:spPr>
            <a:xfrm>
              <a:off x="5707310" y="1224792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A</a:t>
              </a:r>
            </a:p>
          </p:txBody>
        </p:sp>
        <p:sp>
          <p:nvSpPr>
            <p:cNvPr id="15" name="Oval 14"/>
            <p:cNvSpPr/>
            <p:nvPr/>
          </p:nvSpPr>
          <p:spPr>
            <a:xfrm>
              <a:off x="5278073" y="2878820"/>
              <a:ext cx="578840" cy="511729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E</a:t>
              </a:r>
            </a:p>
          </p:txBody>
        </p:sp>
        <p:cxnSp>
          <p:nvCxnSpPr>
            <p:cNvPr id="16" name="Straight Connector 15"/>
            <p:cNvCxnSpPr>
              <a:stCxn id="14" idx="3"/>
              <a:endCxn id="7" idx="7"/>
            </p:cNvCxnSpPr>
            <p:nvPr/>
          </p:nvCxnSpPr>
          <p:spPr>
            <a:xfrm flipH="1">
              <a:off x="4847958" y="1661580"/>
              <a:ext cx="944121" cy="325436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Straight Connector 16"/>
            <p:cNvCxnSpPr>
              <a:stCxn id="14" idx="5"/>
              <a:endCxn id="13" idx="1"/>
            </p:cNvCxnSpPr>
            <p:nvPr/>
          </p:nvCxnSpPr>
          <p:spPr>
            <a:xfrm>
              <a:off x="6201381" y="1661580"/>
              <a:ext cx="1039198" cy="3218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8" name="Straight Connector 17"/>
            <p:cNvCxnSpPr>
              <a:stCxn id="7" idx="3"/>
              <a:endCxn id="8" idx="0"/>
            </p:cNvCxnSpPr>
            <p:nvPr/>
          </p:nvCxnSpPr>
          <p:spPr>
            <a:xfrm flipH="1">
              <a:off x="3847751" y="2345896"/>
              <a:ext cx="590905" cy="51195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Straight Connector 18"/>
            <p:cNvCxnSpPr>
              <a:stCxn id="7" idx="5"/>
              <a:endCxn id="15" idx="0"/>
            </p:cNvCxnSpPr>
            <p:nvPr/>
          </p:nvCxnSpPr>
          <p:spPr>
            <a:xfrm>
              <a:off x="4847958" y="2345896"/>
              <a:ext cx="719535" cy="532924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0" name="Straight Connector 19"/>
            <p:cNvCxnSpPr>
              <a:stCxn id="13" idx="3"/>
              <a:endCxn id="11" idx="0"/>
            </p:cNvCxnSpPr>
            <p:nvPr/>
          </p:nvCxnSpPr>
          <p:spPr>
            <a:xfrm flipH="1">
              <a:off x="6651072" y="2345280"/>
              <a:ext cx="589507" cy="5041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Straight Connector 20"/>
            <p:cNvCxnSpPr>
              <a:stCxn id="13" idx="5"/>
              <a:endCxn id="12" idx="1"/>
            </p:cNvCxnSpPr>
            <p:nvPr/>
          </p:nvCxnSpPr>
          <p:spPr>
            <a:xfrm>
              <a:off x="7649881" y="2345280"/>
              <a:ext cx="705034" cy="58751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2" name="Straight Connector 21"/>
            <p:cNvCxnSpPr>
              <a:stCxn id="11" idx="3"/>
              <a:endCxn id="9" idx="0"/>
            </p:cNvCxnSpPr>
            <p:nvPr/>
          </p:nvCxnSpPr>
          <p:spPr>
            <a:xfrm flipH="1">
              <a:off x="5965970" y="3286247"/>
              <a:ext cx="480451" cy="502779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Straight Connector 22"/>
            <p:cNvCxnSpPr>
              <a:stCxn id="11" idx="5"/>
              <a:endCxn id="10" idx="0"/>
            </p:cNvCxnSpPr>
            <p:nvPr/>
          </p:nvCxnSpPr>
          <p:spPr>
            <a:xfrm>
              <a:off x="6855723" y="3286247"/>
              <a:ext cx="589507" cy="502778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sp>
          <p:nvSpPr>
            <p:cNvPr id="24" name="TextBox 23"/>
            <p:cNvSpPr txBox="1"/>
            <p:nvPr/>
          </p:nvSpPr>
          <p:spPr>
            <a:xfrm>
              <a:off x="3577905" y="821775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Root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179427" y="1336421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Path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2295349" y="1908492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Node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1755915" y="2744218"/>
              <a:ext cx="1155765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D is a Child of B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8444399" y="1795024"/>
              <a:ext cx="151333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C is a Parent of F &amp; G</a:t>
              </a:r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9645939" y="2950018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Leaf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9029831" y="4116088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Subtree</a:t>
              </a:r>
            </a:p>
          </p:txBody>
        </p:sp>
        <p:cxnSp>
          <p:nvCxnSpPr>
            <p:cNvPr id="31" name="Straight Arrow Connector 30"/>
            <p:cNvCxnSpPr/>
            <p:nvPr/>
          </p:nvCxnSpPr>
          <p:spPr>
            <a:xfrm>
              <a:off x="4244829" y="1098958"/>
              <a:ext cx="1431721" cy="218114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2" name="Straight Arrow Connector 31"/>
            <p:cNvCxnSpPr/>
            <p:nvPr/>
          </p:nvCxnSpPr>
          <p:spPr>
            <a:xfrm>
              <a:off x="3776004" y="1578978"/>
              <a:ext cx="1431721" cy="218114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3" name="Straight Arrow Connector 32"/>
            <p:cNvCxnSpPr/>
            <p:nvPr/>
          </p:nvCxnSpPr>
          <p:spPr>
            <a:xfrm flipV="1">
              <a:off x="3003260" y="2093158"/>
              <a:ext cx="1241569" cy="207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4" name="Straight Arrow Connector 33"/>
            <p:cNvCxnSpPr/>
            <p:nvPr/>
          </p:nvCxnSpPr>
          <p:spPr>
            <a:xfrm>
              <a:off x="2627413" y="3040445"/>
              <a:ext cx="84842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5" name="Straight Arrow Connector 34"/>
            <p:cNvCxnSpPr/>
            <p:nvPr/>
          </p:nvCxnSpPr>
          <p:spPr>
            <a:xfrm flipH="1">
              <a:off x="8975777" y="3134684"/>
              <a:ext cx="670162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6" name="Straight Arrow Connector 35"/>
            <p:cNvCxnSpPr/>
            <p:nvPr/>
          </p:nvCxnSpPr>
          <p:spPr>
            <a:xfrm flipH="1">
              <a:off x="7889404" y="2164356"/>
              <a:ext cx="83514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7" name="Straight Arrow Connector 36"/>
            <p:cNvCxnSpPr/>
            <p:nvPr/>
          </p:nvCxnSpPr>
          <p:spPr>
            <a:xfrm flipH="1">
              <a:off x="6700967" y="1317072"/>
              <a:ext cx="878927" cy="354186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38" name="TextBox 37"/>
            <p:cNvSpPr txBox="1"/>
            <p:nvPr/>
          </p:nvSpPr>
          <p:spPr>
            <a:xfrm>
              <a:off x="7498358" y="984741"/>
              <a:ext cx="10654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defRPr/>
              </a:pPr>
              <a:r>
                <a:rPr lang="en-GB" kern="0">
                  <a:solidFill>
                    <a:prstClr val="black"/>
                  </a:solidFill>
                  <a:latin typeface="Calibri" panose="020F0502020204030204"/>
                  <a:ea typeface="MS PGothic" panose="020B0600070205080204" pitchFamily="34" charset="-128"/>
                </a:rPr>
                <a:t>Path</a:t>
              </a:r>
            </a:p>
          </p:txBody>
        </p:sp>
        <p:cxnSp>
          <p:nvCxnSpPr>
            <p:cNvPr id="39" name="Straight Arrow Connector 38"/>
            <p:cNvCxnSpPr/>
            <p:nvPr/>
          </p:nvCxnSpPr>
          <p:spPr>
            <a:xfrm flipH="1">
              <a:off x="8105601" y="4300754"/>
              <a:ext cx="835146" cy="0"/>
            </a:xfrm>
            <a:prstGeom prst="straightConnector1">
              <a:avLst/>
            </a:prstGeom>
            <a:noFill/>
            <a:ln w="38100" cap="flat" cmpd="sng" algn="ctr">
              <a:solidFill>
                <a:srgbClr val="5B9BD5"/>
              </a:solidFill>
              <a:prstDash val="solid"/>
              <a:miter lim="800000"/>
              <a:tailEnd type="triangle"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146410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8E7F1-B3CE-4D2C-8221-F59165BED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Binary Search Tree (BST)?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8DDC9-02E5-44AB-A0CA-DFD4F6E3A8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fontAlgn="base"/>
            <a:r>
              <a:rPr lang="en-GB" sz="2800" b="1" dirty="0">
                <a:latin typeface="var(--font-din)"/>
              </a:rPr>
              <a:t>Binary Search Tree</a:t>
            </a:r>
            <a:r>
              <a:rPr lang="en-GB" sz="2800" dirty="0">
                <a:latin typeface="var(--font-din)"/>
              </a:rPr>
              <a:t> is a node-based binary tree data structure which has the following properties: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var(--font-din)"/>
              </a:rPr>
              <a:t>The left subtree of a node contains only nodes with keys lesser than the node’s key.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var(--font-din)"/>
              </a:rPr>
              <a:t>The right subtree of a node contains only nodes with keys greater than the node’s key.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>
                <a:latin typeface="var(--font-din)"/>
              </a:rPr>
              <a:t>The left and right subtree each must also be a binary search tree.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0910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FAC1C-0E8B-4996-8144-1238814AE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Search Tree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711C033-0428-4B8A-9D03-F9D8B8D8FC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4000" y="1898615"/>
            <a:ext cx="8263001" cy="4486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374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2109398" y="107886"/>
            <a:ext cx="8396486" cy="585977"/>
          </a:xfrm>
        </p:spPr>
        <p:txBody>
          <a:bodyPr/>
          <a:lstStyle/>
          <a:p>
            <a:pPr algn="ctr"/>
            <a:r>
              <a:rPr lang="en-GB" dirty="0"/>
              <a:t>Binary Search Tree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2855640" y="728696"/>
            <a:ext cx="7103064" cy="3515302"/>
            <a:chOff x="1973758" y="2361970"/>
            <a:chExt cx="5543489" cy="2736304"/>
          </a:xfrm>
        </p:grpSpPr>
        <p:sp>
          <p:nvSpPr>
            <p:cNvPr id="27" name="Oval 26"/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sz="1600" kern="0" dirty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15</a:t>
              </a:r>
            </a:p>
          </p:txBody>
        </p:sp>
        <p:sp>
          <p:nvSpPr>
            <p:cNvPr id="28" name="Oval 27"/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sz="1600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30</a:t>
              </a:r>
            </a:p>
          </p:txBody>
        </p:sp>
        <p:sp>
          <p:nvSpPr>
            <p:cNvPr id="29" name="Oval 28"/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sz="1600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25</a:t>
              </a:r>
            </a:p>
          </p:txBody>
        </p:sp>
        <p:sp>
          <p:nvSpPr>
            <p:cNvPr id="30" name="Oval 29"/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sz="1600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80</a:t>
              </a:r>
            </a:p>
          </p:txBody>
        </p:sp>
        <p:sp>
          <p:nvSpPr>
            <p:cNvPr id="31" name="Oval 30"/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sz="1600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75</a:t>
              </a:r>
            </a:p>
          </p:txBody>
        </p:sp>
        <p:sp>
          <p:nvSpPr>
            <p:cNvPr id="32" name="Oval 31"/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algn="ctr">
                <a:defRPr/>
              </a:pPr>
              <a:r>
                <a:rPr lang="en-GB" sz="1600" kern="0">
                  <a:solidFill>
                    <a:prstClr val="white"/>
                  </a:solidFill>
                  <a:latin typeface="Calibri" panose="020F0502020204030204"/>
                  <a:ea typeface="MS PGothic" panose="020B0600070205080204" pitchFamily="34" charset="-128"/>
                </a:rPr>
                <a:t>50</a:t>
              </a:r>
            </a:p>
          </p:txBody>
        </p:sp>
        <p:cxnSp>
          <p:nvCxnSpPr>
            <p:cNvPr id="33" name="Straight Connector 32"/>
            <p:cNvCxnSpPr>
              <a:stCxn id="32" idx="3"/>
              <a:endCxn id="29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Straight Connector 33"/>
            <p:cNvCxnSpPr>
              <a:stCxn id="32" idx="5"/>
              <a:endCxn id="31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Straight Connector 34"/>
            <p:cNvCxnSpPr>
              <a:endCxn id="30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Straight Connector 35"/>
            <p:cNvCxnSpPr>
              <a:stCxn id="29" idx="3"/>
              <a:endCxn id="27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Straight Connector 36"/>
            <p:cNvCxnSpPr>
              <a:stCxn id="29" idx="5"/>
              <a:endCxn id="28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26" name="Oval 25"/>
          <p:cNvSpPr/>
          <p:nvPr/>
        </p:nvSpPr>
        <p:spPr>
          <a:xfrm>
            <a:off x="3549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r>
              <a:rPr lang="en-GB" sz="1600" kern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18</a:t>
            </a:r>
          </a:p>
        </p:txBody>
      </p:sp>
      <p:sp>
        <p:nvSpPr>
          <p:cNvPr id="47" name="Oval 46"/>
          <p:cNvSpPr/>
          <p:nvPr/>
        </p:nvSpPr>
        <p:spPr>
          <a:xfrm>
            <a:off x="2083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r>
              <a:rPr lang="en-GB" sz="1600" kern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2</a:t>
            </a:r>
          </a:p>
        </p:txBody>
      </p:sp>
      <p:sp>
        <p:nvSpPr>
          <p:cNvPr id="51" name="Oval 50"/>
          <p:cNvSpPr/>
          <p:nvPr/>
        </p:nvSpPr>
        <p:spPr>
          <a:xfrm>
            <a:off x="2883172" y="5853837"/>
            <a:ext cx="838368" cy="832266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algn="ctr">
              <a:defRPr/>
            </a:pPr>
            <a:r>
              <a:rPr lang="en-GB" sz="1600" kern="0" dirty="0">
                <a:solidFill>
                  <a:prstClr val="white"/>
                </a:solidFill>
                <a:latin typeface="Calibri" panose="020F0502020204030204"/>
                <a:ea typeface="MS PGothic" panose="020B0600070205080204" pitchFamily="34" charset="-128"/>
              </a:rPr>
              <a:t>16</a:t>
            </a:r>
          </a:p>
        </p:txBody>
      </p:sp>
      <p:cxnSp>
        <p:nvCxnSpPr>
          <p:cNvPr id="52" name="Straight Connector 51"/>
          <p:cNvCxnSpPr>
            <a:stCxn id="27" idx="3"/>
          </p:cNvCxnSpPr>
          <p:nvPr/>
        </p:nvCxnSpPr>
        <p:spPr>
          <a:xfrm flipH="1">
            <a:off x="2564570" y="4122116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3" name="Straight Connector 52"/>
          <p:cNvCxnSpPr/>
          <p:nvPr/>
        </p:nvCxnSpPr>
        <p:spPr>
          <a:xfrm flipH="1">
            <a:off x="3549705" y="5572718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Straight Connector 53"/>
          <p:cNvCxnSpPr/>
          <p:nvPr/>
        </p:nvCxnSpPr>
        <p:spPr>
          <a:xfrm>
            <a:off x="3466224" y="4195989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5251720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Binary Search Tree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06688" y="2017713"/>
            <a:ext cx="3810000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Consider the left-skewed BST shown in Figure.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38D08556-2F0C-4BF0-A9F7-0E90FB812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9088" y="2339597"/>
            <a:ext cx="3810000" cy="3471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87896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BST: Searching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3045" y="2017713"/>
            <a:ext cx="4827842" cy="4114800"/>
          </a:xfrm>
        </p:spPr>
        <p:txBody>
          <a:bodyPr wrap="square" anchor="t">
            <a:normAutofit lnSpcReduction="10000"/>
          </a:bodyPr>
          <a:lstStyle/>
          <a:p>
            <a:r>
              <a:rPr lang="en-GB" dirty="0"/>
              <a:t>For searching element 1, we have to traverse all elements (in order 3, 2, 1). </a:t>
            </a:r>
          </a:p>
          <a:p>
            <a:r>
              <a:rPr lang="en-GB" dirty="0"/>
              <a:t>Therefore, searching in binary search tree has worst case complexity of O(n). </a:t>
            </a:r>
          </a:p>
          <a:p>
            <a:r>
              <a:rPr lang="en-GB" dirty="0"/>
              <a:t>In general, the time complexity is O(h) where h is the height of BST.</a:t>
            </a:r>
          </a:p>
          <a:p>
            <a:endParaRPr lang="en-GB" dirty="0"/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38D08556-2F0C-4BF0-A9F7-0E90FB812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9088" y="2339597"/>
            <a:ext cx="3810000" cy="3471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852068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BST: Insertion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3045" y="2017713"/>
            <a:ext cx="4827842" cy="4114800"/>
          </a:xfrm>
        </p:spPr>
        <p:txBody>
          <a:bodyPr wrap="square" anchor="t">
            <a:normAutofit lnSpcReduction="10000"/>
          </a:bodyPr>
          <a:lstStyle/>
          <a:p>
            <a:r>
              <a:rPr lang="en-GB" dirty="0"/>
              <a:t>For inserting element 0, it must be inserted as the left child of 1. </a:t>
            </a:r>
          </a:p>
          <a:p>
            <a:r>
              <a:rPr lang="en-GB" dirty="0"/>
              <a:t>Therefore, we need to traverse all elements (in order 3, 2, 1) to insert 0 which has the worst-case complexity of O(n). </a:t>
            </a:r>
          </a:p>
          <a:p>
            <a:r>
              <a:rPr lang="en-GB" dirty="0"/>
              <a:t>In general, the time complexity is O(h).</a:t>
            </a:r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38D08556-2F0C-4BF0-A9F7-0E90FB812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9088" y="2339597"/>
            <a:ext cx="3810000" cy="3471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190381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BST: Deletion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3045" y="2017713"/>
            <a:ext cx="4827842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deletion of element 1, we have to traverse all elements to find 1 (in order 3, 2, 1). </a:t>
            </a:r>
          </a:p>
          <a:p>
            <a:r>
              <a:rPr lang="en-GB" dirty="0"/>
              <a:t>Therefore, deletion in binary tree has worst case complexity of O(n). </a:t>
            </a:r>
          </a:p>
          <a:p>
            <a:r>
              <a:rPr lang="en-GB" dirty="0"/>
              <a:t>In general, the time complexity is O(h).</a:t>
            </a:r>
          </a:p>
        </p:txBody>
      </p:sp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38D08556-2F0C-4BF0-A9F7-0E90FB8126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9088" y="2339597"/>
            <a:ext cx="3810000" cy="3471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968519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AVL/Height Balanced Search Tree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4543" y="2017713"/>
            <a:ext cx="6256344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An AVL (named after inventors Adelson-</a:t>
            </a:r>
            <a:r>
              <a:rPr lang="en-GB" dirty="0" err="1"/>
              <a:t>Velsky</a:t>
            </a:r>
            <a:r>
              <a:rPr lang="en-GB" dirty="0"/>
              <a:t> and Landis) tree is a binary search tree with an additional property that the difference between the height of the left sub-tree and the right sub-tree of any node can’t be more than 1.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47B38-661B-46E1-A012-6A8380F18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283" y="2389048"/>
            <a:ext cx="33242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33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2BB36-E721-4C86-B54E-CD45B89E2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AVL and non-AVL Trees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7F8014A-3A32-4C61-AD82-737867EBB6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25185" y="2335314"/>
            <a:ext cx="6599237" cy="39818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8ECFB52-4DF5-456D-A4C1-761A7E6C7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6293" y="2057281"/>
            <a:ext cx="3322608" cy="27434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C576B26-5FF1-4D6C-B2BB-46AF284555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6005" y="5574182"/>
            <a:ext cx="207645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9131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AVL Search Tree: Searching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3045" y="2017713"/>
            <a:ext cx="4827842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searching element 1, we have to traverse elements (in order 5, 4, 1) = 3 = log</a:t>
            </a:r>
            <a:r>
              <a:rPr lang="en-GB" baseline="-25000" dirty="0"/>
              <a:t>2</a:t>
            </a:r>
            <a:r>
              <a:rPr lang="en-GB" dirty="0"/>
              <a:t>n. </a:t>
            </a:r>
          </a:p>
          <a:p>
            <a:r>
              <a:rPr lang="en-GB" dirty="0"/>
              <a:t>Therefore, searching in the AVL tree has worst-case complexity of O(log</a:t>
            </a:r>
            <a:r>
              <a:rPr lang="en-GB" baseline="-25000" dirty="0"/>
              <a:t>2</a:t>
            </a:r>
            <a:r>
              <a:rPr lang="en-GB" dirty="0"/>
              <a:t>n).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47B38-661B-46E1-A012-6A8380F18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283" y="2389048"/>
            <a:ext cx="33242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7326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AVL Search Tree: Insertion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3045" y="2017713"/>
            <a:ext cx="4827842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inserting element 12, it must be inserted as the right child of 9. </a:t>
            </a:r>
          </a:p>
          <a:p>
            <a:r>
              <a:rPr lang="en-GB" dirty="0"/>
              <a:t>Therefore, we need to traverse elements (in order 5, 7, 9) to insert 12 which has the worst-case complexity of O(log</a:t>
            </a:r>
            <a:r>
              <a:rPr lang="en-GB" baseline="-25000" dirty="0"/>
              <a:t>2</a:t>
            </a:r>
            <a:r>
              <a:rPr lang="en-GB" dirty="0"/>
              <a:t>n).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47B38-661B-46E1-A012-6A8380F18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283" y="2389048"/>
            <a:ext cx="33242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28069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AVL Search Tree: Deletion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93045" y="2017713"/>
            <a:ext cx="4827842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deletion of element 9, we have to traverse elements to find 9 (in order 5, 7, 9). </a:t>
            </a:r>
          </a:p>
          <a:p>
            <a:r>
              <a:rPr lang="en-GB" dirty="0"/>
              <a:t>Therefore, deletion in a binary tree has worst-case complexity of O(log</a:t>
            </a:r>
            <a:r>
              <a:rPr lang="en-GB" baseline="-25000" dirty="0"/>
              <a:t>2</a:t>
            </a:r>
            <a:r>
              <a:rPr lang="en-GB" dirty="0"/>
              <a:t>n).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C47B38-661B-46E1-A012-6A8380F18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283" y="2389048"/>
            <a:ext cx="332422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9806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Binary Tree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06688" y="2017713"/>
            <a:ext cx="3810000" cy="4114800"/>
          </a:xfrm>
        </p:spPr>
        <p:txBody>
          <a:bodyPr wrap="square" anchor="t">
            <a:normAutofit/>
          </a:bodyPr>
          <a:lstStyle/>
          <a:p>
            <a:r>
              <a:rPr lang="en-GB"/>
              <a:t>In a binary tree, a node can have maximum of two children. </a:t>
            </a:r>
          </a:p>
          <a:p>
            <a:r>
              <a:rPr lang="en-GB"/>
              <a:t>Consider the left-skewed binary tree shown in Figure 1:</a:t>
            </a:r>
          </a:p>
          <a:p>
            <a:endParaRPr lang="en-GB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70E23E52-3E51-450E-BDDA-E21587899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968" y="2017713"/>
            <a:ext cx="3382240" cy="4114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75345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Searching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2540" y="2017713"/>
            <a:ext cx="4424149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searching element 2, we have to traverse all elements (assuming we do breadth first traversal). </a:t>
            </a:r>
          </a:p>
          <a:p>
            <a:r>
              <a:rPr lang="en-GB" dirty="0"/>
              <a:t>Therefore, searching in binary tree has worst case complexity of O(N).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70E23E52-3E51-450E-BDDA-E21587899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968" y="2017713"/>
            <a:ext cx="3382240" cy="4114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585388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Insertion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2540" y="2017713"/>
            <a:ext cx="4424149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inserting element as left child of 2, we have to traverse all elements. </a:t>
            </a:r>
          </a:p>
          <a:p>
            <a:r>
              <a:rPr lang="en-GB" dirty="0"/>
              <a:t>Therefore, insertion in binary tree has worst case complexity of O(N).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70E23E52-3E51-450E-BDDA-E21587899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968" y="2017713"/>
            <a:ext cx="3382240" cy="4114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572767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E5FF-5ECD-408F-9634-3F193665B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0" y="304800"/>
            <a:ext cx="7793038" cy="1143000"/>
          </a:xfrm>
        </p:spPr>
        <p:txBody>
          <a:bodyPr wrap="square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Deletion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4C407-FDD5-450D-8690-F999935B74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92540" y="2017713"/>
            <a:ext cx="4424149" cy="4114800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For deletion of element 2, we have to traverse all elements to find 2 (assuming we do breadth first traversal).</a:t>
            </a:r>
          </a:p>
          <a:p>
            <a:r>
              <a:rPr lang="en-GB" dirty="0"/>
              <a:t> Therefore, deletion in binary tree has worst case complexity of O(N).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70E23E52-3E51-450E-BDDA-E215878995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968" y="2017713"/>
            <a:ext cx="3382240" cy="4114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013501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2B14B-7A04-4C69-850E-FADAB07C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Tree Time Constraints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78522-4055-4350-A831-FEA3718ADB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50404" y="2017713"/>
            <a:ext cx="8220124" cy="4114800"/>
          </a:xfrm>
        </p:spPr>
        <p:txBody>
          <a:bodyPr/>
          <a:lstStyle/>
          <a:p>
            <a:r>
              <a:rPr lang="en-GB" sz="2400" dirty="0"/>
              <a:t>What is the worst-case time complexity for search, insert and delete operations in a general Binary Search Tree? </a:t>
            </a:r>
          </a:p>
          <a:p>
            <a:pPr lvl="1"/>
            <a:r>
              <a:rPr lang="en-GB" dirty="0">
                <a:solidFill>
                  <a:srgbClr val="273239"/>
                </a:solidFill>
                <a:latin typeface="urw-din"/>
              </a:rPr>
              <a:t>A</a:t>
            </a:r>
            <a:r>
              <a:rPr lang="en-GB" b="0" i="0" dirty="0">
                <a:solidFill>
                  <a:srgbClr val="273239"/>
                </a:solidFill>
                <a:effectLst/>
                <a:latin typeface="urw-din"/>
              </a:rPr>
              <a:t>ll operations in BST have the worst-case time complexity of O(n).</a:t>
            </a:r>
          </a:p>
          <a:p>
            <a:r>
              <a:rPr lang="en-GB" sz="2400" dirty="0">
                <a:solidFill>
                  <a:srgbClr val="273239"/>
                </a:solidFill>
                <a:latin typeface="urw-din"/>
              </a:rPr>
              <a:t>What are the worst-case time complexities of searching in a binary tree, BST, and AVL tree respectively?</a:t>
            </a:r>
          </a:p>
          <a:p>
            <a:pPr lvl="1"/>
            <a:r>
              <a:rPr lang="en-GB" b="0" i="0" dirty="0">
                <a:solidFill>
                  <a:srgbClr val="273239"/>
                </a:solidFill>
                <a:effectLst/>
                <a:latin typeface="urw-din"/>
              </a:rPr>
              <a:t> Search operation in binary tree and BST have worst-case time complexity of O(n</a:t>
            </a:r>
            <a:r>
              <a:rPr lang="en-GB" b="0" i="0">
                <a:solidFill>
                  <a:srgbClr val="273239"/>
                </a:solidFill>
                <a:effectLst/>
                <a:latin typeface="urw-din"/>
              </a:rPr>
              <a:t>). </a:t>
            </a:r>
          </a:p>
          <a:p>
            <a:pPr lvl="1"/>
            <a:r>
              <a:rPr lang="en-GB" b="0" i="0">
                <a:solidFill>
                  <a:srgbClr val="273239"/>
                </a:solidFill>
                <a:effectLst/>
                <a:latin typeface="urw-din"/>
              </a:rPr>
              <a:t>However</a:t>
            </a:r>
            <a:r>
              <a:rPr lang="en-GB" b="0" i="0" dirty="0">
                <a:solidFill>
                  <a:srgbClr val="273239"/>
                </a:solidFill>
                <a:effectLst/>
                <a:latin typeface="urw-din"/>
              </a:rPr>
              <a:t>, the AVL tree has the worst-case time complexity of O(log n).</a:t>
            </a:r>
            <a:endParaRPr lang="en-GB" dirty="0">
              <a:solidFill>
                <a:srgbClr val="273239"/>
              </a:solidFill>
              <a:latin typeface="urw-din"/>
            </a:endParaRP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3883694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745</Words>
  <Application>Microsoft Office PowerPoint</Application>
  <PresentationFormat>Widescreen</PresentationFormat>
  <Paragraphs>91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urw-din</vt:lpstr>
      <vt:lpstr>var(--font-din)</vt:lpstr>
      <vt:lpstr>Arial</vt:lpstr>
      <vt:lpstr>Calibri</vt:lpstr>
      <vt:lpstr>Tahoma</vt:lpstr>
      <vt:lpstr>Wingdings</vt:lpstr>
      <vt:lpstr>Blends</vt:lpstr>
      <vt:lpstr>Topic 9b - Binary Search Trees</vt:lpstr>
      <vt:lpstr>Binary Tree Graphic</vt:lpstr>
      <vt:lpstr>What is Binary Search Tree (BST)? </vt:lpstr>
      <vt:lpstr>Binary Search Tree</vt:lpstr>
      <vt:lpstr>Binary Search Tree</vt:lpstr>
      <vt:lpstr>Binary Search Tree </vt:lpstr>
      <vt:lpstr>BST: Searching </vt:lpstr>
      <vt:lpstr>BST: Insertion </vt:lpstr>
      <vt:lpstr>BST: Deletion </vt:lpstr>
      <vt:lpstr>AVL/Height Balanced Search Tree </vt:lpstr>
      <vt:lpstr>AVL and non-AVL Trees</vt:lpstr>
      <vt:lpstr>AVL Search Tree: Searching </vt:lpstr>
      <vt:lpstr>AVL Search Tree: Insertion </vt:lpstr>
      <vt:lpstr>AVL Search Tree: Deletion </vt:lpstr>
      <vt:lpstr>Binary Tree </vt:lpstr>
      <vt:lpstr>Searching </vt:lpstr>
      <vt:lpstr>Insertion </vt:lpstr>
      <vt:lpstr>Deletion </vt:lpstr>
      <vt:lpstr>Binary Tree Time Constraints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 9b - Binary Search Trees</dc:title>
  <dc:creator>Stephen Hole</dc:creator>
  <cp:lastModifiedBy>Stephen Hole</cp:lastModifiedBy>
  <cp:revision>1</cp:revision>
  <dcterms:created xsi:type="dcterms:W3CDTF">2023-03-24T11:54:18Z</dcterms:created>
  <dcterms:modified xsi:type="dcterms:W3CDTF">2023-03-24T13:15:33Z</dcterms:modified>
</cp:coreProperties>
</file>