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4253" r:id="rId1"/>
  </p:sldMasterIdLst>
  <p:notesMasterIdLst>
    <p:notesMasterId r:id="rId22"/>
  </p:notesMasterIdLst>
  <p:sldIdLst>
    <p:sldId id="266" r:id="rId2"/>
    <p:sldId id="282" r:id="rId3"/>
    <p:sldId id="265" r:id="rId4"/>
    <p:sldId id="259" r:id="rId5"/>
    <p:sldId id="268" r:id="rId6"/>
    <p:sldId id="261" r:id="rId7"/>
    <p:sldId id="267" r:id="rId8"/>
    <p:sldId id="279" r:id="rId9"/>
    <p:sldId id="262" r:id="rId10"/>
    <p:sldId id="270" r:id="rId11"/>
    <p:sldId id="280" r:id="rId12"/>
    <p:sldId id="276" r:id="rId13"/>
    <p:sldId id="277" r:id="rId14"/>
    <p:sldId id="269" r:id="rId15"/>
    <p:sldId id="272" r:id="rId16"/>
    <p:sldId id="281" r:id="rId17"/>
    <p:sldId id="273" r:id="rId18"/>
    <p:sldId id="264" r:id="rId19"/>
    <p:sldId id="275" r:id="rId20"/>
    <p:sldId id="278"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6471" autoAdjust="0"/>
    <p:restoredTop sz="88679" autoAdjust="0"/>
  </p:normalViewPr>
  <p:slideViewPr>
    <p:cSldViewPr snapToGrid="0">
      <p:cViewPr varScale="1">
        <p:scale>
          <a:sx n="72" d="100"/>
          <a:sy n="72" d="100"/>
        </p:scale>
        <p:origin x="1056" y="66"/>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A5AB175-07AC-4C4C-8D61-36E7470F9EC2}" type="datetimeFigureOut">
              <a:rPr lang="en-GB" smtClean="0"/>
              <a:t>19/11/2021</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B82C0D-4764-47AA-B6C1-AF523C871CE1}" type="slidenum">
              <a:rPr lang="en-GB" smtClean="0"/>
              <a:t>‹#›</a:t>
            </a:fld>
            <a:endParaRPr lang="en-GB" dirty="0"/>
          </a:p>
        </p:txBody>
      </p:sp>
    </p:spTree>
    <p:extLst>
      <p:ext uri="{BB962C8B-B14F-4D97-AF65-F5344CB8AC3E}">
        <p14:creationId xmlns:p14="http://schemas.microsoft.com/office/powerpoint/2010/main" val="8285024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9B82C0D-4764-47AA-B6C1-AF523C871CE1}" type="slidenum">
              <a:rPr lang="en-GB" smtClean="0"/>
              <a:t>6</a:t>
            </a:fld>
            <a:endParaRPr lang="en-GB" dirty="0"/>
          </a:p>
        </p:txBody>
      </p:sp>
    </p:spTree>
    <p:extLst>
      <p:ext uri="{BB962C8B-B14F-4D97-AF65-F5344CB8AC3E}">
        <p14:creationId xmlns:p14="http://schemas.microsoft.com/office/powerpoint/2010/main" val="25307761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9B82C0D-4764-47AA-B6C1-AF523C871CE1}" type="slidenum">
              <a:rPr lang="en-GB" smtClean="0"/>
              <a:t>8</a:t>
            </a:fld>
            <a:endParaRPr lang="en-GB" dirty="0"/>
          </a:p>
        </p:txBody>
      </p:sp>
    </p:spTree>
    <p:extLst>
      <p:ext uri="{BB962C8B-B14F-4D97-AF65-F5344CB8AC3E}">
        <p14:creationId xmlns:p14="http://schemas.microsoft.com/office/powerpoint/2010/main" val="6397947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9B82C0D-4764-47AA-B6C1-AF523C871CE1}" type="slidenum">
              <a:rPr lang="en-GB" smtClean="0"/>
              <a:t>11</a:t>
            </a:fld>
            <a:endParaRPr lang="en-GB" dirty="0"/>
          </a:p>
        </p:txBody>
      </p:sp>
    </p:spTree>
    <p:extLst>
      <p:ext uri="{BB962C8B-B14F-4D97-AF65-F5344CB8AC3E}">
        <p14:creationId xmlns:p14="http://schemas.microsoft.com/office/powerpoint/2010/main" val="982618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9B82C0D-4764-47AA-B6C1-AF523C871CE1}" type="slidenum">
              <a:rPr lang="en-GB" smtClean="0"/>
              <a:t>12</a:t>
            </a:fld>
            <a:endParaRPr lang="en-GB" dirty="0"/>
          </a:p>
        </p:txBody>
      </p:sp>
    </p:spTree>
    <p:extLst>
      <p:ext uri="{BB962C8B-B14F-4D97-AF65-F5344CB8AC3E}">
        <p14:creationId xmlns:p14="http://schemas.microsoft.com/office/powerpoint/2010/main" val="31549875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9B82C0D-4764-47AA-B6C1-AF523C871CE1}" type="slidenum">
              <a:rPr lang="en-GB" smtClean="0"/>
              <a:t>19</a:t>
            </a:fld>
            <a:endParaRPr lang="en-GB" dirty="0"/>
          </a:p>
        </p:txBody>
      </p:sp>
    </p:spTree>
    <p:extLst>
      <p:ext uri="{BB962C8B-B14F-4D97-AF65-F5344CB8AC3E}">
        <p14:creationId xmlns:p14="http://schemas.microsoft.com/office/powerpoint/2010/main" val="27648591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394428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B61BEF0D-F0BB-DE4B-95CE-6DB70DBA9567}" type="datetimeFigureOut">
              <a:rPr lang="en-US" smtClean="0"/>
              <a:pPr/>
              <a:t>11/19/2021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018456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995200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smtClean="0"/>
              <a:t>11/19/2021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smtClean="0"/>
              <a:t>‹#›</a:t>
            </a:fld>
            <a:endParaRPr lang="en-US" dirty="0"/>
          </a:p>
        </p:txBody>
      </p:sp>
    </p:spTree>
    <p:extLst>
      <p:ext uri="{BB962C8B-B14F-4D97-AF65-F5344CB8AC3E}">
        <p14:creationId xmlns:p14="http://schemas.microsoft.com/office/powerpoint/2010/main" val="31366085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11/19/2021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927110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B61BEF0D-F0BB-DE4B-95CE-6DB70DBA9567}" type="datetimeFigureOut">
              <a:rPr lang="en-US" smtClean="0"/>
              <a:pPr/>
              <a:t>11/19/2021</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58712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B61BEF0D-F0BB-DE4B-95CE-6DB70DBA9567}" type="datetimeFigureOut">
              <a:rPr lang="en-US" smtClean="0"/>
              <a:pPr/>
              <a:t>11/19/2021</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338993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7" name="Date Placeholder 4"/>
          <p:cNvSpPr>
            <a:spLocks noGrp="1"/>
          </p:cNvSpPr>
          <p:nvPr>
            <p:ph type="dt" sz="half" idx="10"/>
          </p:nvPr>
        </p:nvSpPr>
        <p:spPr/>
        <p:txBody>
          <a:bodyPr/>
          <a:lstStyle/>
          <a:p>
            <a:fld id="{42A54C80-263E-416B-A8E0-580EDEADCBDC}" type="datetimeFigureOut">
              <a:rPr lang="en-US" smtClean="0"/>
              <a:t>11/19/2021</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16915454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11/19/2021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295763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11/19/2021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989368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562966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8220295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30903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61BEF0D-F0BB-DE4B-95CE-6DB70DBA9567}" type="datetimeFigureOut">
              <a:rPr lang="en-US" smtClean="0"/>
              <a:pPr/>
              <a:t>11/19/2021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669006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61BEF0D-F0BB-DE4B-95CE-6DB70DBA9567}" type="datetimeFigureOut">
              <a:rPr lang="en-US" smtClean="0"/>
              <a:pPr/>
              <a:t>11/19/2021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798637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smtClean="0"/>
              <a:t>11/19/2021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dirty="0"/>
          </a:p>
        </p:txBody>
      </p:sp>
    </p:spTree>
    <p:extLst>
      <p:ext uri="{BB962C8B-B14F-4D97-AF65-F5344CB8AC3E}">
        <p14:creationId xmlns:p14="http://schemas.microsoft.com/office/powerpoint/2010/main" val="29285262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673057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B61BEF0D-F0BB-DE4B-95CE-6DB70DBA9567}" type="datetimeFigureOut">
              <a:rPr lang="en-US" smtClean="0"/>
              <a:pPr/>
              <a:t>11/19/2021</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50844971"/>
      </p:ext>
    </p:extLst>
  </p:cSld>
  <p:clrMap bg1="dk1" tx1="lt1" bg2="dk2" tx2="lt2" accent1="accent1" accent2="accent2" accent3="accent3" accent4="accent4" accent5="accent5" accent6="accent6" hlink="hlink" folHlink="folHlink"/>
  <p:sldLayoutIdLst>
    <p:sldLayoutId id="2147484254" r:id="rId1"/>
    <p:sldLayoutId id="2147484255" r:id="rId2"/>
    <p:sldLayoutId id="2147484256" r:id="rId3"/>
    <p:sldLayoutId id="2147484257" r:id="rId4"/>
    <p:sldLayoutId id="2147484258" r:id="rId5"/>
    <p:sldLayoutId id="2147484259" r:id="rId6"/>
    <p:sldLayoutId id="2147484260" r:id="rId7"/>
    <p:sldLayoutId id="2147484261" r:id="rId8"/>
    <p:sldLayoutId id="2147484262" r:id="rId9"/>
    <p:sldLayoutId id="2147484263" r:id="rId10"/>
    <p:sldLayoutId id="2147484264" r:id="rId11"/>
    <p:sldLayoutId id="2147484265" r:id="rId12"/>
    <p:sldLayoutId id="2147484266" r:id="rId13"/>
    <p:sldLayoutId id="2147484267" r:id="rId14"/>
    <p:sldLayoutId id="2147484268" r:id="rId15"/>
    <p:sldLayoutId id="2147484269" r:id="rId16"/>
    <p:sldLayoutId id="2147484270"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031965" y="2551837"/>
            <a:ext cx="9470571" cy="2400657"/>
          </a:xfrm>
          <a:prstGeom prst="rect">
            <a:avLst/>
          </a:prstGeom>
        </p:spPr>
        <p:txBody>
          <a:bodyPr wrap="square">
            <a:spAutoFit/>
          </a:bodyPr>
          <a:lstStyle/>
          <a:p>
            <a:pPr>
              <a:lnSpc>
                <a:spcPct val="150000"/>
              </a:lnSpc>
            </a:pPr>
            <a:r>
              <a:rPr lang="en-GB" sz="2000" b="1" dirty="0">
                <a:latin typeface="Arial" panose="020B0604020202020204" pitchFamily="34" charset="0"/>
                <a:cs typeface="Arial" panose="020B0604020202020204" pitchFamily="34" charset="0"/>
              </a:rPr>
              <a:t>STUDENT NAME:                            MOHAMMED AMIR HUSSAIN CHAUDHARY                                                                             STUDENT REGISTRATION:           1711710                                                                                                                     MODULE CODE:                              LCMB7000                                                                            GROUP NUMBER:                           ONE                                                                                                LECTURER’S NAME:                      UJU UGOCHUKWU </a:t>
            </a:r>
          </a:p>
        </p:txBody>
      </p:sp>
    </p:spTree>
    <p:extLst>
      <p:ext uri="{BB962C8B-B14F-4D97-AF65-F5344CB8AC3E}">
        <p14:creationId xmlns:p14="http://schemas.microsoft.com/office/powerpoint/2010/main" val="284306366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171858" y="1282799"/>
            <a:ext cx="3470822" cy="830997"/>
          </a:xfrm>
          <a:prstGeom prst="rect">
            <a:avLst/>
          </a:prstGeom>
        </p:spPr>
        <p:txBody>
          <a:bodyPr wrap="none">
            <a:spAutoFit/>
          </a:bodyPr>
          <a:lstStyle/>
          <a:p>
            <a:r>
              <a:rPr lang="en-GB" sz="4800" dirty="0">
                <a:latin typeface="Arial" panose="020B0604020202020204" pitchFamily="34" charset="0"/>
                <a:cs typeface="Arial" panose="020B0604020202020204" pitchFamily="34" charset="0"/>
              </a:rPr>
              <a:t>Introduction</a:t>
            </a:r>
            <a:r>
              <a:rPr lang="en-GB" dirty="0"/>
              <a:t> </a:t>
            </a:r>
          </a:p>
        </p:txBody>
      </p:sp>
      <p:sp>
        <p:nvSpPr>
          <p:cNvPr id="3" name="Rectangle 2"/>
          <p:cNvSpPr/>
          <p:nvPr/>
        </p:nvSpPr>
        <p:spPr>
          <a:xfrm>
            <a:off x="1165122" y="2453173"/>
            <a:ext cx="10146891" cy="3416320"/>
          </a:xfrm>
          <a:prstGeom prst="rect">
            <a:avLst/>
          </a:prstGeom>
        </p:spPr>
        <p:txBody>
          <a:bodyPr wrap="square">
            <a:spAutoFit/>
          </a:bodyPr>
          <a:lstStyle/>
          <a:p>
            <a:pPr algn="just">
              <a:lnSpc>
                <a:spcPct val="150000"/>
              </a:lnSpc>
            </a:pPr>
            <a:r>
              <a:rPr lang="en-GB" dirty="0">
                <a:latin typeface="Arial" panose="020B0604020202020204" pitchFamily="34" charset="0"/>
                <a:cs typeface="Arial" panose="020B0604020202020204" pitchFamily="34" charset="0"/>
              </a:rPr>
              <a:t>Human resource </a:t>
            </a:r>
            <a:r>
              <a:rPr lang="en-GB" dirty="0" smtClean="0">
                <a:latin typeface="Arial" panose="020B0604020202020204" pitchFamily="34" charset="0"/>
                <a:cs typeface="Arial" panose="020B0604020202020204" pitchFamily="34" charset="0"/>
              </a:rPr>
              <a:t>management (HRM) </a:t>
            </a:r>
            <a:r>
              <a:rPr lang="en-GB" dirty="0">
                <a:latin typeface="Arial" panose="020B0604020202020204" pitchFamily="34" charset="0"/>
                <a:cs typeface="Arial" panose="020B0604020202020204" pitchFamily="34" charset="0"/>
              </a:rPr>
              <a:t>is one of the most </a:t>
            </a:r>
            <a:r>
              <a:rPr lang="en-GB" dirty="0" smtClean="0">
                <a:latin typeface="Arial" panose="020B0604020202020204" pitchFamily="34" charset="0"/>
                <a:cs typeface="Arial" panose="020B0604020202020204" pitchFamily="34" charset="0"/>
              </a:rPr>
              <a:t>vital department of a company. HRM </a:t>
            </a:r>
            <a:r>
              <a:rPr lang="en-GB" dirty="0" smtClean="0">
                <a:latin typeface="Arial" panose="020B0604020202020204" pitchFamily="34" charset="0"/>
                <a:cs typeface="Arial" panose="020B0604020202020204" pitchFamily="34" charset="0"/>
              </a:rPr>
              <a:t>manages </a:t>
            </a:r>
            <a:r>
              <a:rPr lang="en-GB" dirty="0">
                <a:latin typeface="Arial" panose="020B0604020202020204" pitchFamily="34" charset="0"/>
                <a:cs typeface="Arial" panose="020B0604020202020204" pitchFamily="34" charset="0"/>
              </a:rPr>
              <a:t>the </a:t>
            </a:r>
            <a:r>
              <a:rPr lang="en-GB" dirty="0" smtClean="0">
                <a:latin typeface="Arial" panose="020B0604020202020204" pitchFamily="34" charset="0"/>
                <a:cs typeface="Arial" panose="020B0604020202020204" pitchFamily="34" charset="0"/>
              </a:rPr>
              <a:t>employees </a:t>
            </a:r>
            <a:r>
              <a:rPr lang="en-GB" dirty="0">
                <a:latin typeface="Arial" panose="020B0604020202020204" pitchFamily="34" charset="0"/>
                <a:cs typeface="Arial" panose="020B0604020202020204" pitchFamily="34" charset="0"/>
              </a:rPr>
              <a:t>and everything </a:t>
            </a:r>
            <a:r>
              <a:rPr lang="en-GB" dirty="0" smtClean="0">
                <a:latin typeface="Arial" panose="020B0604020202020204" pitchFamily="34" charset="0"/>
                <a:cs typeface="Arial" panose="020B0604020202020204" pitchFamily="34" charset="0"/>
              </a:rPr>
              <a:t>associated with them. The </a:t>
            </a:r>
            <a:r>
              <a:rPr lang="en-GB" dirty="0">
                <a:latin typeface="Arial" panose="020B0604020202020204" pitchFamily="34" charset="0"/>
                <a:cs typeface="Arial" panose="020B0604020202020204" pitchFamily="34" charset="0"/>
              </a:rPr>
              <a:t>success </a:t>
            </a:r>
            <a:r>
              <a:rPr lang="en-GB" dirty="0" smtClean="0">
                <a:latin typeface="Arial" panose="020B0604020202020204" pitchFamily="34" charset="0"/>
                <a:cs typeface="Arial" panose="020B0604020202020204" pitchFamily="34" charset="0"/>
              </a:rPr>
              <a:t>rate of a business immensely </a:t>
            </a:r>
            <a:r>
              <a:rPr lang="en-GB" dirty="0">
                <a:latin typeface="Arial" panose="020B0604020202020204" pitchFamily="34" charset="0"/>
                <a:cs typeface="Arial" panose="020B0604020202020204" pitchFamily="34" charset="0"/>
              </a:rPr>
              <a:t>depends on the efficiency </a:t>
            </a:r>
            <a:r>
              <a:rPr lang="en-GB" dirty="0" smtClean="0">
                <a:latin typeface="Arial" panose="020B0604020202020204" pitchFamily="34" charset="0"/>
                <a:cs typeface="Arial" panose="020B0604020202020204" pitchFamily="34" charset="0"/>
              </a:rPr>
              <a:t>of HRM. </a:t>
            </a:r>
            <a:r>
              <a:rPr lang="en-GB" dirty="0">
                <a:latin typeface="Arial" panose="020B0604020202020204" pitchFamily="34" charset="0"/>
                <a:cs typeface="Arial" panose="020B0604020202020204" pitchFamily="34" charset="0"/>
              </a:rPr>
              <a:t> </a:t>
            </a:r>
            <a:r>
              <a:rPr lang="en-GB" dirty="0" smtClean="0">
                <a:latin typeface="Arial" panose="020B0604020202020204" pitchFamily="34" charset="0"/>
                <a:cs typeface="Arial" panose="020B0604020202020204" pitchFamily="34" charset="0"/>
              </a:rPr>
              <a:t>One </a:t>
            </a:r>
            <a:r>
              <a:rPr lang="en-GB" dirty="0">
                <a:latin typeface="Arial" panose="020B0604020202020204" pitchFamily="34" charset="0"/>
                <a:cs typeface="Arial" panose="020B0604020202020204" pitchFamily="34" charset="0"/>
              </a:rPr>
              <a:t>of the most difficult tasks is to understand and manage human behaviour. As a result, the HR executives face a lot of challenges when dealing with the </a:t>
            </a:r>
            <a:r>
              <a:rPr lang="en-GB" dirty="0" smtClean="0">
                <a:latin typeface="Arial" panose="020B0604020202020204" pitchFamily="34" charset="0"/>
                <a:cs typeface="Arial" panose="020B0604020202020204" pitchFamily="34" charset="0"/>
              </a:rPr>
              <a:t>employees </a:t>
            </a:r>
            <a:r>
              <a:rPr lang="en-GB" dirty="0">
                <a:latin typeface="Arial" panose="020B0604020202020204" pitchFamily="34" charset="0"/>
                <a:cs typeface="Arial" panose="020B0604020202020204" pitchFamily="34" charset="0"/>
              </a:rPr>
              <a:t>and making them more efficient</a:t>
            </a:r>
            <a:r>
              <a:rPr lang="en-GB" dirty="0" smtClean="0">
                <a:latin typeface="Arial" panose="020B0604020202020204" pitchFamily="34" charset="0"/>
                <a:cs typeface="Arial" panose="020B0604020202020204" pitchFamily="34" charset="0"/>
              </a:rPr>
              <a:t>. Focusing Bengal lounge group of restaurants (BLGOR), there are various challenges faced by HRM at BLGOR, analysing these challenges, the focus is on demonstrating methods </a:t>
            </a:r>
            <a:r>
              <a:rPr lang="en-GB" dirty="0">
                <a:latin typeface="Arial" panose="020B0604020202020204" pitchFamily="34" charset="0"/>
                <a:cs typeface="Arial" panose="020B0604020202020204" pitchFamily="34" charset="0"/>
              </a:rPr>
              <a:t>to overcome </a:t>
            </a:r>
            <a:r>
              <a:rPr lang="en-GB" dirty="0" smtClean="0">
                <a:latin typeface="Arial" panose="020B0604020202020204" pitchFamily="34" charset="0"/>
                <a:cs typeface="Arial" panose="020B0604020202020204" pitchFamily="34" charset="0"/>
              </a:rPr>
              <a:t>the </a:t>
            </a:r>
            <a:r>
              <a:rPr lang="en-GB" dirty="0" smtClean="0">
                <a:latin typeface="Arial" panose="020B0604020202020204" pitchFamily="34" charset="0"/>
                <a:cs typeface="Arial" panose="020B0604020202020204" pitchFamily="34" charset="0"/>
              </a:rPr>
              <a:t>challenges and find appropriate recommendations for BLGOR to advance into the future.</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589433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5321" y="609600"/>
            <a:ext cx="9224312" cy="1320800"/>
          </a:xfrm>
        </p:spPr>
        <p:txBody>
          <a:bodyPr>
            <a:normAutofit/>
          </a:bodyPr>
          <a:lstStyle/>
          <a:p>
            <a:r>
              <a:rPr lang="en-GB" sz="4800" b="1" dirty="0">
                <a:solidFill>
                  <a:schemeClr val="tx1"/>
                </a:solidFill>
                <a:latin typeface="Arial" panose="020B0604020202020204" pitchFamily="34" charset="0"/>
                <a:cs typeface="Arial" panose="020B0604020202020204" pitchFamily="34" charset="0"/>
              </a:rPr>
              <a:t>Human Resource Management </a:t>
            </a:r>
          </a:p>
        </p:txBody>
      </p:sp>
      <p:sp>
        <p:nvSpPr>
          <p:cNvPr id="3" name="Content Placeholder 2"/>
          <p:cNvSpPr>
            <a:spLocks noGrp="1"/>
          </p:cNvSpPr>
          <p:nvPr>
            <p:ph idx="1"/>
          </p:nvPr>
        </p:nvSpPr>
        <p:spPr>
          <a:xfrm>
            <a:off x="677334" y="4864100"/>
            <a:ext cx="9420255" cy="1879600"/>
          </a:xfrm>
        </p:spPr>
        <p:txBody>
          <a:bodyPr>
            <a:normAutofit lnSpcReduction="10000"/>
          </a:bodyPr>
          <a:lstStyle/>
          <a:p>
            <a:pPr algn="just">
              <a:lnSpc>
                <a:spcPct val="150000"/>
              </a:lnSpc>
              <a:buClrTx/>
              <a:buFont typeface="Wingdings" panose="05000000000000000000" pitchFamily="2" charset="2"/>
              <a:buChar char="§"/>
            </a:pPr>
            <a:r>
              <a:rPr lang="en-GB" dirty="0" smtClean="0">
                <a:latin typeface="Arial" panose="020B0604020202020204" pitchFamily="34" charset="0"/>
                <a:cs typeface="Arial" panose="020B0604020202020204" pitchFamily="34" charset="0"/>
              </a:rPr>
              <a:t>HRM is </a:t>
            </a:r>
            <a:r>
              <a:rPr lang="en-GB" dirty="0">
                <a:latin typeface="Arial" panose="020B0604020202020204" pitchFamily="34" charset="0"/>
                <a:cs typeface="Arial" panose="020B0604020202020204" pitchFamily="34" charset="0"/>
              </a:rPr>
              <a:t>the strategic process to the efficient and effective management, safeguarding the employee’s welfare and satisfaction as well as the company’s wellbeing, so that they maintain the exceptional reputation and gain a competitive advantage over their competitors (Hayes 2021)</a:t>
            </a:r>
            <a:r>
              <a:rPr lang="en-GB" dirty="0"/>
              <a:t>.</a:t>
            </a:r>
          </a:p>
        </p:txBody>
      </p:sp>
      <p:pic>
        <p:nvPicPr>
          <p:cNvPr id="5" name="Picture 4"/>
          <p:cNvPicPr>
            <a:picLocks noChangeAspect="1"/>
          </p:cNvPicPr>
          <p:nvPr/>
        </p:nvPicPr>
        <p:blipFill>
          <a:blip r:embed="rId2"/>
          <a:stretch>
            <a:fillRect/>
          </a:stretch>
        </p:blipFill>
        <p:spPr>
          <a:xfrm>
            <a:off x="1110636" y="1435101"/>
            <a:ext cx="8585200" cy="2476499"/>
          </a:xfrm>
          <a:prstGeom prst="rect">
            <a:avLst/>
          </a:prstGeom>
        </p:spPr>
      </p:pic>
      <p:sp>
        <p:nvSpPr>
          <p:cNvPr id="7" name="Rectangle 6"/>
          <p:cNvSpPr/>
          <p:nvPr/>
        </p:nvSpPr>
        <p:spPr>
          <a:xfrm>
            <a:off x="3343284" y="3911602"/>
            <a:ext cx="3892412" cy="584775"/>
          </a:xfrm>
          <a:prstGeom prst="rect">
            <a:avLst/>
          </a:prstGeom>
        </p:spPr>
        <p:txBody>
          <a:bodyPr wrap="none">
            <a:spAutoFit/>
          </a:bodyPr>
          <a:lstStyle/>
          <a:p>
            <a:r>
              <a:rPr lang="en-GB" sz="1600" dirty="0">
                <a:latin typeface="Arial" panose="020B0604020202020204" pitchFamily="34" charset="0"/>
                <a:cs typeface="Arial" panose="020B0604020202020204" pitchFamily="34" charset="0"/>
              </a:rPr>
              <a:t>Image of Human Resource Management</a:t>
            </a:r>
          </a:p>
          <a:p>
            <a:r>
              <a:rPr lang="en-GB" sz="1600" dirty="0">
                <a:latin typeface="Arial" panose="020B0604020202020204" pitchFamily="34" charset="0"/>
                <a:cs typeface="Arial" panose="020B0604020202020204" pitchFamily="34" charset="0"/>
              </a:rPr>
              <a:t>         (</a:t>
            </a:r>
            <a:r>
              <a:rPr lang="en-GB" sz="1600" b="1" dirty="0">
                <a:latin typeface="Arial" panose="020B0604020202020204" pitchFamily="34" charset="0"/>
                <a:cs typeface="Arial" panose="020B0604020202020204" pitchFamily="34" charset="0"/>
              </a:rPr>
              <a:t>Source: </a:t>
            </a:r>
            <a:r>
              <a:rPr lang="en-GB" sz="1600" dirty="0">
                <a:latin typeface="Arial" panose="020B0604020202020204" pitchFamily="34" charset="0"/>
                <a:cs typeface="Arial" panose="020B0604020202020204" pitchFamily="34" charset="0"/>
              </a:rPr>
              <a:t>Pixa Stock . Com 2018)</a:t>
            </a:r>
          </a:p>
        </p:txBody>
      </p:sp>
    </p:spTree>
    <p:extLst>
      <p:ext uri="{BB962C8B-B14F-4D97-AF65-F5344CB8AC3E}">
        <p14:creationId xmlns:p14="http://schemas.microsoft.com/office/powerpoint/2010/main" val="389719672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8779" y="624349"/>
            <a:ext cx="8153157" cy="814251"/>
          </a:xfrm>
        </p:spPr>
        <p:txBody>
          <a:bodyPr>
            <a:normAutofit fontScale="90000"/>
          </a:bodyPr>
          <a:lstStyle/>
          <a:p>
            <a:r>
              <a:rPr lang="en-GB" dirty="0" smtClean="0"/>
              <a:t>             </a:t>
            </a:r>
            <a:r>
              <a:rPr lang="en-GB" sz="4800" b="1" dirty="0">
                <a:solidFill>
                  <a:schemeClr val="tx1"/>
                </a:solidFill>
                <a:latin typeface="Arial" panose="020B0604020202020204" pitchFamily="34" charset="0"/>
                <a:cs typeface="Arial" panose="020B0604020202020204" pitchFamily="34" charset="0"/>
              </a:rPr>
              <a:t>Overview of BLGOR</a:t>
            </a:r>
          </a:p>
        </p:txBody>
      </p:sp>
      <p:sp>
        <p:nvSpPr>
          <p:cNvPr id="3" name="Content Placeholder 2"/>
          <p:cNvSpPr>
            <a:spLocks noGrp="1"/>
          </p:cNvSpPr>
          <p:nvPr>
            <p:ph idx="1"/>
          </p:nvPr>
        </p:nvSpPr>
        <p:spPr>
          <a:xfrm>
            <a:off x="774501" y="1836125"/>
            <a:ext cx="10175965" cy="3880773"/>
          </a:xfrm>
        </p:spPr>
        <p:txBody>
          <a:bodyPr>
            <a:normAutofit fontScale="85000" lnSpcReduction="20000"/>
          </a:bodyPr>
          <a:lstStyle/>
          <a:p>
            <a:pPr marL="0" indent="0">
              <a:buNone/>
            </a:pPr>
            <a:r>
              <a:rPr lang="en-GB" dirty="0" smtClean="0"/>
              <a:t> </a:t>
            </a:r>
            <a:endParaRPr lang="en-GB" dirty="0"/>
          </a:p>
          <a:p>
            <a:pPr algn="just">
              <a:lnSpc>
                <a:spcPct val="150000"/>
              </a:lnSpc>
              <a:buClrTx/>
              <a:buFont typeface="Arial" panose="020B0604020202020204" pitchFamily="34" charset="0"/>
              <a:buChar char="•"/>
            </a:pPr>
            <a:r>
              <a:rPr lang="en-GB" sz="1900" dirty="0">
                <a:latin typeface="Arial" panose="020B0604020202020204" pitchFamily="34" charset="0"/>
                <a:cs typeface="Arial" panose="020B0604020202020204" pitchFamily="34" charset="0"/>
              </a:rPr>
              <a:t>BLGOR was established in 1990. The first branch was launched in Stafford, trading as an Indian restaurant, their business structure is a basic flat structure business, everyone reporting to one individual (manager), at present they have seven branches, each branch employees about ten to twelve employees.</a:t>
            </a:r>
          </a:p>
          <a:p>
            <a:pPr marL="0" indent="0" algn="just">
              <a:lnSpc>
                <a:spcPct val="150000"/>
              </a:lnSpc>
              <a:buClrTx/>
              <a:buNone/>
            </a:pPr>
            <a:endParaRPr lang="en-GB" sz="1900" dirty="0">
              <a:latin typeface="Arial" panose="020B0604020202020204" pitchFamily="34" charset="0"/>
              <a:cs typeface="Arial" panose="020B0604020202020204" pitchFamily="34" charset="0"/>
            </a:endParaRPr>
          </a:p>
          <a:p>
            <a:pPr marL="0" indent="0" algn="just">
              <a:lnSpc>
                <a:spcPct val="150000"/>
              </a:lnSpc>
              <a:buClrTx/>
              <a:buNone/>
            </a:pPr>
            <a:endParaRPr lang="en-GB" sz="1900" dirty="0">
              <a:latin typeface="Arial" panose="020B0604020202020204" pitchFamily="34" charset="0"/>
              <a:cs typeface="Arial" panose="020B0604020202020204" pitchFamily="34" charset="0"/>
            </a:endParaRPr>
          </a:p>
          <a:p>
            <a:pPr algn="just">
              <a:lnSpc>
                <a:spcPct val="150000"/>
              </a:lnSpc>
              <a:buClrTx/>
              <a:buFont typeface="Arial" panose="020B0604020202020204" pitchFamily="34" charset="0"/>
              <a:buChar char="•"/>
            </a:pPr>
            <a:r>
              <a:rPr lang="en-GB" sz="1900" dirty="0">
                <a:latin typeface="Arial" panose="020B0604020202020204" pitchFamily="34" charset="0"/>
                <a:cs typeface="Arial" panose="020B0604020202020204" pitchFamily="34" charset="0"/>
              </a:rPr>
              <a:t>Responsibilities of HRM in BLGOR is performed by the manager of each branch, HMR’s tasks comprise of managing employee schedules and shifts, advertising job vacancies, providing appropriate job descriptions, selecting and recruiting, conducting initial interviews, compensation and benefits and handling new employee’s paperwork’s</a:t>
            </a:r>
          </a:p>
          <a:p>
            <a:pPr>
              <a:lnSpc>
                <a:spcPct val="150000"/>
              </a:lnSpc>
            </a:pPr>
            <a:endParaRPr lang="en-GB" sz="1900" dirty="0"/>
          </a:p>
        </p:txBody>
      </p:sp>
    </p:spTree>
    <p:extLst>
      <p:ext uri="{BB962C8B-B14F-4D97-AF65-F5344CB8AC3E}">
        <p14:creationId xmlns:p14="http://schemas.microsoft.com/office/powerpoint/2010/main" val="226346305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514312" y="612059"/>
            <a:ext cx="8659906" cy="4585446"/>
          </a:xfrm>
          <a:prstGeom prst="rect">
            <a:avLst/>
          </a:prstGeom>
        </p:spPr>
      </p:pic>
      <p:sp>
        <p:nvSpPr>
          <p:cNvPr id="3" name="Rectangle 2"/>
          <p:cNvSpPr/>
          <p:nvPr/>
        </p:nvSpPr>
        <p:spPr>
          <a:xfrm>
            <a:off x="4028914" y="5241751"/>
            <a:ext cx="4840941" cy="615553"/>
          </a:xfrm>
          <a:prstGeom prst="rect">
            <a:avLst/>
          </a:prstGeom>
        </p:spPr>
        <p:txBody>
          <a:bodyPr wrap="square">
            <a:spAutoFit/>
          </a:bodyPr>
          <a:lstStyle/>
          <a:p>
            <a:r>
              <a:rPr lang="en-GB" dirty="0"/>
              <a:t>       </a:t>
            </a:r>
            <a:r>
              <a:rPr lang="en-GB" sz="1600" dirty="0">
                <a:latin typeface="Arial" panose="020B0604020202020204" pitchFamily="34" charset="0"/>
                <a:cs typeface="Arial" panose="020B0604020202020204" pitchFamily="34" charset="0"/>
              </a:rPr>
              <a:t>Image of BLGOR first branch website          </a:t>
            </a:r>
          </a:p>
          <a:p>
            <a:r>
              <a:rPr lang="en-GB" sz="1600" b="1" dirty="0">
                <a:latin typeface="Arial" panose="020B0604020202020204" pitchFamily="34" charset="0"/>
                <a:cs typeface="Arial" panose="020B0604020202020204" pitchFamily="34" charset="0"/>
              </a:rPr>
              <a:t>       </a:t>
            </a:r>
            <a:r>
              <a:rPr lang="en-GB" sz="1600" dirty="0" smtClean="0">
                <a:latin typeface="Arial" panose="020B0604020202020204" pitchFamily="34" charset="0"/>
                <a:cs typeface="Arial" panose="020B0604020202020204" pitchFamily="34" charset="0"/>
              </a:rPr>
              <a:t>(</a:t>
            </a:r>
            <a:r>
              <a:rPr lang="en-GB" sz="1600" b="1" dirty="0">
                <a:latin typeface="Arial" panose="020B0604020202020204" pitchFamily="34" charset="0"/>
                <a:cs typeface="Arial" panose="020B0604020202020204" pitchFamily="34" charset="0"/>
              </a:rPr>
              <a:t>Source: </a:t>
            </a:r>
            <a:r>
              <a:rPr lang="en-GB" sz="1600" dirty="0">
                <a:latin typeface="Arial" panose="020B0604020202020204" pitchFamily="34" charset="0"/>
                <a:cs typeface="Arial" panose="020B0604020202020204" pitchFamily="34" charset="0"/>
              </a:rPr>
              <a:t>crystal apps websites 2016)</a:t>
            </a:r>
          </a:p>
        </p:txBody>
      </p:sp>
    </p:spTree>
    <p:extLst>
      <p:ext uri="{BB962C8B-B14F-4D97-AF65-F5344CB8AC3E}">
        <p14:creationId xmlns:p14="http://schemas.microsoft.com/office/powerpoint/2010/main" val="27981769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5943" y="609600"/>
            <a:ext cx="10231167" cy="971007"/>
          </a:xfrm>
        </p:spPr>
        <p:txBody>
          <a:bodyPr>
            <a:normAutofit fontScale="90000"/>
          </a:bodyPr>
          <a:lstStyle/>
          <a:p>
            <a:r>
              <a:rPr lang="en-GB" sz="3200" b="1" dirty="0" smtClean="0">
                <a:solidFill>
                  <a:schemeClr val="tx1"/>
                </a:solidFill>
                <a:latin typeface="Arial" panose="020B0604020202020204" pitchFamily="34" charset="0"/>
                <a:cs typeface="Arial" panose="020B0604020202020204" pitchFamily="34" charset="0"/>
              </a:rPr>
              <a:t>    Challenge </a:t>
            </a:r>
            <a:r>
              <a:rPr lang="en-GB" sz="3200" b="1" dirty="0">
                <a:solidFill>
                  <a:schemeClr val="tx1"/>
                </a:solidFill>
                <a:latin typeface="Arial" panose="020B0604020202020204" pitchFamily="34" charset="0"/>
                <a:cs typeface="Arial" panose="020B0604020202020204" pitchFamily="34" charset="0"/>
              </a:rPr>
              <a:t>faced by HRM is Training and development.</a:t>
            </a:r>
          </a:p>
        </p:txBody>
      </p:sp>
      <p:sp>
        <p:nvSpPr>
          <p:cNvPr id="3" name="Content Placeholder 2"/>
          <p:cNvSpPr>
            <a:spLocks noGrp="1"/>
          </p:cNvSpPr>
          <p:nvPr>
            <p:ph idx="1"/>
          </p:nvPr>
        </p:nvSpPr>
        <p:spPr>
          <a:xfrm>
            <a:off x="861494" y="4998720"/>
            <a:ext cx="9760786" cy="1691640"/>
          </a:xfrm>
        </p:spPr>
        <p:txBody>
          <a:bodyPr>
            <a:normAutofit fontScale="85000" lnSpcReduction="20000"/>
          </a:bodyPr>
          <a:lstStyle/>
          <a:p>
            <a:pPr marL="0" indent="0">
              <a:buClrTx/>
              <a:buNone/>
            </a:pPr>
            <a:r>
              <a:rPr lang="en-GB" sz="2400" b="1" dirty="0">
                <a:latin typeface="Arial" panose="020B0604020202020204" pitchFamily="34" charset="0"/>
                <a:cs typeface="Arial" panose="020B0604020202020204" pitchFamily="34" charset="0"/>
              </a:rPr>
              <a:t>                                        </a:t>
            </a:r>
            <a:endParaRPr lang="en-GB" sz="2400" dirty="0">
              <a:latin typeface="Arial" panose="020B0604020202020204" pitchFamily="34" charset="0"/>
              <a:cs typeface="Arial" panose="020B0604020202020204" pitchFamily="34" charset="0"/>
            </a:endParaRPr>
          </a:p>
          <a:p>
            <a:pPr algn="just">
              <a:lnSpc>
                <a:spcPct val="150000"/>
              </a:lnSpc>
              <a:buClrTx/>
              <a:buFont typeface="Arial" panose="020B0604020202020204" pitchFamily="34" charset="0"/>
              <a:buChar char="•"/>
            </a:pPr>
            <a:r>
              <a:rPr lang="en-GB" sz="2300" dirty="0">
                <a:latin typeface="Arial" panose="020B0604020202020204" pitchFamily="34" charset="0"/>
                <a:cs typeface="Arial" panose="020B0604020202020204" pitchFamily="34" charset="0"/>
              </a:rPr>
              <a:t>Training and development (TAD) is to aid companies to analyse the TAD from various perceptions to indorse enhancements for the future. The model comprises of    four diverse stages (Cahapay 2021). </a:t>
            </a:r>
          </a:p>
          <a:p>
            <a:pPr algn="just">
              <a:lnSpc>
                <a:spcPct val="150000"/>
              </a:lnSpc>
              <a:buClrTx/>
              <a:buFont typeface="Arial" panose="020B0604020202020204" pitchFamily="34" charset="0"/>
              <a:buChar char="•"/>
            </a:pPr>
            <a:endParaRPr lang="en-GB" dirty="0" smtClean="0">
              <a:solidFill>
                <a:schemeClr val="tx1"/>
              </a:solidFill>
              <a:latin typeface="Arial" panose="020B0604020202020204" pitchFamily="34" charset="0"/>
              <a:cs typeface="Arial" panose="020B0604020202020204" pitchFamily="34" charset="0"/>
            </a:endParaRPr>
          </a:p>
          <a:p>
            <a:pPr algn="just">
              <a:lnSpc>
                <a:spcPct val="150000"/>
              </a:lnSpc>
              <a:buClrTx/>
              <a:buFont typeface="Arial" panose="020B0604020202020204" pitchFamily="34" charset="0"/>
              <a:buChar char="•"/>
            </a:pPr>
            <a:endParaRPr lang="en-GB" dirty="0" smtClean="0">
              <a:solidFill>
                <a:schemeClr val="tx1"/>
              </a:solidFill>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3"/>
          <a:stretch>
            <a:fillRect/>
          </a:stretch>
        </p:blipFill>
        <p:spPr>
          <a:xfrm>
            <a:off x="1280160" y="1390070"/>
            <a:ext cx="8509635" cy="2936557"/>
          </a:xfrm>
          <a:prstGeom prst="rect">
            <a:avLst/>
          </a:prstGeom>
        </p:spPr>
      </p:pic>
      <p:sp>
        <p:nvSpPr>
          <p:cNvPr id="6" name="Rectangle 5"/>
          <p:cNvSpPr/>
          <p:nvPr/>
        </p:nvSpPr>
        <p:spPr>
          <a:xfrm>
            <a:off x="4437626" y="4356127"/>
            <a:ext cx="2755900" cy="584775"/>
          </a:xfrm>
          <a:prstGeom prst="rect">
            <a:avLst/>
          </a:prstGeom>
        </p:spPr>
        <p:txBody>
          <a:bodyPr wrap="square">
            <a:spAutoFit/>
          </a:bodyPr>
          <a:lstStyle/>
          <a:p>
            <a:r>
              <a:rPr lang="en-GB" sz="1600" dirty="0">
                <a:latin typeface="Arial" panose="020B0604020202020204" pitchFamily="34" charset="0"/>
                <a:cs typeface="Arial" panose="020B0604020202020204" pitchFamily="34" charset="0"/>
              </a:rPr>
              <a:t>Training and development</a:t>
            </a:r>
          </a:p>
          <a:p>
            <a:r>
              <a:rPr lang="en-GB" sz="1600" dirty="0">
                <a:latin typeface="Arial" panose="020B0604020202020204" pitchFamily="34" charset="0"/>
                <a:cs typeface="Arial" panose="020B0604020202020204" pitchFamily="34" charset="0"/>
              </a:rPr>
              <a:t>(</a:t>
            </a:r>
            <a:r>
              <a:rPr lang="en-GB" sz="1600" b="1" dirty="0">
                <a:latin typeface="Arial" panose="020B0604020202020204" pitchFamily="34" charset="0"/>
                <a:cs typeface="Arial" panose="020B0604020202020204" pitchFamily="34" charset="0"/>
              </a:rPr>
              <a:t>Source: </a:t>
            </a:r>
            <a:r>
              <a:rPr lang="en-GB" sz="1600" dirty="0">
                <a:latin typeface="Arial" panose="020B0604020202020204" pitchFamily="34" charset="0"/>
                <a:cs typeface="Arial" panose="020B0604020202020204" pitchFamily="34" charset="0"/>
              </a:rPr>
              <a:t>Slide share 2021). </a:t>
            </a:r>
          </a:p>
        </p:txBody>
      </p:sp>
    </p:spTree>
    <p:extLst>
      <p:ext uri="{BB962C8B-B14F-4D97-AF65-F5344CB8AC3E}">
        <p14:creationId xmlns:p14="http://schemas.microsoft.com/office/powerpoint/2010/main" val="2751455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22070" y="0"/>
            <a:ext cx="10071461" cy="1338828"/>
          </a:xfrm>
          <a:prstGeom prst="rect">
            <a:avLst/>
          </a:prstGeom>
        </p:spPr>
        <p:txBody>
          <a:bodyPr wrap="square">
            <a:spAutoFit/>
          </a:bodyPr>
          <a:lstStyle/>
          <a:p>
            <a:r>
              <a:rPr lang="en-GB" dirty="0"/>
              <a:t>                                </a:t>
            </a:r>
          </a:p>
          <a:p>
            <a:pPr marL="285750" indent="-285750">
              <a:buFont typeface="Arial" panose="020B0604020202020204" pitchFamily="34" charset="0"/>
              <a:buChar char="•"/>
            </a:pPr>
            <a:endParaRPr lang="en-GB" dirty="0"/>
          </a:p>
          <a:p>
            <a:pPr marL="285750" indent="-285750">
              <a:lnSpc>
                <a:spcPct val="150000"/>
              </a:lnSpc>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
        <p:nvSpPr>
          <p:cNvPr id="3" name="Rectangle 2"/>
          <p:cNvSpPr/>
          <p:nvPr/>
        </p:nvSpPr>
        <p:spPr>
          <a:xfrm>
            <a:off x="1152480" y="1210411"/>
            <a:ext cx="8817429" cy="4662815"/>
          </a:xfrm>
          <a:prstGeom prst="rect">
            <a:avLst/>
          </a:prstGeom>
        </p:spPr>
        <p:txBody>
          <a:bodyPr wrap="square">
            <a:spAutoFit/>
          </a:bodyPr>
          <a:lstStyle/>
          <a:p>
            <a:pPr marL="285750" indent="-28575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Employee’s are not trained in their job, so it is challenging for them to solve </a:t>
            </a:r>
            <a:r>
              <a:rPr lang="en-GB" dirty="0" smtClean="0">
                <a:latin typeface="Arial" panose="020B0604020202020204" pitchFamily="34" charset="0"/>
                <a:cs typeface="Arial" panose="020B0604020202020204" pitchFamily="34" charset="0"/>
              </a:rPr>
              <a:t>any </a:t>
            </a:r>
            <a:r>
              <a:rPr lang="en-GB" dirty="0">
                <a:latin typeface="Arial" panose="020B0604020202020204" pitchFamily="34" charset="0"/>
                <a:cs typeface="Arial" panose="020B0604020202020204" pitchFamily="34" charset="0"/>
              </a:rPr>
              <a:t>complications faced by the customers and also to meet customers expectations.</a:t>
            </a:r>
          </a:p>
          <a:p>
            <a:pPr algn="just">
              <a:lnSpc>
                <a:spcPct val="150000"/>
              </a:lnSpc>
            </a:pPr>
            <a:endParaRPr lang="en-GB" dirty="0">
              <a:latin typeface="Arial" panose="020B0604020202020204" pitchFamily="34" charset="0"/>
              <a:cs typeface="Arial" panose="020B0604020202020204" pitchFamily="34" charset="0"/>
            </a:endParaRPr>
          </a:p>
          <a:p>
            <a:pPr algn="just">
              <a:lnSpc>
                <a:spcPct val="150000"/>
              </a:lnSpc>
            </a:pPr>
            <a:r>
              <a:rPr lang="en-GB" dirty="0">
                <a:latin typeface="Arial" panose="020B0604020202020204" pitchFamily="34" charset="0"/>
                <a:cs typeface="Arial" panose="020B0604020202020204" pitchFamily="34" charset="0"/>
              </a:rPr>
              <a:t>  </a:t>
            </a:r>
          </a:p>
          <a:p>
            <a:pPr marL="285750" indent="-28575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Employee’s feel at unease performing their job tasks in BLGOR, this is do to the lack of </a:t>
            </a:r>
            <a:r>
              <a:rPr lang="en-GB" dirty="0" smtClean="0">
                <a:latin typeface="Arial" panose="020B0604020202020204" pitchFamily="34" charset="0"/>
                <a:cs typeface="Arial" panose="020B0604020202020204" pitchFamily="34" charset="0"/>
              </a:rPr>
              <a:t>knowledge and understanding they have of their job and is unsure of what </a:t>
            </a:r>
            <a:r>
              <a:rPr lang="en-GB" dirty="0">
                <a:latin typeface="Arial" panose="020B0604020202020204" pitchFamily="34" charset="0"/>
                <a:cs typeface="Arial" panose="020B0604020202020204" pitchFamily="34" charset="0"/>
              </a:rPr>
              <a:t>is required from them within the workplace.</a:t>
            </a:r>
          </a:p>
          <a:p>
            <a:pPr algn="just">
              <a:lnSpc>
                <a:spcPct val="150000"/>
              </a:lnSpc>
            </a:pPr>
            <a:endParaRPr lang="en-GB" dirty="0">
              <a:latin typeface="Arial" panose="020B0604020202020204" pitchFamily="34" charset="0"/>
              <a:cs typeface="Arial" panose="020B0604020202020204" pitchFamily="34" charset="0"/>
            </a:endParaRPr>
          </a:p>
          <a:p>
            <a:pPr algn="just">
              <a:lnSpc>
                <a:spcPct val="150000"/>
              </a:lnSpc>
            </a:pPr>
            <a:endParaRPr lang="en-GB"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Employees find it challenging to </a:t>
            </a:r>
            <a:r>
              <a:rPr lang="en-GB" dirty="0" smtClean="0">
                <a:latin typeface="Arial" panose="020B0604020202020204" pitchFamily="34" charset="0"/>
                <a:cs typeface="Arial" panose="020B0604020202020204" pitchFamily="34" charset="0"/>
              </a:rPr>
              <a:t>communicate with the customers, </a:t>
            </a:r>
            <a:r>
              <a:rPr lang="en-GB" dirty="0">
                <a:latin typeface="Arial" panose="020B0604020202020204" pitchFamily="34" charset="0"/>
                <a:cs typeface="Arial" panose="020B0604020202020204" pitchFamily="34" charset="0"/>
              </a:rPr>
              <a:t>due to lack of </a:t>
            </a:r>
            <a:r>
              <a:rPr lang="en-GB" dirty="0" smtClean="0">
                <a:latin typeface="Arial" panose="020B0604020202020204" pitchFamily="34" charset="0"/>
                <a:cs typeface="Arial" panose="020B0604020202020204" pitchFamily="34" charset="0"/>
              </a:rPr>
              <a:t>information and knowledge regarding the products that BLGOR offers.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367219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16000" y="4826675"/>
            <a:ext cx="8280400" cy="369332"/>
          </a:xfrm>
          <a:prstGeom prst="rect">
            <a:avLst/>
          </a:prstGeom>
        </p:spPr>
        <p:txBody>
          <a:bodyPr wrap="square">
            <a:spAutoFit/>
          </a:bodyPr>
          <a:lstStyle/>
          <a:p>
            <a:r>
              <a:rPr lang="en-GB" dirty="0"/>
              <a:t>                                                </a:t>
            </a:r>
            <a:endParaRPr lang="en-GB" dirty="0">
              <a:latin typeface="Arial" panose="020B0604020202020204" pitchFamily="34" charset="0"/>
              <a:cs typeface="Arial" panose="020B0604020202020204" pitchFamily="34" charset="0"/>
            </a:endParaRPr>
          </a:p>
        </p:txBody>
      </p:sp>
      <p:sp>
        <p:nvSpPr>
          <p:cNvPr id="3" name="Rectangle 2"/>
          <p:cNvSpPr/>
          <p:nvPr/>
        </p:nvSpPr>
        <p:spPr>
          <a:xfrm>
            <a:off x="4162322" y="247136"/>
            <a:ext cx="3225800" cy="461665"/>
          </a:xfrm>
          <a:prstGeom prst="rect">
            <a:avLst/>
          </a:prstGeom>
        </p:spPr>
        <p:txBody>
          <a:bodyPr wrap="square">
            <a:spAutoFit/>
          </a:bodyPr>
          <a:lstStyle/>
          <a:p>
            <a:r>
              <a:rPr lang="en-GB" sz="2400" b="1" dirty="0">
                <a:latin typeface="Arial" panose="020B0604020202020204" pitchFamily="34" charset="0"/>
                <a:cs typeface="Arial" panose="020B0604020202020204" pitchFamily="34" charset="0"/>
              </a:rPr>
              <a:t>Recommendations</a:t>
            </a:r>
          </a:p>
        </p:txBody>
      </p:sp>
      <p:pic>
        <p:nvPicPr>
          <p:cNvPr id="4" name="Picture 3"/>
          <p:cNvPicPr>
            <a:picLocks noChangeAspect="1"/>
          </p:cNvPicPr>
          <p:nvPr/>
        </p:nvPicPr>
        <p:blipFill>
          <a:blip r:embed="rId3"/>
          <a:stretch>
            <a:fillRect/>
          </a:stretch>
        </p:blipFill>
        <p:spPr>
          <a:xfrm>
            <a:off x="3039353" y="3152581"/>
            <a:ext cx="5955524" cy="2675225"/>
          </a:xfrm>
          <a:prstGeom prst="rect">
            <a:avLst/>
          </a:prstGeom>
        </p:spPr>
      </p:pic>
      <p:sp>
        <p:nvSpPr>
          <p:cNvPr id="5" name="Rectangle 4"/>
          <p:cNvSpPr/>
          <p:nvPr/>
        </p:nvSpPr>
        <p:spPr>
          <a:xfrm>
            <a:off x="4103329" y="2709361"/>
            <a:ext cx="3627916" cy="369332"/>
          </a:xfrm>
          <a:prstGeom prst="rect">
            <a:avLst/>
          </a:prstGeom>
        </p:spPr>
        <p:txBody>
          <a:bodyPr wrap="none">
            <a:spAutoFit/>
          </a:bodyPr>
          <a:lstStyle/>
          <a:p>
            <a:r>
              <a:rPr lang="en-GB" dirty="0"/>
              <a:t>Kirkpatrick Model of Evaluation</a:t>
            </a:r>
          </a:p>
        </p:txBody>
      </p:sp>
      <p:sp>
        <p:nvSpPr>
          <p:cNvPr id="7" name="Rectangle 6"/>
          <p:cNvSpPr/>
          <p:nvPr/>
        </p:nvSpPr>
        <p:spPr>
          <a:xfrm>
            <a:off x="371822" y="1027006"/>
            <a:ext cx="11544875" cy="872034"/>
          </a:xfrm>
          <a:prstGeom prst="rect">
            <a:avLst/>
          </a:prstGeom>
        </p:spPr>
        <p:txBody>
          <a:bodyPr wrap="square">
            <a:spAutoFit/>
          </a:bodyPr>
          <a:lstStyle/>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Implementing training programs for employees and following the Kirkpatrick model of evaluation </a:t>
            </a:r>
            <a:r>
              <a:rPr lang="en-GB" dirty="0" smtClean="0">
                <a:latin typeface="Arial" panose="020B0604020202020204" pitchFamily="34" charset="0"/>
                <a:cs typeface="Arial" panose="020B0604020202020204" pitchFamily="34" charset="0"/>
              </a:rPr>
              <a:t>procedures </a:t>
            </a:r>
            <a:r>
              <a:rPr lang="en-GB" dirty="0">
                <a:latin typeface="Arial" panose="020B0604020202020204" pitchFamily="34" charset="0"/>
                <a:cs typeface="Arial" panose="020B0604020202020204" pitchFamily="34" charset="0"/>
              </a:rPr>
              <a:t>will assist in </a:t>
            </a:r>
            <a:r>
              <a:rPr lang="en-GB" dirty="0" smtClean="0">
                <a:latin typeface="Arial" panose="020B0604020202020204" pitchFamily="34" charset="0"/>
                <a:cs typeface="Arial" panose="020B0604020202020204" pitchFamily="34" charset="0"/>
              </a:rPr>
              <a:t>ensuring </a:t>
            </a:r>
            <a:r>
              <a:rPr lang="en-GB" dirty="0">
                <a:latin typeface="Arial" panose="020B0604020202020204" pitchFamily="34" charset="0"/>
                <a:cs typeface="Arial" panose="020B0604020202020204" pitchFamily="34" charset="0"/>
              </a:rPr>
              <a:t>that the employees are obtaining what </a:t>
            </a:r>
            <a:r>
              <a:rPr lang="en-GB" dirty="0" smtClean="0">
                <a:latin typeface="Arial" panose="020B0604020202020204" pitchFamily="34" charset="0"/>
                <a:cs typeface="Arial" panose="020B0604020202020204" pitchFamily="34" charset="0"/>
              </a:rPr>
              <a:t>is necessary for them within the workplace.  </a:t>
            </a:r>
            <a:endParaRPr lang="en-GB" dirty="0">
              <a:latin typeface="Arial" panose="020B0604020202020204" pitchFamily="34" charset="0"/>
              <a:cs typeface="Arial" panose="020B0604020202020204" pitchFamily="34" charset="0"/>
            </a:endParaRPr>
          </a:p>
        </p:txBody>
      </p:sp>
      <p:sp>
        <p:nvSpPr>
          <p:cNvPr id="6" name="Rectangle 5"/>
          <p:cNvSpPr/>
          <p:nvPr/>
        </p:nvSpPr>
        <p:spPr>
          <a:xfrm>
            <a:off x="2432255" y="5869479"/>
            <a:ext cx="7416800" cy="584775"/>
          </a:xfrm>
          <a:prstGeom prst="rect">
            <a:avLst/>
          </a:prstGeom>
        </p:spPr>
        <p:txBody>
          <a:bodyPr wrap="square">
            <a:spAutoFit/>
          </a:bodyPr>
          <a:lstStyle/>
          <a:p>
            <a:r>
              <a:rPr lang="en-GB" dirty="0"/>
              <a:t>                           </a:t>
            </a:r>
            <a:r>
              <a:rPr lang="en-GB" sz="1400" dirty="0">
                <a:latin typeface="Arial" panose="020B0604020202020204" pitchFamily="34" charset="0"/>
                <a:cs typeface="Arial" panose="020B0604020202020204" pitchFamily="34" charset="0"/>
              </a:rPr>
              <a:t>Kirkpatrick’s model of learning evaluation </a:t>
            </a:r>
          </a:p>
          <a:p>
            <a:r>
              <a:rPr lang="en-GB" sz="1400" dirty="0">
                <a:latin typeface="Arial" panose="020B0604020202020204" pitchFamily="34" charset="0"/>
                <a:cs typeface="Arial" panose="020B0604020202020204" pitchFamily="34" charset="0"/>
              </a:rPr>
              <a:t>                                      (source: the training associates 2010).</a:t>
            </a:r>
          </a:p>
        </p:txBody>
      </p:sp>
    </p:spTree>
    <p:extLst>
      <p:ext uri="{BB962C8B-B14F-4D97-AF65-F5344CB8AC3E}">
        <p14:creationId xmlns:p14="http://schemas.microsoft.com/office/powerpoint/2010/main" val="42095743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9984" y="228047"/>
            <a:ext cx="9482546" cy="827314"/>
          </a:xfrm>
        </p:spPr>
        <p:txBody>
          <a:bodyPr>
            <a:normAutofit fontScale="90000"/>
          </a:bodyPr>
          <a:lstStyle/>
          <a:p>
            <a:r>
              <a:rPr lang="en-GB" sz="3100" b="1" dirty="0">
                <a:solidFill>
                  <a:schemeClr val="tx1"/>
                </a:solidFill>
                <a:latin typeface="Arial" panose="020B0604020202020204" pitchFamily="34" charset="0"/>
                <a:cs typeface="Arial" panose="020B0604020202020204" pitchFamily="34" charset="0"/>
              </a:rPr>
              <a:t>Challenge faced by HRM is Recruitment and Selection</a:t>
            </a:r>
            <a:r>
              <a:rPr lang="en-GB" sz="4000" b="1" dirty="0">
                <a:solidFill>
                  <a:schemeClr val="tx1"/>
                </a:solidFill>
                <a:latin typeface="Arial" panose="020B0604020202020204" pitchFamily="34" charset="0"/>
                <a:cs typeface="Arial" panose="020B0604020202020204" pitchFamily="34" charset="0"/>
              </a:rPr>
              <a:t>.</a:t>
            </a:r>
            <a:r>
              <a:rPr lang="en-GB" dirty="0">
                <a:latin typeface="Arial" panose="020B0604020202020204" pitchFamily="34" charset="0"/>
                <a:cs typeface="Arial" panose="020B0604020202020204" pitchFamily="34" charset="0"/>
              </a:rPr>
              <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690608" y="4530599"/>
            <a:ext cx="8596668" cy="1803763"/>
          </a:xfrm>
        </p:spPr>
        <p:txBody>
          <a:bodyPr>
            <a:normAutofit fontScale="92500" lnSpcReduction="10000"/>
          </a:bodyPr>
          <a:lstStyle/>
          <a:p>
            <a:pPr algn="just">
              <a:lnSpc>
                <a:spcPct val="150000"/>
              </a:lnSpc>
              <a:buClr>
                <a:schemeClr val="tx1"/>
              </a:buClr>
              <a:buFont typeface="Wingdings" panose="05000000000000000000" pitchFamily="2" charset="2"/>
              <a:buChar char="§"/>
            </a:pPr>
            <a:r>
              <a:rPr lang="en-GB" dirty="0" smtClean="0">
                <a:solidFill>
                  <a:schemeClr val="tx1"/>
                </a:solidFill>
                <a:latin typeface="Arial" panose="020B0604020202020204" pitchFamily="34" charset="0"/>
                <a:cs typeface="Arial" panose="020B0604020202020204" pitchFamily="34" charset="0"/>
              </a:rPr>
              <a:t>Recruitment and selection </a:t>
            </a:r>
            <a:r>
              <a:rPr lang="en-GB" dirty="0">
                <a:solidFill>
                  <a:schemeClr val="tx1"/>
                </a:solidFill>
                <a:latin typeface="Arial" panose="020B0604020202020204" pitchFamily="34" charset="0"/>
                <a:cs typeface="Arial" panose="020B0604020202020204" pitchFamily="34" charset="0"/>
              </a:rPr>
              <a:t>is a vital process in HRM, it </a:t>
            </a:r>
            <a:r>
              <a:rPr lang="en-GB" dirty="0" smtClean="0">
                <a:solidFill>
                  <a:schemeClr val="tx1"/>
                </a:solidFill>
                <a:latin typeface="Arial" panose="020B0604020202020204" pitchFamily="34" charset="0"/>
                <a:cs typeface="Arial" panose="020B0604020202020204" pitchFamily="34" charset="0"/>
              </a:rPr>
              <a:t>tactical approach </a:t>
            </a:r>
            <a:r>
              <a:rPr lang="en-GB" dirty="0">
                <a:solidFill>
                  <a:schemeClr val="tx1"/>
                </a:solidFill>
                <a:latin typeface="Arial" panose="020B0604020202020204" pitchFamily="34" charset="0"/>
                <a:cs typeface="Arial" panose="020B0604020202020204" pitchFamily="34" charset="0"/>
              </a:rPr>
              <a:t>to capitalize on </a:t>
            </a:r>
            <a:r>
              <a:rPr lang="en-GB" dirty="0" smtClean="0">
                <a:solidFill>
                  <a:schemeClr val="tx1"/>
                </a:solidFill>
                <a:latin typeface="Arial" panose="020B0604020202020204" pitchFamily="34" charset="0"/>
                <a:cs typeface="Arial" panose="020B0604020202020204" pitchFamily="34" charset="0"/>
              </a:rPr>
              <a:t>strength of the employees </a:t>
            </a:r>
            <a:r>
              <a:rPr lang="en-GB" dirty="0">
                <a:solidFill>
                  <a:schemeClr val="tx1"/>
                </a:solidFill>
                <a:latin typeface="Arial" panose="020B0604020202020204" pitchFamily="34" charset="0"/>
                <a:cs typeface="Arial" panose="020B0604020202020204" pitchFamily="34" charset="0"/>
              </a:rPr>
              <a:t>in order to meet the employer's </a:t>
            </a:r>
            <a:r>
              <a:rPr lang="en-GB" dirty="0" smtClean="0">
                <a:solidFill>
                  <a:schemeClr val="tx1"/>
                </a:solidFill>
                <a:latin typeface="Arial" panose="020B0604020202020204" pitchFamily="34" charset="0"/>
                <a:cs typeface="Arial" panose="020B0604020202020204" pitchFamily="34" charset="0"/>
              </a:rPr>
              <a:t>objectives </a:t>
            </a:r>
            <a:r>
              <a:rPr lang="en-GB" dirty="0">
                <a:solidFill>
                  <a:schemeClr val="tx1"/>
                </a:solidFill>
                <a:latin typeface="Arial" panose="020B0604020202020204" pitchFamily="34" charset="0"/>
                <a:cs typeface="Arial" panose="020B0604020202020204" pitchFamily="34" charset="0"/>
              </a:rPr>
              <a:t>and goals. </a:t>
            </a:r>
            <a:r>
              <a:rPr lang="en-GB" dirty="0" smtClean="0">
                <a:solidFill>
                  <a:schemeClr val="tx1"/>
                </a:solidFill>
                <a:latin typeface="Arial" panose="020B0604020202020204" pitchFamily="34" charset="0"/>
                <a:cs typeface="Arial" panose="020B0604020202020204" pitchFamily="34" charset="0"/>
              </a:rPr>
              <a:t>Also, this </a:t>
            </a:r>
            <a:r>
              <a:rPr lang="en-GB" dirty="0">
                <a:solidFill>
                  <a:schemeClr val="tx1"/>
                </a:solidFill>
                <a:latin typeface="Arial" panose="020B0604020202020204" pitchFamily="34" charset="0"/>
                <a:cs typeface="Arial" panose="020B0604020202020204" pitchFamily="34" charset="0"/>
              </a:rPr>
              <a:t>is a method of shortlisting and selecting the </a:t>
            </a:r>
            <a:r>
              <a:rPr lang="en-GB" dirty="0" smtClean="0">
                <a:solidFill>
                  <a:schemeClr val="tx1"/>
                </a:solidFill>
                <a:latin typeface="Arial" panose="020B0604020202020204" pitchFamily="34" charset="0"/>
                <a:cs typeface="Arial" panose="020B0604020202020204" pitchFamily="34" charset="0"/>
              </a:rPr>
              <a:t>correct </a:t>
            </a:r>
            <a:r>
              <a:rPr lang="en-GB" dirty="0">
                <a:solidFill>
                  <a:schemeClr val="tx1"/>
                </a:solidFill>
                <a:latin typeface="Arial" panose="020B0604020202020204" pitchFamily="34" charset="0"/>
                <a:cs typeface="Arial" panose="020B0604020202020204" pitchFamily="34" charset="0"/>
              </a:rPr>
              <a:t>applicants for the necessary vacant </a:t>
            </a:r>
            <a:r>
              <a:rPr lang="en-GB" dirty="0" smtClean="0">
                <a:solidFill>
                  <a:schemeClr val="tx1"/>
                </a:solidFill>
                <a:latin typeface="Arial" panose="020B0604020202020204" pitchFamily="34" charset="0"/>
                <a:cs typeface="Arial" panose="020B0604020202020204" pitchFamily="34" charset="0"/>
              </a:rPr>
              <a:t>job (Bratton </a:t>
            </a:r>
            <a:r>
              <a:rPr lang="en-GB" dirty="0">
                <a:solidFill>
                  <a:schemeClr val="tx1"/>
                </a:solidFill>
                <a:latin typeface="Arial" panose="020B0604020202020204" pitchFamily="34" charset="0"/>
                <a:cs typeface="Arial" panose="020B0604020202020204" pitchFamily="34" charset="0"/>
              </a:rPr>
              <a:t>and Gold </a:t>
            </a:r>
            <a:r>
              <a:rPr lang="en-GB" dirty="0" smtClean="0">
                <a:solidFill>
                  <a:schemeClr val="tx1"/>
                </a:solidFill>
                <a:latin typeface="Arial" panose="020B0604020202020204" pitchFamily="34" charset="0"/>
                <a:cs typeface="Arial" panose="020B0604020202020204" pitchFamily="34" charset="0"/>
              </a:rPr>
              <a:t>2007).</a:t>
            </a:r>
          </a:p>
          <a:p>
            <a:pPr>
              <a:buClr>
                <a:schemeClr val="tx1"/>
              </a:buClr>
              <a:buFont typeface="Arial" panose="020B0604020202020204" pitchFamily="34" charset="0"/>
              <a:buChar char="•"/>
            </a:pPr>
            <a:endParaRPr lang="en-GB" dirty="0"/>
          </a:p>
        </p:txBody>
      </p:sp>
      <p:pic>
        <p:nvPicPr>
          <p:cNvPr id="4" name="Picture 3"/>
          <p:cNvPicPr>
            <a:picLocks noChangeAspect="1"/>
          </p:cNvPicPr>
          <p:nvPr/>
        </p:nvPicPr>
        <p:blipFill>
          <a:blip r:embed="rId2"/>
          <a:stretch>
            <a:fillRect/>
          </a:stretch>
        </p:blipFill>
        <p:spPr>
          <a:xfrm>
            <a:off x="2806594" y="1400797"/>
            <a:ext cx="5275262" cy="1981199"/>
          </a:xfrm>
          <a:prstGeom prst="rect">
            <a:avLst/>
          </a:prstGeom>
        </p:spPr>
      </p:pic>
      <p:sp>
        <p:nvSpPr>
          <p:cNvPr id="5" name="Rectangle 4"/>
          <p:cNvSpPr/>
          <p:nvPr/>
        </p:nvSpPr>
        <p:spPr>
          <a:xfrm>
            <a:off x="4338590" y="3384989"/>
            <a:ext cx="2728452" cy="584775"/>
          </a:xfrm>
          <a:prstGeom prst="rect">
            <a:avLst/>
          </a:prstGeom>
        </p:spPr>
        <p:txBody>
          <a:bodyPr wrap="square">
            <a:spAutoFit/>
          </a:bodyPr>
          <a:lstStyle/>
          <a:p>
            <a:r>
              <a:rPr lang="en-GB" sz="1600" dirty="0" smtClean="0">
                <a:latin typeface="Arial" panose="020B0604020202020204" pitchFamily="34" charset="0"/>
                <a:cs typeface="Arial" panose="020B0604020202020204" pitchFamily="34" charset="0"/>
              </a:rPr>
              <a:t>Recruitment-and-Selection </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a:t>
            </a:r>
            <a:r>
              <a:rPr lang="en-GB" sz="1600" b="1" dirty="0">
                <a:latin typeface="Arial" panose="020B0604020202020204" pitchFamily="34" charset="0"/>
                <a:cs typeface="Arial" panose="020B0604020202020204" pitchFamily="34" charset="0"/>
              </a:rPr>
              <a:t>Source: </a:t>
            </a:r>
            <a:r>
              <a:rPr lang="en-GB" sz="1600" dirty="0">
                <a:latin typeface="Arial" panose="020B0604020202020204" pitchFamily="34" charset="0"/>
                <a:cs typeface="Arial" panose="020B0604020202020204" pitchFamily="34" charset="0"/>
              </a:rPr>
              <a:t>empxtrack 2021). </a:t>
            </a:r>
            <a:endParaRPr lang="en-GB" dirty="0"/>
          </a:p>
        </p:txBody>
      </p:sp>
    </p:spTree>
    <p:extLst>
      <p:ext uri="{BB962C8B-B14F-4D97-AF65-F5344CB8AC3E}">
        <p14:creationId xmlns:p14="http://schemas.microsoft.com/office/powerpoint/2010/main" val="4648809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02834" y="4452782"/>
            <a:ext cx="9468522" cy="1338828"/>
          </a:xfrm>
          <a:prstGeom prst="rect">
            <a:avLst/>
          </a:prstGeom>
        </p:spPr>
        <p:txBody>
          <a:bodyPr wrap="square">
            <a:spAutoFit/>
          </a:bodyPr>
          <a:lstStyle/>
          <a:p>
            <a:pPr marL="285750" indent="-285750" algn="just">
              <a:lnSpc>
                <a:spcPct val="150000"/>
              </a:lnSpc>
              <a:buFont typeface="Arial" panose="020B0604020202020204" pitchFamily="34" charset="0"/>
              <a:buChar char="•"/>
            </a:pPr>
            <a:r>
              <a:rPr lang="en-GB" dirty="0" smtClean="0">
                <a:latin typeface="Arial" panose="020B0604020202020204" pitchFamily="34" charset="0"/>
                <a:cs typeface="Arial" panose="020B0604020202020204" pitchFamily="34" charset="0"/>
              </a:rPr>
              <a:t>There is no appropriate method when selecting or recruiting candidates. This a complications </a:t>
            </a:r>
            <a:r>
              <a:rPr lang="en-GB" dirty="0">
                <a:latin typeface="Arial" panose="020B0604020202020204" pitchFamily="34" charset="0"/>
                <a:cs typeface="Arial" panose="020B0604020202020204" pitchFamily="34" charset="0"/>
              </a:rPr>
              <a:t>faced by HRM at </a:t>
            </a:r>
            <a:r>
              <a:rPr lang="en-GB" dirty="0" smtClean="0">
                <a:latin typeface="Arial" panose="020B0604020202020204" pitchFamily="34" charset="0"/>
                <a:cs typeface="Arial" panose="020B0604020202020204" pitchFamily="34" charset="0"/>
              </a:rPr>
              <a:t>BLGOR,  often they make error in selecting the right </a:t>
            </a:r>
            <a:r>
              <a:rPr lang="en-GB" dirty="0">
                <a:latin typeface="Arial" panose="020B0604020202020204" pitchFamily="34" charset="0"/>
                <a:cs typeface="Arial" panose="020B0604020202020204" pitchFamily="34" charset="0"/>
              </a:rPr>
              <a:t>candidate for </a:t>
            </a:r>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correct </a:t>
            </a:r>
            <a:r>
              <a:rPr lang="en-GB" dirty="0" smtClean="0">
                <a:latin typeface="Arial" panose="020B0604020202020204" pitchFamily="34" charset="0"/>
                <a:cs typeface="Arial" panose="020B0604020202020204" pitchFamily="34" charset="0"/>
              </a:rPr>
              <a:t>job.</a:t>
            </a:r>
            <a:endParaRPr lang="en-GB" dirty="0">
              <a:latin typeface="Arial" panose="020B0604020202020204" pitchFamily="34" charset="0"/>
              <a:cs typeface="Arial" panose="020B0604020202020204" pitchFamily="34" charset="0"/>
            </a:endParaRPr>
          </a:p>
        </p:txBody>
      </p:sp>
      <p:sp>
        <p:nvSpPr>
          <p:cNvPr id="3" name="Rectangle 2"/>
          <p:cNvSpPr/>
          <p:nvPr/>
        </p:nvSpPr>
        <p:spPr>
          <a:xfrm>
            <a:off x="986034" y="1089018"/>
            <a:ext cx="9480731" cy="872034"/>
          </a:xfrm>
          <a:prstGeom prst="rect">
            <a:avLst/>
          </a:prstGeom>
        </p:spPr>
        <p:txBody>
          <a:bodyPr wrap="square">
            <a:spAutoFit/>
          </a:bodyPr>
          <a:lstStyle/>
          <a:p>
            <a:pPr marL="285750" indent="-28575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Unsociable trading </a:t>
            </a:r>
            <a:r>
              <a:rPr lang="en-GB" dirty="0" smtClean="0">
                <a:latin typeface="Arial" panose="020B0604020202020204" pitchFamily="34" charset="0"/>
                <a:cs typeface="Arial" panose="020B0604020202020204" pitchFamily="34" charset="0"/>
              </a:rPr>
              <a:t>hours, low </a:t>
            </a:r>
            <a:r>
              <a:rPr lang="en-GB" dirty="0">
                <a:latin typeface="Arial" panose="020B0604020202020204" pitchFamily="34" charset="0"/>
                <a:cs typeface="Arial" panose="020B0604020202020204" pitchFamily="34" charset="0"/>
              </a:rPr>
              <a:t>pay, very limited benefits and no incentives in restaurant, makes it challenging to entice qualified </a:t>
            </a:r>
            <a:r>
              <a:rPr lang="en-GB" dirty="0" smtClean="0">
                <a:latin typeface="Arial" panose="020B0604020202020204" pitchFamily="34" charset="0"/>
                <a:cs typeface="Arial" panose="020B0604020202020204" pitchFamily="34" charset="0"/>
              </a:rPr>
              <a:t> candidates </a:t>
            </a:r>
            <a:r>
              <a:rPr lang="en-GB" dirty="0">
                <a:latin typeface="Arial" panose="020B0604020202020204" pitchFamily="34" charset="0"/>
                <a:cs typeface="Arial" panose="020B0604020202020204" pitchFamily="34" charset="0"/>
              </a:rPr>
              <a:t>for recruitment.</a:t>
            </a:r>
          </a:p>
        </p:txBody>
      </p:sp>
      <p:sp>
        <p:nvSpPr>
          <p:cNvPr id="4" name="Rectangle 3"/>
          <p:cNvSpPr/>
          <p:nvPr/>
        </p:nvSpPr>
        <p:spPr>
          <a:xfrm>
            <a:off x="1030281" y="2682494"/>
            <a:ext cx="9480731" cy="1338828"/>
          </a:xfrm>
          <a:prstGeom prst="rect">
            <a:avLst/>
          </a:prstGeom>
        </p:spPr>
        <p:txBody>
          <a:bodyPr wrap="square">
            <a:spAutoFit/>
          </a:bodyPr>
          <a:lstStyle/>
          <a:p>
            <a:pPr marL="285750" indent="-285750" algn="just">
              <a:lnSpc>
                <a:spcPct val="150000"/>
              </a:lnSpc>
              <a:buFont typeface="Arial" panose="020B0604020202020204" pitchFamily="34" charset="0"/>
              <a:buChar char="•"/>
            </a:pPr>
            <a:r>
              <a:rPr lang="en-GB" dirty="0" smtClean="0">
                <a:latin typeface="Arial" panose="020B0604020202020204" pitchFamily="34" charset="0"/>
                <a:cs typeface="Arial" panose="020B0604020202020204" pitchFamily="34" charset="0"/>
              </a:rPr>
              <a:t>Very limited or no promotions facilities available, as restaurants are simple structured businesses and candidates view the job less secured. This creates </a:t>
            </a:r>
            <a:r>
              <a:rPr lang="en-GB" dirty="0">
                <a:latin typeface="Arial" panose="020B0604020202020204" pitchFamily="34" charset="0"/>
                <a:cs typeface="Arial" panose="020B0604020202020204" pitchFamily="34" charset="0"/>
              </a:rPr>
              <a:t>a </a:t>
            </a:r>
            <a:r>
              <a:rPr lang="en-GB" dirty="0" smtClean="0">
                <a:latin typeface="Arial" panose="020B0604020202020204" pitchFamily="34" charset="0"/>
                <a:cs typeface="Arial" panose="020B0604020202020204" pitchFamily="34" charset="0"/>
              </a:rPr>
              <a:t>challenge to attract new candidates for recruitments.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619155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3807682" y="120134"/>
            <a:ext cx="3401893" cy="523220"/>
          </a:xfrm>
          <a:prstGeom prst="rect">
            <a:avLst/>
          </a:prstGeom>
        </p:spPr>
        <p:txBody>
          <a:bodyPr wrap="none">
            <a:spAutoFit/>
          </a:bodyPr>
          <a:lstStyle/>
          <a:p>
            <a:r>
              <a:rPr lang="en-GB" sz="2800" b="1" dirty="0">
                <a:latin typeface="Arial" panose="020B0604020202020204" pitchFamily="34" charset="0"/>
                <a:cs typeface="Arial" panose="020B0604020202020204" pitchFamily="34" charset="0"/>
              </a:rPr>
              <a:t>Recommendations</a:t>
            </a:r>
          </a:p>
        </p:txBody>
      </p:sp>
      <p:sp>
        <p:nvSpPr>
          <p:cNvPr id="6" name="Rectangle 5"/>
          <p:cNvSpPr/>
          <p:nvPr/>
        </p:nvSpPr>
        <p:spPr>
          <a:xfrm>
            <a:off x="406400" y="912590"/>
            <a:ext cx="9385300" cy="507831"/>
          </a:xfrm>
          <a:prstGeom prst="rect">
            <a:avLst/>
          </a:prstGeom>
        </p:spPr>
        <p:txBody>
          <a:bodyPr wrap="square">
            <a:spAutoFit/>
          </a:bodyPr>
          <a:lstStyle/>
          <a:p>
            <a:pPr>
              <a:lnSpc>
                <a:spcPct val="150000"/>
              </a:lnSpc>
            </a:pPr>
            <a:r>
              <a:rPr lang="en-GB" dirty="0">
                <a:latin typeface="Arial" panose="020B0604020202020204" pitchFamily="34" charset="0"/>
                <a:cs typeface="Arial" panose="020B0604020202020204" pitchFamily="34" charset="0"/>
              </a:rPr>
              <a:t>  </a:t>
            </a:r>
          </a:p>
        </p:txBody>
      </p:sp>
      <p:sp>
        <p:nvSpPr>
          <p:cNvPr id="9" name="Rectangle 8"/>
          <p:cNvSpPr/>
          <p:nvPr/>
        </p:nvSpPr>
        <p:spPr>
          <a:xfrm>
            <a:off x="3840442" y="6214335"/>
            <a:ext cx="4051048" cy="523220"/>
          </a:xfrm>
          <a:prstGeom prst="rect">
            <a:avLst/>
          </a:prstGeom>
        </p:spPr>
        <p:txBody>
          <a:bodyPr wrap="square">
            <a:spAutoFit/>
          </a:bodyPr>
          <a:lstStyle/>
          <a:p>
            <a:r>
              <a:rPr lang="en-GB" sz="1400" dirty="0">
                <a:latin typeface="Arial" panose="020B0604020202020204" pitchFamily="34" charset="0"/>
                <a:cs typeface="Arial" panose="020B0604020202020204" pitchFamily="34" charset="0"/>
              </a:rPr>
              <a:t>How to use </a:t>
            </a:r>
            <a:r>
              <a:rPr lang="en-GB" sz="1400" dirty="0" smtClean="0">
                <a:latin typeface="Arial" panose="020B0604020202020204" pitchFamily="34" charset="0"/>
                <a:cs typeface="Arial" panose="020B0604020202020204" pitchFamily="34" charset="0"/>
              </a:rPr>
              <a:t>personality tests in the hiring process</a:t>
            </a:r>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source</a:t>
            </a:r>
            <a:r>
              <a:rPr lang="en-GB" sz="1400" dirty="0">
                <a:latin typeface="Arial" panose="020B0604020202020204" pitchFamily="34" charset="0"/>
                <a:cs typeface="Arial" panose="020B0604020202020204" pitchFamily="34" charset="0"/>
              </a:rPr>
              <a:t>: Test Gorilla 2021).</a:t>
            </a:r>
          </a:p>
        </p:txBody>
      </p:sp>
      <p:sp>
        <p:nvSpPr>
          <p:cNvPr id="10" name="Rectangle 9"/>
          <p:cNvSpPr/>
          <p:nvPr/>
        </p:nvSpPr>
        <p:spPr>
          <a:xfrm>
            <a:off x="414592" y="868345"/>
            <a:ext cx="9879781" cy="923330"/>
          </a:xfrm>
          <a:prstGeom prst="rect">
            <a:avLst/>
          </a:prstGeom>
        </p:spPr>
        <p:txBody>
          <a:bodyPr wrap="square">
            <a:spAutoFit/>
          </a:bodyPr>
          <a:lstStyle/>
          <a:p>
            <a:pPr marL="285750" indent="-285750" algn="just">
              <a:lnSpc>
                <a:spcPct val="150000"/>
              </a:lnSpc>
              <a:buFont typeface="Arial" panose="020B0604020202020204" pitchFamily="34" charset="0"/>
              <a:buChar char="•"/>
            </a:pPr>
            <a:r>
              <a:rPr lang="en-GB" dirty="0" smtClean="0">
                <a:latin typeface="Arial" panose="020B0604020202020204" pitchFamily="34" charset="0"/>
                <a:cs typeface="Arial" panose="020B0604020202020204" pitchFamily="34" charset="0"/>
              </a:rPr>
              <a:t>To assess the applicant, it is vital that the </a:t>
            </a:r>
            <a:r>
              <a:rPr lang="en-GB" dirty="0">
                <a:latin typeface="Arial" panose="020B0604020202020204" pitchFamily="34" charset="0"/>
                <a:cs typeface="Arial" panose="020B0604020202020204" pitchFamily="34" charset="0"/>
              </a:rPr>
              <a:t>procedures of effective hiring selection  practices </a:t>
            </a:r>
            <a:r>
              <a:rPr lang="en-GB" dirty="0" smtClean="0">
                <a:latin typeface="Arial" panose="020B0604020202020204" pitchFamily="34" charset="0"/>
                <a:cs typeface="Arial" panose="020B0604020202020204" pitchFamily="34" charset="0"/>
              </a:rPr>
              <a:t>is applied, as this will </a:t>
            </a:r>
            <a:r>
              <a:rPr lang="en-GB" dirty="0">
                <a:latin typeface="Arial" panose="020B0604020202020204" pitchFamily="34" charset="0"/>
                <a:cs typeface="Arial" panose="020B0604020202020204" pitchFamily="34" charset="0"/>
              </a:rPr>
              <a:t>assist in future complications from </a:t>
            </a:r>
            <a:r>
              <a:rPr lang="en-GB" dirty="0" smtClean="0">
                <a:latin typeface="Arial" panose="020B0604020202020204" pitchFamily="34" charset="0"/>
                <a:cs typeface="Arial" panose="020B0604020202020204" pitchFamily="34" charset="0"/>
              </a:rPr>
              <a:t>arsing in selection and recruitments.    </a:t>
            </a:r>
            <a:endParaRPr lang="en-GB" dirty="0">
              <a:latin typeface="Arial" panose="020B0604020202020204" pitchFamily="34" charset="0"/>
              <a:cs typeface="Arial" panose="020B0604020202020204" pitchFamily="34" charset="0"/>
            </a:endParaRPr>
          </a:p>
        </p:txBody>
      </p:sp>
      <p:pic>
        <p:nvPicPr>
          <p:cNvPr id="11" name="Picture 10"/>
          <p:cNvPicPr>
            <a:picLocks noChangeAspect="1"/>
          </p:cNvPicPr>
          <p:nvPr/>
        </p:nvPicPr>
        <p:blipFill>
          <a:blip r:embed="rId3"/>
          <a:stretch>
            <a:fillRect/>
          </a:stretch>
        </p:blipFill>
        <p:spPr>
          <a:xfrm>
            <a:off x="1173316" y="2501337"/>
            <a:ext cx="9042400" cy="3717566"/>
          </a:xfrm>
          <a:prstGeom prst="rect">
            <a:avLst/>
          </a:prstGeom>
        </p:spPr>
      </p:pic>
    </p:spTree>
    <p:extLst>
      <p:ext uri="{BB962C8B-B14F-4D97-AF65-F5344CB8AC3E}">
        <p14:creationId xmlns:p14="http://schemas.microsoft.com/office/powerpoint/2010/main" val="35134387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666204" y="310384"/>
            <a:ext cx="9315995" cy="523220"/>
          </a:xfrm>
          <a:prstGeom prst="rect">
            <a:avLst/>
          </a:prstGeom>
        </p:spPr>
        <p:txBody>
          <a:bodyPr wrap="square">
            <a:spAutoFit/>
          </a:bodyPr>
          <a:lstStyle/>
          <a:p>
            <a:r>
              <a:rPr lang="en-GB" sz="2800" b="1" dirty="0">
                <a:latin typeface="Arial" panose="020B0604020202020204" pitchFamily="34" charset="0"/>
                <a:cs typeface="Arial" panose="020B0604020202020204" pitchFamily="34" charset="0"/>
              </a:rPr>
              <a:t>Challenge face by HRM is Performance Management. </a:t>
            </a:r>
          </a:p>
        </p:txBody>
      </p:sp>
      <p:sp>
        <p:nvSpPr>
          <p:cNvPr id="5" name="Rectangle 4"/>
          <p:cNvSpPr/>
          <p:nvPr/>
        </p:nvSpPr>
        <p:spPr>
          <a:xfrm>
            <a:off x="1189451" y="4879857"/>
            <a:ext cx="9405258" cy="1754326"/>
          </a:xfrm>
          <a:prstGeom prst="rect">
            <a:avLst/>
          </a:prstGeom>
        </p:spPr>
        <p:txBody>
          <a:bodyPr wrap="square">
            <a:spAutoFit/>
          </a:bodyPr>
          <a:lstStyle/>
          <a:p>
            <a:pPr marL="285750" indent="-28575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performance management is viewed as a method by means of which the overall performance of a company can progress via improving the general performance of employees within the chosen company (Arthur. et. al. 2003). </a:t>
            </a:r>
          </a:p>
          <a:p>
            <a:pPr algn="just">
              <a:lnSpc>
                <a:spcPct val="150000"/>
              </a:lnSpc>
            </a:pPr>
            <a:endParaRPr lang="en-GB" dirty="0">
              <a:latin typeface="Arial" panose="020B0604020202020204" pitchFamily="34" charset="0"/>
              <a:cs typeface="Arial" panose="020B0604020202020204" pitchFamily="34" charset="0"/>
            </a:endParaRPr>
          </a:p>
        </p:txBody>
      </p:sp>
      <p:pic>
        <p:nvPicPr>
          <p:cNvPr id="2" name="Picture 1"/>
          <p:cNvPicPr>
            <a:picLocks noChangeAspect="1"/>
          </p:cNvPicPr>
          <p:nvPr/>
        </p:nvPicPr>
        <p:blipFill>
          <a:blip r:embed="rId3"/>
          <a:stretch>
            <a:fillRect/>
          </a:stretch>
        </p:blipFill>
        <p:spPr>
          <a:xfrm>
            <a:off x="2897249" y="1426862"/>
            <a:ext cx="5730737" cy="2298391"/>
          </a:xfrm>
          <a:prstGeom prst="rect">
            <a:avLst/>
          </a:prstGeom>
        </p:spPr>
      </p:pic>
      <p:sp>
        <p:nvSpPr>
          <p:cNvPr id="4" name="Rectangle 3"/>
          <p:cNvSpPr/>
          <p:nvPr/>
        </p:nvSpPr>
        <p:spPr>
          <a:xfrm>
            <a:off x="4100054" y="3570396"/>
            <a:ext cx="3628103" cy="830997"/>
          </a:xfrm>
          <a:prstGeom prst="rect">
            <a:avLst/>
          </a:prstGeom>
        </p:spPr>
        <p:txBody>
          <a:bodyPr wrap="square">
            <a:spAutoFit/>
          </a:bodyPr>
          <a:lstStyle/>
          <a:p>
            <a:r>
              <a:rPr lang="en-GB" sz="1600" dirty="0">
                <a:latin typeface="Arial" panose="020B0604020202020204" pitchFamily="34" charset="0"/>
                <a:cs typeface="Arial" panose="020B0604020202020204" pitchFamily="34" charset="0"/>
              </a:rPr>
              <a:t>  </a:t>
            </a:r>
          </a:p>
          <a:p>
            <a:r>
              <a:rPr lang="en-GB" sz="1600" dirty="0">
                <a:latin typeface="Arial" panose="020B0604020202020204" pitchFamily="34" charset="0"/>
                <a:cs typeface="Arial" panose="020B0604020202020204" pitchFamily="34" charset="0"/>
              </a:rPr>
              <a:t> What is Performance Management</a:t>
            </a:r>
          </a:p>
          <a:p>
            <a:r>
              <a:rPr lang="en-GB" sz="1600" dirty="0">
                <a:latin typeface="Arial" panose="020B0604020202020204" pitchFamily="34" charset="0"/>
                <a:cs typeface="Arial" panose="020B0604020202020204" pitchFamily="34" charset="0"/>
              </a:rPr>
              <a:t>     (</a:t>
            </a:r>
            <a:r>
              <a:rPr lang="en-GB" sz="1600" b="1" dirty="0">
                <a:latin typeface="Arial" panose="020B0604020202020204" pitchFamily="34" charset="0"/>
                <a:cs typeface="Arial" panose="020B0604020202020204" pitchFamily="34" charset="0"/>
              </a:rPr>
              <a:t>Source: </a:t>
            </a:r>
            <a:r>
              <a:rPr lang="en-GB" sz="1600" dirty="0">
                <a:latin typeface="Arial" panose="020B0604020202020204" pitchFamily="34" charset="0"/>
                <a:cs typeface="Arial" panose="020B0604020202020204" pitchFamily="34" charset="0"/>
              </a:rPr>
              <a:t>AIHR academy 2011).</a:t>
            </a:r>
          </a:p>
        </p:txBody>
      </p:sp>
    </p:spTree>
    <p:extLst>
      <p:ext uri="{BB962C8B-B14F-4D97-AF65-F5344CB8AC3E}">
        <p14:creationId xmlns:p14="http://schemas.microsoft.com/office/powerpoint/2010/main" val="5990633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01119" y="1237040"/>
            <a:ext cx="10019211" cy="4662815"/>
          </a:xfrm>
          <a:prstGeom prst="rect">
            <a:avLst/>
          </a:prstGeom>
        </p:spPr>
        <p:txBody>
          <a:bodyPr wrap="square">
            <a:spAutoFit/>
          </a:bodyPr>
          <a:lstStyle/>
          <a:p>
            <a:pPr marL="285750" indent="-28575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Low pay, very limited benefits and rude customers are a key factor of employees being demotivated this impacts </a:t>
            </a:r>
            <a:r>
              <a:rPr lang="en-GB" dirty="0" smtClean="0">
                <a:latin typeface="Arial" panose="020B0604020202020204" pitchFamily="34" charset="0"/>
                <a:cs typeface="Arial" panose="020B0604020202020204" pitchFamily="34" charset="0"/>
              </a:rPr>
              <a:t>their </a:t>
            </a:r>
            <a:r>
              <a:rPr lang="en-GB" dirty="0">
                <a:latin typeface="Arial" panose="020B0604020202020204" pitchFamily="34" charset="0"/>
                <a:cs typeface="Arial" panose="020B0604020202020204" pitchFamily="34" charset="0"/>
              </a:rPr>
              <a:t>performance. </a:t>
            </a:r>
          </a:p>
          <a:p>
            <a:pPr algn="just">
              <a:lnSpc>
                <a:spcPct val="150000"/>
              </a:lnSpc>
            </a:pPr>
            <a:endParaRPr lang="en-GB" dirty="0">
              <a:latin typeface="Arial" panose="020B0604020202020204" pitchFamily="34" charset="0"/>
              <a:cs typeface="Arial" panose="020B0604020202020204" pitchFamily="34" charset="0"/>
            </a:endParaRPr>
          </a:p>
          <a:p>
            <a:pPr algn="just">
              <a:lnSpc>
                <a:spcPct val="150000"/>
              </a:lnSpc>
            </a:pPr>
            <a:endParaRPr lang="en-GB"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Lack of appreciation from  the </a:t>
            </a:r>
            <a:r>
              <a:rPr lang="en-GB" dirty="0" smtClean="0">
                <a:latin typeface="Arial" panose="020B0604020202020204" pitchFamily="34" charset="0"/>
                <a:cs typeface="Arial" panose="020B0604020202020204" pitchFamily="34" charset="0"/>
              </a:rPr>
              <a:t>management, this </a:t>
            </a:r>
            <a:r>
              <a:rPr lang="en-GB" dirty="0">
                <a:latin typeface="Arial" panose="020B0604020202020204" pitchFamily="34" charset="0"/>
                <a:cs typeface="Arial" panose="020B0604020202020204" pitchFamily="34" charset="0"/>
              </a:rPr>
              <a:t>demotivates employees </a:t>
            </a:r>
            <a:r>
              <a:rPr lang="en-GB" dirty="0" smtClean="0">
                <a:latin typeface="Arial" panose="020B0604020202020204" pitchFamily="34" charset="0"/>
                <a:cs typeface="Arial" panose="020B0604020202020204" pitchFamily="34" charset="0"/>
              </a:rPr>
              <a:t>and </a:t>
            </a:r>
            <a:r>
              <a:rPr lang="en-GB" dirty="0">
                <a:latin typeface="Arial" panose="020B0604020202020204" pitchFamily="34" charset="0"/>
                <a:cs typeface="Arial" panose="020B0604020202020204" pitchFamily="34" charset="0"/>
              </a:rPr>
              <a:t>effects </a:t>
            </a:r>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employees </a:t>
            </a:r>
            <a:r>
              <a:rPr lang="en-GB" dirty="0" smtClean="0">
                <a:latin typeface="Arial" panose="020B0604020202020204" pitchFamily="34" charset="0"/>
                <a:cs typeface="Arial" panose="020B0604020202020204" pitchFamily="34" charset="0"/>
              </a:rPr>
              <a:t>overall performance.</a:t>
            </a:r>
            <a:endParaRPr lang="en-GB" dirty="0">
              <a:latin typeface="Arial" panose="020B0604020202020204" pitchFamily="34" charset="0"/>
              <a:cs typeface="Arial" panose="020B0604020202020204" pitchFamily="34" charset="0"/>
            </a:endParaRPr>
          </a:p>
          <a:p>
            <a:pPr algn="just">
              <a:lnSpc>
                <a:spcPct val="150000"/>
              </a:lnSpc>
            </a:pPr>
            <a:endParaRPr lang="en-GB" dirty="0">
              <a:latin typeface="Arial" panose="020B0604020202020204" pitchFamily="34" charset="0"/>
              <a:cs typeface="Arial" panose="020B0604020202020204" pitchFamily="34" charset="0"/>
            </a:endParaRPr>
          </a:p>
          <a:p>
            <a:pPr algn="just">
              <a:lnSpc>
                <a:spcPct val="150000"/>
              </a:lnSpc>
            </a:pPr>
            <a:endParaRPr lang="en-GB"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Customers all dine in at the same time </a:t>
            </a:r>
            <a:r>
              <a:rPr lang="en-GB" dirty="0" smtClean="0">
                <a:latin typeface="Arial" panose="020B0604020202020204" pitchFamily="34" charset="0"/>
                <a:cs typeface="Arial" panose="020B0604020202020204" pitchFamily="34" charset="0"/>
              </a:rPr>
              <a:t>(around </a:t>
            </a:r>
            <a:r>
              <a:rPr lang="en-GB" dirty="0">
                <a:latin typeface="Arial" panose="020B0604020202020204" pitchFamily="34" charset="0"/>
                <a:cs typeface="Arial" panose="020B0604020202020204" pitchFamily="34" charset="0"/>
              </a:rPr>
              <a:t>7-8-pm) disorganised managements creates physical and mental pressures on </a:t>
            </a:r>
            <a:r>
              <a:rPr lang="en-GB" dirty="0" smtClean="0">
                <a:latin typeface="Arial" panose="020B0604020202020204" pitchFamily="34" charset="0"/>
                <a:cs typeface="Arial" panose="020B0604020202020204" pitchFamily="34" charset="0"/>
              </a:rPr>
              <a:t>employees, this demotivates the employees </a:t>
            </a:r>
            <a:r>
              <a:rPr lang="en-GB" dirty="0">
                <a:latin typeface="Arial" panose="020B0604020202020204" pitchFamily="34" charset="0"/>
                <a:cs typeface="Arial" panose="020B0604020202020204" pitchFamily="34" charset="0"/>
              </a:rPr>
              <a:t>and it impacts their performance.</a:t>
            </a:r>
          </a:p>
        </p:txBody>
      </p:sp>
    </p:spTree>
    <p:extLst>
      <p:ext uri="{BB962C8B-B14F-4D97-AF65-F5344CB8AC3E}">
        <p14:creationId xmlns:p14="http://schemas.microsoft.com/office/powerpoint/2010/main" val="204879146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94635" y="1042514"/>
            <a:ext cx="8255726" cy="369332"/>
          </a:xfrm>
          <a:prstGeom prst="rect">
            <a:avLst/>
          </a:prstGeom>
        </p:spPr>
        <p:txBody>
          <a:bodyPr wrap="square">
            <a:spAutoFit/>
          </a:bodyPr>
          <a:lstStyle/>
          <a:p>
            <a:r>
              <a:rPr lang="en-GB" dirty="0"/>
              <a:t>                                            </a:t>
            </a:r>
            <a:r>
              <a:rPr lang="en-GB" b="1" dirty="0">
                <a:latin typeface="Arial" panose="020B0604020202020204" pitchFamily="34" charset="0"/>
                <a:cs typeface="Arial" panose="020B0604020202020204" pitchFamily="34" charset="0"/>
              </a:rPr>
              <a:t>Performance Appraisal </a:t>
            </a:r>
          </a:p>
        </p:txBody>
      </p:sp>
      <p:sp>
        <p:nvSpPr>
          <p:cNvPr id="3" name="Rectangle 2"/>
          <p:cNvSpPr/>
          <p:nvPr/>
        </p:nvSpPr>
        <p:spPr>
          <a:xfrm>
            <a:off x="891221" y="1492417"/>
            <a:ext cx="9405257" cy="1200329"/>
          </a:xfrm>
          <a:prstGeom prst="rect">
            <a:avLst/>
          </a:prstGeom>
        </p:spPr>
        <p:txBody>
          <a:bodyPr wrap="square">
            <a:spAutoFit/>
          </a:bodyPr>
          <a:lstStyle/>
          <a:p>
            <a:pPr marL="285750" indent="-285750" algn="just">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Performance Appraisal assist in  learning about areas of your business that could be enhanced, recognising areas for further training and developments, enhancing your self-confidence and improving team working skills (Swanepoel. et. al. 2014).</a:t>
            </a:r>
          </a:p>
        </p:txBody>
      </p:sp>
      <p:sp>
        <p:nvSpPr>
          <p:cNvPr id="4" name="Rectangle 3"/>
          <p:cNvSpPr/>
          <p:nvPr/>
        </p:nvSpPr>
        <p:spPr>
          <a:xfrm>
            <a:off x="3933184" y="3089192"/>
            <a:ext cx="3291839" cy="369332"/>
          </a:xfrm>
          <a:prstGeom prst="rect">
            <a:avLst/>
          </a:prstGeom>
        </p:spPr>
        <p:txBody>
          <a:bodyPr wrap="square">
            <a:spAutoFit/>
          </a:bodyPr>
          <a:lstStyle/>
          <a:p>
            <a:r>
              <a:rPr lang="en-GB" b="1" dirty="0">
                <a:latin typeface="Arial" panose="020B0604020202020204" pitchFamily="34" charset="0"/>
                <a:cs typeface="Arial" panose="020B0604020202020204" pitchFamily="34" charset="0"/>
              </a:rPr>
              <a:t>Performance Measurement </a:t>
            </a:r>
          </a:p>
        </p:txBody>
      </p:sp>
      <p:sp>
        <p:nvSpPr>
          <p:cNvPr id="5" name="Rectangle 4"/>
          <p:cNvSpPr/>
          <p:nvPr/>
        </p:nvSpPr>
        <p:spPr>
          <a:xfrm>
            <a:off x="817479" y="3484743"/>
            <a:ext cx="9744892" cy="1200329"/>
          </a:xfrm>
          <a:prstGeom prst="rect">
            <a:avLst/>
          </a:prstGeom>
        </p:spPr>
        <p:txBody>
          <a:bodyPr wrap="square">
            <a:spAutoFit/>
          </a:bodyPr>
          <a:lstStyle/>
          <a:p>
            <a:pPr marL="285750" indent="-285750" algn="just">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Performance measure assist in recognising under-performing employee’s, improve communication amongst employees, guides a clear chain of command and creates the opportunity to identify top performers (Bititci. et. al. 2012).  </a:t>
            </a:r>
          </a:p>
        </p:txBody>
      </p:sp>
      <p:sp>
        <p:nvSpPr>
          <p:cNvPr id="6" name="Rectangle 5"/>
          <p:cNvSpPr/>
          <p:nvPr/>
        </p:nvSpPr>
        <p:spPr>
          <a:xfrm>
            <a:off x="3394179" y="220665"/>
            <a:ext cx="3949699" cy="584775"/>
          </a:xfrm>
          <a:prstGeom prst="rect">
            <a:avLst/>
          </a:prstGeom>
        </p:spPr>
        <p:txBody>
          <a:bodyPr wrap="square">
            <a:spAutoFit/>
          </a:bodyPr>
          <a:lstStyle/>
          <a:p>
            <a:r>
              <a:rPr lang="en-GB" sz="3200" b="1" dirty="0">
                <a:latin typeface="Arial" panose="020B0604020202020204" pitchFamily="34" charset="0"/>
                <a:cs typeface="Arial" panose="020B0604020202020204" pitchFamily="34" charset="0"/>
              </a:rPr>
              <a:t>Recommendations.</a:t>
            </a:r>
          </a:p>
        </p:txBody>
      </p:sp>
      <p:sp>
        <p:nvSpPr>
          <p:cNvPr id="8" name="Rectangle 7"/>
          <p:cNvSpPr/>
          <p:nvPr/>
        </p:nvSpPr>
        <p:spPr>
          <a:xfrm>
            <a:off x="4717071" y="4925650"/>
            <a:ext cx="1697901" cy="369332"/>
          </a:xfrm>
          <a:prstGeom prst="rect">
            <a:avLst/>
          </a:prstGeom>
        </p:spPr>
        <p:txBody>
          <a:bodyPr wrap="none">
            <a:spAutoFit/>
          </a:bodyPr>
          <a:lstStyle/>
          <a:p>
            <a:r>
              <a:rPr lang="en-GB" b="1" dirty="0">
                <a:latin typeface="Arial" panose="020B0604020202020204" pitchFamily="34" charset="0"/>
                <a:cs typeface="Arial" panose="020B0604020202020204" pitchFamily="34" charset="0"/>
              </a:rPr>
              <a:t>360 Feedback</a:t>
            </a:r>
          </a:p>
        </p:txBody>
      </p:sp>
      <p:sp>
        <p:nvSpPr>
          <p:cNvPr id="9" name="Rectangle 8"/>
          <p:cNvSpPr/>
          <p:nvPr/>
        </p:nvSpPr>
        <p:spPr>
          <a:xfrm>
            <a:off x="776748" y="5321313"/>
            <a:ext cx="10417277" cy="1154675"/>
          </a:xfrm>
          <a:prstGeom prst="rect">
            <a:avLst/>
          </a:prstGeom>
        </p:spPr>
        <p:txBody>
          <a:bodyPr wrap="square">
            <a:spAutoFit/>
          </a:bodyPr>
          <a:lstStyle/>
          <a:p>
            <a:pPr marL="285750" indent="-285750" algn="just">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Will assist in analyse and recognise how the employee is performing, 360 feedbacks is from all departments, viewpoints of everyone.   </a:t>
            </a:r>
          </a:p>
          <a:p>
            <a:pPr marL="285750" indent="-285750" algn="just">
              <a:lnSpc>
                <a:spcPct val="150000"/>
              </a:lnSpc>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7019281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656737" y="0"/>
            <a:ext cx="9555116" cy="830997"/>
          </a:xfrm>
          <a:prstGeom prst="rect">
            <a:avLst/>
          </a:prstGeom>
        </p:spPr>
        <p:txBody>
          <a:bodyPr wrap="square">
            <a:spAutoFit/>
          </a:bodyPr>
          <a:lstStyle/>
          <a:p>
            <a:r>
              <a:rPr lang="en-GB" sz="4800" dirty="0" smtClean="0">
                <a:latin typeface="Arial" panose="020B0604020202020204" pitchFamily="34" charset="0"/>
                <a:cs typeface="Arial" panose="020B0604020202020204" pitchFamily="34" charset="0"/>
              </a:rPr>
              <a:t>Additional </a:t>
            </a:r>
            <a:r>
              <a:rPr lang="en-GB" sz="4800" dirty="0">
                <a:latin typeface="Arial" panose="020B0604020202020204" pitchFamily="34" charset="0"/>
                <a:cs typeface="Arial" panose="020B0604020202020204" pitchFamily="34" charset="0"/>
              </a:rPr>
              <a:t>Recommendations</a:t>
            </a:r>
          </a:p>
        </p:txBody>
      </p:sp>
      <p:sp>
        <p:nvSpPr>
          <p:cNvPr id="3" name="Rectangle 2"/>
          <p:cNvSpPr/>
          <p:nvPr/>
        </p:nvSpPr>
        <p:spPr>
          <a:xfrm>
            <a:off x="619432" y="1331106"/>
            <a:ext cx="9773547" cy="1938992"/>
          </a:xfrm>
          <a:prstGeom prst="rect">
            <a:avLst/>
          </a:prstGeom>
        </p:spPr>
        <p:txBody>
          <a:bodyPr wrap="square">
            <a:spAutoFit/>
          </a:bodyPr>
          <a:lstStyle/>
          <a:p>
            <a:pPr>
              <a:lnSpc>
                <a:spcPct val="150000"/>
              </a:lnSpc>
            </a:pPr>
            <a:r>
              <a:rPr lang="en-GB" sz="1600" b="1" dirty="0">
                <a:latin typeface="Arial" panose="020B0604020202020204" pitchFamily="34" charset="0"/>
                <a:cs typeface="Arial" panose="020B0604020202020204" pitchFamily="34" charset="0"/>
              </a:rPr>
              <a:t>                                                                          Motivation </a:t>
            </a:r>
          </a:p>
          <a:p>
            <a:pPr marL="285750" indent="-285750" algn="just">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inspires employees to perform their job more effectively, motivations methods can be in the form of bonus schemes, incentives, payed holiday, life insurance policies, appraisal systems, creating a friendly working environment, acknowledging employee’s dedication, recognising and rewarding employees' achievements (Ganta 2014).</a:t>
            </a:r>
          </a:p>
        </p:txBody>
      </p:sp>
      <p:sp>
        <p:nvSpPr>
          <p:cNvPr id="4" name="Rectangle 3"/>
          <p:cNvSpPr/>
          <p:nvPr/>
        </p:nvSpPr>
        <p:spPr>
          <a:xfrm>
            <a:off x="706694" y="3387418"/>
            <a:ext cx="10820400" cy="1200329"/>
          </a:xfrm>
          <a:prstGeom prst="rect">
            <a:avLst/>
          </a:prstGeom>
        </p:spPr>
        <p:txBody>
          <a:bodyPr wrap="square">
            <a:spAutoFit/>
          </a:bodyPr>
          <a:lstStyle/>
          <a:p>
            <a:pPr>
              <a:lnSpc>
                <a:spcPct val="150000"/>
              </a:lnSpc>
            </a:pPr>
            <a:r>
              <a:rPr lang="en-GB" sz="1600" b="1" dirty="0" smtClean="0">
                <a:latin typeface="Arial" panose="020B0604020202020204" pitchFamily="34" charset="0"/>
                <a:cs typeface="Arial" panose="020B0604020202020204" pitchFamily="34" charset="0"/>
              </a:rPr>
              <a:t>                                                                          Coaching</a:t>
            </a:r>
          </a:p>
          <a:p>
            <a:pPr marL="285750" indent="-285750" algn="just">
              <a:lnSpc>
                <a:spcPct val="150000"/>
              </a:lnSpc>
              <a:buFont typeface="Arial" panose="020B0604020202020204" pitchFamily="34" charset="0"/>
              <a:buChar char="•"/>
            </a:pPr>
            <a:r>
              <a:rPr lang="en-GB" sz="1600" dirty="0" smtClean="0">
                <a:latin typeface="Arial" panose="020B0604020202020204" pitchFamily="34" charset="0"/>
                <a:cs typeface="Arial" panose="020B0604020202020204" pitchFamily="34" charset="0"/>
              </a:rPr>
              <a:t>enhances leadership skills, communication skills, interacting skills, team working skills, listening skills</a:t>
            </a:r>
          </a:p>
          <a:p>
            <a:pPr algn="just">
              <a:lnSpc>
                <a:spcPct val="150000"/>
              </a:lnSpc>
            </a:pPr>
            <a:r>
              <a:rPr lang="en-GB" sz="1600" dirty="0">
                <a:latin typeface="Arial" panose="020B0604020202020204" pitchFamily="34" charset="0"/>
                <a:cs typeface="Arial" panose="020B0604020202020204" pitchFamily="34" charset="0"/>
              </a:rPr>
              <a:t> </a:t>
            </a:r>
            <a:r>
              <a:rPr lang="en-GB" sz="1600" dirty="0" smtClean="0">
                <a:latin typeface="Arial" panose="020B0604020202020204" pitchFamily="34" charset="0"/>
                <a:cs typeface="Arial" panose="020B0604020202020204" pitchFamily="34" charset="0"/>
              </a:rPr>
              <a:t>    and emotionally strengthen individuals in the workplace. (Jarvis et. al. 2013). </a:t>
            </a:r>
            <a:endParaRPr lang="en-GB" dirty="0"/>
          </a:p>
        </p:txBody>
      </p:sp>
      <p:sp>
        <p:nvSpPr>
          <p:cNvPr id="7" name="Rectangle 6"/>
          <p:cNvSpPr/>
          <p:nvPr/>
        </p:nvSpPr>
        <p:spPr>
          <a:xfrm>
            <a:off x="0" y="4996492"/>
            <a:ext cx="10776858" cy="461665"/>
          </a:xfrm>
          <a:prstGeom prst="rect">
            <a:avLst/>
          </a:prstGeom>
        </p:spPr>
        <p:txBody>
          <a:bodyPr wrap="square">
            <a:spAutoFit/>
          </a:bodyPr>
          <a:lstStyle/>
          <a:p>
            <a:pPr>
              <a:lnSpc>
                <a:spcPct val="150000"/>
              </a:lnSpc>
            </a:pPr>
            <a:r>
              <a:rPr lang="en-GB" sz="1600" b="1" dirty="0">
                <a:latin typeface="Arial" panose="020B0604020202020204" pitchFamily="34" charset="0"/>
                <a:cs typeface="Arial" panose="020B0604020202020204" pitchFamily="34" charset="0"/>
              </a:rPr>
              <a:t>                                                                              </a:t>
            </a:r>
            <a:endParaRPr lang="en-GB" sz="1600" dirty="0">
              <a:latin typeface="Arial" panose="020B0604020202020204" pitchFamily="34" charset="0"/>
              <a:cs typeface="Arial" panose="020B0604020202020204" pitchFamily="34" charset="0"/>
            </a:endParaRPr>
          </a:p>
        </p:txBody>
      </p:sp>
      <p:sp>
        <p:nvSpPr>
          <p:cNvPr id="5" name="Rectangle 4"/>
          <p:cNvSpPr/>
          <p:nvPr/>
        </p:nvSpPr>
        <p:spPr>
          <a:xfrm>
            <a:off x="736190" y="4908002"/>
            <a:ext cx="10431417" cy="1615827"/>
          </a:xfrm>
          <a:prstGeom prst="rect">
            <a:avLst/>
          </a:prstGeom>
        </p:spPr>
        <p:txBody>
          <a:bodyPr wrap="square">
            <a:spAutoFit/>
          </a:bodyPr>
          <a:lstStyle/>
          <a:p>
            <a:pPr algn="just">
              <a:lnSpc>
                <a:spcPct val="150000"/>
              </a:lnSpc>
            </a:pPr>
            <a:r>
              <a:rPr lang="en-GB" dirty="0"/>
              <a:t>                                                               </a:t>
            </a:r>
            <a:r>
              <a:rPr lang="en-GB" dirty="0" smtClean="0"/>
              <a:t>    </a:t>
            </a:r>
            <a:r>
              <a:rPr lang="en-GB" b="1" dirty="0" smtClean="0">
                <a:latin typeface="Arial" panose="020B0604020202020204" pitchFamily="34" charset="0"/>
                <a:cs typeface="Arial" panose="020B0604020202020204" pitchFamily="34" charset="0"/>
              </a:rPr>
              <a:t>Mentoring</a:t>
            </a:r>
            <a:r>
              <a:rPr lang="en-GB" dirty="0" smtClean="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develops employee’s skill level, increases problematical analysis and strategic thinking, </a:t>
            </a:r>
            <a:r>
              <a:rPr lang="en-GB" sz="1600" dirty="0" smtClean="0">
                <a:latin typeface="Arial" panose="020B0604020202020204" pitchFamily="34" charset="0"/>
                <a:cs typeface="Arial" panose="020B0604020202020204" pitchFamily="34" charset="0"/>
              </a:rPr>
              <a:t>develops</a:t>
            </a:r>
          </a:p>
          <a:p>
            <a:pPr algn="just">
              <a:lnSpc>
                <a:spcPct val="150000"/>
              </a:lnSpc>
            </a:pPr>
            <a:r>
              <a:rPr lang="en-GB" sz="1600" dirty="0">
                <a:latin typeface="Arial" panose="020B0604020202020204" pitchFamily="34" charset="0"/>
                <a:cs typeface="Arial" panose="020B0604020202020204" pitchFamily="34" charset="0"/>
              </a:rPr>
              <a:t> </a:t>
            </a:r>
            <a:r>
              <a:rPr lang="en-GB" sz="1600" dirty="0" smtClean="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job satisfaction Improve their personal and professional development and increases self-confidence. </a:t>
            </a:r>
            <a:endParaRPr lang="en-GB" sz="1600" dirty="0" smtClean="0">
              <a:latin typeface="Arial" panose="020B0604020202020204" pitchFamily="34" charset="0"/>
              <a:cs typeface="Arial" panose="020B0604020202020204" pitchFamily="34" charset="0"/>
            </a:endParaRPr>
          </a:p>
          <a:p>
            <a:pPr algn="just">
              <a:lnSpc>
                <a:spcPct val="150000"/>
              </a:lnSpc>
            </a:pPr>
            <a:r>
              <a:rPr lang="en-GB" sz="1600" dirty="0">
                <a:latin typeface="Arial" panose="020B0604020202020204" pitchFamily="34" charset="0"/>
                <a:cs typeface="Arial" panose="020B0604020202020204" pitchFamily="34" charset="0"/>
              </a:rPr>
              <a:t> </a:t>
            </a:r>
            <a:r>
              <a:rPr lang="en-GB" sz="1600" dirty="0" smtClean="0">
                <a:latin typeface="Arial" panose="020B0604020202020204" pitchFamily="34" charset="0"/>
                <a:cs typeface="Arial" panose="020B0604020202020204" pitchFamily="34" charset="0"/>
              </a:rPr>
              <a:t>    Restores </a:t>
            </a:r>
            <a:r>
              <a:rPr lang="en-GB" sz="1600" dirty="0">
                <a:latin typeface="Arial" panose="020B0604020202020204" pitchFamily="34" charset="0"/>
                <a:cs typeface="Arial" panose="020B0604020202020204" pitchFamily="34" charset="0"/>
              </a:rPr>
              <a:t>confidence and pride in their place of work (Duncan and Stock 2010).</a:t>
            </a:r>
          </a:p>
        </p:txBody>
      </p:sp>
    </p:spTree>
    <p:extLst>
      <p:ext uri="{BB962C8B-B14F-4D97-AF65-F5344CB8AC3E}">
        <p14:creationId xmlns:p14="http://schemas.microsoft.com/office/powerpoint/2010/main" val="207682897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14400" y="1707446"/>
            <a:ext cx="10368116" cy="4247317"/>
          </a:xfrm>
          <a:prstGeom prst="rect">
            <a:avLst/>
          </a:prstGeom>
        </p:spPr>
        <p:txBody>
          <a:bodyPr wrap="square">
            <a:spAutoFit/>
          </a:bodyPr>
          <a:lstStyle/>
          <a:p>
            <a:pPr algn="just">
              <a:lnSpc>
                <a:spcPct val="150000"/>
              </a:lnSpc>
            </a:pPr>
            <a:r>
              <a:rPr lang="en-GB" dirty="0" smtClean="0">
                <a:latin typeface="Arial" panose="020B0604020202020204" pitchFamily="34" charset="0"/>
                <a:cs typeface="Arial" panose="020B0604020202020204" pitchFamily="34" charset="0"/>
              </a:rPr>
              <a:t>It is essential </a:t>
            </a:r>
            <a:r>
              <a:rPr lang="en-GB" dirty="0">
                <a:latin typeface="Arial" panose="020B0604020202020204" pitchFamily="34" charset="0"/>
                <a:cs typeface="Arial" panose="020B0604020202020204" pitchFamily="34" charset="0"/>
              </a:rPr>
              <a:t>to recognise the importance of HRM’s functions within </a:t>
            </a:r>
            <a:r>
              <a:rPr lang="en-GB" dirty="0" smtClean="0">
                <a:latin typeface="Arial" panose="020B0604020202020204" pitchFamily="34" charset="0"/>
                <a:cs typeface="Arial" panose="020B0604020202020204" pitchFamily="34" charset="0"/>
              </a:rPr>
              <a:t>the organization, </a:t>
            </a:r>
            <a:r>
              <a:rPr lang="en-GB" dirty="0">
                <a:latin typeface="Arial" panose="020B0604020202020204" pitchFamily="34" charset="0"/>
                <a:cs typeface="Arial" panose="020B0604020202020204" pitchFamily="34" charset="0"/>
              </a:rPr>
              <a:t>in order to be able to critically evaluate the challenges that are faced by the organization. It has also been identified that the </a:t>
            </a:r>
            <a:r>
              <a:rPr lang="en-GB" dirty="0" smtClean="0">
                <a:latin typeface="Arial" panose="020B0604020202020204" pitchFamily="34" charset="0"/>
                <a:cs typeface="Arial" panose="020B0604020202020204" pitchFamily="34" charset="0"/>
              </a:rPr>
              <a:t>chosen organisation's </a:t>
            </a:r>
            <a:r>
              <a:rPr lang="en-GB" dirty="0">
                <a:latin typeface="Arial" panose="020B0604020202020204" pitchFamily="34" charset="0"/>
                <a:cs typeface="Arial" panose="020B0604020202020204" pitchFamily="34" charset="0"/>
              </a:rPr>
              <a:t>HRM (the manager) is incapable of handling the position they are appointed at. It is vital for the board of directors to appoint an individual with knowledge and experience to be able to perform their role in that sector. It has also been recognised that by scrutinising techniques the challenges are more noticeable and is able to be solved effortlessly. Similarly, also focuses on possible ways forward for the </a:t>
            </a:r>
            <a:r>
              <a:rPr lang="en-GB" dirty="0" smtClean="0">
                <a:latin typeface="Arial" panose="020B0604020202020204" pitchFamily="34" charset="0"/>
                <a:cs typeface="Arial" panose="020B0604020202020204" pitchFamily="34" charset="0"/>
              </a:rPr>
              <a:t>organisation, </a:t>
            </a:r>
            <a:r>
              <a:rPr lang="en-GB" dirty="0">
                <a:latin typeface="Arial" panose="020B0604020202020204" pitchFamily="34" charset="0"/>
                <a:cs typeface="Arial" panose="020B0604020202020204" pitchFamily="34" charset="0"/>
              </a:rPr>
              <a:t>it has also been acknowledged that by implementing these identified recommendations for the challenges, employees will benefit and view improvements, this will allow the company to attain the trust and commitment of their employees and gain customers satisfactions</a:t>
            </a:r>
            <a:r>
              <a:rPr lang="en-GB" dirty="0" smtClean="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p:txBody>
      </p:sp>
      <p:sp>
        <p:nvSpPr>
          <p:cNvPr id="3" name="Rectangle 2"/>
          <p:cNvSpPr/>
          <p:nvPr/>
        </p:nvSpPr>
        <p:spPr>
          <a:xfrm>
            <a:off x="3967318" y="471637"/>
            <a:ext cx="3377380" cy="830997"/>
          </a:xfrm>
          <a:prstGeom prst="rect">
            <a:avLst/>
          </a:prstGeom>
        </p:spPr>
        <p:txBody>
          <a:bodyPr wrap="square">
            <a:spAutoFit/>
          </a:bodyPr>
          <a:lstStyle/>
          <a:p>
            <a:r>
              <a:rPr lang="en-GB" sz="4800" dirty="0">
                <a:latin typeface="Arial" panose="020B0604020202020204" pitchFamily="34" charset="0"/>
                <a:cs typeface="Arial" panose="020B0604020202020204" pitchFamily="34" charset="0"/>
              </a:rPr>
              <a:t>Conclusion.</a:t>
            </a:r>
          </a:p>
        </p:txBody>
      </p:sp>
    </p:spTree>
    <p:extLst>
      <p:ext uri="{BB962C8B-B14F-4D97-AF65-F5344CB8AC3E}">
        <p14:creationId xmlns:p14="http://schemas.microsoft.com/office/powerpoint/2010/main" val="25684876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47761" y="2933913"/>
            <a:ext cx="8096432" cy="783771"/>
          </a:xfrm>
        </p:spPr>
        <p:txBody>
          <a:bodyPr>
            <a:normAutofit fontScale="90000"/>
          </a:bodyPr>
          <a:lstStyle/>
          <a:p>
            <a:r>
              <a:rPr lang="en-GB" sz="6600" b="1" dirty="0">
                <a:solidFill>
                  <a:schemeClr val="tx1"/>
                </a:solidFill>
                <a:latin typeface="Arial" panose="020B0604020202020204" pitchFamily="34" charset="0"/>
                <a:cs typeface="Arial" panose="020B0604020202020204" pitchFamily="34" charset="0"/>
              </a:rPr>
              <a:t>Any Questions Please</a:t>
            </a:r>
          </a:p>
        </p:txBody>
      </p:sp>
      <p:sp>
        <p:nvSpPr>
          <p:cNvPr id="3" name="Subtitle 2"/>
          <p:cNvSpPr>
            <a:spLocks noGrp="1"/>
          </p:cNvSpPr>
          <p:nvPr>
            <p:ph type="subTitle" idx="1"/>
          </p:nvPr>
        </p:nvSpPr>
        <p:spPr>
          <a:xfrm>
            <a:off x="3005395" y="3623132"/>
            <a:ext cx="5296263" cy="1096899"/>
          </a:xfrm>
        </p:spPr>
        <p:txBody>
          <a:bodyPr>
            <a:noAutofit/>
          </a:bodyPr>
          <a:lstStyle/>
          <a:p>
            <a:r>
              <a:rPr lang="en-GB" sz="6600" b="1" dirty="0">
                <a:solidFill>
                  <a:schemeClr val="tx1"/>
                </a:solidFill>
                <a:latin typeface="Arial" panose="020B0604020202020204" pitchFamily="34" charset="0"/>
                <a:cs typeface="Arial" panose="020B0604020202020204" pitchFamily="34" charset="0"/>
              </a:rPr>
              <a:t>Thankyou.</a:t>
            </a:r>
          </a:p>
        </p:txBody>
      </p:sp>
    </p:spTree>
    <p:extLst>
      <p:ext uri="{BB962C8B-B14F-4D97-AF65-F5344CB8AC3E}">
        <p14:creationId xmlns:p14="http://schemas.microsoft.com/office/powerpoint/2010/main" val="11354004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222069"/>
            <a:ext cx="8596668" cy="524691"/>
          </a:xfrm>
        </p:spPr>
        <p:txBody>
          <a:bodyPr>
            <a:normAutofit fontScale="90000"/>
          </a:bodyPr>
          <a:lstStyle/>
          <a:p>
            <a:r>
              <a:rPr lang="en-GB" sz="6600" b="1" dirty="0">
                <a:solidFill>
                  <a:schemeClr val="tx1"/>
                </a:solidFill>
                <a:latin typeface="Arial" panose="020B0604020202020204" pitchFamily="34" charset="0"/>
                <a:cs typeface="Arial" panose="020B0604020202020204" pitchFamily="34" charset="0"/>
              </a:rPr>
              <a:t>               </a:t>
            </a:r>
            <a:r>
              <a:rPr lang="en-GB" sz="5300" b="1" dirty="0">
                <a:solidFill>
                  <a:schemeClr val="tx1"/>
                </a:solidFill>
                <a:latin typeface="Arial" panose="020B0604020202020204" pitchFamily="34" charset="0"/>
                <a:cs typeface="Arial" panose="020B0604020202020204" pitchFamily="34" charset="0"/>
              </a:rPr>
              <a:t>Reference.</a:t>
            </a:r>
          </a:p>
        </p:txBody>
      </p:sp>
      <p:sp>
        <p:nvSpPr>
          <p:cNvPr id="3" name="Content Placeholder 2"/>
          <p:cNvSpPr>
            <a:spLocks noGrp="1"/>
          </p:cNvSpPr>
          <p:nvPr>
            <p:ph idx="1"/>
          </p:nvPr>
        </p:nvSpPr>
        <p:spPr>
          <a:xfrm>
            <a:off x="1134534" y="1396346"/>
            <a:ext cx="9558866" cy="5040086"/>
          </a:xfrm>
        </p:spPr>
        <p:txBody>
          <a:bodyPr>
            <a:normAutofit/>
          </a:bodyPr>
          <a:lstStyle/>
          <a:p>
            <a:pPr algn="just">
              <a:lnSpc>
                <a:spcPct val="150000"/>
              </a:lnSpc>
              <a:buClrTx/>
              <a:buFont typeface="Wingdings" panose="05000000000000000000" pitchFamily="2" charset="2"/>
              <a:buChar char="§"/>
            </a:pPr>
            <a:r>
              <a:rPr lang="en-GB" sz="1600" dirty="0">
                <a:latin typeface="Arial" panose="020B0604020202020204" pitchFamily="34" charset="0"/>
                <a:cs typeface="Arial" panose="020B0604020202020204" pitchFamily="34" charset="0"/>
              </a:rPr>
              <a:t>Arthur Jr, W., Bennett Jr, W., Edens, P.S. and Bell, S.T., 2003. Effectiveness of training in organizations: A meta-analysis of design and evaluation features. Journal of Applied psychology, 88(2), p.234. </a:t>
            </a:r>
          </a:p>
          <a:p>
            <a:pPr algn="just">
              <a:lnSpc>
                <a:spcPct val="150000"/>
              </a:lnSpc>
              <a:buClrTx/>
              <a:buFont typeface="Wingdings" panose="05000000000000000000" pitchFamily="2" charset="2"/>
              <a:buChar char="§"/>
            </a:pPr>
            <a:r>
              <a:rPr lang="en-GB" sz="1600" dirty="0">
                <a:latin typeface="Arial" panose="020B0604020202020204" pitchFamily="34" charset="0"/>
                <a:cs typeface="Arial" panose="020B0604020202020204" pitchFamily="34" charset="0"/>
              </a:rPr>
              <a:t>Bititci, U., Garengo, P., Dörfler, V. and Nudurupati, S., 2012. Performance measurement: challenges for tomorrow. International journal of management reviews, 14(3), pp.305-327.</a:t>
            </a:r>
          </a:p>
          <a:p>
            <a:pPr algn="just">
              <a:lnSpc>
                <a:spcPct val="150000"/>
              </a:lnSpc>
              <a:buClrTx/>
              <a:buFont typeface="Wingdings" panose="05000000000000000000" pitchFamily="2" charset="2"/>
              <a:buChar char="§"/>
            </a:pPr>
            <a:r>
              <a:rPr lang="en-GB" sz="1600" dirty="0">
                <a:latin typeface="Arial" panose="020B0604020202020204" pitchFamily="34" charset="0"/>
                <a:cs typeface="Arial" panose="020B0604020202020204" pitchFamily="34" charset="0"/>
              </a:rPr>
              <a:t>Bratton, J., 2007. Strategic human resource management. Human Resource Management içinde, Der: John.</a:t>
            </a:r>
          </a:p>
          <a:p>
            <a:pPr algn="just">
              <a:lnSpc>
                <a:spcPct val="150000"/>
              </a:lnSpc>
              <a:buClrTx/>
              <a:buFont typeface="Wingdings" panose="05000000000000000000" pitchFamily="2" charset="2"/>
              <a:buChar char="§"/>
            </a:pPr>
            <a:r>
              <a:rPr lang="en-GB" sz="1600" dirty="0">
                <a:latin typeface="Arial" panose="020B0604020202020204" pitchFamily="34" charset="0"/>
                <a:cs typeface="Arial" panose="020B0604020202020204" pitchFamily="34" charset="0"/>
              </a:rPr>
              <a:t>Cahapay, M.B., 2021. Kirkpatrick model: Its limitations as used in higher education evaluation. International Journal of Assessment Tools in Education, 8(1), pp.135-144.</a:t>
            </a:r>
          </a:p>
          <a:p>
            <a:pPr algn="just">
              <a:lnSpc>
                <a:spcPct val="150000"/>
              </a:lnSpc>
              <a:buClrTx/>
              <a:buFont typeface="Wingdings" panose="05000000000000000000" pitchFamily="2" charset="2"/>
              <a:buChar char="§"/>
            </a:pPr>
            <a:r>
              <a:rPr lang="en-GB" sz="1600" dirty="0">
                <a:latin typeface="Arial" panose="020B0604020202020204" pitchFamily="34" charset="0"/>
                <a:cs typeface="Arial" panose="020B0604020202020204" pitchFamily="34" charset="0"/>
              </a:rPr>
              <a:t>Chrystal app websites, 2021. Image of BGOR’s Stafford branch (online) Available at: https://bengalloungestaffordonline.com/index.php. Accessed on 20-3-2021.</a:t>
            </a:r>
          </a:p>
          <a:p>
            <a:pPr algn="just">
              <a:lnSpc>
                <a:spcPct val="150000"/>
              </a:lnSpc>
              <a:buClrTx/>
              <a:buFont typeface="Wingdings" panose="05000000000000000000" pitchFamily="2" charset="2"/>
              <a:buChar char="§"/>
            </a:pPr>
            <a:endParaRPr lang="en-GB" sz="1600" dirty="0">
              <a:latin typeface="Arial" panose="020B0604020202020204" pitchFamily="34" charset="0"/>
              <a:cs typeface="Arial" panose="020B0604020202020204" pitchFamily="34" charset="0"/>
            </a:endParaRPr>
          </a:p>
          <a:p>
            <a:pPr algn="just">
              <a:lnSpc>
                <a:spcPct val="150000"/>
              </a:lnSpc>
              <a:buClrTx/>
              <a:buFont typeface="+mj-lt"/>
              <a:buAutoNum type="arabicPeriod"/>
            </a:pPr>
            <a:endParaRPr lang="en-GB" sz="1600" dirty="0">
              <a:latin typeface="Arial" panose="020B0604020202020204" pitchFamily="34" charset="0"/>
              <a:cs typeface="Arial" panose="020B0604020202020204" pitchFamily="34" charset="0"/>
            </a:endParaRPr>
          </a:p>
          <a:p>
            <a:pPr algn="just">
              <a:lnSpc>
                <a:spcPct val="150000"/>
              </a:lnSpc>
              <a:buClrTx/>
              <a:buFont typeface="+mj-lt"/>
              <a:buAutoNum type="arabicPeriod"/>
            </a:pPr>
            <a:endParaRPr lang="en-GB" sz="1600" dirty="0">
              <a:latin typeface="Arial" panose="020B0604020202020204" pitchFamily="34" charset="0"/>
              <a:cs typeface="Arial" panose="020B0604020202020204" pitchFamily="34" charset="0"/>
            </a:endParaRPr>
          </a:p>
          <a:p>
            <a:pPr algn="just">
              <a:lnSpc>
                <a:spcPct val="150000"/>
              </a:lnSpc>
              <a:buClrTx/>
              <a:buFont typeface="+mj-lt"/>
              <a:buAutoNum type="arabicPeriod"/>
            </a:pPr>
            <a:endParaRPr lang="en-GB" sz="1600" dirty="0">
              <a:latin typeface="Arial" panose="020B0604020202020204" pitchFamily="34" charset="0"/>
              <a:cs typeface="Arial" panose="020B0604020202020204" pitchFamily="34" charset="0"/>
            </a:endParaRPr>
          </a:p>
          <a:p>
            <a:pPr algn="just">
              <a:lnSpc>
                <a:spcPct val="150000"/>
              </a:lnSpc>
              <a:buClrTx/>
              <a:buFont typeface="+mj-lt"/>
              <a:buAutoNum type="arabicPeriod"/>
            </a:pPr>
            <a:endParaRPr lang="en-GB" sz="1600" dirty="0">
              <a:latin typeface="Arial" panose="020B0604020202020204" pitchFamily="34" charset="0"/>
              <a:cs typeface="Arial" panose="020B0604020202020204" pitchFamily="34" charset="0"/>
            </a:endParaRPr>
          </a:p>
          <a:p>
            <a:pPr algn="just">
              <a:lnSpc>
                <a:spcPct val="150000"/>
              </a:lnSpc>
              <a:buClrTx/>
              <a:buFont typeface="+mj-lt"/>
              <a:buAutoNum type="arabicPeriod"/>
            </a:pPr>
            <a:endParaRPr lang="en-GB" sz="1600" dirty="0">
              <a:latin typeface="Arial" panose="020B0604020202020204" pitchFamily="34" charset="0"/>
              <a:cs typeface="Arial" panose="020B0604020202020204" pitchFamily="34" charset="0"/>
            </a:endParaRPr>
          </a:p>
          <a:p>
            <a:pPr algn="just">
              <a:lnSpc>
                <a:spcPct val="150000"/>
              </a:lnSpc>
              <a:buClrTx/>
              <a:buFont typeface="+mj-lt"/>
              <a:buAutoNum type="arabicPeriod"/>
            </a:pPr>
            <a:endParaRPr lang="en-GB" sz="1600" dirty="0">
              <a:latin typeface="Arial" panose="020B0604020202020204" pitchFamily="34" charset="0"/>
              <a:cs typeface="Arial" panose="020B0604020202020204" pitchFamily="34" charset="0"/>
            </a:endParaRPr>
          </a:p>
          <a:p>
            <a:pPr algn="just">
              <a:lnSpc>
                <a:spcPct val="150000"/>
              </a:lnSpc>
              <a:buClrTx/>
              <a:buFont typeface="+mj-lt"/>
              <a:buAutoNum type="arabicPeriod"/>
            </a:pPr>
            <a:endParaRPr lang="en-GB" sz="1600" dirty="0">
              <a:latin typeface="Arial" panose="020B0604020202020204" pitchFamily="34" charset="0"/>
              <a:cs typeface="Arial" panose="020B0604020202020204" pitchFamily="34" charset="0"/>
            </a:endParaRPr>
          </a:p>
          <a:p>
            <a:pPr algn="just">
              <a:lnSpc>
                <a:spcPct val="150000"/>
              </a:lnSpc>
              <a:buClrTx/>
              <a:buFont typeface="+mj-lt"/>
              <a:buAutoNum type="arabicPeriod"/>
            </a:pPr>
            <a:endParaRPr lang="en-GB" sz="1600" dirty="0">
              <a:latin typeface="Arial" panose="020B0604020202020204" pitchFamily="34" charset="0"/>
              <a:cs typeface="Arial" panose="020B0604020202020204" pitchFamily="34" charset="0"/>
            </a:endParaRPr>
          </a:p>
          <a:p>
            <a:pPr algn="just">
              <a:lnSpc>
                <a:spcPct val="150000"/>
              </a:lnSpc>
              <a:buClrTx/>
              <a:buFont typeface="+mj-lt"/>
              <a:buAutoNum type="arabicPeriod"/>
            </a:pP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3961344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68118" y="794517"/>
            <a:ext cx="9401266" cy="6555641"/>
          </a:xfrm>
          <a:prstGeom prst="rect">
            <a:avLst/>
          </a:prstGeom>
        </p:spPr>
        <p:txBody>
          <a:bodyPr wrap="square">
            <a:spAutoFit/>
          </a:bodyPr>
          <a:lstStyle/>
          <a:p>
            <a:pPr marL="285750" indent="-285750" algn="just">
              <a:lnSpc>
                <a:spcPct val="150000"/>
              </a:lnSpc>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Duncan, H.E. and Stock, M.J., 2010. Mentoring and coaching rural school leaders: What do they need? Mentoring &amp; tutoring: partnership in learning, 18(3), pp.293-311.</a:t>
            </a:r>
          </a:p>
          <a:p>
            <a:pPr algn="just">
              <a:lnSpc>
                <a:spcPct val="150000"/>
              </a:lnSpc>
            </a:pPr>
            <a:endParaRPr lang="en-GB" sz="1400"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empxtrack (2021) recruitment-and-selection (online) Available at:</a:t>
            </a:r>
          </a:p>
          <a:p>
            <a:pPr algn="just">
              <a:lnSpc>
                <a:spcPct val="150000"/>
              </a:lnSpc>
            </a:pPr>
            <a:r>
              <a:rPr lang="en-GB" sz="1400" dirty="0">
                <a:latin typeface="Arial" panose="020B0604020202020204" pitchFamily="34" charset="0"/>
                <a:cs typeface="Arial" panose="020B0604020202020204" pitchFamily="34" charset="0"/>
              </a:rPr>
              <a:t>       https://empxtrack.com/blog/recruitment-and-selection-the-most-important-hr-function/ Accessed on 12-11-2021</a:t>
            </a:r>
          </a:p>
          <a:p>
            <a:pPr marL="285750" indent="-285750" algn="just">
              <a:lnSpc>
                <a:spcPct val="150000"/>
              </a:lnSpc>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Ganta, V.C., 2014. Motivation in the workplace to improve the employee performance. International Journal of Engineering Technology, Management and Applied Sciences, 2(6), pp.221-230. Furnham, A., 2002. Personality at work: individual differences in the workplace. Routledge.</a:t>
            </a:r>
          </a:p>
          <a:p>
            <a:pPr algn="just">
              <a:lnSpc>
                <a:spcPct val="150000"/>
              </a:lnSpc>
            </a:pPr>
            <a:endParaRPr lang="en-GB" sz="1400"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Hayes, D.K., 2021. Human-Resource Management in the Hospitality Industry.</a:t>
            </a:r>
          </a:p>
          <a:p>
            <a:pPr algn="just">
              <a:lnSpc>
                <a:spcPct val="150000"/>
              </a:lnSpc>
            </a:pPr>
            <a:endParaRPr lang="en-GB" sz="1400"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Jarvis, C., Gulati, A., McCririck, V. and Simpson, P. 2013. Leadership matters: Tensions in evaluating leadership development. Advances in Developing Human Resources, 15 (1). pp. 27-45.</a:t>
            </a:r>
          </a:p>
          <a:p>
            <a:pPr marL="285750" indent="-285750" algn="just">
              <a:lnSpc>
                <a:spcPct val="150000"/>
              </a:lnSpc>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8501140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235176" y="940299"/>
            <a:ext cx="8623301" cy="5124480"/>
          </a:xfrm>
          <a:prstGeom prst="rect">
            <a:avLst/>
          </a:prstGeom>
        </p:spPr>
        <p:txBody>
          <a:bodyPr wrap="square">
            <a:spAutoFit/>
          </a:bodyPr>
          <a:lstStyle/>
          <a:p>
            <a:pPr marL="285750" indent="-285750" algn="just">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Kirkpatrick, J.M. and DeWitt, D.A., 2015. Strategies for evaluating learning outcomes. Teaching in Nursing-E-Book: A Guide for Faculty, p.398.</a:t>
            </a:r>
          </a:p>
          <a:p>
            <a:pPr algn="just">
              <a:lnSpc>
                <a:spcPct val="150000"/>
              </a:lnSpc>
            </a:pPr>
            <a:endParaRPr lang="en-GB" sz="1400"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Lancaster, S., Di Milia, L. and Cameron, R., 2013. Supervisor behaviours that facilitate training transfer. Journal of Workplace Learning.</a:t>
            </a:r>
          </a:p>
          <a:p>
            <a:pPr algn="just">
              <a:lnSpc>
                <a:spcPct val="150000"/>
              </a:lnSpc>
            </a:pPr>
            <a:endParaRPr lang="en-GB" sz="1400"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Slide share (2021) training and development (online) Available at : https://www.slideshare.net/manumelwin/objectives-of-training-and-development-manu-melwin-joy Accessed on 10-11-2021.</a:t>
            </a:r>
          </a:p>
          <a:p>
            <a:pPr marL="285750" indent="-285750" algn="just">
              <a:lnSpc>
                <a:spcPct val="150000"/>
              </a:lnSpc>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Swanepoel, S., Botha, P.A. and Mangonyane, B.N., 2014. Politicisation of  performance appraisals.</a:t>
            </a:r>
          </a:p>
          <a:p>
            <a:pPr marL="285750" indent="-285750" algn="just">
              <a:lnSpc>
                <a:spcPct val="150000"/>
              </a:lnSpc>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Test Gorilla (2021) How to use personality tests in the hiring process (online) Available at:</a:t>
            </a:r>
          </a:p>
          <a:p>
            <a:pPr algn="just">
              <a:lnSpc>
                <a:spcPct val="150000"/>
              </a:lnSpc>
            </a:pPr>
            <a:r>
              <a:rPr lang="en-GB" sz="1400" dirty="0">
                <a:latin typeface="Arial" panose="020B0604020202020204" pitchFamily="34" charset="0"/>
                <a:cs typeface="Arial" panose="020B0604020202020204" pitchFamily="34" charset="0"/>
              </a:rPr>
              <a:t>        https://www.testgorilla.com/blog/how-to-use-personality-tests/ Accessed on 13-11-2021.</a:t>
            </a:r>
            <a:endParaRPr lang="en-GB" dirty="0">
              <a:latin typeface="Arial" panose="020B0604020202020204" pitchFamily="34" charset="0"/>
              <a:cs typeface="Arial" panose="020B0604020202020204" pitchFamily="34" charset="0"/>
            </a:endParaRPr>
          </a:p>
          <a:p>
            <a:pPr algn="just">
              <a:lnSpc>
                <a:spcPct val="150000"/>
              </a:lnSpc>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1976990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930</TotalTime>
  <Words>1740</Words>
  <Application>Microsoft Office PowerPoint</Application>
  <PresentationFormat>Widescreen</PresentationFormat>
  <Paragraphs>124</Paragraphs>
  <Slides>20</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Arial</vt:lpstr>
      <vt:lpstr>Calibri</vt:lpstr>
      <vt:lpstr>Century Gothic</vt:lpstr>
      <vt:lpstr>Wingdings</vt:lpstr>
      <vt:lpstr>Wingdings 3</vt:lpstr>
      <vt:lpstr>Ion</vt:lpstr>
      <vt:lpstr>PowerPoint Presentation</vt:lpstr>
      <vt:lpstr>PowerPoint Presentation</vt:lpstr>
      <vt:lpstr>Human Resource Management </vt:lpstr>
      <vt:lpstr>             Overview of BLGOR</vt:lpstr>
      <vt:lpstr>PowerPoint Presentation</vt:lpstr>
      <vt:lpstr>    Challenge faced by HRM is Training and development.</vt:lpstr>
      <vt:lpstr>PowerPoint Presentation</vt:lpstr>
      <vt:lpstr>PowerPoint Presentation</vt:lpstr>
      <vt:lpstr>Challenge faced by HRM is Recruitment and Selection.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Any Questions Please</vt:lpstr>
      <vt:lpstr>               Reference.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Admin</dc:creator>
  <cp:lastModifiedBy>Admin</cp:lastModifiedBy>
  <cp:revision>97</cp:revision>
  <dcterms:created xsi:type="dcterms:W3CDTF">2021-11-06T15:01:29Z</dcterms:created>
  <dcterms:modified xsi:type="dcterms:W3CDTF">2021-11-19T10:51:54Z</dcterms:modified>
</cp:coreProperties>
</file>