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62" r:id="rId6"/>
    <p:sldId id="266" r:id="rId7"/>
    <p:sldId id="263" r:id="rId8"/>
    <p:sldId id="264" r:id="rId9"/>
    <p:sldId id="258"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p:cViewPr varScale="1">
        <p:scale>
          <a:sx n="69" d="100"/>
          <a:sy n="69" d="100"/>
        </p:scale>
        <p:origin x="-13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136887-EEBF-408A-8EE4-8E94E1AFEDAF}" type="datetimeFigureOut">
              <a:rPr lang="en-GB" smtClean="0"/>
              <a:t>10/03/2018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074770-84B5-4CCD-99D1-E885A7AF6F14}" type="slidenum">
              <a:rPr lang="en-GB" smtClean="0"/>
              <a:t>‹#›</a:t>
            </a:fld>
            <a:endParaRPr lang="en-GB"/>
          </a:p>
        </p:txBody>
      </p:sp>
    </p:spTree>
    <p:extLst>
      <p:ext uri="{BB962C8B-B14F-4D97-AF65-F5344CB8AC3E}">
        <p14:creationId xmlns:p14="http://schemas.microsoft.com/office/powerpoint/2010/main" val="2110515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074770-84B5-4CCD-99D1-E885A7AF6F14}" type="slidenum">
              <a:rPr lang="en-GB" smtClean="0"/>
              <a:t>4</a:t>
            </a:fld>
            <a:endParaRPr lang="en-GB"/>
          </a:p>
        </p:txBody>
      </p:sp>
    </p:spTree>
    <p:extLst>
      <p:ext uri="{BB962C8B-B14F-4D97-AF65-F5344CB8AC3E}">
        <p14:creationId xmlns:p14="http://schemas.microsoft.com/office/powerpoint/2010/main" val="14918204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51A25AF-26D6-4535-BB14-19A9C2F75186}" type="datetimeFigureOut">
              <a:rPr lang="en-GB" smtClean="0"/>
              <a:t>10/03/2018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55B0312-14D0-4B70-BDD5-CD849F0DC54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51A25AF-26D6-4535-BB14-19A9C2F75186}" type="datetimeFigureOut">
              <a:rPr lang="en-GB" smtClean="0"/>
              <a:t>10/03/2018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51A25AF-26D6-4535-BB14-19A9C2F75186}" type="datetimeFigureOut">
              <a:rPr lang="en-GB" smtClean="0"/>
              <a:t>10/03/2018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55B0312-14D0-4B70-BDD5-CD849F0DC54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10/03/2018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51A25AF-26D6-4535-BB14-19A9C2F75186}" type="datetimeFigureOut">
              <a:rPr lang="en-GB" smtClean="0"/>
              <a:t>10/03/2018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55B0312-14D0-4B70-BDD5-CD849F0DC54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source=images&amp;cd=&amp;cad=rja&amp;uact=8&amp;ved=2ahUKEwjN2OXku9fZAhVRZFAKHdOoB5gQjRx6BAgAEAY&amp;url=http://crackingideas.com/&amp;psig=AOvVaw1EVKdCcYvXHhjDDgSZ6Hp-&amp;ust=1520417786111545"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ved=2ahUKEwjp3OfAtdjZAhXEPFAKHbiyCd0QjRx6BAgAEAU&amp;url=https://www.epigeum.com/epigeum-insights/news/the-importance-of-skills-and-attributes-for-career-success/&amp;psig=AOvVaw3aR4DHzD8PPCXL1dN__4tC&amp;ust=152045041504989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4vpbtn9jZAhUCLlAKHXwZA5IQjRx6BAgAEAY&amp;url=https://edprojects.co.uk/2016/05/19/cracking-ideas/&amp;psig=AOvVaw0n_wJE9w_qbP-SwAuHV66q&amp;ust=152044463144470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ved=2ahUKEwis77_HvNfZAhWMYlAKHeOgADgQjRx6BAgAEAY&amp;url=http://crackingideas.com/third_party/Cracking%2BIdeas&amp;psig=AOvVaw1EVKdCcYvXHhjDDgSZ6Hp-&amp;ust=152041778611154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ebarchive.nationalarchives.gov.uk/20140603121612/http:/www.ipo.gov.uk/about/press/press-release/press-release-2009/press-release-20091023.htm" TargetMode="External"/><Relationship Id="rId3" Type="http://schemas.openxmlformats.org/officeDocument/2006/relationships/hyperlink" Target="http://crackingideas.com/third_party/Cracking+Ideas" TargetMode="External"/><Relationship Id="rId7" Type="http://schemas.openxmlformats.org/officeDocument/2006/relationships/hyperlink" Target="http://crackingideas.com/sites/default/files/competition_documents/CI2016%204-7%20Resource.pdf" TargetMode="External"/><Relationship Id="rId2" Type="http://schemas.openxmlformats.org/officeDocument/2006/relationships/hyperlink" Target="http://crackingideas.com/aboutip" TargetMode="External"/><Relationship Id="rId1" Type="http://schemas.openxmlformats.org/officeDocument/2006/relationships/slideLayout" Target="../slideLayouts/slideLayout2.xml"/><Relationship Id="rId6" Type="http://schemas.openxmlformats.org/officeDocument/2006/relationships/hyperlink" Target="https://link.springer.com/referenceworkentry/10.1007/978-3-658-05263-8_2-1" TargetMode="External"/><Relationship Id="rId5" Type="http://schemas.openxmlformats.org/officeDocument/2006/relationships/hyperlink" Target="https://www.epigeum.com/epigeum-insights/news/the-importance-of-skills-and-attributes-for-career-success/" TargetMode="External"/><Relationship Id="rId4" Type="http://schemas.openxmlformats.org/officeDocument/2006/relationships/hyperlink" Target="http://crackingideas.com/competitions/Nancy+&amp;+the+Meerkats+Musical+Box" TargetMode="External"/><Relationship Id="rId9" Type="http://schemas.openxmlformats.org/officeDocument/2006/relationships/hyperlink" Target="http://crackingideas.com/sites/default/files/documents/8-11%20Lesson%20Plan.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openinnovation.eu/17-05-2017/11-paradoxes-of-entrepreneurial-thinking-why-entrepreneurship-can-hardly-be-taught/" TargetMode="External"/><Relationship Id="rId2" Type="http://schemas.openxmlformats.org/officeDocument/2006/relationships/hyperlink" Target="https://www.telegraph.co.uk/connect/better-business/innovation/what-is-innovation-and-how-can-businesses-foster-it/" TargetMode="External"/><Relationship Id="rId1" Type="http://schemas.openxmlformats.org/officeDocument/2006/relationships/slideLayout" Target="../slideLayouts/slideLayout2.xml"/><Relationship Id="rId6" Type="http://schemas.openxmlformats.org/officeDocument/2006/relationships/hyperlink" Target="https://businesswales.gov.wales/bigideas/youth-entrepreneurship-strategy" TargetMode="External"/><Relationship Id="rId5" Type="http://schemas.openxmlformats.org/officeDocument/2006/relationships/hyperlink" Target="https://businesswales.gov.wales/bigideas/understanding-entrepreneurship-acro-model" TargetMode="External"/><Relationship Id="rId4" Type="http://schemas.openxmlformats.org/officeDocument/2006/relationships/hyperlink" Target="http://gov.wales/topics/educationandskills/schoolshome/curriculuminwales/curriculum-for-wales-curriculum-for-life/?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1037673"/>
          </a:xfrm>
        </p:spPr>
        <p:txBody>
          <a:bodyPr>
            <a:normAutofit/>
          </a:bodyPr>
          <a:lstStyle/>
          <a:p>
            <a:pPr algn="ctr"/>
            <a:r>
              <a:rPr lang="en-GB" sz="5400" u="sng" dirty="0" smtClean="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rPr>
              <a:t>‘Cracking Ideas’</a:t>
            </a:r>
            <a:endParaRPr lang="en-GB" sz="5400" u="sng" dirty="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endParaRPr>
          </a:p>
        </p:txBody>
      </p:sp>
      <p:sp>
        <p:nvSpPr>
          <p:cNvPr id="3" name="Subtitle 2"/>
          <p:cNvSpPr>
            <a:spLocks noGrp="1"/>
          </p:cNvSpPr>
          <p:nvPr>
            <p:ph type="subTitle" idx="1"/>
          </p:nvPr>
        </p:nvSpPr>
        <p:spPr>
          <a:xfrm>
            <a:off x="755576" y="1340768"/>
            <a:ext cx="7772400" cy="1199704"/>
          </a:xfrm>
        </p:spPr>
        <p:txBody>
          <a:bodyPr>
            <a:normAutofit/>
          </a:bodyPr>
          <a:lstStyle/>
          <a:p>
            <a:pPr algn="ctr"/>
            <a:r>
              <a:rPr lang="en-GB" sz="4800" u="sng" dirty="0" smtClean="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rPr>
              <a:t>Entrepreneurial initiative</a:t>
            </a:r>
            <a:endParaRPr lang="en-GB" sz="4800" u="sng" dirty="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endParaRPr>
          </a:p>
        </p:txBody>
      </p:sp>
      <p:pic>
        <p:nvPicPr>
          <p:cNvPr id="1026" name="Picture 2" descr="Image result for cracking ideas">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45" t="20620" r="4690" b="16749"/>
          <a:stretch/>
        </p:blipFill>
        <p:spPr bwMode="auto">
          <a:xfrm>
            <a:off x="2123728" y="2348880"/>
            <a:ext cx="5025218" cy="2343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945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12776"/>
            <a:ext cx="9036496" cy="4659878"/>
          </a:xfrm>
        </p:spPr>
        <p:txBody>
          <a:bodyPr>
            <a:normAutofit fontScale="92500" lnSpcReduction="10000"/>
          </a:bodyPr>
          <a:lstStyle/>
          <a:p>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An entrepreneur is a risk taker who is creative, organized and approachable. </a:t>
            </a:r>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 entrepreneur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is a decision maker, a innovator, an inventor, an opportunist, a leader and an overall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co-ordinator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(Westhead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and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Wright, 2013).</a:t>
            </a:r>
          </a:p>
          <a:p>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Entrepreneurship education involves providing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opportunities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and educating students to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develop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and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transferable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skills within their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learning.                                             These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can then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be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taken with them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into                                                       the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workforce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society,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increasing                                                  their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employability </a:t>
            </a:r>
            <a:r>
              <a:rPr lang="en-GB" sz="13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1300" dirty="0">
                <a:solidFill>
                  <a:schemeClr val="accent3"/>
                </a:solidFill>
                <a:latin typeface="Tahoma" panose="020B0604030504040204" pitchFamily="34" charset="0"/>
                <a:ea typeface="Tahoma" panose="020B0604030504040204" pitchFamily="34" charset="0"/>
                <a:cs typeface="Tahoma" panose="020B0604030504040204" pitchFamily="34" charset="0"/>
              </a:rPr>
              <a:t>Jones </a:t>
            </a:r>
            <a:r>
              <a:rPr lang="en-GB" sz="1300" i="1" dirty="0">
                <a:solidFill>
                  <a:schemeClr val="accent3"/>
                </a:solidFill>
                <a:latin typeface="Tahoma" panose="020B0604030504040204" pitchFamily="34" charset="0"/>
                <a:ea typeface="Tahoma" panose="020B0604030504040204" pitchFamily="34" charset="0"/>
                <a:cs typeface="Tahoma" panose="020B0604030504040204" pitchFamily="34" charset="0"/>
              </a:rPr>
              <a:t>et al.</a:t>
            </a:r>
            <a:r>
              <a:rPr lang="en-GB" sz="1300" dirty="0">
                <a:solidFill>
                  <a:schemeClr val="accent3"/>
                </a:solidFill>
                <a:latin typeface="Tahoma" panose="020B0604030504040204" pitchFamily="34" charset="0"/>
                <a:ea typeface="Tahoma" panose="020B0604030504040204" pitchFamily="34" charset="0"/>
                <a:cs typeface="Tahoma" panose="020B0604030504040204" pitchFamily="34" charset="0"/>
              </a:rPr>
              <a:t>, 2017).</a:t>
            </a:r>
          </a:p>
        </p:txBody>
      </p:sp>
      <p:sp>
        <p:nvSpPr>
          <p:cNvPr id="3" name="Title 2"/>
          <p:cNvSpPr>
            <a:spLocks noGrp="1"/>
          </p:cNvSpPr>
          <p:nvPr>
            <p:ph type="title"/>
          </p:nvPr>
        </p:nvSpPr>
        <p:spPr>
          <a:xfrm>
            <a:off x="107504" y="16380"/>
            <a:ext cx="9144000" cy="1143000"/>
          </a:xfrm>
        </p:spPr>
        <p:txBody>
          <a:bodyPr>
            <a:noAutofit/>
          </a:bodyPr>
          <a:lstStyle/>
          <a:p>
            <a:r>
              <a:rPr lang="en-GB" sz="44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What is a entrepreneur?</a:t>
            </a:r>
            <a:endParaRPr lang="en-GB" sz="44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4100" name="Picture 4" descr="Image result for entrepreneur mind cloud">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1" y="4221088"/>
            <a:ext cx="3515669" cy="25453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991872" y="6522167"/>
            <a:ext cx="2304256" cy="276999"/>
          </a:xfrm>
          <a:prstGeom prst="rect">
            <a:avLst/>
          </a:prstGeom>
          <a:noFill/>
        </p:spPr>
        <p:txBody>
          <a:bodyPr wrap="square" rtlCol="0">
            <a:spAutoFit/>
          </a:bodyPr>
          <a:lstStyle/>
          <a:p>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(Davie, 2016)</a:t>
            </a: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8450954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8964488"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thinking is defined as having an entrepreneurial mind-set which is to be creative, a leader, a decision maker, an innovator and a risk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taker</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(Krueger, 2007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as cited by </a:t>
            </a:r>
            <a:r>
              <a:rPr lang="en-GB" sz="1200" dirty="0" err="1">
                <a:solidFill>
                  <a:schemeClr val="accent3"/>
                </a:solidFill>
                <a:latin typeface="Tahoma" panose="020B0604030504040204" pitchFamily="34" charset="0"/>
                <a:ea typeface="Tahoma" panose="020B0604030504040204" pitchFamily="34" charset="0"/>
                <a:cs typeface="Tahoma" panose="020B0604030504040204" pitchFamily="34" charset="0"/>
              </a:rPr>
              <a:t>Spruijt</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 2017</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marL="109728" indent="0">
              <a:buNone/>
            </a:pP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It consists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of having a belief in one's ability in the hope to improve something, it involves taking a chance with no guarantees, working in a group but also being a leader and sometimes going against the status quo and trying something different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(Fleischmann, 2015</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There are different entrepreneurial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initiatives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now used throughout education which are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there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to encourage entrepreneurial thinking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and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 transferable skills. </a:t>
            </a:r>
          </a:p>
        </p:txBody>
      </p:sp>
      <p:sp>
        <p:nvSpPr>
          <p:cNvPr id="3" name="Title 2"/>
          <p:cNvSpPr>
            <a:spLocks noGrp="1"/>
          </p:cNvSpPr>
          <p:nvPr>
            <p:ph type="title"/>
          </p:nvPr>
        </p:nvSpPr>
        <p:spPr>
          <a:xfrm>
            <a:off x="0" y="188640"/>
            <a:ext cx="9144000" cy="1143000"/>
          </a:xfrm>
        </p:spPr>
        <p:txBody>
          <a:bodyPr>
            <a:noAutofit/>
          </a:bodyPr>
          <a:lstStyle/>
          <a:p>
            <a:pPr algn="ctr"/>
            <a:r>
              <a:rPr lang="en-GB" sz="4400" b="0" dirty="0">
                <a:solidFill>
                  <a:srgbClr val="EB641B">
                    <a:lumMod val="75000"/>
                  </a:srgb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What is entrepreneurial thinking?</a:t>
            </a:r>
            <a:endParaRPr lang="en-GB" sz="4000" dirty="0"/>
          </a:p>
        </p:txBody>
      </p:sp>
      <p:pic>
        <p:nvPicPr>
          <p:cNvPr id="3074" name="Picture 2" descr="C:\Users\Stones\AppData\Local\Microsoft\Windows\Temporary Internet Files\Content.IE5\S3220EF1\thinking-boy-girl[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4174797"/>
            <a:ext cx="2958849" cy="2239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297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576" y="116632"/>
            <a:ext cx="8229600" cy="1143000"/>
          </a:xfrm>
        </p:spPr>
        <p:txBody>
          <a:bodyPr>
            <a:normAutofit/>
          </a:bodyPr>
          <a:lstStyle/>
          <a:p>
            <a:pPr algn="r"/>
            <a:r>
              <a:rPr lang="en-GB" sz="44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Cracking Ideas: The initiative</a:t>
            </a:r>
            <a:endParaRPr lang="en-GB" sz="44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4"/>
          <p:cNvSpPr>
            <a:spLocks noGrp="1"/>
          </p:cNvSpPr>
          <p:nvPr>
            <p:ph idx="1"/>
          </p:nvPr>
        </p:nvSpPr>
        <p:spPr>
          <a:xfrm>
            <a:off x="179512" y="1481328"/>
            <a:ext cx="8964488"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Used from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age of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4 - 16</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underlying basis of the initiative is to develop knowledge about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intellectual property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to create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innovators through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Originates from the Intellectual Property Office (IPO) and Wallace and Gromit creator Aardman. </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overall premise of the initiative is that it enables students with the knowledge, skills and the ability to take ownership over their ideas and inventions whilst encouraging them to develop new ideas and inventions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(Cracking Ideas, 2017). </a:t>
            </a:r>
          </a:p>
        </p:txBody>
      </p:sp>
    </p:spTree>
    <p:extLst>
      <p:ext uri="{BB962C8B-B14F-4D97-AF65-F5344CB8AC3E}">
        <p14:creationId xmlns:p14="http://schemas.microsoft.com/office/powerpoint/2010/main" val="26203011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4784"/>
            <a:ext cx="9144000" cy="4525963"/>
          </a:xfrm>
        </p:spPr>
        <p:txBody>
          <a:bodyPr>
            <a:normAutofit/>
          </a:bodyPr>
          <a:lstStyle/>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The initiative encourages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students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to take risks with their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inventions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designs by entering them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into competitions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taking a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risk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is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part of being a entrepreneur.</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Every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year ‘Cracking Ideas’ runs a competition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encourages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innovation, collaboration, digital skills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(Intellectual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Property Office, 2009).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They develop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lesson plans and resources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revolve around developing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most demanded skills and knowledge needed within the workforce at an initial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time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Intellectual Property Office, 2016).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4" name="Title 2"/>
          <p:cNvSpPr>
            <a:spLocks noGrp="1"/>
          </p:cNvSpPr>
          <p:nvPr>
            <p:ph type="title"/>
          </p:nvPr>
        </p:nvSpPr>
        <p:spPr>
          <a:xfrm>
            <a:off x="0" y="116632"/>
            <a:ext cx="9036496" cy="1143000"/>
          </a:xfrm>
        </p:spPr>
        <p:txBody>
          <a:bodyPr>
            <a:noAutofit/>
          </a:bodyPr>
          <a:lstStyle/>
          <a:p>
            <a:pPr algn="r"/>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How does cracking ideas encourage entrepreneurial thinking?</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7170" name="Picture 2" descr="Image result for cracking ideas">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427984" y="4722079"/>
            <a:ext cx="4323144" cy="1987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58730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628800"/>
            <a:ext cx="9221363"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meets the three themes of the YES plan which stands for Youth Entrepreneurship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Strategy</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consists of three main themes</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are Engaging, Empowering and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Equipping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(Welsh Government, 2018).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initiative meets the three themes by:-</a:t>
            </a: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Enabling students with the skills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understanding to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create their own opportunities</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Developing the students ability to grasp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opportunities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that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present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themselves now or within the future</a:t>
            </a:r>
          </a:p>
          <a:p>
            <a:pPr marL="566928" indent="-457200">
              <a:buFont typeface="+mj-lt"/>
              <a:buAutoNum type="arabicPeriod"/>
            </a:pP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Developing students digital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skill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sets. </a:t>
            </a: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566928" indent="-457200">
              <a:buFont typeface="+mj-lt"/>
              <a:buAutoNum type="arabicPeriod"/>
            </a:pP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Encouraging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innovation within students learning.</a:t>
            </a: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566928" indent="-457200">
              <a:buFont typeface="+mj-lt"/>
              <a:buAutoNum type="arabicPeriod"/>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3" name="Title 2"/>
          <p:cNvSpPr>
            <a:spLocks noGrp="1"/>
          </p:cNvSpPr>
          <p:nvPr>
            <p:ph type="title"/>
          </p:nvPr>
        </p:nvSpPr>
        <p:spPr>
          <a:xfrm>
            <a:off x="14033" y="116632"/>
            <a:ext cx="9144000" cy="1143000"/>
          </a:xfrm>
        </p:spPr>
        <p:txBody>
          <a:bodyPr>
            <a:noAutofit/>
          </a:bodyPr>
          <a:lstStyle/>
          <a:p>
            <a:r>
              <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How does cracking ideas encourage entrepreneurial thinking?</a:t>
            </a:r>
            <a:endParaRPr lang="en-GB" sz="4400" dirty="0"/>
          </a:p>
        </p:txBody>
      </p:sp>
      <p:pic>
        <p:nvPicPr>
          <p:cNvPr id="4" name="Picture 4" descr="Image result for cracking idea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5263" y="4077072"/>
            <a:ext cx="2229223" cy="2620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7421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520" y="980728"/>
            <a:ext cx="9433048" cy="5400600"/>
          </a:xfrm>
        </p:spPr>
        <p:txBody>
          <a:bodyPr>
            <a:noAutofit/>
          </a:bodyPr>
          <a:lstStyle/>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Types of transferable skills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develops are the ability to work as part of a team,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communication skills and problem solving skills.</a:t>
            </a:r>
          </a:p>
          <a:p>
            <a:pPr marL="109728" indent="0">
              <a:buNone/>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ACRO stands for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Attitude,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 Relationship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Organization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is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 government strategy which ‘focuses on developing the attitudes, skills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behaviour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needed for young people to meet the needs of business and society in the 21st century</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(Welsh Government, 2018, para.2).</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Ways in which the initiative meets ACRO:-</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ideas activities can either be done individually or as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team developing communication skills, listening skills, ability of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mediation and co-operation. </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Lesson plans present students with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problems to solve which they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have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to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overcome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if their ideas do not originally work then they have to keep trying until they do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(The Intellectual Property Office, 2016</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a:buFont typeface="+mj-lt"/>
              <a:buAutoNum type="arabicPeriod"/>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3" name="Title 2"/>
          <p:cNvSpPr>
            <a:spLocks noGrp="1"/>
          </p:cNvSpPr>
          <p:nvPr>
            <p:ph type="title"/>
          </p:nvPr>
        </p:nvSpPr>
        <p:spPr>
          <a:xfrm>
            <a:off x="467544" y="-171400"/>
            <a:ext cx="8229600" cy="1143000"/>
          </a:xfrm>
        </p:spPr>
        <p:txBody>
          <a:bodyPr>
            <a:normAutofit/>
          </a:bodyPr>
          <a:lstStyle/>
          <a:p>
            <a:pPr algn="ctr"/>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Transferable skills</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97266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519" y="1052736"/>
            <a:ext cx="9246870" cy="4954555"/>
          </a:xfrm>
        </p:spPr>
        <p:txBody>
          <a:bodyPr>
            <a:no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thinking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consists of having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mind-set of an entrepreneur</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Ideas is just one initiative which encourages entrepreneurial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thinking. </a:t>
            </a: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meets numerous components of the ACRO model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the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YES plan.</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Ideas teaching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resources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activities are designed to encourage entrepreneurial thinking and transferable skills.</a:t>
            </a: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Overall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Cracking Ideas is an initiative which develops entrepreneurial thinking and helps students to think like an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 whilst also helping to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 other skills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students can use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within the workforce and society. </a:t>
            </a:r>
          </a:p>
          <a:p>
            <a:endParaRPr lang="en-GB" sz="2000" dirty="0"/>
          </a:p>
          <a:p>
            <a:endParaRPr lang="en-GB" sz="2000" dirty="0"/>
          </a:p>
          <a:p>
            <a:endParaRPr lang="en-GB" sz="2000" dirty="0"/>
          </a:p>
        </p:txBody>
      </p:sp>
      <p:sp>
        <p:nvSpPr>
          <p:cNvPr id="3" name="Title 2"/>
          <p:cNvSpPr>
            <a:spLocks noGrp="1"/>
          </p:cNvSpPr>
          <p:nvPr>
            <p:ph type="title"/>
          </p:nvPr>
        </p:nvSpPr>
        <p:spPr>
          <a:xfrm>
            <a:off x="179512" y="0"/>
            <a:ext cx="8229600" cy="1143000"/>
          </a:xfrm>
        </p:spPr>
        <p:txBody>
          <a:bodyPr>
            <a:normAutofit/>
          </a:bodyPr>
          <a:lstStyle/>
          <a:p>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Conclusion</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779858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171400"/>
            <a:ext cx="8229600" cy="1143000"/>
          </a:xfrm>
        </p:spPr>
        <p:txBody>
          <a:bodyPr>
            <a:normAutofit/>
          </a:bodyPr>
          <a:lstStyle/>
          <a:p>
            <a:r>
              <a:rPr lang="en-GB" sz="36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Reference list</a:t>
            </a:r>
            <a:endParaRPr lang="en-GB" sz="36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idx="1"/>
          </p:nvPr>
        </p:nvSpPr>
        <p:spPr>
          <a:xfrm>
            <a:off x="-180528" y="908720"/>
            <a:ext cx="9433048" cy="4752528"/>
          </a:xfrm>
        </p:spPr>
        <p:txBody>
          <a:bodyPr>
            <a:normAutofit fontScale="25000" lnSpcReduction="20000"/>
          </a:bodyPr>
          <a:lstStyle/>
          <a:p>
            <a:r>
              <a:rPr lang="en-GB" sz="4800" dirty="0">
                <a:latin typeface="Tahoma" panose="020B0604030504040204" pitchFamily="34" charset="0"/>
                <a:ea typeface="Tahoma" panose="020B0604030504040204" pitchFamily="34" charset="0"/>
                <a:cs typeface="Tahoma" panose="020B0604030504040204" pitchFamily="34" charset="0"/>
              </a:rPr>
              <a:t>Cracking Ideas (2017). ‘About IP.’ </a:t>
            </a:r>
            <a:r>
              <a:rPr lang="en-GB" sz="4800" i="1" dirty="0">
                <a:latin typeface="Tahoma" panose="020B0604030504040204" pitchFamily="34" charset="0"/>
                <a:ea typeface="Tahoma" panose="020B0604030504040204" pitchFamily="34" charset="0"/>
                <a:cs typeface="Tahoma" panose="020B0604030504040204" pitchFamily="34" charset="0"/>
              </a:rPr>
              <a:t>crackingideas.com </a:t>
            </a:r>
            <a:r>
              <a:rPr lang="en-GB" sz="4800" dirty="0">
                <a:latin typeface="Tahoma" panose="020B0604030504040204" pitchFamily="34" charset="0"/>
                <a:ea typeface="Tahoma" panose="020B0604030504040204" pitchFamily="34" charset="0"/>
                <a:cs typeface="Tahoma" panose="020B0604030504040204" pitchFamily="34" charset="0"/>
              </a:rPr>
              <a:t>[Online]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2"/>
              </a:rPr>
              <a:t>http://crackingideas.com/aboutip</a:t>
            </a:r>
            <a:r>
              <a:rPr lang="en-GB" sz="4800" dirty="0">
                <a:latin typeface="Tahoma" panose="020B0604030504040204" pitchFamily="34" charset="0"/>
                <a:ea typeface="Tahoma" panose="020B0604030504040204" pitchFamily="34" charset="0"/>
                <a:cs typeface="Tahoma" panose="020B0604030504040204" pitchFamily="34" charset="0"/>
              </a:rPr>
              <a:t> [Accessed: 27th February 2018].</a:t>
            </a:r>
          </a:p>
          <a:p>
            <a:r>
              <a:rPr lang="en-GB" sz="4800" dirty="0" smtClean="0">
                <a:latin typeface="Tahoma" panose="020B0604030504040204" pitchFamily="34" charset="0"/>
                <a:ea typeface="Tahoma" panose="020B0604030504040204" pitchFamily="34" charset="0"/>
                <a:cs typeface="Tahoma" panose="020B0604030504040204" pitchFamily="34" charset="0"/>
              </a:rPr>
              <a:t>Cracking </a:t>
            </a:r>
            <a:r>
              <a:rPr lang="en-GB" sz="4800" dirty="0">
                <a:latin typeface="Tahoma" panose="020B0604030504040204" pitchFamily="34" charset="0"/>
                <a:ea typeface="Tahoma" panose="020B0604030504040204" pitchFamily="34" charset="0"/>
                <a:cs typeface="Tahoma" panose="020B0604030504040204" pitchFamily="34" charset="0"/>
              </a:rPr>
              <a:t>Ideas (2016). ‘Cracking Ideas.’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3"/>
              </a:rPr>
              <a:t>http://crackingideas.com/third_party/Cracking+Ideas</a:t>
            </a:r>
            <a:r>
              <a:rPr lang="en-GB" sz="4800" dirty="0">
                <a:latin typeface="Tahoma" panose="020B0604030504040204" pitchFamily="34" charset="0"/>
                <a:ea typeface="Tahoma" panose="020B0604030504040204" pitchFamily="34" charset="0"/>
                <a:cs typeface="Tahoma" panose="020B0604030504040204" pitchFamily="34" charset="0"/>
              </a:rPr>
              <a:t> [Accessed: 2nd March 2018]. </a:t>
            </a:r>
          </a:p>
          <a:p>
            <a:r>
              <a:rPr lang="en-GB" sz="4800" dirty="0">
                <a:latin typeface="Tahoma" panose="020B0604030504040204" pitchFamily="34" charset="0"/>
                <a:ea typeface="Tahoma" panose="020B0604030504040204" pitchFamily="34" charset="0"/>
                <a:cs typeface="Tahoma" panose="020B0604030504040204" pitchFamily="34" charset="0"/>
              </a:rPr>
              <a:t>Cracking Ideas (2018). ‘Nancy and the </a:t>
            </a:r>
            <a:r>
              <a:rPr lang="en-GB" sz="4800" dirty="0" err="1">
                <a:latin typeface="Tahoma" panose="020B0604030504040204" pitchFamily="34" charset="0"/>
                <a:ea typeface="Tahoma" panose="020B0604030504040204" pitchFamily="34" charset="0"/>
                <a:cs typeface="Tahoma" panose="020B0604030504040204" pitchFamily="34" charset="0"/>
              </a:rPr>
              <a:t>Meerkats</a:t>
            </a:r>
            <a:r>
              <a:rPr lang="en-GB" sz="4800" dirty="0">
                <a:latin typeface="Tahoma" panose="020B0604030504040204" pitchFamily="34" charset="0"/>
                <a:ea typeface="Tahoma" panose="020B0604030504040204" pitchFamily="34" charset="0"/>
                <a:cs typeface="Tahoma" panose="020B0604030504040204" pitchFamily="34" charset="0"/>
              </a:rPr>
              <a:t> Musical Box.’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4"/>
              </a:rPr>
              <a:t>http://crackingideas.com/competitions/Nancy+&amp;+the+Meerkats+Musical+Box</a:t>
            </a:r>
            <a:r>
              <a:rPr lang="en-GB" sz="4800" dirty="0">
                <a:latin typeface="Tahoma" panose="020B0604030504040204" pitchFamily="34" charset="0"/>
                <a:ea typeface="Tahoma" panose="020B0604030504040204" pitchFamily="34" charset="0"/>
                <a:cs typeface="Tahoma" panose="020B0604030504040204" pitchFamily="34" charset="0"/>
              </a:rPr>
              <a:t> [Accessed: 3rd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Davie, T. (2016). ‘The Importance of Skills and Attributes for Career Success.’ </a:t>
            </a:r>
            <a:r>
              <a:rPr lang="en-GB" sz="4800" i="1" dirty="0" err="1">
                <a:latin typeface="Tahoma" panose="020B0604030504040204" pitchFamily="34" charset="0"/>
                <a:ea typeface="Tahoma" panose="020B0604030504040204" pitchFamily="34" charset="0"/>
                <a:cs typeface="Tahoma" panose="020B0604030504040204" pitchFamily="34" charset="0"/>
              </a:rPr>
              <a:t>Epigeum</a:t>
            </a:r>
            <a:r>
              <a:rPr lang="en-GB" sz="4800" i="1" dirty="0">
                <a:latin typeface="Tahoma" panose="020B0604030504040204" pitchFamily="34" charset="0"/>
                <a:ea typeface="Tahoma" panose="020B0604030504040204" pitchFamily="34" charset="0"/>
                <a:cs typeface="Tahoma" panose="020B0604030504040204" pitchFamily="34" charset="0"/>
              </a:rPr>
              <a:t>: Oxford University Press</a:t>
            </a:r>
            <a:r>
              <a:rPr lang="en-GB" sz="4800" dirty="0">
                <a:latin typeface="Tahoma" panose="020B0604030504040204" pitchFamily="34" charset="0"/>
                <a:ea typeface="Tahoma" panose="020B0604030504040204" pitchFamily="34" charset="0"/>
                <a:cs typeface="Tahoma" panose="020B0604030504040204" pitchFamily="34" charset="0"/>
              </a:rPr>
              <a:t> [Image].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5"/>
              </a:rPr>
              <a:t>https://www.epigeum.com/epigeum-insights/news/the-importance-of-skills-and-attributes-for-career-success/</a:t>
            </a:r>
            <a:r>
              <a:rPr lang="en-GB" sz="4800" dirty="0">
                <a:latin typeface="Tahoma" panose="020B0604030504040204" pitchFamily="34" charset="0"/>
                <a:ea typeface="Tahoma" panose="020B0604030504040204" pitchFamily="34" charset="0"/>
                <a:cs typeface="Tahoma" panose="020B0604030504040204" pitchFamily="34" charset="0"/>
              </a:rPr>
              <a:t> [Accessed: 5th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Earl, C.F. (2014). </a:t>
            </a:r>
            <a:r>
              <a:rPr lang="en-GB" sz="4800" i="1" dirty="0">
                <a:latin typeface="Tahoma" panose="020B0604030504040204" pitchFamily="34" charset="0"/>
                <a:ea typeface="Tahoma" panose="020B0604030504040204" pitchFamily="34" charset="0"/>
                <a:cs typeface="Tahoma" panose="020B0604030504040204" pitchFamily="34" charset="0"/>
              </a:rPr>
              <a:t>What Does It Mean To Be An Entrepreneur.</a:t>
            </a:r>
            <a:r>
              <a:rPr lang="en-GB" sz="4800" dirty="0">
                <a:latin typeface="Tahoma" panose="020B0604030504040204" pitchFamily="34" charset="0"/>
                <a:ea typeface="Tahoma" panose="020B0604030504040204" pitchFamily="34" charset="0"/>
                <a:cs typeface="Tahoma" panose="020B0604030504040204" pitchFamily="34" charset="0"/>
              </a:rPr>
              <a:t> USA: Mason Crest</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Fleischmann, F. (2015). ‘What Is Entrepreneurial Thinking.’ In </a:t>
            </a:r>
            <a:r>
              <a:rPr lang="en-GB" sz="4800" dirty="0" err="1">
                <a:latin typeface="Tahoma" panose="020B0604030504040204" pitchFamily="34" charset="0"/>
                <a:ea typeface="Tahoma" panose="020B0604030504040204" pitchFamily="34" charset="0"/>
                <a:cs typeface="Tahoma" panose="020B0604030504040204" pitchFamily="34" charset="0"/>
              </a:rPr>
              <a:t>Faltin</a:t>
            </a:r>
            <a:r>
              <a:rPr lang="en-GB" sz="4800" dirty="0">
                <a:latin typeface="Tahoma" panose="020B0604030504040204" pitchFamily="34" charset="0"/>
                <a:ea typeface="Tahoma" panose="020B0604030504040204" pitchFamily="34" charset="0"/>
                <a:cs typeface="Tahoma" panose="020B0604030504040204" pitchFamily="34" charset="0"/>
              </a:rPr>
              <a:t> G. (</a:t>
            </a:r>
            <a:r>
              <a:rPr lang="en-GB" sz="4800" dirty="0" err="1">
                <a:latin typeface="Tahoma" panose="020B0604030504040204" pitchFamily="34" charset="0"/>
                <a:ea typeface="Tahoma" panose="020B0604030504040204" pitchFamily="34" charset="0"/>
                <a:cs typeface="Tahoma" panose="020B0604030504040204" pitchFamily="34" charset="0"/>
              </a:rPr>
              <a:t>ed</a:t>
            </a:r>
            <a:r>
              <a:rPr lang="en-GB" sz="4800" dirty="0">
                <a:latin typeface="Tahoma" panose="020B0604030504040204" pitchFamily="34" charset="0"/>
                <a:ea typeface="Tahoma" panose="020B0604030504040204" pitchFamily="34" charset="0"/>
                <a:cs typeface="Tahoma" panose="020B0604030504040204" pitchFamily="34" charset="0"/>
              </a:rPr>
              <a:t>) </a:t>
            </a:r>
            <a:r>
              <a:rPr lang="en-GB" sz="4800" i="1" dirty="0" err="1">
                <a:latin typeface="Tahoma" panose="020B0604030504040204" pitchFamily="34" charset="0"/>
                <a:ea typeface="Tahoma" panose="020B0604030504040204" pitchFamily="34" charset="0"/>
                <a:cs typeface="Tahoma" panose="020B0604030504040204" pitchFamily="34" charset="0"/>
              </a:rPr>
              <a:t>Handbuch</a:t>
            </a:r>
            <a:r>
              <a:rPr lang="en-GB" sz="4800" i="1" dirty="0">
                <a:latin typeface="Tahoma" panose="020B0604030504040204" pitchFamily="34" charset="0"/>
                <a:ea typeface="Tahoma" panose="020B0604030504040204" pitchFamily="34" charset="0"/>
                <a:cs typeface="Tahoma" panose="020B0604030504040204" pitchFamily="34" charset="0"/>
              </a:rPr>
              <a:t> Entrepreneurship.</a:t>
            </a:r>
            <a:r>
              <a:rPr lang="en-GB" sz="4800" dirty="0">
                <a:latin typeface="Tahoma" panose="020B0604030504040204" pitchFamily="34" charset="0"/>
                <a:ea typeface="Tahoma" panose="020B0604030504040204" pitchFamily="34" charset="0"/>
                <a:cs typeface="Tahoma" panose="020B0604030504040204" pitchFamily="34" charset="0"/>
              </a:rPr>
              <a:t> Wiesbaden: Springer. PP.1-12.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6"/>
              </a:rPr>
              <a:t>https://link.springer.com/referenceworkentry/10.1007%2F978-3-658-05263-8_2-1</a:t>
            </a:r>
            <a:r>
              <a:rPr lang="en-GB" sz="4800" dirty="0">
                <a:latin typeface="Tahoma" panose="020B0604030504040204" pitchFamily="34" charset="0"/>
                <a:ea typeface="Tahoma" panose="020B0604030504040204" pitchFamily="34" charset="0"/>
                <a:cs typeface="Tahoma" panose="020B0604030504040204" pitchFamily="34" charset="0"/>
              </a:rPr>
              <a:t> [Accessed: 2nd March 2018].</a:t>
            </a:r>
          </a:p>
          <a:p>
            <a:r>
              <a:rPr lang="en-GB" sz="4800" dirty="0" err="1">
                <a:latin typeface="Tahoma" panose="020B0604030504040204" pitchFamily="34" charset="0"/>
                <a:ea typeface="Tahoma" panose="020B0604030504040204" pitchFamily="34" charset="0"/>
                <a:cs typeface="Tahoma" panose="020B0604030504040204" pitchFamily="34" charset="0"/>
              </a:rPr>
              <a:t>Fahrer</a:t>
            </a:r>
            <a:r>
              <a:rPr lang="en-GB" sz="4800" dirty="0">
                <a:latin typeface="Tahoma" panose="020B0604030504040204" pitchFamily="34" charset="0"/>
                <a:ea typeface="Tahoma" panose="020B0604030504040204" pitchFamily="34" charset="0"/>
                <a:cs typeface="Tahoma" panose="020B0604030504040204" pitchFamily="34" charset="0"/>
              </a:rPr>
              <a:t>, N. (2012). </a:t>
            </a:r>
            <a:r>
              <a:rPr lang="en-GB" sz="4800" i="1" dirty="0">
                <a:latin typeface="Tahoma" panose="020B0604030504040204" pitchFamily="34" charset="0"/>
                <a:ea typeface="Tahoma" panose="020B0604030504040204" pitchFamily="34" charset="0"/>
                <a:cs typeface="Tahoma" panose="020B0604030504040204" pitchFamily="34" charset="0"/>
              </a:rPr>
              <a:t>Innovation And Other Useless Things. </a:t>
            </a:r>
            <a:r>
              <a:rPr lang="en-GB" sz="4800" dirty="0">
                <a:latin typeface="Tahoma" panose="020B0604030504040204" pitchFamily="34" charset="0"/>
                <a:ea typeface="Tahoma" panose="020B0604030504040204" pitchFamily="34" charset="0"/>
                <a:cs typeface="Tahoma" panose="020B0604030504040204" pitchFamily="34" charset="0"/>
              </a:rPr>
              <a:t>USA: Norman </a:t>
            </a:r>
            <a:r>
              <a:rPr lang="en-GB" sz="4800" dirty="0" err="1">
                <a:latin typeface="Tahoma" panose="020B0604030504040204" pitchFamily="34" charset="0"/>
                <a:ea typeface="Tahoma" panose="020B0604030504040204" pitchFamily="34" charset="0"/>
                <a:cs typeface="Tahoma" panose="020B0604030504040204" pitchFamily="34" charset="0"/>
              </a:rPr>
              <a:t>Fehrer</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(2016). ‘Cracking Ideas: Help Shaun design a birthday present for Timmy!’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[PDF]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7"/>
              </a:rPr>
              <a:t>http://crackingideas.com/sites/default/files/competition_documents/CI2016%204-7%20Resource.pdf</a:t>
            </a:r>
            <a:r>
              <a:rPr lang="en-GB" sz="4800" dirty="0">
                <a:latin typeface="Tahoma" panose="020B0604030504040204" pitchFamily="34" charset="0"/>
                <a:ea typeface="Tahoma" panose="020B0604030504040204" pitchFamily="34" charset="0"/>
                <a:cs typeface="Tahoma" panose="020B0604030504040204" pitchFamily="34" charset="0"/>
              </a:rPr>
              <a:t> [Accessed: 1st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(2009). ‘Intellectual Property Offices Cracking Ideas Campaign wins top award.’ </a:t>
            </a:r>
            <a:r>
              <a:rPr lang="en-GB" sz="4800" i="1" dirty="0">
                <a:latin typeface="Tahoma" panose="020B0604030504040204" pitchFamily="34" charset="0"/>
                <a:ea typeface="Tahoma" panose="020B0604030504040204" pitchFamily="34" charset="0"/>
                <a:cs typeface="Tahoma" panose="020B0604030504040204" pitchFamily="34" charset="0"/>
              </a:rPr>
              <a:t>webarchive.nationalarchives.gov.uk </a:t>
            </a:r>
            <a:r>
              <a:rPr lang="en-GB" sz="4800" dirty="0">
                <a:latin typeface="Tahoma" panose="020B0604030504040204" pitchFamily="34" charset="0"/>
                <a:ea typeface="Tahoma" panose="020B0604030504040204" pitchFamily="34" charset="0"/>
                <a:cs typeface="Tahoma" panose="020B0604030504040204" pitchFamily="34" charset="0"/>
              </a:rPr>
              <a:t>[Online]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8"/>
              </a:rPr>
              <a:t>http://webarchive.nationalarchives.gov.uk/20140603121612/http://www.ipo.gov.uk/about/press/press-release/press-release-2009/press-release-20091023.htm</a:t>
            </a:r>
            <a:r>
              <a:rPr lang="en-GB" sz="4800" dirty="0">
                <a:latin typeface="Tahoma" panose="020B0604030504040204" pitchFamily="34" charset="0"/>
                <a:ea typeface="Tahoma" panose="020B0604030504040204" pitchFamily="34" charset="0"/>
                <a:cs typeface="Tahoma" panose="020B0604030504040204" pitchFamily="34" charset="0"/>
              </a:rPr>
              <a:t> [Accessed: 28th February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smtClean="0"/>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(2016). ‘Welcome to Wallace &amp; Gromit’s Lesson Plan 8-11 years.’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[PDF]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9"/>
              </a:rPr>
              <a:t>http://crackingideas.com/sites/default/files/documents/8-11%20Lesson%20Plan.pdf</a:t>
            </a:r>
            <a:r>
              <a:rPr lang="en-GB" sz="4800" dirty="0">
                <a:latin typeface="Tahoma" panose="020B0604030504040204" pitchFamily="34" charset="0"/>
                <a:ea typeface="Tahoma" panose="020B0604030504040204" pitchFamily="34" charset="0"/>
                <a:cs typeface="Tahoma" panose="020B0604030504040204" pitchFamily="34" charset="0"/>
              </a:rPr>
              <a:t> [Accessed: 4th March 2018].</a:t>
            </a:r>
          </a:p>
          <a:p>
            <a:pPr lvl="0">
              <a:buClr>
                <a:srgbClr val="2DA2BF"/>
              </a:buClr>
            </a:pP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Jones, P., Maas, G. and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Pittaway</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L. (2017). ‘New Perspectives on Entrepreneurial Education.’ In Jones, P., Maas, G. and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Pittaway</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L.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ed</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(2017). </a:t>
            </a:r>
            <a:r>
              <a:rPr lang="en-GB" sz="4800" i="1" dirty="0">
                <a:solidFill>
                  <a:prstClr val="black"/>
                </a:solidFill>
                <a:latin typeface="Tahoma" panose="020B0604030504040204" pitchFamily="34" charset="0"/>
                <a:ea typeface="Tahoma" panose="020B0604030504040204" pitchFamily="34" charset="0"/>
                <a:cs typeface="Tahoma" panose="020B0604030504040204" pitchFamily="34" charset="0"/>
              </a:rPr>
              <a:t>Entrepreneurship Education: New Perspectives on Entrepreneurship Education.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Bingley: Emerald Publishing Group. PP.1-16. </a:t>
            </a:r>
          </a:p>
          <a:p>
            <a:pPr lvl="0">
              <a:buClr>
                <a:srgbClr val="2DA2BF"/>
              </a:buClr>
            </a:pP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Organisation for Economic Co-operation and Development</a:t>
            </a:r>
            <a:r>
              <a:rPr lang="en-GB" sz="4800" b="1"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(OECD) (2012). </a:t>
            </a:r>
            <a:r>
              <a:rPr lang="en-GB" sz="4800" i="1" dirty="0">
                <a:solidFill>
                  <a:prstClr val="black"/>
                </a:solidFill>
                <a:latin typeface="Tahoma" panose="020B0604030504040204" pitchFamily="34" charset="0"/>
                <a:ea typeface="Tahoma" panose="020B0604030504040204" pitchFamily="34" charset="0"/>
                <a:cs typeface="Tahoma" panose="020B0604030504040204" pitchFamily="34" charset="0"/>
              </a:rPr>
              <a:t>Transferable Skills Training for Researchers Supporting Career Development and Research.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France: OECD Publishing. </a:t>
            </a:r>
          </a:p>
          <a:p>
            <a:pPr lvl="0">
              <a:buClr>
                <a:srgbClr val="2DA2BF"/>
              </a:buClr>
            </a:pP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Rae, D. (2007). </a:t>
            </a:r>
            <a:r>
              <a:rPr lang="en-GB" sz="4800" i="1" dirty="0">
                <a:solidFill>
                  <a:prstClr val="black"/>
                </a:solidFill>
                <a:latin typeface="Tahoma" panose="020B0604030504040204" pitchFamily="34" charset="0"/>
                <a:ea typeface="Tahoma" panose="020B0604030504040204" pitchFamily="34" charset="0"/>
                <a:cs typeface="Tahoma" panose="020B0604030504040204" pitchFamily="34" charset="0"/>
              </a:rPr>
              <a:t>Entrepreneurship from opportunity to action.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Hampshire: Palgrave Macmillan. </a:t>
            </a:r>
          </a:p>
        </p:txBody>
      </p:sp>
    </p:spTree>
    <p:extLst>
      <p:ext uri="{BB962C8B-B14F-4D97-AF65-F5344CB8AC3E}">
        <p14:creationId xmlns:p14="http://schemas.microsoft.com/office/powerpoint/2010/main" val="33938821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528" y="980728"/>
            <a:ext cx="9324528" cy="4323936"/>
          </a:xfrm>
        </p:spPr>
        <p:txBody>
          <a:bodyPr>
            <a:normAutofit fontScale="47500" lnSpcReduction="20000"/>
          </a:bodyPr>
          <a:lstStyle/>
          <a:p>
            <a:pPr lvl="0"/>
            <a:r>
              <a:rPr lang="en-GB" sz="2500" dirty="0" smtClean="0">
                <a:latin typeface="Tahoma" panose="020B0604030504040204" pitchFamily="34" charset="0"/>
                <a:ea typeface="Tahoma" panose="020B0604030504040204" pitchFamily="34" charset="0"/>
                <a:cs typeface="Tahoma" panose="020B0604030504040204" pitchFamily="34" charset="0"/>
              </a:rPr>
              <a:t>Rael, R. (2012). Smart Risk Management: A Guide to Identifying and Calibrating Business Risks. USA: Chartered Global Management Accountant. </a:t>
            </a:r>
          </a:p>
          <a:p>
            <a:r>
              <a:rPr lang="en-GB" sz="2500" dirty="0" smtClean="0">
                <a:latin typeface="Tahoma" panose="020B0604030504040204" pitchFamily="34" charset="0"/>
                <a:ea typeface="Tahoma" panose="020B0604030504040204" pitchFamily="34" charset="0"/>
                <a:cs typeface="Tahoma" panose="020B0604030504040204" pitchFamily="34" charset="0"/>
              </a:rPr>
              <a:t>Rahim, H. (2017). ‘What is innovation and how can businesses foster it?’ The Telegraph.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2"/>
              </a:rPr>
              <a:t>https://www.telegraph.co.uk/connect/better-business/innovation/what-is-innovation-and-how-can-businesses-foster-it/</a:t>
            </a:r>
            <a:r>
              <a:rPr lang="en-GB" sz="2500" dirty="0" smtClean="0">
                <a:latin typeface="Tahoma" panose="020B0604030504040204" pitchFamily="34" charset="0"/>
                <a:ea typeface="Tahoma" panose="020B0604030504040204" pitchFamily="34" charset="0"/>
                <a:cs typeface="Tahoma" panose="020B0604030504040204" pitchFamily="34" charset="0"/>
              </a:rPr>
              <a:t> [Accessed: 3rd March 2018].</a:t>
            </a:r>
          </a:p>
          <a:p>
            <a:r>
              <a:rPr lang="en-GB" sz="2500" dirty="0" smtClean="0">
                <a:latin typeface="Tahoma" panose="020B0604030504040204" pitchFamily="34" charset="0"/>
                <a:ea typeface="Tahoma" panose="020B0604030504040204" pitchFamily="34" charset="0"/>
                <a:cs typeface="Tahoma" panose="020B0604030504040204" pitchFamily="34" charset="0"/>
              </a:rPr>
              <a:t>Spruijt, J. (2017). ‘11 Paradoxes of Entrepreneurial Thinking: why entrepreneurship can hardly be taught.’ openinnovation.eu. [Blog].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3"/>
              </a:rPr>
              <a:t>http://www.openinnovation.eu/17-05-2017/11-paradoxes-of-entrepreneurial-thinking-why-entrepreneurship-can-hardly-be-taught/</a:t>
            </a:r>
            <a:r>
              <a:rPr lang="en-GB" sz="2500" dirty="0" smtClean="0">
                <a:latin typeface="Tahoma" panose="020B0604030504040204" pitchFamily="34" charset="0"/>
                <a:ea typeface="Tahoma" panose="020B0604030504040204" pitchFamily="34" charset="0"/>
                <a:cs typeface="Tahoma" panose="020B0604030504040204" pitchFamily="34" charset="0"/>
              </a:rPr>
              <a:t> [Accessed: 28th February 2018].</a:t>
            </a:r>
          </a:p>
          <a:p>
            <a:r>
              <a:rPr lang="en-GB" sz="2500" dirty="0" smtClean="0">
                <a:latin typeface="Tahoma" panose="020B0604030504040204" pitchFamily="34" charset="0"/>
                <a:ea typeface="Tahoma" panose="020B0604030504040204" pitchFamily="34" charset="0"/>
                <a:cs typeface="Tahoma" panose="020B0604030504040204" pitchFamily="34" charset="0"/>
              </a:rPr>
              <a:t>Venesaar, U. (2010). ‘Teaching Entrepreneurship and Business Planning at Tallinn University of Technology.’ In Sijde, P., </a:t>
            </a:r>
            <a:r>
              <a:rPr lang="en-GB" sz="2500" dirty="0" err="1" smtClean="0">
                <a:latin typeface="Tahoma" panose="020B0604030504040204" pitchFamily="34" charset="0"/>
                <a:ea typeface="Tahoma" panose="020B0604030504040204" pitchFamily="34" charset="0"/>
                <a:cs typeface="Tahoma" panose="020B0604030504040204" pitchFamily="34" charset="0"/>
              </a:rPr>
              <a:t>Blaauw</a:t>
            </a:r>
            <a:r>
              <a:rPr lang="en-GB" sz="2500" dirty="0" smtClean="0">
                <a:latin typeface="Tahoma" panose="020B0604030504040204" pitchFamily="34" charset="0"/>
                <a:ea typeface="Tahoma" panose="020B0604030504040204" pitchFamily="34" charset="0"/>
                <a:cs typeface="Tahoma" panose="020B0604030504040204" pitchFamily="34" charset="0"/>
              </a:rPr>
              <a:t>, G., Ridder, A. and </a:t>
            </a:r>
            <a:r>
              <a:rPr lang="en-GB" sz="2500" dirty="0" err="1" smtClean="0">
                <a:latin typeface="Tahoma" panose="020B0604030504040204" pitchFamily="34" charset="0"/>
                <a:ea typeface="Tahoma" panose="020B0604030504040204" pitchFamily="34" charset="0"/>
                <a:cs typeface="Tahoma" panose="020B0604030504040204" pitchFamily="34" charset="0"/>
              </a:rPr>
              <a:t>Diensberg</a:t>
            </a:r>
            <a:r>
              <a:rPr lang="en-GB" sz="2500" dirty="0" smtClean="0">
                <a:latin typeface="Tahoma" panose="020B0604030504040204" pitchFamily="34" charset="0"/>
                <a:ea typeface="Tahoma" panose="020B0604030504040204" pitchFamily="34" charset="0"/>
                <a:cs typeface="Tahoma" panose="020B0604030504040204" pitchFamily="34" charset="0"/>
              </a:rPr>
              <a:t>, C. (</a:t>
            </a:r>
            <a:r>
              <a:rPr lang="en-GB" sz="2500" dirty="0" err="1" smtClean="0">
                <a:latin typeface="Tahoma" panose="020B0604030504040204" pitchFamily="34" charset="0"/>
                <a:ea typeface="Tahoma" panose="020B0604030504040204" pitchFamily="34" charset="0"/>
                <a:cs typeface="Tahoma" panose="020B0604030504040204" pitchFamily="34" charset="0"/>
              </a:rPr>
              <a:t>ed</a:t>
            </a:r>
            <a:r>
              <a:rPr lang="en-GB" sz="2500" dirty="0" smtClean="0">
                <a:latin typeface="Tahoma" panose="020B0604030504040204" pitchFamily="34" charset="0"/>
                <a:ea typeface="Tahoma" panose="020B0604030504040204" pitchFamily="34" charset="0"/>
                <a:cs typeface="Tahoma" panose="020B0604030504040204" pitchFamily="34" charset="0"/>
              </a:rPr>
              <a:t>)(2010). Teaching Entrepreneurship. Netherlands: A Springer Company. PP.15-22.</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‘New school curriculum.’ </a:t>
            </a:r>
            <a:r>
              <a:rPr lang="en-GB" sz="2500" dirty="0" err="1" smtClean="0">
                <a:latin typeface="Tahoma" panose="020B0604030504040204" pitchFamily="34" charset="0"/>
                <a:ea typeface="Tahoma" panose="020B0604030504040204" pitchFamily="34" charset="0"/>
                <a:cs typeface="Tahoma" panose="020B0604030504040204" pitchFamily="34" charset="0"/>
              </a:rPr>
              <a:t>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4"/>
              </a:rPr>
              <a:t>http://gov.wales/topics/educationandskills/schoolshome/curriculuminwales/curriculum-for-wales-curriculum-for-life/?lang=en</a:t>
            </a:r>
            <a:r>
              <a:rPr lang="en-GB" sz="2500" dirty="0" smtClean="0">
                <a:latin typeface="Tahoma" panose="020B0604030504040204" pitchFamily="34" charset="0"/>
                <a:ea typeface="Tahoma" panose="020B0604030504040204" pitchFamily="34" charset="0"/>
                <a:cs typeface="Tahoma" panose="020B0604030504040204" pitchFamily="34" charset="0"/>
              </a:rPr>
              <a:t> [Accessed: 3rd March 2018]. </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‘Understanding Entrepreneurship - The ACRO Model.’ </a:t>
            </a:r>
            <a:r>
              <a:rPr lang="en-GB" sz="2500" dirty="0" err="1" smtClean="0">
                <a:latin typeface="Tahoma" panose="020B0604030504040204" pitchFamily="34" charset="0"/>
                <a:ea typeface="Tahoma" panose="020B0604030504040204" pitchFamily="34" charset="0"/>
                <a:cs typeface="Tahoma" panose="020B0604030504040204" pitchFamily="34" charset="0"/>
              </a:rPr>
              <a:t>businesswales.gov.wales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5"/>
              </a:rPr>
              <a:t>https://businesswales.gov.wales/bigideas/understanding-entrepreneurship-acro-model</a:t>
            </a:r>
            <a:r>
              <a:rPr lang="en-GB" sz="2500" dirty="0" smtClean="0">
                <a:latin typeface="Tahoma" panose="020B0604030504040204" pitchFamily="34" charset="0"/>
                <a:ea typeface="Tahoma" panose="020B0604030504040204" pitchFamily="34" charset="0"/>
                <a:cs typeface="Tahoma" panose="020B0604030504040204" pitchFamily="34" charset="0"/>
              </a:rPr>
              <a:t> [Accessed: 5th March 2018].  </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‘Youth Entrepreneurship Strategy.’ </a:t>
            </a:r>
            <a:r>
              <a:rPr lang="en-GB" sz="2500" dirty="0" err="1" smtClean="0">
                <a:latin typeface="Tahoma" panose="020B0604030504040204" pitchFamily="34" charset="0"/>
                <a:ea typeface="Tahoma" panose="020B0604030504040204" pitchFamily="34" charset="0"/>
                <a:cs typeface="Tahoma" panose="020B0604030504040204" pitchFamily="34" charset="0"/>
              </a:rPr>
              <a:t>businesswales.gov.wales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6"/>
              </a:rPr>
              <a:t>https://businesswales.gov.wales/bigideas/youth-entrepreneurship-strategy</a:t>
            </a:r>
            <a:r>
              <a:rPr lang="en-GB" sz="2500" dirty="0" smtClean="0">
                <a:latin typeface="Tahoma" panose="020B0604030504040204" pitchFamily="34" charset="0"/>
                <a:ea typeface="Tahoma" panose="020B0604030504040204" pitchFamily="34" charset="0"/>
                <a:cs typeface="Tahoma" panose="020B0604030504040204" pitchFamily="34" charset="0"/>
              </a:rPr>
              <a:t> [Accessed: 5th March 2018].</a:t>
            </a:r>
          </a:p>
          <a:p>
            <a:r>
              <a:rPr lang="en-GB" sz="2500" dirty="0" smtClean="0">
                <a:latin typeface="Tahoma" panose="020B0604030504040204" pitchFamily="34" charset="0"/>
                <a:ea typeface="Tahoma" panose="020B0604030504040204" pitchFamily="34" charset="0"/>
                <a:cs typeface="Tahoma" panose="020B0604030504040204" pitchFamily="34" charset="0"/>
              </a:rPr>
              <a:t>Westhead, P. and Wright, M. (2013). Entrepreneurship: A Very Short Introduction. Oxford: Oxford University Press. </a:t>
            </a:r>
          </a:p>
          <a:p>
            <a:r>
              <a:rPr lang="en-GB" sz="2500" dirty="0" smtClean="0">
                <a:latin typeface="Tahoma" panose="020B0604030504040204" pitchFamily="34" charset="0"/>
                <a:ea typeface="Tahoma" panose="020B0604030504040204" pitchFamily="34" charset="0"/>
                <a:cs typeface="Tahoma" panose="020B0604030504040204" pitchFamily="34" charset="0"/>
              </a:rPr>
              <a:t>Woods, S.A. and West, M.A. (2010). The Psychology of Work and Organizations. United Kingdom: Cengage Learning. </a:t>
            </a:r>
          </a:p>
          <a:p>
            <a:endParaRPr lang="en-GB" dirty="0" smtClean="0"/>
          </a:p>
          <a:p>
            <a:endParaRPr lang="en-GB" dirty="0"/>
          </a:p>
        </p:txBody>
      </p:sp>
      <p:sp>
        <p:nvSpPr>
          <p:cNvPr id="3" name="Title 2"/>
          <p:cNvSpPr>
            <a:spLocks noGrp="1"/>
          </p:cNvSpPr>
          <p:nvPr>
            <p:ph type="title"/>
          </p:nvPr>
        </p:nvSpPr>
        <p:spPr>
          <a:xfrm>
            <a:off x="179512" y="-99392"/>
            <a:ext cx="8229600" cy="1143000"/>
          </a:xfrm>
        </p:spPr>
        <p:txBody>
          <a:bodyPr>
            <a:normAutofit/>
          </a:bodyPr>
          <a:lstStyle/>
          <a:p>
            <a:r>
              <a:rPr lang="en-GB" sz="36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Reference list</a:t>
            </a:r>
            <a:endParaRPr lang="en-GB" sz="36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608864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664</TotalTime>
  <Words>1162</Words>
  <Application>Microsoft Office PowerPoint</Application>
  <PresentationFormat>On-screen Show (4:3)</PresentationFormat>
  <Paragraphs>88</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‘Cracking Ideas’</vt:lpstr>
      <vt:lpstr>What is a entrepreneur?</vt:lpstr>
      <vt:lpstr>What is entrepreneurial thinking?</vt:lpstr>
      <vt:lpstr>Cracking Ideas: The initiative</vt:lpstr>
      <vt:lpstr>How does cracking ideas encourage entrepreneurial thinking?</vt:lpstr>
      <vt:lpstr>How does cracking ideas encourage entrepreneurial thinking?</vt:lpstr>
      <vt:lpstr>Transferable skills</vt:lpstr>
      <vt:lpstr>Conclusion</vt:lpstr>
      <vt:lpstr>Reference list</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Stones</dc:creator>
  <cp:lastModifiedBy>Stones</cp:lastModifiedBy>
  <cp:revision>26</cp:revision>
  <dcterms:created xsi:type="dcterms:W3CDTF">2018-03-06T10:06:04Z</dcterms:created>
  <dcterms:modified xsi:type="dcterms:W3CDTF">2018-03-10T13:23:52Z</dcterms:modified>
</cp:coreProperties>
</file>