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729" r:id="rId2"/>
    <p:sldMasterId id="2147483679" r:id="rId3"/>
    <p:sldMasterId id="2147483717" r:id="rId4"/>
  </p:sldMasterIdLst>
  <p:notesMasterIdLst>
    <p:notesMasterId r:id="rId20"/>
  </p:notesMasterIdLst>
  <p:handoutMasterIdLst>
    <p:handoutMasterId r:id="rId21"/>
  </p:handoutMasterIdLst>
  <p:sldIdLst>
    <p:sldId id="313" r:id="rId5"/>
    <p:sldId id="260" r:id="rId6"/>
    <p:sldId id="293" r:id="rId7"/>
    <p:sldId id="295" r:id="rId8"/>
    <p:sldId id="296" r:id="rId9"/>
    <p:sldId id="297" r:id="rId10"/>
    <p:sldId id="299" r:id="rId11"/>
    <p:sldId id="300" r:id="rId12"/>
    <p:sldId id="311" r:id="rId13"/>
    <p:sldId id="304" r:id="rId14"/>
    <p:sldId id="301" r:id="rId15"/>
    <p:sldId id="265" r:id="rId16"/>
    <p:sldId id="266" r:id="rId17"/>
    <p:sldId id="303" r:id="rId18"/>
    <p:sldId id="305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0082EED-637B-436C-826B-0B11372AEA6D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79A5062-CB2D-45B3-ACC2-3B0DE59B47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26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33C702D-8B50-4715-8840-003B8EF27AB1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044E422-51DF-41F5-9A1B-A56BC4C6A8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43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an exercise for the class to</a:t>
            </a:r>
            <a:r>
              <a:rPr lang="en-US" baseline="0" dirty="0" smtClean="0"/>
              <a:t> do, before revealing the list.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2855C-758C-1244-BDA0-6528047BCD90}" type="slidenum">
              <a:rPr lang="en-US" smtClean="0">
                <a:solidFill>
                  <a:srgbClr val="000000"/>
                </a:solidFill>
              </a:rPr>
              <a:pPr/>
              <a:t>12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526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73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807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529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1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16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327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46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771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396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25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7819D-27AE-4F38-95F5-1444EA054123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8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066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1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960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347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573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206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39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966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903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3179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5958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5685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3245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4018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1158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687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87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08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73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7862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078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8160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791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9502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491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2525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56748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6977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6744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09284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8149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468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7819D-27AE-4F38-95F5-1444EA054123}" type="datetimeFigureOut">
              <a:rPr lang="en-US" smtClean="0"/>
              <a:t>6/18/2018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4A2BB-EC38-417A-B0E3-327410B1C0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45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022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F5D39-4138-476A-B5EE-FFF9F9E1C929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EDB64-64BD-4463-81D7-9B45C2F0C4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47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91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BD88F-30B7-4FDB-BD1F-D52356BF3FDE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6CA39-E49A-4505-9E08-BFD587CB95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657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HR FOR NON-HR PROFESSIONALS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Day 1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25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Aim of the Module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600"/>
              </a:spcBef>
              <a:spcAft>
                <a:spcPts val="0"/>
              </a:spcAft>
              <a:buNone/>
            </a:pPr>
            <a:endParaRPr lang="en-US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To </a:t>
            </a:r>
            <a:r>
              <a:rPr lang="en-US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enable learners to gain an understanding of the function of HR, the various elements that make up its successful operation and to relate them to their own </a:t>
            </a:r>
            <a:r>
              <a:rPr lang="en-US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organisation’s</a:t>
            </a:r>
            <a:r>
              <a:rPr lang="en-US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needs.</a:t>
            </a:r>
            <a:endParaRPr lang="en-US" sz="3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18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dirty="0" smtClean="0">
                <a:latin typeface="Calibri" pitchFamily="34" charset="0"/>
              </a:rPr>
              <a:t>Learning outcomes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i="1" dirty="0"/>
              <a:t>Upon the successful completion of this module, the learner should be able to demonstrate the ability to</a:t>
            </a:r>
            <a:r>
              <a:rPr lang="en-GB" sz="2600" i="1" dirty="0" smtClean="0"/>
              <a:t>:</a:t>
            </a:r>
          </a:p>
          <a:p>
            <a:pPr marL="0" indent="0">
              <a:buNone/>
            </a:pPr>
            <a:endParaRPr lang="en-US" sz="2600" i="1" dirty="0"/>
          </a:p>
          <a:p>
            <a:pPr lvl="0"/>
            <a:r>
              <a:rPr lang="en-US" sz="2600" dirty="0" smtClean="0"/>
              <a:t>explain </a:t>
            </a:r>
            <a:r>
              <a:rPr lang="en-US" sz="2600" dirty="0"/>
              <a:t>the role and responsibilities of non-HR professionals in relation to HR management and activities.  </a:t>
            </a:r>
            <a:endParaRPr lang="en-US" sz="2600" dirty="0" smtClean="0"/>
          </a:p>
          <a:p>
            <a:pPr lvl="0"/>
            <a:endParaRPr lang="en-US" sz="2600" dirty="0"/>
          </a:p>
          <a:p>
            <a:pPr lvl="0"/>
            <a:r>
              <a:rPr lang="en-US" sz="2600" dirty="0"/>
              <a:t>review their </a:t>
            </a:r>
            <a:r>
              <a:rPr lang="en-US" sz="2600" dirty="0" err="1"/>
              <a:t>organisation’s</a:t>
            </a:r>
            <a:r>
              <a:rPr lang="en-US" sz="2600" dirty="0"/>
              <a:t> current HR policies and procedures against key employment legislation and best practice, and make appropriate recommendations for improvement/s to either recruitment, performance management or discipline and grievance practices. </a:t>
            </a:r>
          </a:p>
        </p:txBody>
      </p:sp>
    </p:spTree>
    <p:extLst>
      <p:ext uri="{BB962C8B-B14F-4D97-AF65-F5344CB8AC3E}">
        <p14:creationId xmlns:p14="http://schemas.microsoft.com/office/powerpoint/2010/main" val="97088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70421"/>
          </a:xfrm>
        </p:spPr>
        <p:txBody>
          <a:bodyPr>
            <a:normAutofit/>
          </a:bodyPr>
          <a:lstStyle/>
          <a:p>
            <a:pPr algn="ctr"/>
            <a:r>
              <a:rPr lang="en-US" sz="4000" dirty="0" smtClean="0"/>
              <a:t>About the module: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6204"/>
            <a:ext cx="10972800" cy="46214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i="1" dirty="0" smtClean="0"/>
              <a:t>Content:</a:t>
            </a:r>
          </a:p>
          <a:p>
            <a:pPr marL="0" indent="0">
              <a:buNone/>
            </a:pPr>
            <a:r>
              <a:rPr lang="en-GB" sz="11200" dirty="0" smtClean="0"/>
              <a:t>This is a 30 credit module, which covers the following topics:</a:t>
            </a:r>
          </a:p>
          <a:p>
            <a:pPr lvl="0"/>
            <a:r>
              <a:rPr lang="en-US" sz="11200" dirty="0" smtClean="0"/>
              <a:t>the function of HR and line managers’ involvement in HR activities </a:t>
            </a:r>
          </a:p>
          <a:p>
            <a:pPr lvl="0"/>
            <a:r>
              <a:rPr lang="en-US" sz="11200" dirty="0" smtClean="0"/>
              <a:t>key areas of employment legislation, Codes of Practice, policies and procedures </a:t>
            </a:r>
          </a:p>
          <a:p>
            <a:pPr lvl="0"/>
            <a:r>
              <a:rPr lang="en-US" sz="11200" dirty="0" smtClean="0"/>
              <a:t>recruitment policies and practice, and recommended approaches  </a:t>
            </a:r>
          </a:p>
          <a:p>
            <a:pPr lvl="0"/>
            <a:r>
              <a:rPr lang="en-US" sz="11200" dirty="0" smtClean="0"/>
              <a:t>different approaches to and theories of performance management</a:t>
            </a:r>
          </a:p>
          <a:p>
            <a:pPr lvl="0"/>
            <a:r>
              <a:rPr lang="en-US" sz="11200" dirty="0" smtClean="0"/>
              <a:t>discipline and grievance procedures and practices</a:t>
            </a:r>
          </a:p>
          <a:p>
            <a:pPr marL="0" lvl="0" indent="0">
              <a:buNone/>
            </a:pPr>
            <a:r>
              <a:rPr lang="en-GB" sz="12800" i="1" dirty="0" smtClean="0"/>
              <a:t>Delivery:</a:t>
            </a:r>
          </a:p>
          <a:p>
            <a:pPr lvl="0"/>
            <a:r>
              <a:rPr lang="en-GB" sz="11200" smtClean="0"/>
              <a:t>Four </a:t>
            </a:r>
            <a:r>
              <a:rPr lang="en-GB" sz="11200" dirty="0" smtClean="0"/>
              <a:t>x one-day taught sessions, work-based learning, virtual learning, tutor support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7704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Assessment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There are two assessment components: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1. Written assignment 900 words (20%)</a:t>
            </a:r>
          </a:p>
          <a:p>
            <a:pPr marL="0" indent="0">
              <a:buNone/>
            </a:pPr>
            <a:r>
              <a:rPr lang="en-US" dirty="0"/>
              <a:t>Explain the function of HR your organization, and your role and responsibilities for HR activities. </a:t>
            </a:r>
            <a:endParaRPr lang="en-US" dirty="0" smtClean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dirty="0" smtClean="0"/>
              <a:t>2. Written report 3600 words (80%)</a:t>
            </a:r>
          </a:p>
          <a:p>
            <a:pPr marL="0" indent="0">
              <a:buNone/>
            </a:pPr>
            <a:r>
              <a:rPr lang="en-US" dirty="0"/>
              <a:t>Review your </a:t>
            </a:r>
            <a:r>
              <a:rPr lang="en-US" dirty="0" err="1"/>
              <a:t>organisation’s</a:t>
            </a:r>
            <a:r>
              <a:rPr lang="en-US" dirty="0"/>
              <a:t> current HR policies and procedures against key employment legislation and best practice.  Make appropriate recommendations for improvement/s to </a:t>
            </a:r>
            <a:r>
              <a:rPr lang="en-US" b="1" i="1" dirty="0"/>
              <a:t>either</a:t>
            </a:r>
            <a:r>
              <a:rPr lang="en-US" dirty="0"/>
              <a:t> recruitment, performance management or discipline and grievance practices. </a:t>
            </a:r>
            <a:endParaRPr lang="en-US" b="1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152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Programme for today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Function and activities of HR</a:t>
            </a:r>
          </a:p>
          <a:p>
            <a:r>
              <a:rPr lang="en-GB" dirty="0" smtClean="0"/>
              <a:t>Line managers’ role and responsibilities in relation to HR Management</a:t>
            </a:r>
          </a:p>
          <a:p>
            <a:r>
              <a:rPr lang="en-GB" dirty="0" smtClean="0"/>
              <a:t>Context of people management</a:t>
            </a:r>
          </a:p>
          <a:p>
            <a:r>
              <a:rPr lang="en-GB" dirty="0" smtClean="0"/>
              <a:t>Recruitment and selection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90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Functions of HR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Depends on size, structure and nature of the organisation</a:t>
            </a:r>
          </a:p>
          <a:p>
            <a:r>
              <a:rPr lang="en-GB" dirty="0" smtClean="0"/>
              <a:t>Covers People Management (HRM) and People Development (HRD)</a:t>
            </a:r>
          </a:p>
          <a:p>
            <a:r>
              <a:rPr lang="en-GB" dirty="0" smtClean="0"/>
              <a:t>May be highly strategic</a:t>
            </a:r>
          </a:p>
          <a:p>
            <a:r>
              <a:rPr lang="en-GB" dirty="0" smtClean="0"/>
              <a:t>May be purely functional/process based </a:t>
            </a:r>
          </a:p>
          <a:p>
            <a:r>
              <a:rPr lang="en-GB" dirty="0" smtClean="0"/>
              <a:t>May include specialist disciplines </a:t>
            </a:r>
            <a:r>
              <a:rPr lang="en-US" dirty="0" smtClean="0"/>
              <a:t>including </a:t>
            </a:r>
            <a:r>
              <a:rPr lang="en-US" dirty="0"/>
              <a:t>diversity, reward (including compensation, benefits, pensions), resourcing, employee relations, </a:t>
            </a:r>
            <a:r>
              <a:rPr lang="en-US" dirty="0" err="1"/>
              <a:t>organisation</a:t>
            </a:r>
            <a:r>
              <a:rPr lang="en-US" dirty="0"/>
              <a:t> development and design, and learning and development</a:t>
            </a:r>
            <a:r>
              <a:rPr lang="en-GB" dirty="0" smtClean="0"/>
              <a:t> </a:t>
            </a:r>
          </a:p>
          <a:p>
            <a:r>
              <a:rPr lang="en-GB" dirty="0" smtClean="0"/>
              <a:t>Basic functions include recruitment; employment contracts; payroll; training; providing advice, guidance and support to employees; discipline and dismissal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90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03373"/>
          </a:xfrm>
        </p:spPr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+mn-lt"/>
              </a:rPr>
              <a:t>Line managers’ involvement in HR </a:t>
            </a:r>
            <a:r>
              <a:rPr lang="en-US" sz="4000" dirty="0">
                <a:latin typeface="+mn-lt"/>
              </a:rPr>
              <a:t>processes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5104"/>
            <a:ext cx="10972800" cy="423213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i="1" dirty="0" smtClean="0"/>
              <a:t>Although </a:t>
            </a:r>
            <a:r>
              <a:rPr lang="en-US" b="1" i="1" dirty="0"/>
              <a:t>the processes may be designed by HR, they cannot be delivered by HR.</a:t>
            </a:r>
            <a:endParaRPr lang="en-GB" b="1" i="1" dirty="0" smtClean="0"/>
          </a:p>
          <a:p>
            <a:r>
              <a:rPr lang="en-GB" dirty="0" smtClean="0"/>
              <a:t>Recruitment and selection </a:t>
            </a:r>
            <a:endParaRPr lang="en-US" dirty="0" smtClean="0"/>
          </a:p>
          <a:p>
            <a:r>
              <a:rPr lang="en-US" dirty="0" smtClean="0"/>
              <a:t>Day-to-day management of people (sickness, absence, H&amp;S, </a:t>
            </a:r>
            <a:r>
              <a:rPr lang="en-US" dirty="0" err="1" smtClean="0"/>
              <a:t>behaviour</a:t>
            </a:r>
            <a:r>
              <a:rPr lang="en-US" dirty="0" smtClean="0"/>
              <a:t>, etc.) </a:t>
            </a:r>
          </a:p>
          <a:p>
            <a:r>
              <a:rPr lang="en-US" dirty="0" smtClean="0"/>
              <a:t>Training</a:t>
            </a:r>
            <a:r>
              <a:rPr lang="en-US" dirty="0"/>
              <a:t>, coaching and guidance</a:t>
            </a:r>
          </a:p>
          <a:p>
            <a:pPr lvl="0"/>
            <a:r>
              <a:rPr lang="en-US" dirty="0" smtClean="0"/>
              <a:t>Employee </a:t>
            </a:r>
            <a:r>
              <a:rPr lang="en-US" dirty="0"/>
              <a:t>engagement </a:t>
            </a:r>
            <a:r>
              <a:rPr lang="en-US" dirty="0" smtClean="0"/>
              <a:t>(motivation, </a:t>
            </a:r>
            <a:r>
              <a:rPr lang="en-US" dirty="0"/>
              <a:t>involvement and communication)</a:t>
            </a:r>
          </a:p>
          <a:p>
            <a:pPr lvl="0"/>
            <a:r>
              <a:rPr lang="en-US" dirty="0" smtClean="0"/>
              <a:t>Work-life </a:t>
            </a:r>
            <a:r>
              <a:rPr lang="en-US" dirty="0"/>
              <a:t>balance and </a:t>
            </a:r>
            <a:r>
              <a:rPr lang="en-US" dirty="0" smtClean="0"/>
              <a:t>well-being</a:t>
            </a:r>
          </a:p>
          <a:p>
            <a:r>
              <a:rPr lang="en-US" dirty="0"/>
              <a:t>Performance appraisal and recognition</a:t>
            </a:r>
          </a:p>
          <a:p>
            <a:pPr marL="0" indent="0">
              <a:buNone/>
            </a:pPr>
            <a:r>
              <a:rPr lang="en-US" b="1" i="1" dirty="0" smtClean="0"/>
              <a:t>The </a:t>
            </a:r>
            <a:r>
              <a:rPr lang="en-US" b="1" i="1" dirty="0"/>
              <a:t>line </a:t>
            </a:r>
            <a:r>
              <a:rPr lang="en-US" b="1" i="1" dirty="0" smtClean="0"/>
              <a:t>manager’s </a:t>
            </a:r>
            <a:r>
              <a:rPr lang="en-US" b="1" i="1" dirty="0"/>
              <a:t>role is crucial </a:t>
            </a:r>
            <a:r>
              <a:rPr lang="en-US" b="1" i="1" dirty="0" smtClean="0"/>
              <a:t>in:</a:t>
            </a:r>
            <a:endParaRPr lang="en-US" b="1" i="1" dirty="0"/>
          </a:p>
          <a:p>
            <a:pPr lvl="0"/>
            <a:r>
              <a:rPr lang="en-US" dirty="0"/>
              <a:t>enabling the HR policies and practices, or bringing them to life</a:t>
            </a:r>
          </a:p>
          <a:p>
            <a:pPr lvl="0"/>
            <a:r>
              <a:rPr lang="en-US" dirty="0"/>
              <a:t>acting upon advice or guidance from HR</a:t>
            </a:r>
          </a:p>
          <a:p>
            <a:pPr lvl="0"/>
            <a:r>
              <a:rPr lang="en-US" dirty="0"/>
              <a:t>controlling the workflow by directing and guiding the work of others.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37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What support is available?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HR professionals</a:t>
            </a:r>
          </a:p>
          <a:p>
            <a:endParaRPr lang="en-GB" dirty="0" smtClean="0"/>
          </a:p>
          <a:p>
            <a:r>
              <a:rPr lang="en-GB" dirty="0" smtClean="0"/>
              <a:t>Own managers</a:t>
            </a:r>
          </a:p>
          <a:p>
            <a:endParaRPr lang="en-GB" dirty="0" smtClean="0"/>
          </a:p>
          <a:p>
            <a:r>
              <a:rPr lang="en-GB" dirty="0" smtClean="0"/>
              <a:t>ACAS</a:t>
            </a:r>
          </a:p>
          <a:p>
            <a:endParaRPr lang="en-GB" dirty="0" smtClean="0"/>
          </a:p>
          <a:p>
            <a:r>
              <a:rPr lang="en-GB" dirty="0" smtClean="0"/>
              <a:t>Business Support services and networks</a:t>
            </a:r>
          </a:p>
          <a:p>
            <a:endParaRPr lang="en-GB" dirty="0" smtClean="0"/>
          </a:p>
          <a:p>
            <a:r>
              <a:rPr lang="en-GB" dirty="0" smtClean="0"/>
              <a:t>Professional membership help lines (usually offering free advice)</a:t>
            </a:r>
          </a:p>
          <a:p>
            <a:endParaRPr lang="en-GB" dirty="0" smtClean="0"/>
          </a:p>
          <a:p>
            <a:r>
              <a:rPr lang="en-GB" dirty="0" smtClean="0"/>
              <a:t>On-line advice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318" y="4880540"/>
            <a:ext cx="360000" cy="36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237" y="1952368"/>
            <a:ext cx="1907445" cy="207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0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Context of HR management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Legislation</a:t>
            </a:r>
          </a:p>
          <a:p>
            <a:endParaRPr lang="en-GB" dirty="0" smtClean="0"/>
          </a:p>
          <a:p>
            <a:r>
              <a:rPr lang="en-GB" dirty="0" smtClean="0"/>
              <a:t>Codes of Practice</a:t>
            </a:r>
          </a:p>
          <a:p>
            <a:endParaRPr lang="en-GB" dirty="0" smtClean="0"/>
          </a:p>
          <a:p>
            <a:r>
              <a:rPr lang="en-GB" dirty="0" smtClean="0"/>
              <a:t>Organisational Policies, Practice and Procedures</a:t>
            </a:r>
          </a:p>
        </p:txBody>
      </p:sp>
    </p:spTree>
    <p:extLst>
      <p:ext uri="{BB962C8B-B14F-4D97-AF65-F5344CB8AC3E}">
        <p14:creationId xmlns:p14="http://schemas.microsoft.com/office/powerpoint/2010/main" val="238104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Employment legislation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UK employment law originates in three places</a:t>
            </a:r>
            <a:r>
              <a:rPr lang="en-US" dirty="0" smtClean="0"/>
              <a:t>:</a:t>
            </a:r>
          </a:p>
          <a:p>
            <a:r>
              <a:rPr lang="en-US" dirty="0" smtClean="0"/>
              <a:t>in </a:t>
            </a:r>
            <a:r>
              <a:rPr lang="en-US" dirty="0"/>
              <a:t>Parliament through the legislative </a:t>
            </a:r>
            <a:r>
              <a:rPr lang="en-US" dirty="0" smtClean="0"/>
              <a:t>process - Acts </a:t>
            </a:r>
            <a:r>
              <a:rPr lang="en-US" dirty="0"/>
              <a:t>of Parliament are sources of primary legislation in which the key principles of the law are set out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the courts through judicial </a:t>
            </a:r>
            <a:r>
              <a:rPr lang="en-US" dirty="0" smtClean="0"/>
              <a:t>decisions - is </a:t>
            </a:r>
            <a:r>
              <a:rPr lang="en-US" dirty="0"/>
              <a:t>entirely </a:t>
            </a:r>
            <a:r>
              <a:rPr lang="en-US" dirty="0" smtClean="0"/>
              <a:t>judge-made and referred to as “common law” 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 European Union institutions - European law takes one of three principal forms. These are Treaty Articles, Regulations and Directives.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6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86897"/>
          </a:xfrm>
        </p:spPr>
        <p:txBody>
          <a:bodyPr/>
          <a:lstStyle/>
          <a:p>
            <a:pPr algn="ctr"/>
            <a:r>
              <a:rPr lang="en-US" dirty="0" smtClean="0"/>
              <a:t> </a:t>
            </a:r>
            <a:r>
              <a:rPr lang="en-US" sz="4000" dirty="0" smtClean="0"/>
              <a:t>Key employment legislation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43914"/>
            <a:ext cx="10972800" cy="4273319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Calibri" pitchFamily="34" charset="0"/>
              </a:rPr>
              <a:t>Health </a:t>
            </a:r>
            <a:r>
              <a:rPr lang="en-US" sz="2800" dirty="0">
                <a:latin typeface="Calibri" pitchFamily="34" charset="0"/>
              </a:rPr>
              <a:t>&amp; Safety at Work </a:t>
            </a:r>
            <a:r>
              <a:rPr lang="en-US" sz="2800" dirty="0" smtClean="0">
                <a:latin typeface="Calibri" pitchFamily="34" charset="0"/>
              </a:rPr>
              <a:t>Act </a:t>
            </a:r>
            <a:r>
              <a:rPr lang="en-US" sz="2800" dirty="0">
                <a:latin typeface="Calibri" pitchFamily="34" charset="0"/>
              </a:rPr>
              <a:t>1974 </a:t>
            </a:r>
            <a:endParaRPr lang="en-US" sz="2800" dirty="0" smtClean="0">
              <a:latin typeface="Calibri" pitchFamily="34" charset="0"/>
            </a:endParaRPr>
          </a:p>
          <a:p>
            <a:r>
              <a:rPr lang="en-GB" sz="2800" dirty="0" smtClean="0">
                <a:latin typeface="Calibri" pitchFamily="34" charset="0"/>
              </a:rPr>
              <a:t>Rehabilitation of Offenders Act 1974</a:t>
            </a:r>
            <a:endParaRPr lang="en-US" sz="2800" dirty="0">
              <a:latin typeface="Calibri" pitchFamily="34" charset="0"/>
            </a:endParaRPr>
          </a:p>
          <a:p>
            <a:r>
              <a:rPr lang="en-US" sz="2800" dirty="0">
                <a:latin typeface="Calibri" pitchFamily="34" charset="0"/>
              </a:rPr>
              <a:t>Trade Union and </a:t>
            </a:r>
            <a:r>
              <a:rPr lang="en-US" sz="2800" dirty="0" err="1">
                <a:latin typeface="Calibri" pitchFamily="34" charset="0"/>
              </a:rPr>
              <a:t>Labour</a:t>
            </a:r>
            <a:r>
              <a:rPr lang="en-US" sz="2800" dirty="0">
                <a:latin typeface="Calibri" pitchFamily="34" charset="0"/>
              </a:rPr>
              <a:t> Relations (Consolidation) Act 1992 </a:t>
            </a:r>
          </a:p>
          <a:p>
            <a:r>
              <a:rPr lang="en-US" sz="2800" dirty="0">
                <a:latin typeface="Calibri" pitchFamily="34" charset="0"/>
              </a:rPr>
              <a:t>Employment Tribunals Act 1996 </a:t>
            </a:r>
          </a:p>
          <a:p>
            <a:r>
              <a:rPr lang="en-US" sz="2800" dirty="0">
                <a:latin typeface="Calibri" pitchFamily="34" charset="0"/>
              </a:rPr>
              <a:t>Employment Rights Act 1996 </a:t>
            </a:r>
            <a:endParaRPr lang="en-US" sz="2800" dirty="0" smtClean="0">
              <a:latin typeface="Calibri" pitchFamily="34" charset="0"/>
            </a:endParaRPr>
          </a:p>
          <a:p>
            <a:r>
              <a:rPr lang="en-US" sz="2800" dirty="0" smtClean="0">
                <a:latin typeface="Calibri" pitchFamily="34" charset="0"/>
              </a:rPr>
              <a:t>Public Interest Disclosure Act 1998</a:t>
            </a:r>
          </a:p>
          <a:p>
            <a:r>
              <a:rPr lang="en-US" sz="2800" dirty="0" smtClean="0">
                <a:latin typeface="Calibri" pitchFamily="34" charset="0"/>
              </a:rPr>
              <a:t>General Data Protection Regulation May 2018</a:t>
            </a:r>
          </a:p>
          <a:p>
            <a:r>
              <a:rPr lang="en-US" sz="2800" dirty="0" smtClean="0">
                <a:latin typeface="Calibri" pitchFamily="34" charset="0"/>
              </a:rPr>
              <a:t>National Minimum Wage Act 1998* </a:t>
            </a:r>
          </a:p>
        </p:txBody>
      </p:sp>
    </p:spTree>
    <p:extLst>
      <p:ext uri="{BB962C8B-B14F-4D97-AF65-F5344CB8AC3E}">
        <p14:creationId xmlns:p14="http://schemas.microsoft.com/office/powerpoint/2010/main" val="382237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Employment legislation </a:t>
            </a:r>
            <a:r>
              <a:rPr lang="en-US" sz="4000" dirty="0">
                <a:latin typeface="Calibri" pitchFamily="34" charset="0"/>
              </a:rPr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itchFamily="34" charset="0"/>
              </a:rPr>
              <a:t>Working Time regulation 1998</a:t>
            </a:r>
            <a:endParaRPr lang="en-US" sz="2800" dirty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Employment </a:t>
            </a:r>
            <a:r>
              <a:rPr lang="en-US" dirty="0">
                <a:latin typeface="Calibri" pitchFamily="34" charset="0"/>
              </a:rPr>
              <a:t>Relations Act 1999 </a:t>
            </a:r>
            <a:r>
              <a:rPr lang="en-US" dirty="0" smtClean="0">
                <a:latin typeface="Calibri" pitchFamily="34" charset="0"/>
              </a:rPr>
              <a:t>(and 2004) </a:t>
            </a:r>
          </a:p>
          <a:p>
            <a:r>
              <a:rPr lang="en-GB" dirty="0" smtClean="0">
                <a:latin typeface="Calibri" pitchFamily="34" charset="0"/>
              </a:rPr>
              <a:t>Part-time Workers (prevention of less favourable treatment) Regulations 2000</a:t>
            </a:r>
            <a:endParaRPr lang="en-US" dirty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Employment </a:t>
            </a:r>
            <a:r>
              <a:rPr lang="en-US" dirty="0">
                <a:latin typeface="Calibri" pitchFamily="34" charset="0"/>
              </a:rPr>
              <a:t>Act 2002 </a:t>
            </a:r>
            <a:r>
              <a:rPr lang="en-US" dirty="0" smtClean="0">
                <a:latin typeface="Calibri" pitchFamily="34" charset="0"/>
              </a:rPr>
              <a:t>(and 2008)</a:t>
            </a:r>
          </a:p>
          <a:p>
            <a:r>
              <a:rPr lang="en-GB" dirty="0" smtClean="0">
                <a:latin typeface="Calibri" pitchFamily="34" charset="0"/>
              </a:rPr>
              <a:t>TUPE Regulations 2006</a:t>
            </a:r>
          </a:p>
          <a:p>
            <a:r>
              <a:rPr lang="en-US" dirty="0" smtClean="0">
                <a:latin typeface="Calibri" pitchFamily="34" charset="0"/>
              </a:rPr>
              <a:t>Equality </a:t>
            </a:r>
            <a:r>
              <a:rPr lang="en-US" dirty="0">
                <a:latin typeface="Calibri" pitchFamily="34" charset="0"/>
              </a:rPr>
              <a:t>Act </a:t>
            </a:r>
            <a:r>
              <a:rPr lang="en-US" dirty="0" smtClean="0">
                <a:latin typeface="Calibri" pitchFamily="34" charset="0"/>
              </a:rPr>
              <a:t>2010</a:t>
            </a:r>
          </a:p>
          <a:p>
            <a:r>
              <a:rPr lang="en-GB" dirty="0" smtClean="0">
                <a:latin typeface="Calibri" pitchFamily="34" charset="0"/>
              </a:rPr>
              <a:t>The Enterprise and Regulatory Reform Act 2013</a:t>
            </a:r>
          </a:p>
          <a:p>
            <a:r>
              <a:rPr lang="en-GB" dirty="0" smtClean="0">
                <a:latin typeface="Calibri" pitchFamily="34" charset="0"/>
              </a:rPr>
              <a:t>The Children and Family Act 2014</a:t>
            </a:r>
            <a:endParaRPr lang="en-US" dirty="0" smtClean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8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Codes of Practice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 smtClean="0"/>
              <a:t>Acas</a:t>
            </a:r>
            <a:r>
              <a:rPr lang="en-US" altLang="en-US" dirty="0" smtClean="0"/>
              <a:t> </a:t>
            </a:r>
            <a:r>
              <a:rPr lang="en-US" altLang="en-US" dirty="0"/>
              <a:t>have created codes of practices that give authoritative advice in key areas of employment practice. They are approved by parliament and referred to by Employment Tribunals</a:t>
            </a:r>
            <a:r>
              <a:rPr lang="en-US" altLang="en-US" dirty="0" smtClean="0"/>
              <a:t>.  They are: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Discipline and grievance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Disclosure of information to trade unions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Time off for trade union duties and activities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Settlement agreements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/>
              <a:t>Handling in a reasonable manner requests to work flexibly</a:t>
            </a:r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4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Policies, practices and procedures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Policies  -  guidance for action given to managers and employees to aid decision-making, and to ensure a fair and consistent approach and/or response to work-based issues or matters arising. They are usually directly linked to </a:t>
            </a:r>
            <a:r>
              <a:rPr lang="en-GB" dirty="0" err="1" smtClean="0"/>
              <a:t>legislation,and</a:t>
            </a:r>
            <a:r>
              <a:rPr lang="en-GB" dirty="0" smtClean="0"/>
              <a:t> must conform with it.</a:t>
            </a:r>
          </a:p>
          <a:p>
            <a:r>
              <a:rPr lang="en-GB" dirty="0" smtClean="0"/>
              <a:t>Practices – normal ways of working within an organisation.  They have often been developed over time and reflect the culture of the organisation and/or professional standards.  Work practices must conform with legislation.</a:t>
            </a:r>
          </a:p>
          <a:p>
            <a:r>
              <a:rPr lang="en-GB" dirty="0" smtClean="0"/>
              <a:t>Procedures – these set out how work and/or specific tasks are to be carried out.  May be linked to quality systems or professional standards.  Must also conform with legislation.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91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2512</TotalTime>
  <Words>857</Words>
  <Application>Microsoft Office PowerPoint</Application>
  <PresentationFormat>Widescreen</PresentationFormat>
  <Paragraphs>109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Myriad Pro</vt:lpstr>
      <vt:lpstr>Times New Roman</vt:lpstr>
      <vt:lpstr>Custom Design</vt:lpstr>
      <vt:lpstr>1_20140311PresentationUWTSDTemplate</vt:lpstr>
      <vt:lpstr>1_Custom Design</vt:lpstr>
      <vt:lpstr>2_Custom Design</vt:lpstr>
      <vt:lpstr>HR FOR NON-HR PROFESSIONALS</vt:lpstr>
      <vt:lpstr>Aim of the Module</vt:lpstr>
      <vt:lpstr>Learning outcomes</vt:lpstr>
      <vt:lpstr>About the module:</vt:lpstr>
      <vt:lpstr>Assessment</vt:lpstr>
      <vt:lpstr>Programme for today</vt:lpstr>
      <vt:lpstr>Functions of HR</vt:lpstr>
      <vt:lpstr>Line managers’ involvement in HR processes </vt:lpstr>
      <vt:lpstr>What support is available?</vt:lpstr>
      <vt:lpstr>Context of HR management</vt:lpstr>
      <vt:lpstr>Employment legislation</vt:lpstr>
      <vt:lpstr> Key employment legislation</vt:lpstr>
      <vt:lpstr>Employment legislation (continued)</vt:lpstr>
      <vt:lpstr>Codes of Practice</vt:lpstr>
      <vt:lpstr>Policies, practices and procedures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17</cp:revision>
  <cp:lastPrinted>2018-06-18T13:58:39Z</cp:lastPrinted>
  <dcterms:created xsi:type="dcterms:W3CDTF">2016-01-12T15:52:37Z</dcterms:created>
  <dcterms:modified xsi:type="dcterms:W3CDTF">2018-06-18T13:58:40Z</dcterms:modified>
</cp:coreProperties>
</file>