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6" r:id="rId10"/>
    <p:sldId id="263" r:id="rId11"/>
    <p:sldId id="267" r:id="rId12"/>
    <p:sldId id="264" r:id="rId13"/>
  </p:sldIdLst>
  <p:sldSz cx="14630400" cy="8229600"/>
  <p:notesSz cx="8229600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7" d="100"/>
          <a:sy n="97" d="100"/>
        </p:scale>
        <p:origin x="33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D62757-9942-4085-80EE-0C4FF85358A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B806B9-936D-410B-B8C2-88B47235CC69}">
      <dgm:prSet/>
      <dgm:spPr/>
      <dgm:t>
        <a:bodyPr/>
        <a:lstStyle/>
        <a:p>
          <a:r>
            <a:rPr lang="en-US"/>
            <a:t>Create a positive work environment (Han, 2015)</a:t>
          </a:r>
        </a:p>
      </dgm:t>
    </dgm:pt>
    <dgm:pt modelId="{A895AB2F-74FF-46AE-8609-5D51ED759EF5}" type="parTrans" cxnId="{1D005100-D94A-4D53-BB33-4F93D0880CF2}">
      <dgm:prSet/>
      <dgm:spPr/>
      <dgm:t>
        <a:bodyPr/>
        <a:lstStyle/>
        <a:p>
          <a:endParaRPr lang="en-US"/>
        </a:p>
      </dgm:t>
    </dgm:pt>
    <dgm:pt modelId="{2F3F13D3-5570-4618-BE03-5B5DF8E3AACA}" type="sibTrans" cxnId="{1D005100-D94A-4D53-BB33-4F93D0880CF2}">
      <dgm:prSet/>
      <dgm:spPr/>
      <dgm:t>
        <a:bodyPr/>
        <a:lstStyle/>
        <a:p>
          <a:endParaRPr lang="en-US"/>
        </a:p>
      </dgm:t>
    </dgm:pt>
    <dgm:pt modelId="{65E90486-E28F-4EF9-A864-86754887A14A}">
      <dgm:prSet/>
      <dgm:spPr/>
      <dgm:t>
        <a:bodyPr/>
        <a:lstStyle/>
        <a:p>
          <a:r>
            <a:rPr lang="en-US"/>
            <a:t>Motivate team</a:t>
          </a:r>
        </a:p>
      </dgm:t>
    </dgm:pt>
    <dgm:pt modelId="{49889077-33E6-43DB-B5AC-DFA973CAD092}" type="parTrans" cxnId="{D33F9740-1194-469C-A090-41192D649DB6}">
      <dgm:prSet/>
      <dgm:spPr/>
      <dgm:t>
        <a:bodyPr/>
        <a:lstStyle/>
        <a:p>
          <a:endParaRPr lang="en-US"/>
        </a:p>
      </dgm:t>
    </dgm:pt>
    <dgm:pt modelId="{7D3CD82C-A0FF-4588-970D-5D3A86ED2CC8}" type="sibTrans" cxnId="{D33F9740-1194-469C-A090-41192D649DB6}">
      <dgm:prSet/>
      <dgm:spPr/>
      <dgm:t>
        <a:bodyPr/>
        <a:lstStyle/>
        <a:p>
          <a:endParaRPr lang="en-US"/>
        </a:p>
      </dgm:t>
    </dgm:pt>
    <dgm:pt modelId="{B63BBB97-DFC3-441C-A26D-85629FD1D22C}" type="pres">
      <dgm:prSet presAssocID="{38D62757-9942-4085-80EE-0C4FF85358A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EC96242-BBA4-44BD-88EB-DDD9394107DA}" type="pres">
      <dgm:prSet presAssocID="{3AB806B9-936D-410B-B8C2-88B47235CC69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7DFFA0-5F95-473B-983D-26A620AF051D}" type="pres">
      <dgm:prSet presAssocID="{2F3F13D3-5570-4618-BE03-5B5DF8E3AACA}" presName="sibTrans" presStyleLbl="sibTrans2D1" presStyleIdx="0" presStyleCnt="1"/>
      <dgm:spPr/>
      <dgm:t>
        <a:bodyPr/>
        <a:lstStyle/>
        <a:p>
          <a:endParaRPr lang="en-US"/>
        </a:p>
      </dgm:t>
    </dgm:pt>
    <dgm:pt modelId="{CA1B3329-CABF-42E3-AAF7-1A8D582378B7}" type="pres">
      <dgm:prSet presAssocID="{2F3F13D3-5570-4618-BE03-5B5DF8E3AACA}" presName="connectorText" presStyleLbl="sibTrans2D1" presStyleIdx="0" presStyleCnt="1"/>
      <dgm:spPr/>
      <dgm:t>
        <a:bodyPr/>
        <a:lstStyle/>
        <a:p>
          <a:endParaRPr lang="en-US"/>
        </a:p>
      </dgm:t>
    </dgm:pt>
    <dgm:pt modelId="{6346195F-6009-41E5-ABCF-12DA52FE9DD4}" type="pres">
      <dgm:prSet presAssocID="{65E90486-E28F-4EF9-A864-86754887A14A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33F9740-1194-469C-A090-41192D649DB6}" srcId="{38D62757-9942-4085-80EE-0C4FF85358A6}" destId="{65E90486-E28F-4EF9-A864-86754887A14A}" srcOrd="1" destOrd="0" parTransId="{49889077-33E6-43DB-B5AC-DFA973CAD092}" sibTransId="{7D3CD82C-A0FF-4588-970D-5D3A86ED2CC8}"/>
    <dgm:cxn modelId="{9DD24BDD-AFA8-4806-85E1-53A9EC2C008F}" type="presOf" srcId="{38D62757-9942-4085-80EE-0C4FF85358A6}" destId="{B63BBB97-DFC3-441C-A26D-85629FD1D22C}" srcOrd="0" destOrd="0" presId="urn:microsoft.com/office/officeart/2005/8/layout/process1"/>
    <dgm:cxn modelId="{1D005100-D94A-4D53-BB33-4F93D0880CF2}" srcId="{38D62757-9942-4085-80EE-0C4FF85358A6}" destId="{3AB806B9-936D-410B-B8C2-88B47235CC69}" srcOrd="0" destOrd="0" parTransId="{A895AB2F-74FF-46AE-8609-5D51ED759EF5}" sibTransId="{2F3F13D3-5570-4618-BE03-5B5DF8E3AACA}"/>
    <dgm:cxn modelId="{47040CAB-2B83-4B00-85B1-165202C2ADDF}" type="presOf" srcId="{65E90486-E28F-4EF9-A864-86754887A14A}" destId="{6346195F-6009-41E5-ABCF-12DA52FE9DD4}" srcOrd="0" destOrd="0" presId="urn:microsoft.com/office/officeart/2005/8/layout/process1"/>
    <dgm:cxn modelId="{49CBED73-2F3C-4074-91D2-E6222876FF2F}" type="presOf" srcId="{2F3F13D3-5570-4618-BE03-5B5DF8E3AACA}" destId="{CA1B3329-CABF-42E3-AAF7-1A8D582378B7}" srcOrd="1" destOrd="0" presId="urn:microsoft.com/office/officeart/2005/8/layout/process1"/>
    <dgm:cxn modelId="{8162A700-E384-4005-B6C7-D96FA644059C}" type="presOf" srcId="{3AB806B9-936D-410B-B8C2-88B47235CC69}" destId="{BEC96242-BBA4-44BD-88EB-DDD9394107DA}" srcOrd="0" destOrd="0" presId="urn:microsoft.com/office/officeart/2005/8/layout/process1"/>
    <dgm:cxn modelId="{C7E7E698-D04D-492E-9522-80BD0CBD41F7}" type="presOf" srcId="{2F3F13D3-5570-4618-BE03-5B5DF8E3AACA}" destId="{1C7DFFA0-5F95-473B-983D-26A620AF051D}" srcOrd="0" destOrd="0" presId="urn:microsoft.com/office/officeart/2005/8/layout/process1"/>
    <dgm:cxn modelId="{2B59409B-2267-4802-81F8-93F0BA0FB95E}" type="presParOf" srcId="{B63BBB97-DFC3-441C-A26D-85629FD1D22C}" destId="{BEC96242-BBA4-44BD-88EB-DDD9394107DA}" srcOrd="0" destOrd="0" presId="urn:microsoft.com/office/officeart/2005/8/layout/process1"/>
    <dgm:cxn modelId="{9D5A2C3D-4F69-4720-B6CF-D83358EFC09C}" type="presParOf" srcId="{B63BBB97-DFC3-441C-A26D-85629FD1D22C}" destId="{1C7DFFA0-5F95-473B-983D-26A620AF051D}" srcOrd="1" destOrd="0" presId="urn:microsoft.com/office/officeart/2005/8/layout/process1"/>
    <dgm:cxn modelId="{40888574-C65B-4D26-9860-006E385B3C93}" type="presParOf" srcId="{1C7DFFA0-5F95-473B-983D-26A620AF051D}" destId="{CA1B3329-CABF-42E3-AAF7-1A8D582378B7}" srcOrd="0" destOrd="0" presId="urn:microsoft.com/office/officeart/2005/8/layout/process1"/>
    <dgm:cxn modelId="{3A571CE1-A7FF-44F9-905E-C7AAE3F3D74B}" type="presParOf" srcId="{B63BBB97-DFC3-441C-A26D-85629FD1D22C}" destId="{6346195F-6009-41E5-ABCF-12DA52FE9DD4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5452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6945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319599" y="1246108"/>
            <a:ext cx="7477601" cy="333279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6561"/>
              </a:lnSpc>
              <a:buNone/>
            </a:pPr>
            <a:r>
              <a:rPr lang="en-US" sz="5249" b="1" kern="0" spc="-157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Art of Keeping Premier Inn London Hackney Rooms Clean and Inviting</a:t>
            </a:r>
            <a:endParaRPr lang="en-US" sz="5249" dirty="0"/>
          </a:p>
        </p:txBody>
      </p:sp>
      <p:sp>
        <p:nvSpPr>
          <p:cNvPr id="6" name="Text 3"/>
          <p:cNvSpPr/>
          <p:nvPr/>
        </p:nvSpPr>
        <p:spPr>
          <a:xfrm>
            <a:off x="6319599" y="4912162"/>
            <a:ext cx="7477601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Welcome to our basic training presentation created to teach you the best practices for keeping our guest rooms clean and inviting. A clean room is essential for guest satisfaction, and this presentation is here to help guide you through the process.</a:t>
            </a:r>
            <a:endParaRPr lang="en-US" sz="1750" dirty="0"/>
          </a:p>
        </p:txBody>
      </p:sp>
      <p:sp>
        <p:nvSpPr>
          <p:cNvPr id="7" name="Shape 4"/>
          <p:cNvSpPr/>
          <p:nvPr/>
        </p:nvSpPr>
        <p:spPr>
          <a:xfrm>
            <a:off x="6319599" y="6583680"/>
            <a:ext cx="355402" cy="355402"/>
          </a:xfrm>
          <a:prstGeom prst="roundRect">
            <a:avLst>
              <a:gd name="adj" fmla="val 25726039"/>
            </a:avLst>
          </a:prstGeom>
          <a:noFill/>
          <a:ln w="7620">
            <a:solidFill>
              <a:srgbClr val="FFFFFF"/>
            </a:solidFill>
            <a:prstDash val="solid"/>
          </a:ln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392555"/>
            <a:ext cx="8362117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Why Cleanliness is Fundamental</a:t>
            </a:r>
            <a:endParaRPr lang="en-US" sz="4374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993" y="2531269"/>
            <a:ext cx="3295888" cy="203692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037993" y="4845844"/>
            <a:ext cx="310717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First Impressions Matter</a:t>
            </a:r>
            <a:endParaRPr lang="en-US" sz="2187" dirty="0"/>
          </a:p>
        </p:txBody>
      </p:sp>
      <p:sp>
        <p:nvSpPr>
          <p:cNvPr id="7" name="Text 4"/>
          <p:cNvSpPr/>
          <p:nvPr/>
        </p:nvSpPr>
        <p:spPr>
          <a:xfrm>
            <a:off x="2037993" y="5415201"/>
            <a:ext cx="3295888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 clean and well-maintained room is the first step in making our guest feel welcome and valued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(Aguilar-Escobar et al., 2021)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137" y="2531269"/>
            <a:ext cx="3296007" cy="20370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667137" y="4845963"/>
            <a:ext cx="247138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Hygiene and Health</a:t>
            </a:r>
            <a:endParaRPr lang="en-US" sz="2187" dirty="0"/>
          </a:p>
        </p:txBody>
      </p:sp>
      <p:sp>
        <p:nvSpPr>
          <p:cNvPr id="10" name="Text 6"/>
          <p:cNvSpPr/>
          <p:nvPr/>
        </p:nvSpPr>
        <p:spPr>
          <a:xfrm>
            <a:off x="5667137" y="5415320"/>
            <a:ext cx="3296007" cy="10662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 clean room prevents the spread of germs and protects guest health.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6400" y="2531269"/>
            <a:ext cx="3296007" cy="20370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296400" y="4845963"/>
            <a:ext cx="234946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Guest Satisfaction</a:t>
            </a:r>
            <a:endParaRPr lang="en-US" sz="2187" dirty="0"/>
          </a:p>
        </p:txBody>
      </p:sp>
      <p:sp>
        <p:nvSpPr>
          <p:cNvPr id="13" name="Text 8"/>
          <p:cNvSpPr/>
          <p:nvPr/>
        </p:nvSpPr>
        <p:spPr>
          <a:xfrm>
            <a:off x="9296400" y="5415320"/>
            <a:ext cx="3296007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A clean and inviting room ensures that our guests feel comfortable and have a pleasant stay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(Kirkwood, 2015)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326833"/>
            <a:ext cx="7551063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The Room Cleaning Checklist</a:t>
            </a:r>
            <a:endParaRPr lang="en-US" sz="4374" dirty="0"/>
          </a:p>
        </p:txBody>
      </p:sp>
      <p:sp>
        <p:nvSpPr>
          <p:cNvPr id="5" name="Shape 3"/>
          <p:cNvSpPr/>
          <p:nvPr/>
        </p:nvSpPr>
        <p:spPr>
          <a:xfrm>
            <a:off x="2037993" y="2465546"/>
            <a:ext cx="5166122" cy="2107525"/>
          </a:xfrm>
          <a:prstGeom prst="roundRect">
            <a:avLst>
              <a:gd name="adj" fmla="val 4744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273975" y="2701528"/>
            <a:ext cx="2267069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Room Preparation</a:t>
            </a:r>
            <a:endParaRPr lang="en-US" sz="2187" dirty="0"/>
          </a:p>
        </p:txBody>
      </p:sp>
      <p:sp>
        <p:nvSpPr>
          <p:cNvPr id="7" name="Text 5"/>
          <p:cNvSpPr/>
          <p:nvPr/>
        </p:nvSpPr>
        <p:spPr>
          <a:xfrm>
            <a:off x="2273975" y="3270885"/>
            <a:ext cx="4694158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Open windows and curtains, remove linen, and organize the room before cleaning begins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426285" y="2465546"/>
            <a:ext cx="5166122" cy="2107525"/>
          </a:xfrm>
          <a:prstGeom prst="roundRect">
            <a:avLst>
              <a:gd name="adj" fmla="val 4744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662267" y="2701528"/>
            <a:ext cx="2653546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Cleaning Procedures</a:t>
            </a:r>
            <a:endParaRPr lang="en-US" sz="2187" dirty="0"/>
          </a:p>
        </p:txBody>
      </p:sp>
      <p:sp>
        <p:nvSpPr>
          <p:cNvPr id="10" name="Text 8"/>
          <p:cNvSpPr/>
          <p:nvPr/>
        </p:nvSpPr>
        <p:spPr>
          <a:xfrm>
            <a:off x="7662267" y="3270885"/>
            <a:ext cx="4694158" cy="10662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Clean bathroom, dust and wipe surfaces, vacuum or sweep floors, and check for lost and found items.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2037993" y="4795242"/>
            <a:ext cx="5166122" cy="2107525"/>
          </a:xfrm>
          <a:prstGeom prst="roundRect">
            <a:avLst>
              <a:gd name="adj" fmla="val 4744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273975" y="5031224"/>
            <a:ext cx="2592586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Restocking Supplies</a:t>
            </a:r>
            <a:endParaRPr lang="en-US" sz="2187" dirty="0"/>
          </a:p>
        </p:txBody>
      </p:sp>
      <p:sp>
        <p:nvSpPr>
          <p:cNvPr id="13" name="Text 11"/>
          <p:cNvSpPr/>
          <p:nvPr/>
        </p:nvSpPr>
        <p:spPr>
          <a:xfrm>
            <a:off x="2273975" y="5600581"/>
            <a:ext cx="4694158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Replenish towels, refill amenities, and check that everything is in working order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(Chela-Alvarez et al., 2022)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426285" y="4795242"/>
            <a:ext cx="5166122" cy="2107525"/>
          </a:xfrm>
          <a:prstGeom prst="roundRect">
            <a:avLst>
              <a:gd name="adj" fmla="val 4744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662267" y="5031224"/>
            <a:ext cx="3691057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Final Touches and Inspection</a:t>
            </a:r>
            <a:endParaRPr lang="en-US" sz="2187" dirty="0"/>
          </a:p>
        </p:txBody>
      </p:sp>
      <p:sp>
        <p:nvSpPr>
          <p:cNvPr id="16" name="Text 14"/>
          <p:cNvSpPr/>
          <p:nvPr/>
        </p:nvSpPr>
        <p:spPr>
          <a:xfrm>
            <a:off x="7662267" y="5600581"/>
            <a:ext cx="4930140" cy="10662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Organize remaining amenities, double-check that everything is in order and congratulate yourself on a job well done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Rosemberg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2022)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392555"/>
            <a:ext cx="4587359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Room Preparation</a:t>
            </a:r>
            <a:endParaRPr lang="en-US" sz="4374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993" y="2531269"/>
            <a:ext cx="3295888" cy="203692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037993" y="4845844"/>
            <a:ext cx="222194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Removing Linen</a:t>
            </a:r>
            <a:endParaRPr lang="en-US" sz="2187" dirty="0"/>
          </a:p>
        </p:txBody>
      </p:sp>
      <p:sp>
        <p:nvSpPr>
          <p:cNvPr id="7" name="Text 4"/>
          <p:cNvSpPr/>
          <p:nvPr/>
        </p:nvSpPr>
        <p:spPr>
          <a:xfrm>
            <a:off x="2037993" y="5415201"/>
            <a:ext cx="3295888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The first step in preparing the room is to strip the bed of all bedding and remove towels if necessary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Shahane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Fernandes, 2021)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137" y="2531269"/>
            <a:ext cx="3296007" cy="20370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667137" y="4845963"/>
            <a:ext cx="222194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Air Out the Room</a:t>
            </a:r>
            <a:endParaRPr lang="en-US" sz="2187" dirty="0"/>
          </a:p>
        </p:txBody>
      </p:sp>
      <p:sp>
        <p:nvSpPr>
          <p:cNvPr id="10" name="Text 6"/>
          <p:cNvSpPr/>
          <p:nvPr/>
        </p:nvSpPr>
        <p:spPr>
          <a:xfrm>
            <a:off x="5667137" y="5415320"/>
            <a:ext cx="3296007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Open the curtains and windows to let fresh air in as natural ventilation can help to eliminate odors.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6400" y="2531269"/>
            <a:ext cx="3296007" cy="20370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296400" y="4845963"/>
            <a:ext cx="2411135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Organize the Room</a:t>
            </a:r>
            <a:endParaRPr lang="en-US" sz="2187" dirty="0"/>
          </a:p>
        </p:txBody>
      </p:sp>
      <p:sp>
        <p:nvSpPr>
          <p:cNvPr id="13" name="Text 8"/>
          <p:cNvSpPr/>
          <p:nvPr/>
        </p:nvSpPr>
        <p:spPr>
          <a:xfrm>
            <a:off x="9296400" y="5415320"/>
            <a:ext cx="3296007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Remove anything that may be obstructing the cleaning, such as bags, shoes or other items left by guests.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657600" cy="82296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490799" y="1083707"/>
            <a:ext cx="5375553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Cleaning Procedures</a:t>
            </a:r>
            <a:endParaRPr lang="en-US" sz="4374" dirty="0"/>
          </a:p>
        </p:txBody>
      </p:sp>
      <p:sp>
        <p:nvSpPr>
          <p:cNvPr id="6" name="Shape 3"/>
          <p:cNvSpPr/>
          <p:nvPr/>
        </p:nvSpPr>
        <p:spPr>
          <a:xfrm>
            <a:off x="4490799" y="2284928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4659154" y="2326600"/>
            <a:ext cx="16323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</a:t>
            </a:r>
            <a:endParaRPr lang="en-US" sz="2624" dirty="0"/>
          </a:p>
        </p:txBody>
      </p:sp>
      <p:sp>
        <p:nvSpPr>
          <p:cNvPr id="8" name="Text 5"/>
          <p:cNvSpPr/>
          <p:nvPr/>
        </p:nvSpPr>
        <p:spPr>
          <a:xfrm>
            <a:off x="5212913" y="2361248"/>
            <a:ext cx="251710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Clean the Bathroom</a:t>
            </a:r>
            <a:endParaRPr lang="en-US" sz="2187" dirty="0"/>
          </a:p>
        </p:txBody>
      </p:sp>
      <p:sp>
        <p:nvSpPr>
          <p:cNvPr id="9" name="Text 6"/>
          <p:cNvSpPr/>
          <p:nvPr/>
        </p:nvSpPr>
        <p:spPr>
          <a:xfrm>
            <a:off x="5212913" y="2930604"/>
            <a:ext cx="8584287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This includes cleaning the toilet, shower and sink, as well as wiping down surfaces with a disinfectant cleaner.</a:t>
            </a:r>
            <a:endParaRPr lang="en-US" sz="1750" dirty="0"/>
          </a:p>
        </p:txBody>
      </p:sp>
      <p:sp>
        <p:nvSpPr>
          <p:cNvPr id="10" name="Shape 7"/>
          <p:cNvSpPr/>
          <p:nvPr/>
        </p:nvSpPr>
        <p:spPr>
          <a:xfrm>
            <a:off x="4490799" y="4037171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4640104" y="4078843"/>
            <a:ext cx="20133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</a:t>
            </a:r>
            <a:endParaRPr lang="en-US" sz="2624" dirty="0"/>
          </a:p>
        </p:txBody>
      </p:sp>
      <p:sp>
        <p:nvSpPr>
          <p:cNvPr id="12" name="Text 9"/>
          <p:cNvSpPr/>
          <p:nvPr/>
        </p:nvSpPr>
        <p:spPr>
          <a:xfrm>
            <a:off x="5212913" y="4113490"/>
            <a:ext cx="3055263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Dust and Wipe Surfaces</a:t>
            </a:r>
            <a:endParaRPr lang="en-US" sz="2187" dirty="0"/>
          </a:p>
        </p:txBody>
      </p:sp>
      <p:sp>
        <p:nvSpPr>
          <p:cNvPr id="13" name="Text 10"/>
          <p:cNvSpPr/>
          <p:nvPr/>
        </p:nvSpPr>
        <p:spPr>
          <a:xfrm>
            <a:off x="5212913" y="4682847"/>
            <a:ext cx="8584287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Pay attention to the surfaces guests are most likely to touch, such as doorknobs, light switches, and the TV remote.</a:t>
            </a:r>
            <a:endParaRPr lang="en-US" sz="1750" dirty="0"/>
          </a:p>
        </p:txBody>
      </p:sp>
      <p:sp>
        <p:nvSpPr>
          <p:cNvPr id="14" name="Shape 11"/>
          <p:cNvSpPr/>
          <p:nvPr/>
        </p:nvSpPr>
        <p:spPr>
          <a:xfrm>
            <a:off x="4490799" y="5789414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4636294" y="5831086"/>
            <a:ext cx="20895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</a:t>
            </a:r>
            <a:endParaRPr lang="en-US" sz="2624" dirty="0"/>
          </a:p>
        </p:txBody>
      </p:sp>
      <p:sp>
        <p:nvSpPr>
          <p:cNvPr id="16" name="Text 13"/>
          <p:cNvSpPr/>
          <p:nvPr/>
        </p:nvSpPr>
        <p:spPr>
          <a:xfrm>
            <a:off x="5212913" y="5865733"/>
            <a:ext cx="3131463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Vacuum or Sweep Floors</a:t>
            </a:r>
            <a:endParaRPr lang="en-US" sz="2187" dirty="0"/>
          </a:p>
        </p:txBody>
      </p:sp>
      <p:sp>
        <p:nvSpPr>
          <p:cNvPr id="17" name="Text 14"/>
          <p:cNvSpPr/>
          <p:nvPr/>
        </p:nvSpPr>
        <p:spPr>
          <a:xfrm>
            <a:off x="5212913" y="6435090"/>
            <a:ext cx="8584287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well-vacuumed carpet or swept floor can make a big difference, be sure to check under beds and furniture.</a:t>
            </a:r>
            <a:endParaRPr lang="en-US" sz="17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1392555"/>
            <a:ext cx="5246013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Restocking Supplies</a:t>
            </a:r>
            <a:endParaRPr lang="en-US" sz="4374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7993" y="2531269"/>
            <a:ext cx="3295888" cy="203692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2037993" y="4845844"/>
            <a:ext cx="222194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Refill Amenities</a:t>
            </a:r>
            <a:endParaRPr lang="en-US" sz="2187" dirty="0"/>
          </a:p>
        </p:txBody>
      </p:sp>
      <p:sp>
        <p:nvSpPr>
          <p:cNvPr id="7" name="Text 4"/>
          <p:cNvSpPr/>
          <p:nvPr/>
        </p:nvSpPr>
        <p:spPr>
          <a:xfrm>
            <a:off x="2037993" y="5415201"/>
            <a:ext cx="3295888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Replenish items such as soap, shampoo, and toilet paper.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137" y="2531269"/>
            <a:ext cx="3296007" cy="20370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667137" y="4845963"/>
            <a:ext cx="2744986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Check Working Order</a:t>
            </a:r>
            <a:endParaRPr lang="en-US" sz="2187" dirty="0"/>
          </a:p>
        </p:txBody>
      </p:sp>
      <p:sp>
        <p:nvSpPr>
          <p:cNvPr id="10" name="Text 6"/>
          <p:cNvSpPr/>
          <p:nvPr/>
        </p:nvSpPr>
        <p:spPr>
          <a:xfrm>
            <a:off x="5667137" y="5415320"/>
            <a:ext cx="3296007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Make sure everything is in working order and if not report any issues so that repairs can be made promptly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(Walker, 2017)</a:t>
            </a: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96400" y="2531269"/>
            <a:ext cx="3296007" cy="203704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296400" y="4845963"/>
            <a:ext cx="222194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Fresh Linen</a:t>
            </a:r>
            <a:endParaRPr lang="en-US" sz="2187" dirty="0"/>
          </a:p>
        </p:txBody>
      </p:sp>
      <p:sp>
        <p:nvSpPr>
          <p:cNvPr id="13" name="Text 8"/>
          <p:cNvSpPr/>
          <p:nvPr/>
        </p:nvSpPr>
        <p:spPr>
          <a:xfrm>
            <a:off x="9296400" y="5415320"/>
            <a:ext cx="3296007" cy="10662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Arial" panose="020B0604020202020204" pitchFamily="34" charset="0"/>
                <a:ea typeface="Inter" pitchFamily="34" charset="-122"/>
                <a:cs typeface="Arial" panose="020B0604020202020204" pitchFamily="34" charset="0"/>
              </a:rPr>
              <a:t>Replace old towels and linen with fresh clean ones for the next guest.</a:t>
            </a:r>
            <a:endParaRPr lang="en-US" sz="17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0" y="0"/>
            <a:ext cx="3657600" cy="82296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33199" y="712589"/>
            <a:ext cx="7488674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Final Touches and Inspection</a:t>
            </a:r>
            <a:endParaRPr lang="en-US" sz="4374" dirty="0"/>
          </a:p>
        </p:txBody>
      </p:sp>
      <p:sp>
        <p:nvSpPr>
          <p:cNvPr id="6" name="Shape 3"/>
          <p:cNvSpPr/>
          <p:nvPr/>
        </p:nvSpPr>
        <p:spPr>
          <a:xfrm>
            <a:off x="1144310" y="1740218"/>
            <a:ext cx="44410" cy="5776793"/>
          </a:xfrm>
          <a:prstGeom prst="rect">
            <a:avLst/>
          </a:prstGeom>
          <a:solidFill>
            <a:srgbClr val="B5B7E3"/>
          </a:solidFill>
          <a:ln/>
        </p:spPr>
      </p:sp>
      <p:sp>
        <p:nvSpPr>
          <p:cNvPr id="7" name="Shape 4"/>
          <p:cNvSpPr/>
          <p:nvPr/>
        </p:nvSpPr>
        <p:spPr>
          <a:xfrm>
            <a:off x="1416427" y="2141518"/>
            <a:ext cx="777597" cy="44410"/>
          </a:xfrm>
          <a:prstGeom prst="rect">
            <a:avLst/>
          </a:prstGeom>
          <a:solidFill>
            <a:srgbClr val="B5B7E3"/>
          </a:solidFill>
          <a:ln/>
        </p:spPr>
      </p:sp>
      <p:sp>
        <p:nvSpPr>
          <p:cNvPr id="8" name="Shape 5"/>
          <p:cNvSpPr/>
          <p:nvPr/>
        </p:nvSpPr>
        <p:spPr>
          <a:xfrm>
            <a:off x="916484" y="1913811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1084838" y="1955483"/>
            <a:ext cx="16323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</a:t>
            </a:r>
            <a:endParaRPr lang="en-US" sz="2624" dirty="0"/>
          </a:p>
        </p:txBody>
      </p:sp>
      <p:sp>
        <p:nvSpPr>
          <p:cNvPr id="10" name="Text 7"/>
          <p:cNvSpPr/>
          <p:nvPr/>
        </p:nvSpPr>
        <p:spPr>
          <a:xfrm>
            <a:off x="2388513" y="1962388"/>
            <a:ext cx="3912037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Organize Remaining Amenities</a:t>
            </a:r>
            <a:endParaRPr lang="en-US" sz="2187" dirty="0"/>
          </a:p>
        </p:txBody>
      </p:sp>
      <p:sp>
        <p:nvSpPr>
          <p:cNvPr id="11" name="Text 8"/>
          <p:cNvSpPr/>
          <p:nvPr/>
        </p:nvSpPr>
        <p:spPr>
          <a:xfrm>
            <a:off x="2388513" y="2531745"/>
            <a:ext cx="7751088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Put everything in its proper place and ensure items presented are of the same standard.</a:t>
            </a:r>
            <a:endParaRPr lang="en-US" sz="1750" dirty="0"/>
          </a:p>
        </p:txBody>
      </p:sp>
      <p:sp>
        <p:nvSpPr>
          <p:cNvPr id="12" name="Shape 9"/>
          <p:cNvSpPr/>
          <p:nvPr/>
        </p:nvSpPr>
        <p:spPr>
          <a:xfrm>
            <a:off x="1416427" y="4141172"/>
            <a:ext cx="777597" cy="44410"/>
          </a:xfrm>
          <a:prstGeom prst="rect">
            <a:avLst/>
          </a:prstGeom>
          <a:solidFill>
            <a:srgbClr val="B5B7E3"/>
          </a:solidFill>
          <a:ln/>
        </p:spPr>
      </p:sp>
      <p:sp>
        <p:nvSpPr>
          <p:cNvPr id="13" name="Shape 10"/>
          <p:cNvSpPr/>
          <p:nvPr/>
        </p:nvSpPr>
        <p:spPr>
          <a:xfrm>
            <a:off x="916484" y="3913465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1065788" y="3955137"/>
            <a:ext cx="20133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2</a:t>
            </a:r>
            <a:endParaRPr lang="en-US" sz="2624" dirty="0"/>
          </a:p>
        </p:txBody>
      </p:sp>
      <p:sp>
        <p:nvSpPr>
          <p:cNvPr id="15" name="Text 12"/>
          <p:cNvSpPr/>
          <p:nvPr/>
        </p:nvSpPr>
        <p:spPr>
          <a:xfrm>
            <a:off x="2388513" y="3962043"/>
            <a:ext cx="4623316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Double-Check Everything Is in Order</a:t>
            </a:r>
            <a:endParaRPr lang="en-US" sz="2187" dirty="0"/>
          </a:p>
        </p:txBody>
      </p:sp>
      <p:sp>
        <p:nvSpPr>
          <p:cNvPr id="16" name="Text 13"/>
          <p:cNvSpPr/>
          <p:nvPr/>
        </p:nvSpPr>
        <p:spPr>
          <a:xfrm>
            <a:off x="2388513" y="4531400"/>
            <a:ext cx="7751088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Check all surfaces, corners, and hidden spots to ensure they are all clean and tidy </a:t>
            </a:r>
            <a:r>
              <a:rPr lang="en-US" sz="1600" dirty="0"/>
              <a:t>(Baum, 2019)</a:t>
            </a: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750" dirty="0"/>
          </a:p>
        </p:txBody>
      </p:sp>
      <p:sp>
        <p:nvSpPr>
          <p:cNvPr id="17" name="Shape 14"/>
          <p:cNvSpPr/>
          <p:nvPr/>
        </p:nvSpPr>
        <p:spPr>
          <a:xfrm>
            <a:off x="1416427" y="6140827"/>
            <a:ext cx="777597" cy="44410"/>
          </a:xfrm>
          <a:prstGeom prst="rect">
            <a:avLst/>
          </a:prstGeom>
          <a:solidFill>
            <a:srgbClr val="B5B7E3"/>
          </a:solidFill>
          <a:ln/>
        </p:spPr>
      </p:sp>
      <p:sp>
        <p:nvSpPr>
          <p:cNvPr id="18" name="Shape 15"/>
          <p:cNvSpPr/>
          <p:nvPr/>
        </p:nvSpPr>
        <p:spPr>
          <a:xfrm>
            <a:off x="916484" y="5913120"/>
            <a:ext cx="499943" cy="499943"/>
          </a:xfrm>
          <a:prstGeom prst="roundRect">
            <a:avLst>
              <a:gd name="adj" fmla="val 2000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1061978" y="5954792"/>
            <a:ext cx="208955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ctr">
              <a:lnSpc>
                <a:spcPts val="3281"/>
              </a:lnSpc>
              <a:buNone/>
            </a:pPr>
            <a:r>
              <a:rPr lang="en-US" sz="2624" b="1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</a:t>
            </a:r>
            <a:endParaRPr lang="en-US" sz="2624" dirty="0"/>
          </a:p>
        </p:txBody>
      </p:sp>
      <p:sp>
        <p:nvSpPr>
          <p:cNvPr id="20" name="Text 17"/>
          <p:cNvSpPr/>
          <p:nvPr/>
        </p:nvSpPr>
        <p:spPr>
          <a:xfrm>
            <a:off x="2388513" y="5961698"/>
            <a:ext cx="3136940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 algn="l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 Yourself on the Back!</a:t>
            </a:r>
            <a:endParaRPr lang="en-US" sz="2187" dirty="0"/>
          </a:p>
        </p:txBody>
      </p:sp>
      <p:sp>
        <p:nvSpPr>
          <p:cNvPr id="21" name="Text 18"/>
          <p:cNvSpPr/>
          <p:nvPr/>
        </p:nvSpPr>
        <p:spPr>
          <a:xfrm>
            <a:off x="2388513" y="6531054"/>
            <a:ext cx="7751088" cy="71080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Congratulations, you have completed the cleaning process, and the room is now ready to welcome our next guest.</a:t>
            </a:r>
            <a:endParaRPr lang="en-US" sz="1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33199" y="2720697"/>
            <a:ext cx="7477601" cy="138874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Employee Engagement</a:t>
            </a:r>
            <a:endParaRPr lang="en-US" sz="4374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xmlns="" id="{B400B3CA-1920-4AA6-90F1-9063612F3E68}"/>
              </a:ext>
            </a:extLst>
          </p:cNvPr>
          <p:cNvGraphicFramePr/>
          <p:nvPr/>
        </p:nvGraphicFramePr>
        <p:xfrm>
          <a:off x="833199" y="4442698"/>
          <a:ext cx="7477601" cy="1066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971431"/>
            <a:ext cx="5994678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Industry Best Practices</a:t>
            </a:r>
            <a:endParaRPr lang="en-US" sz="4374" dirty="0"/>
          </a:p>
        </p:txBody>
      </p:sp>
      <p:sp>
        <p:nvSpPr>
          <p:cNvPr id="5" name="Shape 3"/>
          <p:cNvSpPr/>
          <p:nvPr/>
        </p:nvSpPr>
        <p:spPr>
          <a:xfrm>
            <a:off x="2037993" y="2110145"/>
            <a:ext cx="5166122" cy="2462927"/>
          </a:xfrm>
          <a:prstGeom prst="roundRect">
            <a:avLst>
              <a:gd name="adj" fmla="val 406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279041" y="3102293"/>
            <a:ext cx="2684026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Cleaning Techniques </a:t>
            </a:r>
          </a:p>
          <a:p>
            <a:pPr marL="0" indent="0">
              <a:lnSpc>
                <a:spcPts val="2734"/>
              </a:lnSpc>
              <a:buNone/>
            </a:pPr>
            <a:r>
              <a:rPr lang="en-US" sz="2400" dirty="0"/>
              <a:t>(Kang, 2014)</a:t>
            </a:r>
            <a:endParaRPr lang="en-US" sz="2187" dirty="0"/>
          </a:p>
        </p:txBody>
      </p:sp>
      <p:sp>
        <p:nvSpPr>
          <p:cNvPr id="8" name="Shape 6"/>
          <p:cNvSpPr/>
          <p:nvPr/>
        </p:nvSpPr>
        <p:spPr>
          <a:xfrm>
            <a:off x="7426285" y="2110145"/>
            <a:ext cx="5166122" cy="2462927"/>
          </a:xfrm>
          <a:prstGeom prst="roundRect">
            <a:avLst>
              <a:gd name="adj" fmla="val 406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853308" y="3102293"/>
            <a:ext cx="2382083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Time Management</a:t>
            </a:r>
            <a:endParaRPr lang="en-US" sz="2187" dirty="0"/>
          </a:p>
        </p:txBody>
      </p:sp>
      <p:sp>
        <p:nvSpPr>
          <p:cNvPr id="11" name="Shape 9"/>
          <p:cNvSpPr/>
          <p:nvPr/>
        </p:nvSpPr>
        <p:spPr>
          <a:xfrm>
            <a:off x="2037993" y="4795242"/>
            <a:ext cx="5166122" cy="2462927"/>
          </a:xfrm>
          <a:prstGeom prst="roundRect">
            <a:avLst>
              <a:gd name="adj" fmla="val 406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983647" y="5679519"/>
            <a:ext cx="3274814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Detail-Oriented Approach</a:t>
            </a:r>
            <a:endParaRPr lang="en-US" sz="2187" dirty="0"/>
          </a:p>
        </p:txBody>
      </p:sp>
      <p:sp>
        <p:nvSpPr>
          <p:cNvPr id="14" name="Shape 12"/>
          <p:cNvSpPr/>
          <p:nvPr/>
        </p:nvSpPr>
        <p:spPr>
          <a:xfrm>
            <a:off x="7426285" y="4795242"/>
            <a:ext cx="5166122" cy="2462927"/>
          </a:xfrm>
          <a:prstGeom prst="roundRect">
            <a:avLst>
              <a:gd name="adj" fmla="val 4060"/>
            </a:avLst>
          </a:prstGeom>
          <a:solidFill>
            <a:srgbClr val="DADBF1"/>
          </a:solidFill>
          <a:ln w="13811">
            <a:solidFill>
              <a:srgbClr val="B5B7E3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788896" y="5679519"/>
            <a:ext cx="2857857" cy="347186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2734"/>
              </a:lnSpc>
              <a:buNone/>
            </a:pPr>
            <a:r>
              <a:rPr lang="en-US" sz="2187" b="1" kern="0" spc="-66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Customer Satisfaction</a:t>
            </a:r>
            <a:endParaRPr lang="en-US" sz="21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037993" y="2182058"/>
            <a:ext cx="4443889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Conclusion</a:t>
            </a:r>
            <a:endParaRPr lang="en-US" sz="4374" dirty="0"/>
          </a:p>
        </p:txBody>
      </p:sp>
      <p:sp>
        <p:nvSpPr>
          <p:cNvPr id="5" name="Text 3"/>
          <p:cNvSpPr/>
          <p:nvPr/>
        </p:nvSpPr>
        <p:spPr>
          <a:xfrm>
            <a:off x="2037993" y="3431857"/>
            <a:ext cx="2666286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3281"/>
              </a:lnSpc>
              <a:buNone/>
            </a:pPr>
            <a:r>
              <a:rPr lang="en-US" sz="2624" b="1" kern="0" spc="-79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Importance</a:t>
            </a:r>
            <a:endParaRPr lang="en-US" sz="2624" dirty="0"/>
          </a:p>
        </p:txBody>
      </p:sp>
      <p:sp>
        <p:nvSpPr>
          <p:cNvPr id="6" name="Text 4"/>
          <p:cNvSpPr/>
          <p:nvPr/>
        </p:nvSpPr>
        <p:spPr>
          <a:xfrm>
            <a:off x="2037993" y="4070509"/>
            <a:ext cx="3156347" cy="142160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clean and inviting room is a fundamental aspect of our guest's satisfaction and experience with our hotel.</a:t>
            </a:r>
            <a:endParaRPr lang="en-US" sz="1750" dirty="0"/>
          </a:p>
        </p:txBody>
      </p:sp>
      <p:sp>
        <p:nvSpPr>
          <p:cNvPr id="7" name="Text 5"/>
          <p:cNvSpPr/>
          <p:nvPr/>
        </p:nvSpPr>
        <p:spPr>
          <a:xfrm>
            <a:off x="5743932" y="3431857"/>
            <a:ext cx="2666286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3281"/>
              </a:lnSpc>
              <a:buNone/>
            </a:pPr>
            <a:r>
              <a:rPr lang="en-US" sz="2624" b="1" kern="0" spc="-79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Benefits</a:t>
            </a:r>
            <a:endParaRPr lang="en-US" sz="2624" dirty="0"/>
          </a:p>
        </p:txBody>
      </p:sp>
      <p:sp>
        <p:nvSpPr>
          <p:cNvPr id="8" name="Text 6"/>
          <p:cNvSpPr/>
          <p:nvPr/>
        </p:nvSpPr>
        <p:spPr>
          <a:xfrm>
            <a:off x="5743932" y="4070509"/>
            <a:ext cx="3156347" cy="10662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Improved hygiene, guests satisfaction, repeat business, enhanced reputation.</a:t>
            </a:r>
            <a:endParaRPr lang="en-US" sz="1750" dirty="0"/>
          </a:p>
        </p:txBody>
      </p:sp>
      <p:sp>
        <p:nvSpPr>
          <p:cNvPr id="9" name="Text 7"/>
          <p:cNvSpPr/>
          <p:nvPr/>
        </p:nvSpPr>
        <p:spPr>
          <a:xfrm>
            <a:off x="9449872" y="3431857"/>
            <a:ext cx="2666286" cy="416481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3281"/>
              </a:lnSpc>
              <a:buNone/>
            </a:pPr>
            <a:r>
              <a:rPr lang="en-US" sz="2624" b="1" kern="0" spc="-79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Wrap-up</a:t>
            </a:r>
            <a:endParaRPr lang="en-US" sz="2624" dirty="0"/>
          </a:p>
        </p:txBody>
      </p:sp>
      <p:sp>
        <p:nvSpPr>
          <p:cNvPr id="10" name="Text 8"/>
          <p:cNvSpPr/>
          <p:nvPr/>
        </p:nvSpPr>
        <p:spPr>
          <a:xfrm>
            <a:off x="9449872" y="4070509"/>
            <a:ext cx="3156347" cy="17770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ts val="2799"/>
              </a:lnSpc>
              <a:buNone/>
            </a:pPr>
            <a:r>
              <a:rPr lang="en-US" sz="1750" kern="0" spc="-35" dirty="0">
                <a:solidFill>
                  <a:srgbClr val="27252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Remember, your role in maintaining cleanliness is critical, and we appreciate your dedication to providing excellent service. Thank you!</a:t>
            </a:r>
            <a:endParaRPr lang="en-US" sz="17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6843" y="238958"/>
            <a:ext cx="4443889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References</a:t>
            </a:r>
            <a:endParaRPr lang="en-US" sz="4374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DDB7D39B-92A2-4ACA-934C-A52F28A234D2}"/>
              </a:ext>
            </a:extLst>
          </p:cNvPr>
          <p:cNvSpPr txBox="1"/>
          <p:nvPr/>
        </p:nvSpPr>
        <p:spPr>
          <a:xfrm>
            <a:off x="390525" y="1523182"/>
            <a:ext cx="13849350" cy="6192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Aguilar-Escobar, V.G., Garrido-Vega, P.,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Majado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-Márquez, J. and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Camuñez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-Ruiz, J.-A. (2021) Hotel room cleaning: Time study and analysis of influential variables in a Spanish hotel.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Industrial Engineering and Management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14(3), p.645.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://doi.org/10.3926/jiem.3441.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Baum, T. (2019)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management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Los Angeles: Sage.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Chela-Alvarez, X.,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Bulilete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O., Garcia-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Illan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Vidal-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Thomàs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Mc. and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Llobera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 (2022) Hotel housekeepers and occupational health: experiences and perceived risks.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Annals of Occupational and Environmental Medicine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34(1).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://doi.org/10.35371/aoem.2022.34.e29.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Han, Y. (2015)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Study on Employee Engagement Program in Full Service Hotel A Study on Employee Engagement Program in Full Service Hotel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https://digitalscholarship.unlv.edu/cgi/viewcontent.cgi?article=3625&amp;context=thesesdissertations.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Kang, H.J. (2014) A Model of Hospitality Employee Engagement.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UNLV Theses, Dissertations, Professional Papers, and Capstones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://doi.org/10.34917/5836121.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Kirkwood, K. (2015)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Healthier Hotel Rooms: Training Procedures for Hotel Guestroom Sanitation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https://uh-ir.tdl.org/server/api/core/bitstreams/180888a0-61ec-4df4-b5de-baffbbbf6872/content [Accessed 10 Nov. 2023].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Rosemberg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M.-A.S.,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Granner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J.R., Li, W.V., Adams, M. and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Militzer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M.A. (2022) Intervention needs among hotel employees and managers.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71(4), pp.1063–1071. </a:t>
            </a: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://doi.org/10.3233/wor-205060.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Shahane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R. and Fernandes, M. (2021)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Study the Training Program Implemented by the Housekeeping Department for Onboarding Staff in a Post Pandemic World and its Impact on Employee Motivation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papers.ssrn.com. Available at: https://papers.ssrn.com/sol3/papers.cfm?abstract_id=4033098.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T. (2020)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 plan for training new Housekeeping Employee: Case Hotel Indigo Helsinki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https://www.theseus.fi/bitstream/handle/10024/343779/ACTION%20PLAN%20FOR%20TRAINING%20NEW%20HOUSEKEEPING%20EMPLOYEE.pdf?sequence=2&amp;isAllowed=y.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Walker, J.R. (</a:t>
            </a:r>
            <a:r>
              <a:rPr lang="en-GB" sz="14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2017)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hospitality management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Boston: Pearson.</a:t>
            </a:r>
          </a:p>
        </p:txBody>
      </p:sp>
    </p:spTree>
    <p:extLst>
      <p:ext uri="{BB962C8B-B14F-4D97-AF65-F5344CB8AC3E}">
        <p14:creationId xmlns:p14="http://schemas.microsoft.com/office/powerpoint/2010/main" val="3404502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6F4F4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 w="13811">
            <a:solidFill>
              <a:srgbClr val="E5E0D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33199" y="3067883"/>
            <a:ext cx="6157555" cy="694373"/>
          </a:xfrm>
          <a:prstGeom prst="rect">
            <a:avLst/>
          </a:prstGeom>
          <a:noFill/>
          <a:ln/>
        </p:spPr>
        <p:txBody>
          <a:bodyPr wrap="none" rtlCol="0" anchor="t"/>
          <a:lstStyle/>
          <a:p>
            <a:pPr marL="0" indent="0">
              <a:lnSpc>
                <a:spcPts val="5468"/>
              </a:lnSpc>
              <a:buNone/>
            </a:pPr>
            <a:r>
              <a:rPr lang="en-US" sz="4374" b="1" kern="0" spc="-13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Questions and Answers</a:t>
            </a:r>
            <a:endParaRPr lang="en-US" sz="43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990</Words>
  <Application>Microsoft Office PowerPoint</Application>
  <PresentationFormat>Custom</PresentationFormat>
  <Paragraphs>92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Microsoft account</cp:lastModifiedBy>
  <cp:revision>1</cp:revision>
  <dcterms:created xsi:type="dcterms:W3CDTF">2023-11-10T04:02:25Z</dcterms:created>
  <dcterms:modified xsi:type="dcterms:W3CDTF">2023-11-10T12:42:37Z</dcterms:modified>
</cp:coreProperties>
</file>