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4"/>
  </p:sldMasterIdLst>
  <p:notesMasterIdLst>
    <p:notesMasterId r:id="rId6"/>
  </p:notesMasterIdLst>
  <p:handoutMasterIdLst>
    <p:handoutMasterId r:id="rId7"/>
  </p:handoutMasterIdLst>
  <p:sldIdLst>
    <p:sldId id="256" r:id="rId5"/>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38" autoAdjust="0"/>
    <p:restoredTop sz="94660"/>
  </p:normalViewPr>
  <p:slideViewPr>
    <p:cSldViewPr snapToGrid="0">
      <p:cViewPr>
        <p:scale>
          <a:sx n="30" d="100"/>
          <a:sy n="30" d="100"/>
        </p:scale>
        <p:origin x="504" y="160"/>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customXml" Target="../customXml/item3.xml"/><Relationship Id="rId4" Type="http://schemas.openxmlformats.org/officeDocument/2006/relationships/slideMaster" Target="slideMasters/slideMaster1.xml"/><Relationship Id="rId5" Type="http://schemas.openxmlformats.org/officeDocument/2006/relationships/slide" Target="slides/slide1.xml"/><Relationship Id="rId6" Type="http://schemas.openxmlformats.org/officeDocument/2006/relationships/notesMaster" Target="notesMasters/notesMaster1.xml"/><Relationship Id="rId7" Type="http://schemas.openxmlformats.org/officeDocument/2006/relationships/handoutMaster" Target="handoutMasters/handoutMaster1.xml"/><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customXml" Target="../customXml/item1.xml"/><Relationship Id="rId2" Type="http://schemas.openxmlformats.org/officeDocument/2006/relationships/customXml" Target="../customXml/item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1/21/18</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1/21/18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smtClean="0"/>
              <a:t>Click to edit Master title style</a:t>
            </a:r>
            <a:endParaRPr lang="en-US"/>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1/21/18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dirty="0"/>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smtClean="0"/>
              <a:t>Heading</a:t>
            </a:r>
            <a:endParaRPr lang="en-US" dirty="0"/>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smtClean="0"/>
              <a:t>Use this placeholder to add text or other content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32" name="Instructions"/>
          <p:cNvSpPr/>
          <p:nvPr userDrawn="1"/>
        </p:nvSpPr>
        <p:spPr>
          <a:xfrm>
            <a:off x="43891200" y="2552699"/>
            <a:ext cx="12447270" cy="329184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74320" rIns="274320" rtlCol="0" anchor="t"/>
          <a:lstStyle/>
          <a:p>
            <a:pPr lvl="0">
              <a:spcBef>
                <a:spcPts val="1200"/>
              </a:spcBef>
            </a:pPr>
            <a:r>
              <a:rPr sz="9600">
                <a:solidFill>
                  <a:prstClr val="white">
                    <a:lumMod val="50000"/>
                  </a:prstClr>
                </a:solidFill>
                <a:latin typeface="Calibri Light" panose="020F0302020204030204" pitchFamily="34" charset="0"/>
                <a:cs typeface="Calibri" panose="020F0502020204030204" pitchFamily="34" charset="0"/>
              </a:rPr>
              <a:t>Printing:</a:t>
            </a:r>
          </a:p>
          <a:p>
            <a:pPr lvl="0">
              <a:spcBef>
                <a:spcPts val="1200"/>
              </a:spcBef>
            </a:pPr>
            <a:r>
              <a:rPr lang="en-US" sz="6600" dirty="0" smtClean="0">
                <a:solidFill>
                  <a:prstClr val="white">
                    <a:lumMod val="50000"/>
                  </a:prstClr>
                </a:solidFill>
                <a:latin typeface="Calibri Light" panose="020F0302020204030204" pitchFamily="34" charset="0"/>
                <a:cs typeface="Calibri" panose="020F0502020204030204" pitchFamily="34" charset="0"/>
              </a:rPr>
              <a:t>This poster is 48” wide by 36” high. It’s designed to be printed on a large-format printer.</a:t>
            </a:r>
          </a:p>
          <a:p>
            <a:pPr lvl="0">
              <a:spcBef>
                <a:spcPts val="300"/>
              </a:spcBef>
            </a:pPr>
            <a:endParaRPr sz="6000">
              <a:solidFill>
                <a:prstClr val="white">
                  <a:lumMod val="50000"/>
                </a:prstClr>
              </a:solidFill>
              <a:latin typeface="Calibri Light" panose="020F0302020204030204" pitchFamily="34" charset="0"/>
              <a:cs typeface="Calibri" panose="020F0502020204030204" pitchFamily="34" charset="0"/>
            </a:endParaRPr>
          </a:p>
          <a:p>
            <a:pPr lvl="0">
              <a:spcBef>
                <a:spcPts val="1200"/>
              </a:spcBef>
            </a:pPr>
            <a:r>
              <a:rPr sz="8800">
                <a:solidFill>
                  <a:prstClr val="white">
                    <a:lumMod val="50000"/>
                  </a:prstClr>
                </a:solidFill>
                <a:latin typeface="Calibri Light" panose="020F0302020204030204" pitchFamily="34" charset="0"/>
                <a:cs typeface="Calibri" panose="020F0502020204030204" pitchFamily="34" charset="0"/>
              </a:rPr>
              <a:t>Customizing the Content:</a:t>
            </a:r>
          </a:p>
          <a:p>
            <a:pPr lvl="0">
              <a:spcBef>
                <a:spcPts val="1200"/>
              </a:spcBef>
            </a:pPr>
            <a:r>
              <a:rPr sz="6600">
                <a:solidFill>
                  <a:prstClr val="white">
                    <a:lumMod val="50000"/>
                  </a:prstClr>
                </a:solidFill>
                <a:latin typeface="Calibri Light" panose="020F0302020204030204" pitchFamily="34" charset="0"/>
                <a:cs typeface="Calibri" panose="020F0502020204030204" pitchFamily="34" charset="0"/>
              </a:rPr>
              <a:t>The placeholders in this </a:t>
            </a:r>
            <a:r>
              <a:rPr lang="en-US" sz="6600" smtClean="0">
                <a:solidFill>
                  <a:prstClr val="white">
                    <a:lumMod val="50000"/>
                  </a:prstClr>
                </a:solidFill>
                <a:latin typeface="Calibri Light" panose="020F0302020204030204" pitchFamily="34" charset="0"/>
                <a:cs typeface="Calibri" panose="020F0502020204030204" pitchFamily="34" charset="0"/>
              </a:rPr>
              <a:t>poster </a:t>
            </a:r>
            <a:r>
              <a:rPr sz="6600" smtClean="0">
                <a:solidFill>
                  <a:prstClr val="white">
                    <a:lumMod val="50000"/>
                  </a:prstClr>
                </a:solidFill>
                <a:latin typeface="Calibri Light" panose="020F0302020204030204" pitchFamily="34" charset="0"/>
                <a:cs typeface="Calibri" panose="020F0502020204030204" pitchFamily="34" charset="0"/>
              </a:rPr>
              <a:t>are </a:t>
            </a:r>
            <a:r>
              <a:rPr sz="6600">
                <a:solidFill>
                  <a:prstClr val="white">
                    <a:lumMod val="50000"/>
                  </a:prstClr>
                </a:solidFill>
                <a:latin typeface="Calibri Light" panose="020F0302020204030204" pitchFamily="34" charset="0"/>
                <a:cs typeface="Calibri" panose="020F0502020204030204" pitchFamily="34" charset="0"/>
              </a:rPr>
              <a:t>formatted for you. </a:t>
            </a:r>
            <a:r>
              <a:rPr lang="en-US" sz="6600" dirty="0" smtClean="0">
                <a:solidFill>
                  <a:prstClr val="white">
                    <a:lumMod val="50000"/>
                  </a:prstClr>
                </a:solidFill>
                <a:latin typeface="Calibri Light" panose="020F0302020204030204" pitchFamily="34" charset="0"/>
                <a:cs typeface="Calibri" panose="020F0502020204030204" pitchFamily="34" charset="0"/>
              </a:rPr>
              <a:t>Type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in the placeholders </a:t>
            </a:r>
            <a:r>
              <a:rPr lang="en-US" sz="6600" dirty="0" smtClean="0">
                <a:solidFill>
                  <a:prstClr val="white">
                    <a:lumMod val="50000"/>
                  </a:prstClr>
                </a:solidFill>
                <a:latin typeface="Calibri Light" panose="020F0302020204030204" pitchFamily="34" charset="0"/>
                <a:cs typeface="Calibri" panose="020F0502020204030204" pitchFamily="34" charset="0"/>
              </a:rPr>
              <a:t>to add text, or c</a:t>
            </a:r>
            <a:r>
              <a:rPr lang="en-US" sz="6600" baseline="0" dirty="0" smtClean="0">
                <a:solidFill>
                  <a:prstClr val="white">
                    <a:lumMod val="50000"/>
                  </a:prstClr>
                </a:solidFill>
                <a:latin typeface="Calibri Light" panose="020F0302020204030204" pitchFamily="34" charset="0"/>
                <a:cs typeface="Calibri" panose="020F0502020204030204" pitchFamily="34" charset="0"/>
              </a:rPr>
              <a:t>lick an icon to add a table, chart, SmartArt graphic, picture or multimedia file.</a:t>
            </a:r>
          </a:p>
          <a:p>
            <a:pPr lvl="0">
              <a:spcBef>
                <a:spcPts val="2400"/>
              </a:spcBef>
            </a:pPr>
            <a:r>
              <a:rPr lang="en-US" sz="6600" dirty="0" smtClean="0">
                <a:solidFill>
                  <a:prstClr val="white">
                    <a:lumMod val="50000"/>
                  </a:prstClr>
                </a:solidFill>
                <a:latin typeface="Calibri Light" panose="020F0302020204030204" pitchFamily="34" charset="0"/>
                <a:cs typeface="Calibri" panose="020F0502020204030204" pitchFamily="34" charset="0"/>
              </a:rPr>
              <a:t>T</a:t>
            </a:r>
            <a:r>
              <a:rPr sz="6600" dirty="0" smtClean="0">
                <a:solidFill>
                  <a:prstClr val="white">
                    <a:lumMod val="50000"/>
                  </a:prstClr>
                </a:solidFill>
                <a:latin typeface="Calibri Light" panose="020F0302020204030204" pitchFamily="34" charset="0"/>
                <a:cs typeface="Calibri" panose="020F0502020204030204" pitchFamily="34" charset="0"/>
              </a:rPr>
              <a:t>o </a:t>
            </a:r>
            <a:r>
              <a:rPr sz="6600" dirty="0">
                <a:solidFill>
                  <a:prstClr val="white">
                    <a:lumMod val="50000"/>
                  </a:prstClr>
                </a:solidFill>
                <a:latin typeface="Calibri Light" panose="020F0302020204030204" pitchFamily="34" charset="0"/>
                <a:cs typeface="Calibri" panose="020F0502020204030204" pitchFamily="34" charset="0"/>
              </a:rPr>
              <a:t>add or remove bullet points from text, just click the Bullets button on the Home tab.</a:t>
            </a:r>
          </a:p>
          <a:p>
            <a:pPr lvl="0">
              <a:spcBef>
                <a:spcPts val="2400"/>
              </a:spcBef>
            </a:pPr>
            <a:r>
              <a:rPr sz="6600">
                <a:solidFill>
                  <a:prstClr val="white">
                    <a:lumMod val="50000"/>
                  </a:prstClr>
                </a:solidFill>
                <a:latin typeface="Calibri Light" panose="020F0302020204030204" pitchFamily="34" charset="0"/>
                <a:cs typeface="Calibri" panose="020F0502020204030204" pitchFamily="34" charset="0"/>
              </a:rPr>
              <a:t>If you need more placeholders for titles, </a:t>
            </a:r>
            <a:r>
              <a:rPr lang="en-US" sz="6600" smtClean="0">
                <a:solidFill>
                  <a:prstClr val="white">
                    <a:lumMod val="50000"/>
                  </a:prstClr>
                </a:solidFill>
                <a:latin typeface="Calibri Light" panose="020F0302020204030204" pitchFamily="34" charset="0"/>
                <a:cs typeface="Calibri" panose="020F0502020204030204" pitchFamily="34" charset="0"/>
              </a:rPr>
              <a:t>content</a:t>
            </a:r>
            <a:r>
              <a:rPr sz="6600" smtClean="0">
                <a:solidFill>
                  <a:prstClr val="white">
                    <a:lumMod val="50000"/>
                  </a:prstClr>
                </a:solidFill>
                <a:latin typeface="Calibri Light" panose="020F0302020204030204" pitchFamily="34" charset="0"/>
                <a:cs typeface="Calibri" panose="020F0502020204030204" pitchFamily="34" charset="0"/>
              </a:rPr>
              <a:t> </a:t>
            </a:r>
            <a:r>
              <a:rPr sz="6600">
                <a:solidFill>
                  <a:prstClr val="white">
                    <a:lumMod val="50000"/>
                  </a:prstClr>
                </a:solidFill>
                <a:latin typeface="Calibri Light" panose="020F0302020204030204" pitchFamily="34" charset="0"/>
                <a:cs typeface="Calibri" panose="020F0502020204030204" pitchFamily="34" charset="0"/>
              </a:rPr>
              <a:t>or body text, just make a copy of what you need and drag it into place. PowerPoint’s Smart Guides will help you align it with everything else.</a:t>
            </a:r>
          </a:p>
          <a:p>
            <a:pPr lvl="0">
              <a:spcBef>
                <a:spcPts val="2400"/>
              </a:spcBef>
            </a:pPr>
            <a:r>
              <a:rPr sz="6600">
                <a:solidFill>
                  <a:prstClr val="white">
                    <a:lumMod val="50000"/>
                  </a:prstClr>
                </a:solidFill>
                <a:latin typeface="Calibri Light" panose="020F0302020204030204" pitchFamily="34" charset="0"/>
                <a:cs typeface="Calibri" panose="020F0502020204030204" pitchFamily="34" charset="0"/>
              </a:rPr>
              <a:t>Want to use your own pictures instead of ours? No problem! Just </a:t>
            </a:r>
            <a:r>
              <a:rPr lang="en-US" sz="6600" smtClean="0">
                <a:solidFill>
                  <a:prstClr val="white">
                    <a:lumMod val="50000"/>
                  </a:prstClr>
                </a:solidFill>
                <a:latin typeface="Calibri Light" panose="020F0302020204030204" pitchFamily="34" charset="0"/>
                <a:cs typeface="Calibri" panose="020F0502020204030204" pitchFamily="34" charset="0"/>
              </a:rPr>
              <a:t>right-</a:t>
            </a:r>
            <a:r>
              <a:rPr sz="6600" smtClean="0">
                <a:solidFill>
                  <a:prstClr val="white">
                    <a:lumMod val="50000"/>
                  </a:prstClr>
                </a:solidFill>
                <a:latin typeface="Calibri Light" panose="020F0302020204030204" pitchFamily="34" charset="0"/>
                <a:cs typeface="Calibri" panose="020F0502020204030204" pitchFamily="34" charset="0"/>
              </a:rPr>
              <a:t>click </a:t>
            </a:r>
            <a:r>
              <a:rPr sz="6600">
                <a:solidFill>
                  <a:prstClr val="white">
                    <a:lumMod val="50000"/>
                  </a:prstClr>
                </a:solidFill>
                <a:latin typeface="Calibri Light" panose="020F0302020204030204" pitchFamily="34" charset="0"/>
                <a:cs typeface="Calibri" panose="020F0502020204030204" pitchFamily="34" charset="0"/>
              </a:rPr>
              <a:t>a </a:t>
            </a:r>
            <a:r>
              <a:rPr sz="6600" smtClean="0">
                <a:solidFill>
                  <a:prstClr val="white">
                    <a:lumMod val="50000"/>
                  </a:prstClr>
                </a:solidFill>
                <a:latin typeface="Calibri Light" panose="020F0302020204030204" pitchFamily="34" charset="0"/>
                <a:cs typeface="Calibri" panose="020F0502020204030204" pitchFamily="34" charset="0"/>
              </a:rPr>
              <a:t>picture</a:t>
            </a:r>
            <a:r>
              <a:rPr lang="en-US" sz="6600" smtClean="0">
                <a:solidFill>
                  <a:prstClr val="white">
                    <a:lumMod val="50000"/>
                  </a:prstClr>
                </a:solidFill>
                <a:latin typeface="Calibri Light" panose="020F0302020204030204" pitchFamily="34" charset="0"/>
                <a:cs typeface="Calibri" panose="020F0502020204030204" pitchFamily="34" charset="0"/>
              </a:rPr>
              <a:t> and choose Change Picture. </a:t>
            </a:r>
            <a:r>
              <a:rPr lang="en-US" sz="6600" dirty="0" smtClean="0">
                <a:solidFill>
                  <a:prstClr val="white">
                    <a:lumMod val="50000"/>
                  </a:prstClr>
                </a:solidFill>
                <a:latin typeface="Calibri Light" panose="020F0302020204030204" pitchFamily="34" charset="0"/>
                <a:cs typeface="Calibri" panose="020F0502020204030204" pitchFamily="34" charset="0"/>
              </a:rPr>
              <a:t>Maintain the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proportion of pictures as you r</a:t>
            </a:r>
            <a:r>
              <a:rPr lang="en-US" sz="6600" dirty="0" smtClean="0">
                <a:solidFill>
                  <a:prstClr val="white">
                    <a:lumMod val="50000"/>
                  </a:prstClr>
                </a:solidFill>
                <a:latin typeface="Calibri Light" panose="020F0302020204030204" pitchFamily="34" charset="0"/>
                <a:cs typeface="Calibri" panose="020F0502020204030204" pitchFamily="34" charset="0"/>
              </a:rPr>
              <a:t>esize</a:t>
            </a:r>
            <a:r>
              <a:rPr lang="en-US" sz="6600" baseline="0" dirty="0" smtClean="0">
                <a:solidFill>
                  <a:prstClr val="white">
                    <a:lumMod val="50000"/>
                  </a:prstClr>
                </a:solidFill>
                <a:latin typeface="Calibri Light" panose="020F0302020204030204" pitchFamily="34" charset="0"/>
                <a:cs typeface="Calibri" panose="020F0502020204030204" pitchFamily="34" charset="0"/>
              </a:rPr>
              <a:t> by dragging a corner.</a:t>
            </a:r>
            <a:endParaRPr sz="6600" dirty="0">
              <a:solidFill>
                <a:prstClr val="white">
                  <a:lumMod val="50000"/>
                </a:prstClr>
              </a:solidFill>
              <a:latin typeface="Calibri Light" panose="020F0302020204030204" pitchFamily="34" charset="0"/>
              <a:cs typeface="Calibri" panose="020F0502020204030204" pitchFamily="34" charset="0"/>
            </a:endParaRP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1/21/18</a:t>
            </a:fld>
            <a:endParaRPr lang="en-US" dirty="0"/>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jpg"/><Relationship Id="rId1" Type="http://schemas.openxmlformats.org/officeDocument/2006/relationships/slideLayout" Target="../slideLayouts/slideLayout1.xml"/><Relationship Id="rId2"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2447681" y="768000"/>
            <a:ext cx="23121257" cy="2514540"/>
          </a:xfrm>
        </p:spPr>
        <p:txBody>
          <a:bodyPr/>
          <a:lstStyle/>
          <a:p>
            <a:pPr algn="ctr"/>
            <a:r>
              <a:rPr lang="en-US" dirty="0" smtClean="0"/>
              <a:t>Piaget’s Cognitive Development Stage Theory</a:t>
            </a:r>
            <a:endParaRPr lang="en-US" dirty="0"/>
          </a:p>
        </p:txBody>
      </p:sp>
      <p:sp>
        <p:nvSpPr>
          <p:cNvPr id="23" name="Text Placeholder 22"/>
          <p:cNvSpPr>
            <a:spLocks noGrp="1"/>
          </p:cNvSpPr>
          <p:nvPr>
            <p:ph type="body" sz="quarter" idx="36"/>
          </p:nvPr>
        </p:nvSpPr>
        <p:spPr>
          <a:xfrm>
            <a:off x="12157737" y="3649834"/>
            <a:ext cx="3701143" cy="812582"/>
          </a:xfrm>
        </p:spPr>
        <p:txBody>
          <a:bodyPr/>
          <a:lstStyle/>
          <a:p>
            <a:pPr algn="ctr"/>
            <a:r>
              <a:rPr lang="en-US" sz="2800" dirty="0" smtClean="0"/>
              <a:t>Kailam Fearn</a:t>
            </a:r>
            <a:endParaRPr lang="en-US" sz="2800" dirty="0"/>
          </a:p>
        </p:txBody>
      </p:sp>
      <p:sp>
        <p:nvSpPr>
          <p:cNvPr id="5" name="Text Placeholder 4"/>
          <p:cNvSpPr>
            <a:spLocks noGrp="1"/>
          </p:cNvSpPr>
          <p:nvPr>
            <p:ph type="body" sz="quarter" idx="13"/>
          </p:nvPr>
        </p:nvSpPr>
        <p:spPr>
          <a:xfrm>
            <a:off x="632265" y="5295650"/>
            <a:ext cx="14334357" cy="1219200"/>
          </a:xfrm>
        </p:spPr>
        <p:txBody>
          <a:bodyPr/>
          <a:lstStyle/>
          <a:p>
            <a:pPr algn="ctr"/>
            <a:r>
              <a:rPr lang="en-US" dirty="0" smtClean="0"/>
              <a:t>Introduction </a:t>
            </a:r>
            <a:endParaRPr lang="en-US" dirty="0"/>
          </a:p>
        </p:txBody>
      </p:sp>
      <p:sp>
        <p:nvSpPr>
          <p:cNvPr id="11" name="Content Placeholder 10"/>
          <p:cNvSpPr>
            <a:spLocks noGrp="1"/>
          </p:cNvSpPr>
          <p:nvPr>
            <p:ph sz="quarter" idx="24"/>
          </p:nvPr>
        </p:nvSpPr>
        <p:spPr>
          <a:xfrm>
            <a:off x="-227085" y="6638749"/>
            <a:ext cx="16085965" cy="5118829"/>
          </a:xfrm>
        </p:spPr>
        <p:txBody>
          <a:bodyPr>
            <a:normAutofit/>
          </a:bodyPr>
          <a:lstStyle/>
          <a:p>
            <a:r>
              <a:rPr lang="en-GB" sz="2700" dirty="0"/>
              <a:t>Cognitive development is defined by (Prichard, 2018) as a psychological process of learning, remembering, reasoning, problem solving, perceiving and using languages which takes place from early childhood up to adulthood.  </a:t>
            </a:r>
          </a:p>
          <a:p>
            <a:r>
              <a:rPr lang="en-GB" sz="2700" dirty="0"/>
              <a:t>There are several theories regarding the cognitive development of children </a:t>
            </a:r>
            <a:r>
              <a:rPr lang="en-GB" sz="2700" dirty="0" smtClean="0"/>
              <a:t>which have </a:t>
            </a:r>
            <a:r>
              <a:rPr lang="en-GB" sz="2700" dirty="0"/>
              <a:t>been developed over the years and all have sufficient evidence to support </a:t>
            </a:r>
            <a:r>
              <a:rPr lang="en-GB" sz="2700" dirty="0" smtClean="0"/>
              <a:t>their finding.  </a:t>
            </a:r>
            <a:r>
              <a:rPr lang="en-GB" sz="2700" dirty="0"/>
              <a:t>However, Jean Piaget’s ‘development stage’ theory is often referred to as one of the most influential approaches to the understanding of children’s development and is quite often used to base other theories on and is also very highly used by teachers and schools. His theory puts children’s cognitive development into different </a:t>
            </a:r>
            <a:r>
              <a:rPr lang="en-GB" sz="2700" dirty="0" smtClean="0"/>
              <a:t>stages </a:t>
            </a:r>
            <a:r>
              <a:rPr lang="en-GB" sz="2700" dirty="0"/>
              <a:t>which are age-related. In other words, he believes that certain things should develop at a certain age or ‘development stage’. These age-related stages start </a:t>
            </a:r>
            <a:r>
              <a:rPr lang="en-GB" sz="2700" dirty="0" err="1" smtClean="0"/>
              <a:t>whena</a:t>
            </a:r>
            <a:r>
              <a:rPr lang="en-GB" sz="2700" dirty="0" smtClean="0"/>
              <a:t> </a:t>
            </a:r>
            <a:r>
              <a:rPr lang="en-GB" sz="2700" dirty="0"/>
              <a:t>baby is born and continue up until the child becomes an adult.</a:t>
            </a:r>
            <a:r>
              <a:rPr lang="en-GB" sz="2700" dirty="0"/>
              <a:t> </a:t>
            </a:r>
            <a:endParaRPr lang="en-US" sz="2700" dirty="0"/>
          </a:p>
        </p:txBody>
      </p:sp>
      <p:sp>
        <p:nvSpPr>
          <p:cNvPr id="7" name="Text Placeholder 6"/>
          <p:cNvSpPr>
            <a:spLocks noGrp="1"/>
          </p:cNvSpPr>
          <p:nvPr>
            <p:ph type="body" sz="quarter" idx="17"/>
          </p:nvPr>
        </p:nvSpPr>
        <p:spPr>
          <a:xfrm>
            <a:off x="632268" y="11365004"/>
            <a:ext cx="14334354" cy="1219200"/>
          </a:xfrm>
        </p:spPr>
        <p:txBody>
          <a:bodyPr/>
          <a:lstStyle/>
          <a:p>
            <a:pPr algn="ctr"/>
            <a:r>
              <a:rPr lang="en-US" smtClean="0"/>
              <a:t>Sensorimotor Stage</a:t>
            </a:r>
            <a:endParaRPr lang="en-US"/>
          </a:p>
        </p:txBody>
      </p:sp>
      <p:sp>
        <p:nvSpPr>
          <p:cNvPr id="12" name="Content Placeholder 11"/>
          <p:cNvSpPr>
            <a:spLocks noGrp="1"/>
          </p:cNvSpPr>
          <p:nvPr>
            <p:ph sz="quarter" idx="25"/>
          </p:nvPr>
        </p:nvSpPr>
        <p:spPr>
          <a:xfrm>
            <a:off x="-227084" y="12685370"/>
            <a:ext cx="15907841" cy="7457573"/>
          </a:xfrm>
        </p:spPr>
        <p:txBody>
          <a:bodyPr>
            <a:normAutofit/>
          </a:bodyPr>
          <a:lstStyle/>
          <a:p>
            <a:r>
              <a:rPr lang="en-GB" sz="2700"/>
              <a:t>The first stage of Piaget’s ‘development stage’ theory occurs during a child’s first two years of life. This is known as the </a:t>
            </a:r>
            <a:r>
              <a:rPr lang="en-GB" sz="2700" b="1"/>
              <a:t>Sensorimotor Stage. </a:t>
            </a:r>
            <a:r>
              <a:rPr lang="en-GB" sz="2700"/>
              <a:t>According to </a:t>
            </a:r>
            <a:r>
              <a:rPr lang="en-GB" sz="2700" err="1" smtClean="0"/>
              <a:t>simplypshycology.org</a:t>
            </a:r>
            <a:r>
              <a:rPr lang="en-GB" sz="2700" smtClean="0"/>
              <a:t> (2018), </a:t>
            </a:r>
            <a:r>
              <a:rPr lang="en-GB" sz="2700"/>
              <a:t>this stage of cognitive development is a ‘period of rapid cognitive growth’. Piaget believed that a child’s cognitive ability is very limited to begin with and only motor reflexes are present </a:t>
            </a:r>
            <a:r>
              <a:rPr lang="en-GB" sz="2700" smtClean="0"/>
              <a:t>when a child </a:t>
            </a:r>
            <a:r>
              <a:rPr lang="en-GB" sz="2700"/>
              <a:t>is born. These reflexes would include a baby knowing to suck </a:t>
            </a:r>
            <a:r>
              <a:rPr lang="en-GB" sz="2700" smtClean="0"/>
              <a:t>when something </a:t>
            </a:r>
            <a:r>
              <a:rPr lang="en-GB" sz="2700"/>
              <a:t>touches the roof of its mouth and a baby closing their fingers in a ‘grasp’ when the palm of their hand is stroked</a:t>
            </a:r>
            <a:r>
              <a:rPr lang="en-GB" sz="2700" smtClean="0"/>
              <a:t>. (</a:t>
            </a:r>
            <a:r>
              <a:rPr lang="en-GB" sz="2700" err="1" smtClean="0"/>
              <a:t>Simplypsychology.org</a:t>
            </a:r>
            <a:r>
              <a:rPr lang="en-GB" sz="2700" smtClean="0"/>
              <a:t>, 2018) </a:t>
            </a:r>
            <a:r>
              <a:rPr lang="en-GB" sz="2700"/>
              <a:t>He believed that the child will then build upon these basic reflexes to ‘develop more sophisticated behaviour’ </a:t>
            </a:r>
            <a:r>
              <a:rPr lang="en-GB" sz="2700" smtClean="0"/>
              <a:t>(Prichard, 2018) During </a:t>
            </a:r>
            <a:r>
              <a:rPr lang="en-GB" sz="2700"/>
              <a:t>the sensorimotor stage, it is believed that a baby builds upon their reflexes and develops a more enhanced understanding of the word by the use of trial and error.  </a:t>
            </a:r>
          </a:p>
          <a:p>
            <a:r>
              <a:rPr lang="en-GB" sz="2700"/>
              <a:t>Piaget found that during the first 6 months of this stage, babies are unable to understand that when an object is not in direct view of themselves, it still exists. This is something that is believed to not be realised </a:t>
            </a:r>
            <a:r>
              <a:rPr lang="en-GB" sz="2700" smtClean="0"/>
              <a:t>by the child until it is approximately </a:t>
            </a:r>
            <a:r>
              <a:rPr lang="en-GB" sz="2700"/>
              <a:t>8 months old. For example, Piaget found that if a baby’s interest was gained by showing it a toy and then </a:t>
            </a:r>
            <a:r>
              <a:rPr lang="en-GB" sz="2700" smtClean="0"/>
              <a:t>the toy was </a:t>
            </a:r>
            <a:r>
              <a:rPr lang="en-GB" sz="2700"/>
              <a:t>covered up by a blanket, a baby within its first 6 months of life would act as if the toy didn’t exist anymore. As soon as the toy was uncovered again, the baby would smile and reach to grab it. Once a child reaches approximately 8 months, they realise that the toy is still under the blanket. </a:t>
            </a:r>
            <a:r>
              <a:rPr lang="en-GB" sz="2700" smtClean="0"/>
              <a:t>(</a:t>
            </a:r>
            <a:r>
              <a:rPr lang="en-GB" sz="2700" err="1" smtClean="0"/>
              <a:t>Stanfordchildrens.org</a:t>
            </a:r>
            <a:r>
              <a:rPr lang="en-GB" sz="2700" smtClean="0"/>
              <a:t>, 2018) , </a:t>
            </a:r>
            <a:r>
              <a:rPr lang="en-US" sz="2700" smtClean="0"/>
              <a:t>(</a:t>
            </a:r>
            <a:r>
              <a:rPr lang="en-US" sz="2700" err="1" smtClean="0"/>
              <a:t>Oli.cmu.edu</a:t>
            </a:r>
            <a:r>
              <a:rPr lang="en-US" sz="2700" smtClean="0"/>
              <a:t>, 2018)</a:t>
            </a:r>
            <a:endParaRPr lang="en-US" sz="2700"/>
          </a:p>
        </p:txBody>
      </p:sp>
      <p:sp>
        <p:nvSpPr>
          <p:cNvPr id="8" name="Text Placeholder 7"/>
          <p:cNvSpPr>
            <a:spLocks noGrp="1"/>
          </p:cNvSpPr>
          <p:nvPr>
            <p:ph type="body" sz="quarter" idx="19"/>
          </p:nvPr>
        </p:nvSpPr>
        <p:spPr>
          <a:xfrm>
            <a:off x="16113709" y="14526478"/>
            <a:ext cx="12801600" cy="1219200"/>
          </a:xfrm>
        </p:spPr>
        <p:txBody>
          <a:bodyPr/>
          <a:lstStyle/>
          <a:p>
            <a:pPr algn="ctr"/>
            <a:r>
              <a:rPr lang="en-US" smtClean="0"/>
              <a:t>Formal operations stage</a:t>
            </a:r>
            <a:endParaRPr lang="en-US"/>
          </a:p>
        </p:txBody>
      </p:sp>
      <p:sp>
        <p:nvSpPr>
          <p:cNvPr id="9" name="Text Placeholder 8"/>
          <p:cNvSpPr>
            <a:spLocks noGrp="1"/>
          </p:cNvSpPr>
          <p:nvPr>
            <p:ph type="body" sz="quarter" idx="21"/>
          </p:nvPr>
        </p:nvSpPr>
        <p:spPr>
          <a:xfrm>
            <a:off x="632265" y="19963666"/>
            <a:ext cx="14334357" cy="1219200"/>
          </a:xfrm>
        </p:spPr>
        <p:txBody>
          <a:bodyPr/>
          <a:lstStyle/>
          <a:p>
            <a:pPr algn="ctr"/>
            <a:r>
              <a:rPr lang="en-US" smtClean="0"/>
              <a:t>Preoperational stage</a:t>
            </a:r>
            <a:endParaRPr lang="en-US"/>
          </a:p>
        </p:txBody>
      </p:sp>
      <p:sp>
        <p:nvSpPr>
          <p:cNvPr id="14" name="Content Placeholder 13"/>
          <p:cNvSpPr>
            <a:spLocks noGrp="1"/>
          </p:cNvSpPr>
          <p:nvPr>
            <p:ph sz="quarter" idx="27"/>
          </p:nvPr>
        </p:nvSpPr>
        <p:spPr>
          <a:xfrm>
            <a:off x="-225116" y="21182866"/>
            <a:ext cx="15717694" cy="9387841"/>
          </a:xfrm>
        </p:spPr>
        <p:txBody>
          <a:bodyPr>
            <a:normAutofit/>
          </a:bodyPr>
          <a:lstStyle/>
          <a:p>
            <a:r>
              <a:rPr lang="en-GB" sz="2700"/>
              <a:t>The next stage of Piaget’s ‘development stage’ theory is the </a:t>
            </a:r>
            <a:r>
              <a:rPr lang="en-GB" sz="2700" b="1"/>
              <a:t>Preoperational</a:t>
            </a:r>
            <a:r>
              <a:rPr lang="en-GB" sz="2700"/>
              <a:t> </a:t>
            </a:r>
            <a:r>
              <a:rPr lang="en-GB" sz="2700" b="1"/>
              <a:t>S</a:t>
            </a:r>
            <a:r>
              <a:rPr lang="en-GB" sz="2700" b="1" smtClean="0"/>
              <a:t>tage</a:t>
            </a:r>
            <a:r>
              <a:rPr lang="en-GB" sz="2700"/>
              <a:t>. This stage occurs during the approximate ages of two and seven years. During this stage, children gain the ability to represent ideas, take part in mental imagery and begin to talk. </a:t>
            </a:r>
            <a:r>
              <a:rPr lang="en-GB" sz="2700" smtClean="0"/>
              <a:t>(Prichard,2018) Their </a:t>
            </a:r>
            <a:r>
              <a:rPr lang="en-GB" sz="2700"/>
              <a:t>ability to think past their own point of view is very limited </a:t>
            </a:r>
            <a:r>
              <a:rPr lang="en-GB" sz="2700" smtClean="0"/>
              <a:t>however at </a:t>
            </a:r>
            <a:r>
              <a:rPr lang="en-GB" sz="2700"/>
              <a:t>this stage, especially </a:t>
            </a:r>
            <a:r>
              <a:rPr lang="en-GB" sz="2700" smtClean="0"/>
              <a:t>in the </a:t>
            </a:r>
            <a:r>
              <a:rPr lang="en-GB" sz="2700"/>
              <a:t>first few years of it. </a:t>
            </a:r>
            <a:r>
              <a:rPr lang="en-GB" sz="2700" smtClean="0"/>
              <a:t>Children believe </a:t>
            </a:r>
            <a:r>
              <a:rPr lang="en-GB" sz="2700"/>
              <a:t>that other individuals think exactly the same thing as them. This is known as decentring. </a:t>
            </a:r>
            <a:r>
              <a:rPr lang="en-GB" sz="2700" smtClean="0"/>
              <a:t>(Prichard, 2018)</a:t>
            </a:r>
          </a:p>
          <a:p>
            <a:r>
              <a:rPr lang="en-GB" sz="2700" smtClean="0"/>
              <a:t>An </a:t>
            </a:r>
            <a:r>
              <a:rPr lang="en-GB" sz="2700"/>
              <a:t>example of a study which satisfies this was carried out where a researcher showed a video of a girl putting a ball into a red box to another child. The girl in the video leaves the room after putting the ball into the red box while the researcher puts the </a:t>
            </a:r>
            <a:r>
              <a:rPr lang="en-GB" sz="2700" smtClean="0"/>
              <a:t>ball from the red box </a:t>
            </a:r>
            <a:r>
              <a:rPr lang="en-GB" sz="2700"/>
              <a:t>into the blue box. The girl in the video comes back in the room to get her ball. The child watching the video is asked where the girl in the video is going to look for the ball, </a:t>
            </a:r>
            <a:r>
              <a:rPr lang="en-GB" sz="2700" smtClean="0"/>
              <a:t>they choose the </a:t>
            </a:r>
            <a:r>
              <a:rPr lang="en-GB" sz="2700"/>
              <a:t>blue box due to </a:t>
            </a:r>
            <a:r>
              <a:rPr lang="en-GB" sz="2700" smtClean="0"/>
              <a:t>them watching </a:t>
            </a:r>
            <a:r>
              <a:rPr lang="en-GB" sz="2700"/>
              <a:t>the ball being switched in to that box </a:t>
            </a:r>
            <a:r>
              <a:rPr lang="en-GB" sz="2700" smtClean="0"/>
              <a:t>while the </a:t>
            </a:r>
            <a:r>
              <a:rPr lang="en-GB" sz="2700"/>
              <a:t>girl in the video was not </a:t>
            </a:r>
            <a:r>
              <a:rPr lang="en-GB" sz="2700" smtClean="0"/>
              <a:t>in the room. </a:t>
            </a:r>
            <a:r>
              <a:rPr lang="en-GB" sz="2700"/>
              <a:t>The child watching the video is unable to understand that the </a:t>
            </a:r>
            <a:r>
              <a:rPr lang="en-GB" sz="2700" smtClean="0"/>
              <a:t>girl </a:t>
            </a:r>
            <a:r>
              <a:rPr lang="en-GB" sz="2700"/>
              <a:t>in the video doesn’t </a:t>
            </a:r>
            <a:r>
              <a:rPr lang="en-GB" sz="2700" smtClean="0"/>
              <a:t>actually know </a:t>
            </a:r>
            <a:r>
              <a:rPr lang="en-GB" sz="2700"/>
              <a:t>that the ball has been moved. </a:t>
            </a:r>
            <a:r>
              <a:rPr lang="en-GB" sz="2700" smtClean="0"/>
              <a:t>(</a:t>
            </a:r>
            <a:r>
              <a:rPr lang="en-GB" sz="2700" err="1" smtClean="0"/>
              <a:t>Oli.cmu.edu</a:t>
            </a:r>
            <a:r>
              <a:rPr lang="en-GB" sz="2700" smtClean="0"/>
              <a:t>, 2018)</a:t>
            </a:r>
          </a:p>
          <a:p>
            <a:r>
              <a:rPr lang="en-GB" sz="2700"/>
              <a:t>At this stage, children will </a:t>
            </a:r>
            <a:r>
              <a:rPr lang="en-GB" sz="2700" smtClean="0"/>
              <a:t>start </a:t>
            </a:r>
            <a:r>
              <a:rPr lang="en-GB" sz="2700"/>
              <a:t>using their imaginations especially towards playing with toys. For example, children as this age might enjoy having ‘pretend tea parties’ with their toy dolls and pretending to play ‘mummies and daddies’. </a:t>
            </a:r>
            <a:r>
              <a:rPr lang="en-GB" sz="2700" smtClean="0"/>
              <a:t> </a:t>
            </a:r>
          </a:p>
          <a:p>
            <a:r>
              <a:rPr lang="en-GB" sz="2700" smtClean="0"/>
              <a:t>(</a:t>
            </a:r>
            <a:r>
              <a:rPr lang="en-GB" sz="2700" err="1" smtClean="0"/>
              <a:t>Oli.cmu.edu</a:t>
            </a:r>
            <a:r>
              <a:rPr lang="en-GB" sz="2700" smtClean="0"/>
              <a:t>, 2018)</a:t>
            </a:r>
            <a:endParaRPr lang="en-US" sz="2700"/>
          </a:p>
        </p:txBody>
      </p:sp>
      <p:sp>
        <p:nvSpPr>
          <p:cNvPr id="16" name="Text Placeholder 15"/>
          <p:cNvSpPr>
            <a:spLocks noGrp="1"/>
          </p:cNvSpPr>
          <p:nvPr>
            <p:ph type="body" sz="quarter" idx="29"/>
          </p:nvPr>
        </p:nvSpPr>
        <p:spPr>
          <a:xfrm>
            <a:off x="16113709" y="5385644"/>
            <a:ext cx="12801600" cy="1219200"/>
          </a:xfrm>
        </p:spPr>
        <p:txBody>
          <a:bodyPr/>
          <a:lstStyle/>
          <a:p>
            <a:pPr algn="ctr"/>
            <a:r>
              <a:rPr lang="en-US" smtClean="0"/>
              <a:t>Concrete operational stage</a:t>
            </a:r>
            <a:endParaRPr lang="en-US"/>
          </a:p>
        </p:txBody>
      </p:sp>
      <p:sp>
        <p:nvSpPr>
          <p:cNvPr id="17" name="Content Placeholder 16"/>
          <p:cNvSpPr>
            <a:spLocks noGrp="1"/>
          </p:cNvSpPr>
          <p:nvPr>
            <p:ph sz="quarter" idx="30"/>
          </p:nvPr>
        </p:nvSpPr>
        <p:spPr>
          <a:xfrm>
            <a:off x="15204826" y="6845887"/>
            <a:ext cx="13986351" cy="7422166"/>
          </a:xfrm>
        </p:spPr>
        <p:txBody>
          <a:bodyPr>
            <a:normAutofit/>
          </a:bodyPr>
          <a:lstStyle/>
          <a:p>
            <a:r>
              <a:rPr lang="en-GB" sz="2700"/>
              <a:t>The third stage of development occurs during the ages of seven and eleven years and is known as the </a:t>
            </a:r>
            <a:r>
              <a:rPr lang="en-GB" sz="2700" b="1"/>
              <a:t>Concrete </a:t>
            </a:r>
            <a:r>
              <a:rPr lang="en-GB" sz="2700" b="1"/>
              <a:t>O</a:t>
            </a:r>
            <a:r>
              <a:rPr lang="en-GB" sz="2700" b="1" smtClean="0"/>
              <a:t>perational Stage</a:t>
            </a:r>
            <a:r>
              <a:rPr lang="en-GB" sz="2700" smtClean="0"/>
              <a:t>. </a:t>
            </a:r>
            <a:r>
              <a:rPr lang="en-GB" sz="2700"/>
              <a:t>During this stage, Piaget believes that children begin to consider the point of view of other people and begin to realise that there are many different opinions and perspectives. Children at this stage also adapt the ability to think logically towards situations. For example, before this stage, children would believe that two identical quantities of something would still be the same even if the appearance of one changes. An example of an experiment carried out to back up this thought is Piaget’s </a:t>
            </a:r>
            <a:r>
              <a:rPr lang="en-GB" sz="2700" smtClean="0"/>
              <a:t>Conservation </a:t>
            </a:r>
            <a:r>
              <a:rPr lang="en-GB" sz="2700"/>
              <a:t>T</a:t>
            </a:r>
            <a:r>
              <a:rPr lang="en-GB" sz="2700" smtClean="0"/>
              <a:t>ask</a:t>
            </a:r>
            <a:r>
              <a:rPr lang="en-GB" sz="2700"/>
              <a:t>. During this experiment, two identical glasses are filled with exactly the same amount of water, various children we’re asked on an individual basis whether one glass had more water than the other. Once it was established that the two glasses were holding the same amount of water, the water from one of the glasses was poured into a thinner but taller sized glass. The same individuals were then asked the same question regarding the quantities of water being identical. Before the concrete operational stage, children most often believed that the new glass was holding more water due to it being ‘taller’ in size. It is at this stage where children begin to use logical thinking and now realise that the both glasses must be holding the same amount of water even though they are now in different size glasses. </a:t>
            </a:r>
            <a:r>
              <a:rPr lang="en-GB" sz="2700" smtClean="0"/>
              <a:t>(</a:t>
            </a:r>
            <a:r>
              <a:rPr lang="en-GB" sz="2700" err="1" smtClean="0"/>
              <a:t>Devpsy.org</a:t>
            </a:r>
            <a:r>
              <a:rPr lang="en-GB" sz="2700" smtClean="0"/>
              <a:t>, 2018)</a:t>
            </a:r>
            <a:endParaRPr lang="en-US" sz="2700"/>
          </a:p>
        </p:txBody>
      </p:sp>
      <p:sp>
        <p:nvSpPr>
          <p:cNvPr id="18" name="Text Placeholder 17"/>
          <p:cNvSpPr>
            <a:spLocks noGrp="1"/>
          </p:cNvSpPr>
          <p:nvPr>
            <p:ph type="body" sz="quarter" idx="31"/>
          </p:nvPr>
        </p:nvSpPr>
        <p:spPr>
          <a:xfrm>
            <a:off x="29853111" y="25476296"/>
            <a:ext cx="12801600" cy="1219200"/>
          </a:xfrm>
        </p:spPr>
        <p:txBody>
          <a:bodyPr/>
          <a:lstStyle/>
          <a:p>
            <a:pPr algn="ctr"/>
            <a:r>
              <a:rPr lang="en-US" smtClean="0"/>
              <a:t>conclusion</a:t>
            </a:r>
            <a:endParaRPr lang="en-US"/>
          </a:p>
        </p:txBody>
      </p:sp>
      <p:sp>
        <p:nvSpPr>
          <p:cNvPr id="21" name="Text Placeholder 20"/>
          <p:cNvSpPr>
            <a:spLocks noGrp="1"/>
          </p:cNvSpPr>
          <p:nvPr>
            <p:ph type="body" sz="quarter" idx="34"/>
          </p:nvPr>
        </p:nvSpPr>
        <p:spPr>
          <a:xfrm>
            <a:off x="29624128" y="12026729"/>
            <a:ext cx="12801600" cy="1219200"/>
          </a:xfrm>
        </p:spPr>
        <p:txBody>
          <a:bodyPr/>
          <a:lstStyle/>
          <a:p>
            <a:pPr algn="ctr"/>
            <a:r>
              <a:rPr lang="en-US" smtClean="0"/>
              <a:t>Educational influences</a:t>
            </a:r>
            <a:endParaRPr lang="en-US"/>
          </a:p>
        </p:txBody>
      </p:sp>
      <p:sp>
        <p:nvSpPr>
          <p:cNvPr id="22" name="Content Placeholder 21"/>
          <p:cNvSpPr>
            <a:spLocks noGrp="1"/>
          </p:cNvSpPr>
          <p:nvPr>
            <p:ph sz="quarter" idx="35"/>
          </p:nvPr>
        </p:nvSpPr>
        <p:spPr>
          <a:xfrm>
            <a:off x="29111790" y="13527917"/>
            <a:ext cx="13542921" cy="4475455"/>
          </a:xfrm>
        </p:spPr>
        <p:txBody>
          <a:bodyPr>
            <a:normAutofit/>
          </a:bodyPr>
          <a:lstStyle/>
          <a:p>
            <a:r>
              <a:rPr lang="en-GB" sz="2700" dirty="0"/>
              <a:t>Piaget’s theory of development stages is highly applied to the education of children. His work has been very influential in regards to developing the teaching practices in the UK but also in developing new educational policies. Piaget’s ideas and ways of thinking gives teachers guidance towards the development of children and allows them to be more aware of at what approximate age a child is more likely to do certain things. Even though it does indeed help give guidance to teachers, the exact timeframes of the development stages have been slightly </a:t>
            </a:r>
            <a:r>
              <a:rPr lang="en-GB" sz="2700" dirty="0" smtClean="0"/>
              <a:t>criticised over the years (Prichard, 2018)</a:t>
            </a:r>
          </a:p>
          <a:p>
            <a:r>
              <a:rPr lang="en-GB" sz="2700" dirty="0"/>
              <a:t>An example of his work influencing educational </a:t>
            </a:r>
            <a:r>
              <a:rPr lang="en-GB" sz="2700" dirty="0" smtClean="0"/>
              <a:t>policies </a:t>
            </a:r>
            <a:r>
              <a:rPr lang="en-GB" sz="2700" dirty="0"/>
              <a:t>in the UK was in 1966 when the primary education being delivered in schools </a:t>
            </a:r>
            <a:r>
              <a:rPr lang="en-GB" sz="2700" dirty="0" smtClean="0"/>
              <a:t>was reviewed by the UK government.</a:t>
            </a:r>
          </a:p>
          <a:p>
            <a:endParaRPr lang="en-US" dirty="0"/>
          </a:p>
        </p:txBody>
      </p:sp>
      <p:sp>
        <p:nvSpPr>
          <p:cNvPr id="3" name="Content Placeholder 2"/>
          <p:cNvSpPr>
            <a:spLocks noGrp="1"/>
          </p:cNvSpPr>
          <p:nvPr>
            <p:ph sz="quarter" idx="32"/>
          </p:nvPr>
        </p:nvSpPr>
        <p:spPr>
          <a:xfrm>
            <a:off x="15283067" y="15891675"/>
            <a:ext cx="13828725" cy="8143983"/>
          </a:xfrm>
        </p:spPr>
        <p:txBody>
          <a:bodyPr>
            <a:normAutofit/>
          </a:bodyPr>
          <a:lstStyle/>
          <a:p>
            <a:r>
              <a:rPr lang="en-GB" sz="2700" dirty="0"/>
              <a:t>The final stage of Piaget’s ‘development stage’ theory occurs from the age of eleven and is known as the </a:t>
            </a:r>
            <a:r>
              <a:rPr lang="en-GB" sz="2700" b="1" dirty="0"/>
              <a:t>Formal Operations </a:t>
            </a:r>
            <a:r>
              <a:rPr lang="en-GB" sz="2700" b="1" dirty="0" smtClean="0"/>
              <a:t>Stage. </a:t>
            </a:r>
            <a:r>
              <a:rPr lang="en-GB" sz="2700" dirty="0"/>
              <a:t>During the final stage of development, Piaget believes that children have the ability to think logically about different situations and outcomes. According to </a:t>
            </a:r>
            <a:r>
              <a:rPr lang="en-GB" sz="2700" dirty="0" smtClean="0"/>
              <a:t>(Prichard, 2018), Piaget </a:t>
            </a:r>
            <a:r>
              <a:rPr lang="en-GB" sz="2700" dirty="0"/>
              <a:t>believed that even though he felt this was the ‘ultimate’ stage of intellectual development, most children of this age were still in a position where they had very little knowledge of the world however their ‘thought processes’ were at the highest developmental stage in their life. </a:t>
            </a:r>
            <a:r>
              <a:rPr lang="en-GB" sz="2700" dirty="0" smtClean="0"/>
              <a:t>(Prichard, 2018) There </a:t>
            </a:r>
            <a:r>
              <a:rPr lang="en-GB" sz="2700" dirty="0"/>
              <a:t>are several tasks created by Piaget in 1970 to test </a:t>
            </a:r>
            <a:r>
              <a:rPr lang="en-GB" sz="2700" dirty="0" smtClean="0"/>
              <a:t>the formal </a:t>
            </a:r>
            <a:r>
              <a:rPr lang="en-GB" sz="2700" dirty="0"/>
              <a:t>operational thought in children. One of the most straight forward tests </a:t>
            </a:r>
            <a:r>
              <a:rPr lang="en-GB" sz="2700" dirty="0" smtClean="0"/>
              <a:t>used is </a:t>
            </a:r>
            <a:r>
              <a:rPr lang="en-GB" sz="2700" dirty="0"/>
              <a:t>the ‘third eye problem’. In this task, a variety of children were asked, if they were able to have an additional eye, where would they place it on their body and why. It was reported by Schaffer in 1988 that when the question was asked to children in the final stage of development, many of them were very inventive with where they would like the extra eye. Some for example suggested having an extra eye on the back of their head so they could see behind and others suggested having the eye on their hand so they would be able to see around corners. When children a few years younger were asked, most suggested having the extra eye on their forehead. This shows that during the formal operations stage, children have the ability to think thoughtfully and logically. </a:t>
            </a:r>
            <a:r>
              <a:rPr lang="en-US" sz="2700" dirty="0" smtClean="0"/>
              <a:t> (Simplypsychology.org, 2018)</a:t>
            </a:r>
            <a:endParaRPr lang="en-GB" sz="2700" dirty="0"/>
          </a:p>
        </p:txBody>
      </p:sp>
      <p:sp>
        <p:nvSpPr>
          <p:cNvPr id="6" name="Content Placeholder 5"/>
          <p:cNvSpPr>
            <a:spLocks noGrp="1"/>
          </p:cNvSpPr>
          <p:nvPr>
            <p:ph sz="quarter" idx="33"/>
          </p:nvPr>
        </p:nvSpPr>
        <p:spPr>
          <a:xfrm>
            <a:off x="29335081" y="26997226"/>
            <a:ext cx="13463534" cy="6213773"/>
          </a:xfrm>
        </p:spPr>
        <p:txBody>
          <a:bodyPr/>
          <a:lstStyle/>
          <a:p>
            <a:r>
              <a:rPr lang="en-GB" sz="2700" dirty="0"/>
              <a:t>To conclude, there are a variety of well-known theorists who have all got their own interpretations of cognitive development in </a:t>
            </a:r>
            <a:r>
              <a:rPr lang="en-GB" sz="2700" dirty="0" smtClean="0"/>
              <a:t>children. However </a:t>
            </a:r>
            <a:r>
              <a:rPr lang="en-GB" sz="2700" dirty="0"/>
              <a:t>it is clear to see that Jean Piaget’s work regarding cognitive development has had the biggest influence in the way in which the education of children is viewed. Piaget’s work in the field and most importantly, his development stages theory has had a massive influence on how primary education in the UK is delivered, and as a result the </a:t>
            </a:r>
            <a:r>
              <a:rPr lang="en-GB" sz="2700" dirty="0" err="1"/>
              <a:t>Plowden</a:t>
            </a:r>
            <a:r>
              <a:rPr lang="en-GB" sz="2700" dirty="0"/>
              <a:t> report was introduced in 1967. Also, his work still plays a big part in schools and other education establishments today as teachers work closely to his development stage theory with the way they teach their children and monitor their progress. Finally, a lot of later work in the field of Cognitive Development carried out by other theorists have been based on and spanned off into more depth from Piaget’s theories. If it wasn’t for Piaget’s influential work in the field of Cognitive Development of children, we might not be where we are </a:t>
            </a:r>
            <a:r>
              <a:rPr lang="en-GB" sz="2700" dirty="0" smtClean="0"/>
              <a:t>today in regards to the cognitive development of children. </a:t>
            </a:r>
            <a:endParaRPr lang="en-GB" sz="2700" dirty="0"/>
          </a:p>
          <a:p>
            <a:endParaRPr lang="en-US" dirty="0"/>
          </a:p>
        </p:txBody>
      </p:sp>
      <p:pic>
        <p:nvPicPr>
          <p:cNvPr id="26" name="Picture 2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3323" y="27975461"/>
            <a:ext cx="10773299" cy="4670768"/>
          </a:xfrm>
          <a:prstGeom prst="rect">
            <a:avLst/>
          </a:prstGeom>
        </p:spPr>
      </p:pic>
      <p:pic>
        <p:nvPicPr>
          <p:cNvPr id="30" name="Picture 2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857579" y="17846836"/>
            <a:ext cx="8491296" cy="6595913"/>
          </a:xfrm>
          <a:prstGeom prst="rect">
            <a:avLst/>
          </a:prstGeom>
        </p:spPr>
      </p:pic>
      <p:sp>
        <p:nvSpPr>
          <p:cNvPr id="34" name="TextBox 33"/>
          <p:cNvSpPr txBox="1"/>
          <p:nvPr/>
        </p:nvSpPr>
        <p:spPr>
          <a:xfrm>
            <a:off x="36849884" y="24566550"/>
            <a:ext cx="4506686" cy="523220"/>
          </a:xfrm>
          <a:prstGeom prst="rect">
            <a:avLst/>
          </a:prstGeom>
          <a:noFill/>
        </p:spPr>
        <p:txBody>
          <a:bodyPr wrap="square" rtlCol="0">
            <a:spAutoFit/>
          </a:bodyPr>
          <a:lstStyle/>
          <a:p>
            <a:r>
              <a:rPr lang="en-US" sz="2700" dirty="0" smtClean="0"/>
              <a:t>(Simplypsychology.org, 2018)</a:t>
            </a:r>
            <a:endParaRPr lang="en-US" sz="2700" dirty="0" smtClean="0"/>
          </a:p>
        </p:txBody>
      </p:sp>
      <p:sp>
        <p:nvSpPr>
          <p:cNvPr id="37" name="TextBox 36"/>
          <p:cNvSpPr txBox="1"/>
          <p:nvPr/>
        </p:nvSpPr>
        <p:spPr>
          <a:xfrm>
            <a:off x="514141" y="30656308"/>
            <a:ext cx="3797574" cy="923330"/>
          </a:xfrm>
          <a:prstGeom prst="rect">
            <a:avLst/>
          </a:prstGeom>
          <a:noFill/>
        </p:spPr>
        <p:txBody>
          <a:bodyPr wrap="square" rtlCol="0">
            <a:spAutoFit/>
          </a:bodyPr>
          <a:lstStyle/>
          <a:p>
            <a:r>
              <a:rPr lang="en-US" sz="2700" smtClean="0"/>
              <a:t>(</a:t>
            </a:r>
            <a:r>
              <a:rPr lang="en-US" sz="2700" err="1" smtClean="0"/>
              <a:t>Studylecturenotes.com</a:t>
            </a:r>
            <a:r>
              <a:rPr lang="en-US" sz="2700" smtClean="0"/>
              <a:t>,</a:t>
            </a:r>
          </a:p>
          <a:p>
            <a:r>
              <a:rPr lang="en-US" sz="2700" smtClean="0"/>
              <a:t> 2018)</a:t>
            </a:r>
            <a:endParaRPr lang="en-US" sz="2700" smtClean="0"/>
          </a:p>
        </p:txBody>
      </p:sp>
      <p:sp>
        <p:nvSpPr>
          <p:cNvPr id="38" name="TextBox 37"/>
          <p:cNvSpPr txBox="1"/>
          <p:nvPr/>
        </p:nvSpPr>
        <p:spPr>
          <a:xfrm>
            <a:off x="29837554" y="17576412"/>
            <a:ext cx="5225143" cy="6740307"/>
          </a:xfrm>
          <a:prstGeom prst="rect">
            <a:avLst/>
          </a:prstGeom>
          <a:noFill/>
        </p:spPr>
        <p:txBody>
          <a:bodyPr wrap="square" rtlCol="0">
            <a:spAutoFit/>
          </a:bodyPr>
          <a:lstStyle/>
          <a:p>
            <a:r>
              <a:rPr lang="en-GB" sz="2700" dirty="0" smtClean="0"/>
              <a:t>The </a:t>
            </a:r>
            <a:r>
              <a:rPr lang="en-GB" sz="2700" dirty="0"/>
              <a:t>review carried out was very much </a:t>
            </a:r>
            <a:r>
              <a:rPr lang="en-GB" sz="2700" dirty="0" smtClean="0"/>
              <a:t>totally based on </a:t>
            </a:r>
            <a:r>
              <a:rPr lang="en-GB" sz="2700" dirty="0"/>
              <a:t>Piaget’s theories. As a result of this review, the </a:t>
            </a:r>
            <a:r>
              <a:rPr lang="en-GB" sz="2700" dirty="0" err="1"/>
              <a:t>Plowden</a:t>
            </a:r>
            <a:r>
              <a:rPr lang="en-GB" sz="2700" dirty="0"/>
              <a:t> report was published in 1967 which helped change the way </a:t>
            </a:r>
            <a:r>
              <a:rPr lang="en-GB" sz="2700" dirty="0" smtClean="0"/>
              <a:t>in which education </a:t>
            </a:r>
            <a:r>
              <a:rPr lang="en-GB" sz="2700" dirty="0"/>
              <a:t>was delivered to children and made education more child-centred. (</a:t>
            </a:r>
            <a:r>
              <a:rPr lang="en-GB" sz="2700" dirty="0" err="1"/>
              <a:t>Simplypsychology.org</a:t>
            </a:r>
            <a:r>
              <a:rPr lang="en-GB" sz="2700" dirty="0"/>
              <a:t>, 2018) </a:t>
            </a:r>
          </a:p>
          <a:p>
            <a:r>
              <a:rPr lang="en-GB" sz="2700" dirty="0" smtClean="0"/>
              <a:t>As well </a:t>
            </a:r>
            <a:r>
              <a:rPr lang="en-GB" sz="2700" dirty="0"/>
              <a:t>as the significant impact his work had on the education system, his theories regarding the cognitive development of children has also taken a big influence in the field of developmental psychology. (Prichard, 2018)</a:t>
            </a:r>
            <a:endParaRPr lang="en-GB" sz="2700" dirty="0"/>
          </a:p>
        </p:txBody>
      </p:sp>
      <p:sp>
        <p:nvSpPr>
          <p:cNvPr id="39" name="Text Placeholder 4"/>
          <p:cNvSpPr txBox="1">
            <a:spLocks/>
          </p:cNvSpPr>
          <p:nvPr/>
        </p:nvSpPr>
        <p:spPr>
          <a:xfrm>
            <a:off x="16113710" y="23881990"/>
            <a:ext cx="12801600" cy="2091324"/>
          </a:xfrm>
          <a:prstGeom prst="round1Rect">
            <a:avLst/>
          </a:prstGeom>
          <a:solidFill>
            <a:schemeClr val="accent2"/>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pPr algn="ctr"/>
            <a:r>
              <a:rPr lang="en-US" smtClean="0"/>
              <a:t>Schemas, assimilation &amp; Accommodation </a:t>
            </a:r>
            <a:endParaRPr lang="en-US"/>
          </a:p>
        </p:txBody>
      </p:sp>
      <p:sp>
        <p:nvSpPr>
          <p:cNvPr id="40" name="TextBox 39"/>
          <p:cNvSpPr txBox="1"/>
          <p:nvPr/>
        </p:nvSpPr>
        <p:spPr>
          <a:xfrm>
            <a:off x="15900142" y="26124601"/>
            <a:ext cx="13723986" cy="7171194"/>
          </a:xfrm>
          <a:prstGeom prst="rect">
            <a:avLst/>
          </a:prstGeom>
          <a:noFill/>
        </p:spPr>
        <p:txBody>
          <a:bodyPr wrap="square" rtlCol="0">
            <a:spAutoFit/>
          </a:bodyPr>
          <a:lstStyle/>
          <a:p>
            <a:r>
              <a:rPr lang="en-GB" sz="2700"/>
              <a:t>As well as the 4 developmental stages, there are two other basic components to Piaget’s </a:t>
            </a:r>
            <a:r>
              <a:rPr lang="en-GB" sz="2700" smtClean="0"/>
              <a:t>Cognitive </a:t>
            </a:r>
            <a:r>
              <a:rPr lang="en-GB" sz="2700"/>
              <a:t>D</a:t>
            </a:r>
            <a:r>
              <a:rPr lang="en-GB" sz="2700" smtClean="0"/>
              <a:t>evelopment </a:t>
            </a:r>
            <a:r>
              <a:rPr lang="en-GB" sz="2700"/>
              <a:t>T</a:t>
            </a:r>
            <a:r>
              <a:rPr lang="en-GB" sz="2700" smtClean="0"/>
              <a:t>heory</a:t>
            </a:r>
            <a:r>
              <a:rPr lang="en-GB" sz="2700"/>
              <a:t>. These are </a:t>
            </a:r>
            <a:r>
              <a:rPr lang="en-GB" sz="2700" b="1"/>
              <a:t>Schemas</a:t>
            </a:r>
            <a:r>
              <a:rPr lang="en-GB" sz="2700"/>
              <a:t> as well as </a:t>
            </a:r>
            <a:r>
              <a:rPr lang="en-GB" sz="2700" b="1"/>
              <a:t>Assimilation and Accommodation</a:t>
            </a:r>
            <a:r>
              <a:rPr lang="en-GB" sz="2700"/>
              <a:t>.  Schemas are defined by Piaget in 1952 as “a cohesive, repeatable action sequence possessing component actions that are tightly interconnected and governed by a core meaning.” Schemas, in a more similar form are the vital ‘building blocks’ which enable individuals to form a mental image of the world. </a:t>
            </a:r>
            <a:r>
              <a:rPr lang="en-GB" sz="2700" smtClean="0"/>
              <a:t>(</a:t>
            </a:r>
            <a:r>
              <a:rPr lang="en-GB" sz="2700" err="1"/>
              <a:t>Simplypsychology.org</a:t>
            </a:r>
            <a:r>
              <a:rPr lang="en-GB" sz="2700"/>
              <a:t>, 2018) When a child grows and learns new things, they are increasing the number of schemas in which </a:t>
            </a:r>
            <a:r>
              <a:rPr lang="en-GB" sz="2700" smtClean="0"/>
              <a:t>they </a:t>
            </a:r>
            <a:r>
              <a:rPr lang="en-GB" sz="2700"/>
              <a:t>possess. This helps them to progress onto each different developmental stage. An example of a schema could be when a person goes shopping. In this case, the schema stored will include walking into the selected shop, finding the item and going to the till to pay for the item. Individuals know that every time they want to buy something in a shop, they need to pay at the till first before leaving the store, this is because the schema is stored in their memory and they can access it when in that particular situation. An example which would apply to Piaget’s Sensorimotor stage would be a baby’s sucking reflex. When something comes in contact with a baby’s lips, they begin to </a:t>
            </a:r>
            <a:r>
              <a:rPr lang="en-GB" sz="2700" smtClean="0"/>
              <a:t>suck This </a:t>
            </a:r>
            <a:r>
              <a:rPr lang="en-GB" sz="2700"/>
              <a:t>would suggest that babies are born with a sucking schema. (</a:t>
            </a:r>
            <a:r>
              <a:rPr lang="en-GB" sz="2700" err="1"/>
              <a:t>Simplypsychology</a:t>
            </a:r>
            <a:r>
              <a:rPr lang="en-GB" sz="2700"/>
              <a:t>, 2018) , (Prichard, 2018)</a:t>
            </a:r>
          </a:p>
          <a:p>
            <a:r>
              <a:rPr lang="en-GB" sz="2700"/>
              <a:t> </a:t>
            </a:r>
          </a:p>
          <a:p>
            <a:endParaRPr lang="en-US" sz="2800" err="1" smtClean="0"/>
          </a:p>
        </p:txBody>
      </p:sp>
      <p:sp>
        <p:nvSpPr>
          <p:cNvPr id="44" name="TextBox 43"/>
          <p:cNvSpPr txBox="1"/>
          <p:nvPr/>
        </p:nvSpPr>
        <p:spPr>
          <a:xfrm>
            <a:off x="29111791" y="-88474"/>
            <a:ext cx="14797789" cy="5189495"/>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endParaRPr lang="en-US" sz="6000" err="1" smtClean="0"/>
          </a:p>
        </p:txBody>
      </p:sp>
      <p:sp>
        <p:nvSpPr>
          <p:cNvPr id="46" name="TextBox 45"/>
          <p:cNvSpPr txBox="1"/>
          <p:nvPr/>
        </p:nvSpPr>
        <p:spPr>
          <a:xfrm>
            <a:off x="29797676" y="1065582"/>
            <a:ext cx="8003101" cy="10064294"/>
          </a:xfrm>
          <a:prstGeom prst="rect">
            <a:avLst/>
          </a:prstGeom>
          <a:noFill/>
        </p:spPr>
        <p:txBody>
          <a:bodyPr wrap="square" rtlCol="0">
            <a:spAutoFit/>
          </a:bodyPr>
          <a:lstStyle/>
          <a:p>
            <a:r>
              <a:rPr lang="en-GB" sz="2700" dirty="0"/>
              <a:t>In relation to assimilation and accommodation, Piaget suggests that these processes link up with schemas which helps with a child’s growth and development. Assimilation is when a child uses a schema they already </a:t>
            </a:r>
            <a:r>
              <a:rPr lang="en-GB" sz="2700" dirty="0" err="1" smtClean="0"/>
              <a:t>poccess</a:t>
            </a:r>
            <a:r>
              <a:rPr lang="en-GB" sz="2700" dirty="0" smtClean="0"/>
              <a:t> </a:t>
            </a:r>
            <a:r>
              <a:rPr lang="en-GB" sz="2700" dirty="0"/>
              <a:t>to deal with ‘a new object or situation’, accommodation will then kick in to help the child deal with the new object or situation due to it being slightly different to the schema they already process. An example of assimilation would be when a child comes in contact with a garden bench for the first time. When first seeing the bench, they assume it is a settee. This is because to them it serves the same purpose. An example of accommodation would be when someone explains to the child that it is not a settee and even though you sit on it like you would with a settee, it is made out of wood and stays outside in the garden unlike a settee which is soft and stays </a:t>
            </a:r>
            <a:r>
              <a:rPr lang="en-GB" sz="2700" dirty="0" smtClean="0"/>
              <a:t>inside. </a:t>
            </a:r>
            <a:r>
              <a:rPr lang="en-GB" sz="2700" dirty="0"/>
              <a:t>Due to the child now being told this, they would be able to adapt their schema of a settee to have a better mental image of the concept of a settee</a:t>
            </a:r>
            <a:r>
              <a:rPr lang="en-GB" sz="2700" dirty="0" smtClean="0"/>
              <a:t>.</a:t>
            </a:r>
          </a:p>
          <a:p>
            <a:r>
              <a:rPr lang="en-GB" sz="2700" dirty="0" smtClean="0"/>
              <a:t>(</a:t>
            </a:r>
            <a:r>
              <a:rPr lang="en-GB" sz="2700" dirty="0"/>
              <a:t>Simplypsychology</a:t>
            </a:r>
            <a:r>
              <a:rPr lang="en-GB" sz="2700" dirty="0"/>
              <a:t>, 2018) , (Prichard, </a:t>
            </a:r>
            <a:r>
              <a:rPr lang="en-GB" sz="2700" dirty="0" smtClean="0"/>
              <a:t>2018)</a:t>
            </a:r>
          </a:p>
          <a:p>
            <a:r>
              <a:rPr lang="en-GB" sz="2700" dirty="0" smtClean="0"/>
              <a:t>Without </a:t>
            </a:r>
            <a:r>
              <a:rPr lang="en-GB" sz="2700" dirty="0"/>
              <a:t>schemas, assimilation and accommodation, children would find it hard to improve their cognitive </a:t>
            </a:r>
            <a:r>
              <a:rPr lang="en-GB" sz="2700" dirty="0" smtClean="0"/>
              <a:t>abilities and </a:t>
            </a:r>
            <a:r>
              <a:rPr lang="en-GB" sz="2700" dirty="0"/>
              <a:t>move up with the stages of development. </a:t>
            </a:r>
            <a:endParaRPr lang="en-GB" sz="2700" dirty="0"/>
          </a:p>
        </p:txBody>
      </p:sp>
      <p:pic>
        <p:nvPicPr>
          <p:cNvPr id="47" name="Picture 4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38981" y="1314720"/>
            <a:ext cx="5348148" cy="8711147"/>
          </a:xfrm>
          <a:prstGeom prst="rect">
            <a:avLst/>
          </a:prstGeom>
        </p:spPr>
      </p:pic>
      <p:sp>
        <p:nvSpPr>
          <p:cNvPr id="49" name="Rectangle 48"/>
          <p:cNvSpPr/>
          <p:nvPr/>
        </p:nvSpPr>
        <p:spPr>
          <a:xfrm>
            <a:off x="38407276" y="10307855"/>
            <a:ext cx="4787061" cy="507831"/>
          </a:xfrm>
          <a:prstGeom prst="rect">
            <a:avLst/>
          </a:prstGeom>
        </p:spPr>
        <p:txBody>
          <a:bodyPr wrap="square">
            <a:spAutoFit/>
          </a:bodyPr>
          <a:lstStyle/>
          <a:p>
            <a:r>
              <a:rPr lang="en-US" sz="2700" dirty="0"/>
              <a:t>(Simplypsychology.org, 2018)</a:t>
            </a:r>
          </a:p>
        </p:txBody>
      </p:sp>
    </p:spTree>
    <p:extLst>
      <p:ext uri="{BB962C8B-B14F-4D97-AF65-F5344CB8AC3E}">
        <p14:creationId xmlns:p14="http://schemas.microsoft.com/office/powerpoint/2010/main" val="931198942"/>
      </p:ext>
    </p:extLst>
  </p:cSld>
  <p:clrMapOvr>
    <a:masterClrMapping/>
  </p:clrMapOvr>
  <p:timing>
    <p:tnLst>
      <p:par>
        <p:cTn id="1" dur="indefinite" restart="never" nodeType="tmRoot"/>
      </p:par>
    </p:tnLst>
  </p:timing>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true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1669414</Value>
      <Value>1669470</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 xsi:nil="true"/>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2013-01-21T12:05:00+00:00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2029-01-01T08:00:00+00:00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ApprovalLog xmlns="4873beb7-5857-4685-be1f-d57550cc96cc" xsi:nil="tru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TP104001550</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875987</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LocMarketGroupTiers2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REDMOND\kristaa</DisplayName>
        <AccountId>136</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15</OriginalRelease>
    <TPLaunchHelpLinkType xmlns="4873beb7-5857-4685-be1f-d57550cc96cc">Template</TPLaunchHelpLinkType>
    <LocalizationTagsTaxHTField0 xmlns="4873beb7-5857-4685-be1f-d57550cc96cc">
      <Terms xmlns="http://schemas.microsoft.com/office/infopath/2007/PartnerControls"/>
    </LocalizationTagsTaxHTField0>
  </documentManagement>
</p:properties>
</file>

<file path=customXml/item2.xml><?xml version="1.0" encoding="utf-8"?>
<?mso-contentType ?>
<FormTemplates xmlns="http://schemas.microsoft.com/sharepoint/v3/contenttype/forms">
  <Display>DocumentLibraryForm</Display>
  <Edit>AssetEditForm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9F945EE-6400-432A-A9B1-179A0A2A37CE}">
  <ds:schemaRefs>
    <ds:schemaRef ds:uri="http://schemas.microsoft.com/office/2006/metadata/properties"/>
    <ds:schemaRef ds:uri="http://schemas.microsoft.com/office/infopath/2007/PartnerControls"/>
    <ds:schemaRef ds:uri="4873beb7-5857-4685-be1f-d57550cc96cc"/>
  </ds:schemaRefs>
</ds:datastoreItem>
</file>

<file path=customXml/itemProps2.xml><?xml version="1.0" encoding="utf-8"?>
<ds:datastoreItem xmlns:ds="http://schemas.openxmlformats.org/officeDocument/2006/customXml" ds:itemID="{A1110015-E380-4C53-980C-698226C61CAC}">
  <ds:schemaRefs>
    <ds:schemaRef ds:uri="http://schemas.microsoft.com/sharepoint/v3/contenttype/forms"/>
  </ds:schemaRefs>
</ds:datastoreItem>
</file>

<file path=customXml/itemProps3.xml><?xml version="1.0" encoding="utf-8"?>
<ds:datastoreItem xmlns:ds="http://schemas.openxmlformats.org/officeDocument/2006/customXml" ds:itemID="{AF7E4019-AE58-4CAA-B67D-559F9FEEB2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2013</Words>
  <Application>Microsoft Macintosh PowerPoint</Application>
  <PresentationFormat>Custom</PresentationFormat>
  <Paragraphs>34</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Calibri</vt:lpstr>
      <vt:lpstr>Calibri Light</vt:lpstr>
      <vt:lpstr>Cambria</vt:lpstr>
      <vt:lpstr>Arial</vt:lpstr>
      <vt:lpstr>Medical Poster</vt:lpstr>
      <vt:lpstr>Piaget’s Cognitive Development Stage Theory</vt:lpstr>
    </vt:vector>
  </TitlesOfParts>
  <Company/>
  <LinksUpToDate>false</LinksUpToDate>
  <SharedDoc>false</SharedDoc>
  <HyperlinksChanged>false</HyperlinksChanged>
  <AppVersion>15.0038</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Kailam Fearn (1701807)</dc:creator>
  <cp:lastModifiedBy/>
  <cp:revision>1</cp:revision>
  <dcterms:created xsi:type="dcterms:W3CDTF">2018-01-21T18:03:15Z</dcterms:created>
  <dcterms:modified xsi:type="dcterms:W3CDTF">2018-01-22T03:59:21Z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