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4"/>
  </p:sldMasterIdLst>
  <p:sldIdLst>
    <p:sldId id="256" r:id="rId5"/>
  </p:sldIdLst>
  <p:sldSz cx="30275213" cy="213836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6735" userDrawn="1">
          <p15:clr>
            <a:srgbClr val="A4A3A4"/>
          </p15:clr>
        </p15:guide>
        <p15:guide id="2" pos="9536"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30" d="100"/>
          <a:sy n="30" d="100"/>
        </p:scale>
        <p:origin x="846" y="-408"/>
      </p:cViewPr>
      <p:guideLst>
        <p:guide orient="horz" pos="6735"/>
        <p:guide pos="9536"/>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3499590"/>
            <a:ext cx="25733931" cy="7444669"/>
          </a:xfrm>
        </p:spPr>
        <p:txBody>
          <a:bodyPr anchor="b"/>
          <a:lstStyle>
            <a:lvl1pPr algn="ctr">
              <a:defRPr sz="18709"/>
            </a:lvl1pPr>
          </a:lstStyle>
          <a:p>
            <a:r>
              <a:rPr lang="en-US"/>
              <a:t>Click to edit Master title style</a:t>
            </a:r>
            <a:endParaRPr lang="en-US" dirty="0"/>
          </a:p>
        </p:txBody>
      </p:sp>
      <p:sp>
        <p:nvSpPr>
          <p:cNvPr id="3" name="Subtitle 2"/>
          <p:cNvSpPr>
            <a:spLocks noGrp="1"/>
          </p:cNvSpPr>
          <p:nvPr>
            <p:ph type="subTitle" idx="1"/>
          </p:nvPr>
        </p:nvSpPr>
        <p:spPr>
          <a:xfrm>
            <a:off x="3784402" y="11231355"/>
            <a:ext cx="22706410" cy="5162758"/>
          </a:xfrm>
        </p:spPr>
        <p:txBody>
          <a:bodyPr/>
          <a:lstStyle>
            <a:lvl1pPr marL="0" indent="0" algn="ctr">
              <a:buNone/>
              <a:defRPr sz="7483"/>
            </a:lvl1pPr>
            <a:lvl2pPr marL="1425595" indent="0" algn="ctr">
              <a:buNone/>
              <a:defRPr sz="6236"/>
            </a:lvl2pPr>
            <a:lvl3pPr marL="2851191" indent="0" algn="ctr">
              <a:buNone/>
              <a:defRPr sz="5613"/>
            </a:lvl3pPr>
            <a:lvl4pPr marL="4276786" indent="0" algn="ctr">
              <a:buNone/>
              <a:defRPr sz="4989"/>
            </a:lvl4pPr>
            <a:lvl5pPr marL="5702381" indent="0" algn="ctr">
              <a:buNone/>
              <a:defRPr sz="4989"/>
            </a:lvl5pPr>
            <a:lvl6pPr marL="7127977" indent="0" algn="ctr">
              <a:buNone/>
              <a:defRPr sz="4989"/>
            </a:lvl6pPr>
            <a:lvl7pPr marL="8553572" indent="0" algn="ctr">
              <a:buNone/>
              <a:defRPr sz="4989"/>
            </a:lvl7pPr>
            <a:lvl8pPr marL="9979167" indent="0" algn="ctr">
              <a:buNone/>
              <a:defRPr sz="4989"/>
            </a:lvl8pPr>
            <a:lvl9pPr marL="11404763" indent="0" algn="ctr">
              <a:buNone/>
              <a:defRPr sz="4989"/>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4135672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29612947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5331063"/>
            <a:ext cx="26112371" cy="8894992"/>
          </a:xfrm>
        </p:spPr>
        <p:txBody>
          <a:bodyPr anchor="b"/>
          <a:lstStyle>
            <a:lvl1pPr>
              <a:defRPr sz="18709"/>
            </a:lvl1pPr>
          </a:lstStyle>
          <a:p>
            <a:r>
              <a:rPr lang="en-US"/>
              <a:t>Click to edit Master title style</a:t>
            </a:r>
            <a:endParaRPr lang="en-US" dirty="0"/>
          </a:p>
        </p:txBody>
      </p:sp>
      <p:sp>
        <p:nvSpPr>
          <p:cNvPr id="3" name="Text Placeholder 2"/>
          <p:cNvSpPr>
            <a:spLocks noGrp="1"/>
          </p:cNvSpPr>
          <p:nvPr>
            <p:ph type="body" idx="1"/>
          </p:nvPr>
        </p:nvSpPr>
        <p:spPr>
          <a:xfrm>
            <a:off x="2065654" y="14310205"/>
            <a:ext cx="26112371" cy="4677666"/>
          </a:xfrm>
        </p:spPr>
        <p:txBody>
          <a:bodyPr/>
          <a:lstStyle>
            <a:lvl1pPr marL="0" indent="0">
              <a:buNone/>
              <a:defRPr sz="7483">
                <a:solidFill>
                  <a:schemeClr val="tx1"/>
                </a:solidFill>
              </a:defRPr>
            </a:lvl1pPr>
            <a:lvl2pPr marL="1425595" indent="0">
              <a:buNone/>
              <a:defRPr sz="6236">
                <a:solidFill>
                  <a:schemeClr val="tx1">
                    <a:tint val="75000"/>
                  </a:schemeClr>
                </a:solidFill>
              </a:defRPr>
            </a:lvl2pPr>
            <a:lvl3pPr marL="2851191" indent="0">
              <a:buNone/>
              <a:defRPr sz="5613">
                <a:solidFill>
                  <a:schemeClr val="tx1">
                    <a:tint val="75000"/>
                  </a:schemeClr>
                </a:solidFill>
              </a:defRPr>
            </a:lvl3pPr>
            <a:lvl4pPr marL="4276786" indent="0">
              <a:buNone/>
              <a:defRPr sz="4989">
                <a:solidFill>
                  <a:schemeClr val="tx1">
                    <a:tint val="75000"/>
                  </a:schemeClr>
                </a:solidFill>
              </a:defRPr>
            </a:lvl4pPr>
            <a:lvl5pPr marL="5702381" indent="0">
              <a:buNone/>
              <a:defRPr sz="4989">
                <a:solidFill>
                  <a:schemeClr val="tx1">
                    <a:tint val="75000"/>
                  </a:schemeClr>
                </a:solidFill>
              </a:defRPr>
            </a:lvl5pPr>
            <a:lvl6pPr marL="7127977" indent="0">
              <a:buNone/>
              <a:defRPr sz="4989">
                <a:solidFill>
                  <a:schemeClr val="tx1">
                    <a:tint val="75000"/>
                  </a:schemeClr>
                </a:solidFill>
              </a:defRPr>
            </a:lvl6pPr>
            <a:lvl7pPr marL="8553572" indent="0">
              <a:buNone/>
              <a:defRPr sz="4989">
                <a:solidFill>
                  <a:schemeClr val="tx1">
                    <a:tint val="75000"/>
                  </a:schemeClr>
                </a:solidFill>
              </a:defRPr>
            </a:lvl7pPr>
            <a:lvl8pPr marL="9979167" indent="0">
              <a:buNone/>
              <a:defRPr sz="4989">
                <a:solidFill>
                  <a:schemeClr val="tx1">
                    <a:tint val="75000"/>
                  </a:schemeClr>
                </a:solidFill>
              </a:defRPr>
            </a:lvl8pPr>
            <a:lvl9pPr marL="11404763" indent="0">
              <a:buNone/>
              <a:defRPr sz="49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4/18/2024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7768823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4/18/2024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8287627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138485"/>
            <a:ext cx="26112371" cy="4133179"/>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5241960"/>
            <a:ext cx="12807832"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4" name="Content Placeholder 3"/>
          <p:cNvSpPr>
            <a:spLocks noGrp="1"/>
          </p:cNvSpPr>
          <p:nvPr>
            <p:ph sz="half" idx="2"/>
          </p:nvPr>
        </p:nvSpPr>
        <p:spPr>
          <a:xfrm>
            <a:off x="2085368" y="7810963"/>
            <a:ext cx="12807832"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5241960"/>
            <a:ext cx="12870909"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6" name="Content Placeholder 5"/>
          <p:cNvSpPr>
            <a:spLocks noGrp="1"/>
          </p:cNvSpPr>
          <p:nvPr>
            <p:ph sz="quarter" idx="4"/>
          </p:nvPr>
        </p:nvSpPr>
        <p:spPr>
          <a:xfrm>
            <a:off x="15326828" y="7810963"/>
            <a:ext cx="12870909"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4/18/2024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6576684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4/18/2024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36347772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4/18/2024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2897409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Content Placeholder 2"/>
          <p:cNvSpPr>
            <a:spLocks noGrp="1"/>
          </p:cNvSpPr>
          <p:nvPr>
            <p:ph idx="1"/>
          </p:nvPr>
        </p:nvSpPr>
        <p:spPr>
          <a:xfrm>
            <a:off x="12870909" y="3078850"/>
            <a:ext cx="15326827" cy="15196234"/>
          </a:xfrm>
        </p:spPr>
        <p:txBody>
          <a:bodyPr/>
          <a:lstStyle>
            <a:lvl1pPr>
              <a:defRPr sz="9978"/>
            </a:lvl1pPr>
            <a:lvl2pPr>
              <a:defRPr sz="8731"/>
            </a:lvl2pPr>
            <a:lvl3pPr>
              <a:defRPr sz="7483"/>
            </a:lvl3pPr>
            <a:lvl4pPr>
              <a:defRPr sz="6236"/>
            </a:lvl4pPr>
            <a:lvl5pPr>
              <a:defRPr sz="6236"/>
            </a:lvl5pPr>
            <a:lvl6pPr>
              <a:defRPr sz="6236"/>
            </a:lvl6pPr>
            <a:lvl7pPr>
              <a:defRPr sz="6236"/>
            </a:lvl7pPr>
            <a:lvl8pPr>
              <a:defRPr sz="6236"/>
            </a:lvl8pPr>
            <a:lvl9pPr>
              <a:defRPr sz="623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41451278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3078850"/>
            <a:ext cx="15326827" cy="15196234"/>
          </a:xfrm>
        </p:spPr>
        <p:txBody>
          <a:bodyPr anchor="t"/>
          <a:lstStyle>
            <a:lvl1pPr marL="0" indent="0">
              <a:buNone/>
              <a:defRPr sz="9978"/>
            </a:lvl1pPr>
            <a:lvl2pPr marL="1425595" indent="0">
              <a:buNone/>
              <a:defRPr sz="8731"/>
            </a:lvl2pPr>
            <a:lvl3pPr marL="2851191" indent="0">
              <a:buNone/>
              <a:defRPr sz="7483"/>
            </a:lvl3pPr>
            <a:lvl4pPr marL="4276786" indent="0">
              <a:buNone/>
              <a:defRPr sz="6236"/>
            </a:lvl4pPr>
            <a:lvl5pPr marL="5702381" indent="0">
              <a:buNone/>
              <a:defRPr sz="6236"/>
            </a:lvl5pPr>
            <a:lvl6pPr marL="7127977" indent="0">
              <a:buNone/>
              <a:defRPr sz="6236"/>
            </a:lvl6pPr>
            <a:lvl7pPr marL="8553572" indent="0">
              <a:buNone/>
              <a:defRPr sz="6236"/>
            </a:lvl7pPr>
            <a:lvl8pPr marL="9979167" indent="0">
              <a:buNone/>
              <a:defRPr sz="6236"/>
            </a:lvl8pPr>
            <a:lvl9pPr marL="11404763" indent="0">
              <a:buNone/>
              <a:defRPr sz="6236"/>
            </a:lvl9pPr>
          </a:lstStyle>
          <a:p>
            <a:r>
              <a:rPr lang="en-US"/>
              <a:t>Click icon to add picture</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35266656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30622358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1138480"/>
            <a:ext cx="6528093" cy="1812163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1138480"/>
            <a:ext cx="19205838" cy="181216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7250476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1138485"/>
            <a:ext cx="26112371" cy="413317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5692400"/>
            <a:ext cx="26112371" cy="13567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19819457"/>
            <a:ext cx="6811923" cy="1138480"/>
          </a:xfrm>
          <a:prstGeom prst="rect">
            <a:avLst/>
          </a:prstGeom>
        </p:spPr>
        <p:txBody>
          <a:bodyPr vert="horz" lIns="91440" tIns="45720" rIns="91440" bIns="45720" rtlCol="0" anchor="ctr"/>
          <a:lstStyle>
            <a:lvl1pPr algn="l">
              <a:defRPr sz="3742">
                <a:solidFill>
                  <a:schemeClr val="tx1">
                    <a:tint val="75000"/>
                  </a:schemeClr>
                </a:solidFill>
              </a:defRPr>
            </a:lvl1pPr>
          </a:lstStyle>
          <a:p>
            <a:fld id="{4C99151A-8971-494A-BD27-0348896E2E92}" type="datetimeFigureOut">
              <a:rPr lang="en-US" smtClean="0"/>
              <a:t>4/18/2024</a:t>
            </a:fld>
            <a:endParaRPr lang="en-US" dirty="0"/>
          </a:p>
        </p:txBody>
      </p:sp>
      <p:sp>
        <p:nvSpPr>
          <p:cNvPr id="5" name="Footer Placeholder 4"/>
          <p:cNvSpPr>
            <a:spLocks noGrp="1"/>
          </p:cNvSpPr>
          <p:nvPr>
            <p:ph type="ftr" sz="quarter" idx="3"/>
          </p:nvPr>
        </p:nvSpPr>
        <p:spPr>
          <a:xfrm>
            <a:off x="10028665" y="19819457"/>
            <a:ext cx="10217884" cy="1138480"/>
          </a:xfrm>
          <a:prstGeom prst="rect">
            <a:avLst/>
          </a:prstGeom>
        </p:spPr>
        <p:txBody>
          <a:bodyPr vert="horz" lIns="91440" tIns="45720" rIns="91440" bIns="45720" rtlCol="0" anchor="ctr"/>
          <a:lstStyle>
            <a:lvl1pPr algn="ctr">
              <a:defRPr sz="3742">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21381869" y="19819457"/>
            <a:ext cx="6811923" cy="1138480"/>
          </a:xfrm>
          <a:prstGeom prst="rect">
            <a:avLst/>
          </a:prstGeom>
        </p:spPr>
        <p:txBody>
          <a:bodyPr vert="horz" lIns="91440" tIns="45720" rIns="91440" bIns="45720" rtlCol="0" anchor="ctr"/>
          <a:lstStyle>
            <a:lvl1pPr algn="r">
              <a:defRPr sz="3742">
                <a:solidFill>
                  <a:schemeClr val="tx1">
                    <a:tint val="75000"/>
                  </a:schemeClr>
                </a:solidFill>
              </a:defRPr>
            </a:lvl1pPr>
          </a:lstStyle>
          <a:p>
            <a:fld id="{42D6143A-D6F3-F743-B7AD-7A30E92FB51E}" type="slidenum">
              <a:rPr lang="en-US" smtClean="0"/>
              <a:t>‹#›</a:t>
            </a:fld>
            <a:endParaRPr lang="en-US" dirty="0"/>
          </a:p>
        </p:txBody>
      </p:sp>
    </p:spTree>
    <p:extLst>
      <p:ext uri="{BB962C8B-B14F-4D97-AF65-F5344CB8AC3E}">
        <p14:creationId xmlns:p14="http://schemas.microsoft.com/office/powerpoint/2010/main" val="23593174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2851191" rtl="0" eaLnBrk="1" latinLnBrk="0" hangingPunct="1">
        <a:lnSpc>
          <a:spcPct val="90000"/>
        </a:lnSpc>
        <a:spcBef>
          <a:spcPct val="0"/>
        </a:spcBef>
        <a:buNone/>
        <a:defRPr sz="13720" kern="1200">
          <a:solidFill>
            <a:schemeClr val="tx1"/>
          </a:solidFill>
          <a:latin typeface="+mj-lt"/>
          <a:ea typeface="+mj-ea"/>
          <a:cs typeface="+mj-cs"/>
        </a:defRPr>
      </a:lvl1pPr>
    </p:titleStyle>
    <p:bodyStyle>
      <a:lvl1pPr marL="712798" indent="-712798" algn="l" defTabSz="2851191" rtl="0" eaLnBrk="1" latinLnBrk="0" hangingPunct="1">
        <a:lnSpc>
          <a:spcPct val="90000"/>
        </a:lnSpc>
        <a:spcBef>
          <a:spcPts val="3118"/>
        </a:spcBef>
        <a:buFont typeface="Arial" panose="020B0604020202020204" pitchFamily="34" charset="0"/>
        <a:buChar char="•"/>
        <a:defRPr sz="8731" kern="1200">
          <a:solidFill>
            <a:schemeClr val="tx1"/>
          </a:solidFill>
          <a:latin typeface="+mn-lt"/>
          <a:ea typeface="+mn-ea"/>
          <a:cs typeface="+mn-cs"/>
        </a:defRPr>
      </a:lvl1pPr>
      <a:lvl2pPr marL="2138393" indent="-712798" algn="l" defTabSz="2851191" rtl="0" eaLnBrk="1" latinLnBrk="0" hangingPunct="1">
        <a:lnSpc>
          <a:spcPct val="90000"/>
        </a:lnSpc>
        <a:spcBef>
          <a:spcPts val="1559"/>
        </a:spcBef>
        <a:buFont typeface="Arial" panose="020B0604020202020204" pitchFamily="34" charset="0"/>
        <a:buChar char="•"/>
        <a:defRPr sz="7483" kern="1200">
          <a:solidFill>
            <a:schemeClr val="tx1"/>
          </a:solidFill>
          <a:latin typeface="+mn-lt"/>
          <a:ea typeface="+mn-ea"/>
          <a:cs typeface="+mn-cs"/>
        </a:defRPr>
      </a:lvl2pPr>
      <a:lvl3pPr marL="3563988" indent="-712798" algn="l" defTabSz="2851191" rtl="0" eaLnBrk="1" latinLnBrk="0" hangingPunct="1">
        <a:lnSpc>
          <a:spcPct val="90000"/>
        </a:lnSpc>
        <a:spcBef>
          <a:spcPts val="1559"/>
        </a:spcBef>
        <a:buFont typeface="Arial" panose="020B0604020202020204" pitchFamily="34" charset="0"/>
        <a:buChar char="•"/>
        <a:defRPr sz="6236" kern="1200">
          <a:solidFill>
            <a:schemeClr val="tx1"/>
          </a:solidFill>
          <a:latin typeface="+mn-lt"/>
          <a:ea typeface="+mn-ea"/>
          <a:cs typeface="+mn-cs"/>
        </a:defRPr>
      </a:lvl3pPr>
      <a:lvl4pPr marL="498958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4pPr>
      <a:lvl5pPr marL="6415179"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5pPr>
      <a:lvl6pPr marL="784077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6pPr>
      <a:lvl7pPr marL="926637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7pPr>
      <a:lvl8pPr marL="10691965"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8pPr>
      <a:lvl9pPr marL="1211756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9pPr>
    </p:bodyStyle>
    <p:otherStyle>
      <a:defPPr>
        <a:defRPr lang="en-US"/>
      </a:defPPr>
      <a:lvl1pPr marL="0" algn="l" defTabSz="2851191" rtl="0" eaLnBrk="1" latinLnBrk="0" hangingPunct="1">
        <a:defRPr sz="5613" kern="1200">
          <a:solidFill>
            <a:schemeClr val="tx1"/>
          </a:solidFill>
          <a:latin typeface="+mn-lt"/>
          <a:ea typeface="+mn-ea"/>
          <a:cs typeface="+mn-cs"/>
        </a:defRPr>
      </a:lvl1pPr>
      <a:lvl2pPr marL="1425595" algn="l" defTabSz="2851191" rtl="0" eaLnBrk="1" latinLnBrk="0" hangingPunct="1">
        <a:defRPr sz="5613" kern="1200">
          <a:solidFill>
            <a:schemeClr val="tx1"/>
          </a:solidFill>
          <a:latin typeface="+mn-lt"/>
          <a:ea typeface="+mn-ea"/>
          <a:cs typeface="+mn-cs"/>
        </a:defRPr>
      </a:lvl2pPr>
      <a:lvl3pPr marL="2851191" algn="l" defTabSz="2851191" rtl="0" eaLnBrk="1" latinLnBrk="0" hangingPunct="1">
        <a:defRPr sz="5613" kern="1200">
          <a:solidFill>
            <a:schemeClr val="tx1"/>
          </a:solidFill>
          <a:latin typeface="+mn-lt"/>
          <a:ea typeface="+mn-ea"/>
          <a:cs typeface="+mn-cs"/>
        </a:defRPr>
      </a:lvl3pPr>
      <a:lvl4pPr marL="4276786" algn="l" defTabSz="2851191" rtl="0" eaLnBrk="1" latinLnBrk="0" hangingPunct="1">
        <a:defRPr sz="5613" kern="1200">
          <a:solidFill>
            <a:schemeClr val="tx1"/>
          </a:solidFill>
          <a:latin typeface="+mn-lt"/>
          <a:ea typeface="+mn-ea"/>
          <a:cs typeface="+mn-cs"/>
        </a:defRPr>
      </a:lvl4pPr>
      <a:lvl5pPr marL="5702381" algn="l" defTabSz="2851191" rtl="0" eaLnBrk="1" latinLnBrk="0" hangingPunct="1">
        <a:defRPr sz="5613" kern="1200">
          <a:solidFill>
            <a:schemeClr val="tx1"/>
          </a:solidFill>
          <a:latin typeface="+mn-lt"/>
          <a:ea typeface="+mn-ea"/>
          <a:cs typeface="+mn-cs"/>
        </a:defRPr>
      </a:lvl5pPr>
      <a:lvl6pPr marL="7127977" algn="l" defTabSz="2851191" rtl="0" eaLnBrk="1" latinLnBrk="0" hangingPunct="1">
        <a:defRPr sz="5613" kern="1200">
          <a:solidFill>
            <a:schemeClr val="tx1"/>
          </a:solidFill>
          <a:latin typeface="+mn-lt"/>
          <a:ea typeface="+mn-ea"/>
          <a:cs typeface="+mn-cs"/>
        </a:defRPr>
      </a:lvl6pPr>
      <a:lvl7pPr marL="8553572" algn="l" defTabSz="2851191" rtl="0" eaLnBrk="1" latinLnBrk="0" hangingPunct="1">
        <a:defRPr sz="5613" kern="1200">
          <a:solidFill>
            <a:schemeClr val="tx1"/>
          </a:solidFill>
          <a:latin typeface="+mn-lt"/>
          <a:ea typeface="+mn-ea"/>
          <a:cs typeface="+mn-cs"/>
        </a:defRPr>
      </a:lvl7pPr>
      <a:lvl8pPr marL="9979167" algn="l" defTabSz="2851191" rtl="0" eaLnBrk="1" latinLnBrk="0" hangingPunct="1">
        <a:defRPr sz="5613" kern="1200">
          <a:solidFill>
            <a:schemeClr val="tx1"/>
          </a:solidFill>
          <a:latin typeface="+mn-lt"/>
          <a:ea typeface="+mn-ea"/>
          <a:cs typeface="+mn-cs"/>
        </a:defRPr>
      </a:lvl8pPr>
      <a:lvl9pPr marL="11404763" algn="l" defTabSz="2851191"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taxadvisermagazine.com/sites/default/files/styles/desktop/public/101511.jpeg?itok=IlDkze1u" TargetMode="External"/><Relationship Id="rId13" Type="http://schemas.openxmlformats.org/officeDocument/2006/relationships/image" Target="../media/image6.png"/><Relationship Id="rId3" Type="http://schemas.openxmlformats.org/officeDocument/2006/relationships/image" Target="../media/image2.png"/><Relationship Id="rId7" Type="http://schemas.openxmlformats.org/officeDocument/2006/relationships/hyperlink" Target="https://cdn-fastly.motorcycle.com/media/2023/03/20/11188732/everything-you-need-to-know-about-efuels.jpg?size=720x845&amp;nocrop=1" TargetMode="External"/><Relationship Id="rId12" Type="http://schemas.openxmlformats.org/officeDocument/2006/relationships/image" Target="../media/image5.png"/><Relationship Id="rId17" Type="http://schemas.openxmlformats.org/officeDocument/2006/relationships/image" Target="../media/image10.png"/><Relationship Id="rId2" Type="http://schemas.openxmlformats.org/officeDocument/2006/relationships/image" Target="../media/image1.jpg"/><Relationship Id="rId16" Type="http://schemas.openxmlformats.org/officeDocument/2006/relationships/image" Target="../media/image9.png"/><Relationship Id="rId1" Type="http://schemas.openxmlformats.org/officeDocument/2006/relationships/slideLayout" Target="../slideLayouts/slideLayout1.xml"/><Relationship Id="rId6" Type="http://schemas.openxmlformats.org/officeDocument/2006/relationships/hyperlink" Target="https://www.mdpi.com/sustainability/sustainability-13-12374/article_deploy/html/images/sustainability-13-12374-g001.png" TargetMode="External"/><Relationship Id="rId11" Type="http://schemas.openxmlformats.org/officeDocument/2006/relationships/image" Target="../media/image4.png"/><Relationship Id="rId5" Type="http://schemas.openxmlformats.org/officeDocument/2006/relationships/hyperlink" Target="https://www.ecowatch.com/wp-content/uploads/2021/10/254086724-origin.jpg" TargetMode="External"/><Relationship Id="rId15" Type="http://schemas.openxmlformats.org/officeDocument/2006/relationships/image" Target="../media/image8.png"/><Relationship Id="rId10" Type="http://schemas.openxmlformats.org/officeDocument/2006/relationships/image" Target="../media/image3.jpg"/><Relationship Id="rId4" Type="http://schemas.openxmlformats.org/officeDocument/2006/relationships/hyperlink" Target="https://www.gov.uk/government/news/government-takes-historic-step-towards-net-zero-with-end-of-sale-of-new-petrol-and-diesel-cars-by-2030" TargetMode="External"/><Relationship Id="rId9" Type="http://schemas.openxmlformats.org/officeDocument/2006/relationships/hyperlink" Target="https://www.netscribes.com/wp-content/uploads/2023/04/hydrogen-fuel-cell-vehicles-1.jpg" TargetMode="External"/><Relationship Id="rId1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2993865" y="1766815"/>
            <a:ext cx="8436135"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The Fuel Debate ACHA4009</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Daniel Briggs 2312568</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Andrew Noble</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Wales Institute for Science &amp; Art</a:t>
            </a:r>
            <a:endParaRPr lang="en-GB" altLang="en-US" sz="3600" b="1"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Foundation Motorcycle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6132" y="440099"/>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596482" y="143636"/>
            <a:ext cx="1420200" cy="1576422"/>
          </a:xfrm>
          <a:prstGeom prst="rect">
            <a:avLst/>
          </a:prstGeom>
        </p:spPr>
      </p:pic>
      <p:cxnSp>
        <p:nvCxnSpPr>
          <p:cNvPr id="4" name="Straight Connector 3"/>
          <p:cNvCxnSpPr>
            <a:cxnSpLocks/>
          </p:cNvCxnSpPr>
          <p:nvPr/>
        </p:nvCxnSpPr>
        <p:spPr>
          <a:xfrm>
            <a:off x="376132" y="1811327"/>
            <a:ext cx="2893045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275540" y="5246079"/>
            <a:ext cx="7189867" cy="34590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endParaRPr lang="en-US" altLang="en-US" sz="2800" dirty="0"/>
          </a:p>
          <a:p>
            <a:pPr>
              <a:spcBef>
                <a:spcPct val="50000"/>
              </a:spcBef>
            </a:pPr>
            <a:endParaRPr lang="en-US" altLang="en-US" sz="2000" dirty="0"/>
          </a:p>
          <a:p>
            <a:pPr>
              <a:spcBef>
                <a:spcPct val="50000"/>
              </a:spcBef>
            </a:pPr>
            <a:r>
              <a:rPr lang="en-US" altLang="en-US" sz="2200" dirty="0"/>
              <a:t>The fuel debate has been going on for years and is always changing with the development of technology and with climate change being discussed more often.</a:t>
            </a:r>
          </a:p>
          <a:p>
            <a:pPr>
              <a:spcBef>
                <a:spcPct val="50000"/>
              </a:spcBef>
            </a:pPr>
            <a:endParaRPr lang="en-US" altLang="en-US" sz="2800" dirty="0"/>
          </a:p>
        </p:txBody>
      </p:sp>
      <p:sp>
        <p:nvSpPr>
          <p:cNvPr id="12" name="Text Box 8"/>
          <p:cNvSpPr txBox="1">
            <a:spLocks noChangeArrowheads="1"/>
          </p:cNvSpPr>
          <p:nvPr/>
        </p:nvSpPr>
        <p:spPr bwMode="auto">
          <a:xfrm>
            <a:off x="125895" y="11885548"/>
            <a:ext cx="7339512" cy="83952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What is the UK Net-Zero Law?</a:t>
            </a:r>
          </a:p>
          <a:p>
            <a:pPr>
              <a:spcBef>
                <a:spcPct val="40000"/>
              </a:spcBef>
            </a:pPr>
            <a:endParaRPr lang="en-AU" altLang="en-US" sz="2200" dirty="0"/>
          </a:p>
          <a:p>
            <a:pPr>
              <a:spcBef>
                <a:spcPct val="40000"/>
              </a:spcBef>
            </a:pPr>
            <a:r>
              <a:rPr lang="en-AU" altLang="en-US" sz="2200" dirty="0"/>
              <a:t>The United Kingdom government is taking a large step towards Net-zero (a target of negative amount of greenhouse gases being produced).</a:t>
            </a:r>
          </a:p>
          <a:p>
            <a:pPr>
              <a:spcBef>
                <a:spcPct val="40000"/>
              </a:spcBef>
            </a:pPr>
            <a:r>
              <a:rPr lang="en-AU" altLang="en-US" sz="2200" dirty="0"/>
              <a:t>This is being achieved by a 3-step phase out plan as of 18</a:t>
            </a:r>
            <a:r>
              <a:rPr lang="en-AU" altLang="en-US" sz="2200" baseline="30000" dirty="0"/>
              <a:t>th</a:t>
            </a:r>
            <a:r>
              <a:rPr lang="en-AU" altLang="en-US" sz="2200" dirty="0"/>
              <a:t> November 2020.</a:t>
            </a:r>
          </a:p>
          <a:p>
            <a:pPr>
              <a:spcBef>
                <a:spcPct val="40000"/>
              </a:spcBef>
            </a:pPr>
            <a:r>
              <a:rPr lang="en-AU" altLang="en-US" sz="2200" dirty="0"/>
              <a:t>Step 1. reduce the sale of new petrol and diesel cars, vans and motorcycles by 2030.</a:t>
            </a:r>
          </a:p>
          <a:p>
            <a:pPr>
              <a:spcBef>
                <a:spcPct val="40000"/>
              </a:spcBef>
            </a:pPr>
            <a:r>
              <a:rPr lang="en-AU" altLang="en-US" sz="2200" dirty="0"/>
              <a:t>Step 2. Ban the sale of new petrol and diesel cars, vans and motorcycles by 2035.</a:t>
            </a:r>
          </a:p>
          <a:p>
            <a:pPr>
              <a:spcBef>
                <a:spcPct val="40000"/>
              </a:spcBef>
            </a:pPr>
            <a:r>
              <a:rPr lang="en-AU" altLang="en-US" sz="2200" dirty="0"/>
              <a:t>Step 3. Complete ban the sale of all </a:t>
            </a:r>
            <a:r>
              <a:rPr lang="en-GB" altLang="en-US" sz="2200" dirty="0"/>
              <a:t>petrol and diesel cars, vans and motorcycles by </a:t>
            </a:r>
            <a:r>
              <a:rPr lang="en-AU" altLang="en-US" sz="2200" dirty="0"/>
              <a:t> 2040</a:t>
            </a:r>
          </a:p>
          <a:p>
            <a:pPr>
              <a:spcBef>
                <a:spcPct val="40000"/>
              </a:spcBef>
            </a:pPr>
            <a:r>
              <a:rPr lang="en-AU" altLang="en-US" sz="2200" dirty="0"/>
              <a:t>This means that by 2035 all new cars, vans and motorcycles will be  fully zero emissions at the tailpipe. This will mean all new vehicles sold between 2030 and 2035 will have to be able to drive a significant distance with zero emissions (GOV.UK (2020). </a:t>
            </a:r>
          </a:p>
          <a:p>
            <a:pPr>
              <a:spcBef>
                <a:spcPct val="40000"/>
              </a:spcBef>
            </a:pPr>
            <a:endParaRPr lang="en-AU" altLang="en-US" sz="2800" dirty="0"/>
          </a:p>
        </p:txBody>
      </p:sp>
      <p:sp>
        <p:nvSpPr>
          <p:cNvPr id="14" name="Text Box 19"/>
          <p:cNvSpPr txBox="1">
            <a:spLocks noChangeArrowheads="1"/>
          </p:cNvSpPr>
          <p:nvPr/>
        </p:nvSpPr>
        <p:spPr bwMode="auto">
          <a:xfrm>
            <a:off x="9567219" y="14752484"/>
            <a:ext cx="1694186" cy="873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200" b="1" dirty="0">
                <a:latin typeface="Arial" panose="020B0604020202020204" pitchFamily="34" charset="0"/>
                <a:cs typeface="Arial" panose="020B0604020202020204" pitchFamily="34" charset="0"/>
              </a:rPr>
              <a:t>Electric</a:t>
            </a:r>
          </a:p>
        </p:txBody>
      </p:sp>
      <p:sp>
        <p:nvSpPr>
          <p:cNvPr id="16" name="Text Box 16"/>
          <p:cNvSpPr txBox="1">
            <a:spLocks noChangeArrowheads="1"/>
          </p:cNvSpPr>
          <p:nvPr/>
        </p:nvSpPr>
        <p:spPr bwMode="auto">
          <a:xfrm>
            <a:off x="8961335" y="6305429"/>
            <a:ext cx="1380236" cy="6058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200" b="1" u="sng" dirty="0">
                <a:latin typeface="Arial" panose="020B0604020202020204" pitchFamily="34" charset="0"/>
                <a:cs typeface="Arial" panose="020B0604020202020204" pitchFamily="34" charset="0"/>
              </a:rPr>
              <a:t>Bio-fuel</a:t>
            </a:r>
          </a:p>
        </p:txBody>
      </p:sp>
      <p:sp>
        <p:nvSpPr>
          <p:cNvPr id="17" name="Text Box 21"/>
          <p:cNvSpPr txBox="1">
            <a:spLocks noChangeArrowheads="1"/>
          </p:cNvSpPr>
          <p:nvPr/>
        </p:nvSpPr>
        <p:spPr bwMode="auto">
          <a:xfrm>
            <a:off x="11675790" y="1871114"/>
            <a:ext cx="8436135" cy="30988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3600" b="1" dirty="0">
                <a:latin typeface="Arial" panose="020B0604020202020204" pitchFamily="34" charset="0"/>
                <a:cs typeface="Arial" panose="020B0604020202020204" pitchFamily="34" charset="0"/>
              </a:rPr>
              <a:t>What possible fuel sources will replace Petrol and Deisel?</a:t>
            </a:r>
          </a:p>
          <a:p>
            <a:endParaRPr lang="en-AU" altLang="en-US" dirty="0">
              <a:latin typeface="Arial" panose="020B0604020202020204" pitchFamily="34" charset="0"/>
              <a:cs typeface="Arial" panose="020B0604020202020204" pitchFamily="34" charset="0"/>
            </a:endParaRPr>
          </a:p>
          <a:p>
            <a:r>
              <a:rPr lang="en-AU" altLang="en-US" sz="2200" dirty="0">
                <a:latin typeface="Arial" panose="020B0604020202020204" pitchFamily="34" charset="0"/>
                <a:cs typeface="Arial" panose="020B0604020202020204" pitchFamily="34" charset="0"/>
              </a:rPr>
              <a:t>There are several different fuel types trying to completely replace petrol and diesel but not all are zero emissions some are carbon Neutral (uses carbon to create new fuel and produces the same level of emissions).</a:t>
            </a:r>
          </a:p>
        </p:txBody>
      </p:sp>
      <p:sp>
        <p:nvSpPr>
          <p:cNvPr id="22" name="Text Box 10"/>
          <p:cNvSpPr txBox="1">
            <a:spLocks noChangeArrowheads="1"/>
          </p:cNvSpPr>
          <p:nvPr/>
        </p:nvSpPr>
        <p:spPr bwMode="auto">
          <a:xfrm>
            <a:off x="20074460" y="12266269"/>
            <a:ext cx="9923259" cy="19350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endParaRPr lang="en-AU" altLang="en-US" sz="2200" dirty="0"/>
          </a:p>
          <a:p>
            <a:pPr>
              <a:spcBef>
                <a:spcPct val="50000"/>
              </a:spcBef>
            </a:pPr>
            <a:r>
              <a:rPr lang="en-AU" altLang="en-US" sz="2200" dirty="0"/>
              <a:t>Owen Williams was the lecturer who got me interested and researching in alternative fuel Technology.</a:t>
            </a:r>
          </a:p>
        </p:txBody>
      </p:sp>
      <p:sp>
        <p:nvSpPr>
          <p:cNvPr id="23" name="Text Box 11"/>
          <p:cNvSpPr txBox="1">
            <a:spLocks noChangeArrowheads="1"/>
          </p:cNvSpPr>
          <p:nvPr/>
        </p:nvSpPr>
        <p:spPr bwMode="auto">
          <a:xfrm>
            <a:off x="20074460" y="13902381"/>
            <a:ext cx="9923259" cy="6551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endParaRPr lang="en-GB" altLang="en-US" sz="1600" dirty="0">
              <a:ea typeface="Arial" charset="0"/>
              <a:cs typeface="Arial" charset="0"/>
            </a:endParaRPr>
          </a:p>
          <a:p>
            <a:pPr marL="0" indent="0">
              <a:spcBef>
                <a:spcPct val="50000"/>
              </a:spcBef>
            </a:pPr>
            <a:r>
              <a:rPr lang="en-GB" altLang="en-US" sz="1600" dirty="0">
                <a:ea typeface="Arial" charset="0"/>
                <a:cs typeface="Arial" charset="0"/>
              </a:rPr>
              <a:t>GOV.UK (2020). Government Takes Historic Step Towards net-zero with End of Sale of New Petrol and Diesel Cars by 2030. [online] GOV.UK. Available at: </a:t>
            </a:r>
            <a:r>
              <a:rPr lang="en-GB" altLang="en-US" sz="1600" dirty="0">
                <a:ea typeface="Arial" charset="0"/>
                <a:cs typeface="Arial" charset="0"/>
                <a:hlinkClick r:id="rId4"/>
              </a:rPr>
              <a:t>https://www.gov.uk/government/news/government-takes-historic-step-towards-net-zero-with-end-of-sale-of-new-petrol-and-diesel-cars-by-2030</a:t>
            </a:r>
            <a:r>
              <a:rPr lang="en-GB" altLang="en-US" sz="1600" dirty="0">
                <a:ea typeface="Arial" charset="0"/>
                <a:cs typeface="Arial" charset="0"/>
              </a:rPr>
              <a:t>.</a:t>
            </a:r>
          </a:p>
          <a:p>
            <a:pPr marL="0" indent="0">
              <a:spcBef>
                <a:spcPct val="50000"/>
              </a:spcBef>
            </a:pPr>
            <a:r>
              <a:rPr lang="en-GB" altLang="en-US" sz="1600" dirty="0">
                <a:ea typeface="Arial" charset="0"/>
                <a:cs typeface="Arial" charset="0"/>
              </a:rPr>
              <a:t>Ecowatch.com. (2024). Available at: </a:t>
            </a:r>
            <a:r>
              <a:rPr lang="en-GB" altLang="en-US" sz="1600" dirty="0">
                <a:ea typeface="Arial" charset="0"/>
                <a:cs typeface="Arial" charset="0"/>
                <a:hlinkClick r:id="rId5"/>
              </a:rPr>
              <a:t>https://www.ecowatch.com/wp-content/uploads/2021/10/254086724-origin.jpg</a:t>
            </a:r>
            <a:endParaRPr lang="en-GB" altLang="en-US" sz="1600" dirty="0">
              <a:ea typeface="Arial" charset="0"/>
              <a:cs typeface="Arial" charset="0"/>
            </a:endParaRPr>
          </a:p>
          <a:p>
            <a:pPr marL="0" indent="0">
              <a:spcBef>
                <a:spcPct val="50000"/>
              </a:spcBef>
            </a:pPr>
            <a:r>
              <a:rPr lang="en-US" altLang="en-US" sz="1800" dirty="0">
                <a:ea typeface="Arial" charset="0"/>
                <a:cs typeface="Arial" charset="0"/>
              </a:rPr>
              <a:t>Mdpi.com. (2024). Available at: </a:t>
            </a:r>
            <a:r>
              <a:rPr lang="en-US" altLang="en-US" sz="1800" dirty="0">
                <a:ea typeface="Arial" charset="0"/>
                <a:cs typeface="Arial" charset="0"/>
                <a:hlinkClick r:id="rId6"/>
              </a:rPr>
              <a:t>https://www.mdpi.com/sustainability/sustainability-13-12374/article_deploy/html/images/sustainability-13-12374-g001.png</a:t>
            </a:r>
            <a:endParaRPr lang="en-US" altLang="en-US" sz="1800" dirty="0">
              <a:ea typeface="Arial" charset="0"/>
              <a:cs typeface="Arial" charset="0"/>
            </a:endParaRPr>
          </a:p>
          <a:p>
            <a:pPr marL="0" indent="0">
              <a:spcBef>
                <a:spcPct val="50000"/>
              </a:spcBef>
            </a:pPr>
            <a:r>
              <a:rPr lang="en-US" altLang="en-US" sz="1800" dirty="0">
                <a:ea typeface="Arial" charset="0"/>
                <a:cs typeface="Arial" charset="0"/>
              </a:rPr>
              <a:t>Motorcycle.com. (2024). Available at: </a:t>
            </a:r>
            <a:r>
              <a:rPr lang="en-US" altLang="en-US" sz="1800" dirty="0">
                <a:ea typeface="Arial" charset="0"/>
                <a:cs typeface="Arial" charset="0"/>
                <a:hlinkClick r:id="rId7"/>
              </a:rPr>
              <a:t>https://cdn-fastly.motorcycle.com/media/2023/03/20/11188732/everything-you-need-to-know-about-efuels.jpg?size=720x845&amp;nocrop=1</a:t>
            </a:r>
            <a:endParaRPr lang="en-US" altLang="en-US" sz="1800" dirty="0">
              <a:ea typeface="Arial" charset="0"/>
              <a:cs typeface="Arial" charset="0"/>
            </a:endParaRPr>
          </a:p>
          <a:p>
            <a:pPr marL="0" indent="0">
              <a:spcBef>
                <a:spcPct val="50000"/>
              </a:spcBef>
            </a:pPr>
            <a:r>
              <a:rPr lang="en-US" altLang="en-US" sz="1800" dirty="0">
                <a:ea typeface="Arial" charset="0"/>
                <a:cs typeface="Arial" charset="0"/>
              </a:rPr>
              <a:t>Taxadvisermagazine.com. (2024). Available at: </a:t>
            </a:r>
            <a:r>
              <a:rPr lang="en-US" altLang="en-US" sz="1800" dirty="0">
                <a:ea typeface="Arial" charset="0"/>
                <a:cs typeface="Arial" charset="0"/>
                <a:hlinkClick r:id="rId8"/>
              </a:rPr>
              <a:t>https://www.taxadvisermagazine.com/sites/default/files/styles/desktop/public/101511.jpeg?itok=IlDkze1u</a:t>
            </a:r>
            <a:endParaRPr lang="en-US" altLang="en-US" sz="1800" dirty="0">
              <a:ea typeface="Arial" charset="0"/>
              <a:cs typeface="Arial" charset="0"/>
            </a:endParaRPr>
          </a:p>
          <a:p>
            <a:pPr marL="0" indent="0">
              <a:spcBef>
                <a:spcPct val="50000"/>
              </a:spcBef>
            </a:pPr>
            <a:r>
              <a:rPr lang="en-GB" altLang="en-US" sz="1800" dirty="0">
                <a:ea typeface="Arial" charset="0"/>
                <a:cs typeface="Arial" charset="0"/>
              </a:rPr>
              <a:t>Netscribes.com. (2024). Available at: </a:t>
            </a:r>
            <a:r>
              <a:rPr lang="en-GB" altLang="en-US" sz="1800" dirty="0">
                <a:ea typeface="Arial" charset="0"/>
                <a:cs typeface="Arial" charset="0"/>
                <a:hlinkClick r:id="rId9"/>
              </a:rPr>
              <a:t>https://www.netscribes.com/wp-content/uploads/2023/04/hydrogen-fuel-cell-vehicles-1.jpg</a:t>
            </a:r>
            <a:endParaRPr lang="en-GB" altLang="en-US" sz="1800" dirty="0">
              <a:ea typeface="Arial" charset="0"/>
              <a:cs typeface="Arial" charset="0"/>
            </a:endParaRPr>
          </a:p>
          <a:p>
            <a:pPr marL="0" indent="0">
              <a:spcBef>
                <a:spcPct val="50000"/>
              </a:spcBef>
            </a:pPr>
            <a:r>
              <a:rPr lang="en-US" altLang="en-US" sz="1800" dirty="0">
                <a:ea typeface="Arial" charset="0"/>
                <a:cs typeface="Arial" charset="0"/>
              </a:rPr>
              <a:t>state of the Nation Automotive (O. Williams). (2024). Lecture.</a:t>
            </a:r>
          </a:p>
        </p:txBody>
      </p:sp>
      <p:sp>
        <p:nvSpPr>
          <p:cNvPr id="24" name="Text Box 22"/>
          <p:cNvSpPr txBox="1">
            <a:spLocks noChangeArrowheads="1"/>
          </p:cNvSpPr>
          <p:nvPr/>
        </p:nvSpPr>
        <p:spPr bwMode="auto">
          <a:xfrm>
            <a:off x="20074460" y="1766815"/>
            <a:ext cx="9975415" cy="78597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What is the problem with these fuels?</a:t>
            </a:r>
            <a:endParaRPr lang="en-AU" altLang="en-US" sz="2200" dirty="0"/>
          </a:p>
          <a:p>
            <a:pPr>
              <a:spcBef>
                <a:spcPct val="50000"/>
              </a:spcBef>
            </a:pPr>
            <a:r>
              <a:rPr lang="en-AU" altLang="en-US" sz="2200" dirty="0"/>
              <a:t>One of the main problems with these fuels is lack of infostructure to support them. In spite of the potential benefits of this policy regarding low to zero carbon emissions - without the infrastructure in place the fuel won't get you very far!</a:t>
            </a:r>
          </a:p>
          <a:p>
            <a:pPr>
              <a:spcBef>
                <a:spcPct val="50000"/>
              </a:spcBef>
            </a:pPr>
            <a:r>
              <a:rPr lang="en-AU" altLang="en-US" sz="2200" dirty="0"/>
              <a:t>The UK government is trying to put electric as a primary fuel source in place, but the main question is how are we going to produce the electric required for all the vehicles whether it is a mixture of nuclear and green energy power plants.</a:t>
            </a:r>
          </a:p>
          <a:p>
            <a:pPr>
              <a:spcBef>
                <a:spcPct val="50000"/>
              </a:spcBef>
            </a:pPr>
            <a:r>
              <a:rPr lang="en-AU" altLang="en-US" sz="2200" dirty="0"/>
              <a:t>There is a similar problem with bio-fuels and that is producing enough bio-materials that will not affect our food supply.</a:t>
            </a:r>
          </a:p>
          <a:p>
            <a:pPr>
              <a:spcBef>
                <a:spcPct val="50000"/>
              </a:spcBef>
            </a:pPr>
            <a:r>
              <a:rPr lang="en-AU" altLang="en-US" sz="2200" dirty="0"/>
              <a:t>The problem with Hydrogen is storing it because the hydrogen must be stored at −253’C </a:t>
            </a:r>
          </a:p>
          <a:p>
            <a:pPr>
              <a:spcBef>
                <a:spcPct val="50000"/>
              </a:spcBef>
            </a:pPr>
            <a:r>
              <a:rPr lang="en-AU" altLang="en-US" sz="2200" dirty="0"/>
              <a:t>So that leaves E-fuels although this is potentially a good fuel source it is carbon neutral not zero carbon that the UK government wants.</a:t>
            </a:r>
          </a:p>
          <a:p>
            <a:pPr>
              <a:spcBef>
                <a:spcPct val="50000"/>
              </a:spcBef>
            </a:pPr>
            <a:r>
              <a:rPr lang="en-AU" altLang="en-US" sz="2200" dirty="0"/>
              <a:t>Another option is Nuclear Batteries but at the time now nuclear batteries are still being developed to create more powerful batteries so that it could power vehicles.</a:t>
            </a:r>
          </a:p>
        </p:txBody>
      </p:sp>
      <p:sp>
        <p:nvSpPr>
          <p:cNvPr id="30" name="Rectangle 29"/>
          <p:cNvSpPr>
            <a:spLocks noChangeArrowheads="1"/>
          </p:cNvSpPr>
          <p:nvPr/>
        </p:nvSpPr>
        <p:spPr bwMode="auto">
          <a:xfrm>
            <a:off x="19150004" y="14394245"/>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886087" y="12673119"/>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9070892" y="22611894"/>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a:cxnSpLocks/>
          </p:cNvCxnSpPr>
          <p:nvPr/>
        </p:nvCxnSpPr>
        <p:spPr>
          <a:xfrm>
            <a:off x="168094" y="19979751"/>
            <a:ext cx="29848588"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21192094" y="20733491"/>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Wales Institute for </a:t>
            </a:r>
            <a:r>
              <a:rPr lang="en-GB" altLang="en-US" sz="3200" dirty="0">
                <a:solidFill>
                  <a:srgbClr val="002060"/>
                </a:solidFill>
                <a:latin typeface="Eras Bold ITC" panose="020B0907030504020204" pitchFamily="34" charset="0"/>
                <a:ea typeface="Calibri" charset="0"/>
                <a:cs typeface="Calibri" charset="0"/>
              </a:rPr>
              <a:t>Science &amp; Art</a:t>
            </a:r>
            <a:endParaRPr lang="en-GB" sz="3200" dirty="0">
              <a:latin typeface="Eras Bold ITC" panose="020B0907030504020204" pitchFamily="34" charset="0"/>
            </a:endParaRPr>
          </a:p>
        </p:txBody>
      </p:sp>
      <p:sp>
        <p:nvSpPr>
          <p:cNvPr id="45" name="Text Box 19"/>
          <p:cNvSpPr txBox="1">
            <a:spLocks noChangeArrowheads="1"/>
          </p:cNvSpPr>
          <p:nvPr/>
        </p:nvSpPr>
        <p:spPr bwMode="auto">
          <a:xfrm>
            <a:off x="16561386" y="17619427"/>
            <a:ext cx="1912060" cy="873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200" b="1" dirty="0">
                <a:latin typeface="Arial" panose="020B0604020202020204" pitchFamily="34" charset="0"/>
                <a:cs typeface="Arial" panose="020B0604020202020204" pitchFamily="34" charset="0"/>
              </a:rPr>
              <a:t>Hydrogen</a:t>
            </a:r>
            <a:endParaRPr lang="en-AU" altLang="en-US" sz="2200" b="1" dirty="0">
              <a:latin typeface="Arial" panose="020B0604020202020204" pitchFamily="34" charset="0"/>
              <a:cs typeface="Arial" panose="020B0604020202020204" pitchFamily="34" charset="0"/>
            </a:endParaRPr>
          </a:p>
        </p:txBody>
      </p:sp>
      <p:pic>
        <p:nvPicPr>
          <p:cNvPr id="28" name="Picture 27" descr="A person with short hair wearing a black jacket&#10;&#10;Description automatically generated">
            <a:extLst>
              <a:ext uri="{FF2B5EF4-FFF2-40B4-BE49-F238E27FC236}">
                <a16:creationId xmlns:a16="http://schemas.microsoft.com/office/drawing/2014/main" id="{0F74C04F-33AD-F59B-450F-66E73E2D30C0}"/>
              </a:ext>
            </a:extLst>
          </p:cNvPr>
          <p:cNvPicPr>
            <a:picLocks noChangeAspect="1"/>
          </p:cNvPicPr>
          <p:nvPr/>
        </p:nvPicPr>
        <p:blipFill>
          <a:blip r:embed="rId10"/>
          <a:stretch>
            <a:fillRect/>
          </a:stretch>
        </p:blipFill>
        <p:spPr>
          <a:xfrm>
            <a:off x="376132" y="1920901"/>
            <a:ext cx="2617733" cy="3365657"/>
          </a:xfrm>
          <a:prstGeom prst="rect">
            <a:avLst/>
          </a:prstGeom>
        </p:spPr>
      </p:pic>
      <p:pic>
        <p:nvPicPr>
          <p:cNvPr id="3" name="Picture 2">
            <a:extLst>
              <a:ext uri="{FF2B5EF4-FFF2-40B4-BE49-F238E27FC236}">
                <a16:creationId xmlns:a16="http://schemas.microsoft.com/office/drawing/2014/main" id="{88BF3E75-5E01-86B7-AFA1-712D8450EA1C}"/>
              </a:ext>
            </a:extLst>
          </p:cNvPr>
          <p:cNvPicPr>
            <a:picLocks noChangeAspect="1"/>
          </p:cNvPicPr>
          <p:nvPr/>
        </p:nvPicPr>
        <p:blipFill>
          <a:blip r:embed="rId11"/>
          <a:stretch>
            <a:fillRect/>
          </a:stretch>
        </p:blipFill>
        <p:spPr>
          <a:xfrm>
            <a:off x="385996" y="8070798"/>
            <a:ext cx="6546924" cy="3682645"/>
          </a:xfrm>
          <a:prstGeom prst="rect">
            <a:avLst/>
          </a:prstGeom>
        </p:spPr>
      </p:pic>
      <p:pic>
        <p:nvPicPr>
          <p:cNvPr id="5" name="Picture 4">
            <a:extLst>
              <a:ext uri="{FF2B5EF4-FFF2-40B4-BE49-F238E27FC236}">
                <a16:creationId xmlns:a16="http://schemas.microsoft.com/office/drawing/2014/main" id="{A6EB98A2-192C-CC71-BF1F-88426061BED8}"/>
              </a:ext>
            </a:extLst>
          </p:cNvPr>
          <p:cNvPicPr>
            <a:picLocks noChangeAspect="1"/>
          </p:cNvPicPr>
          <p:nvPr/>
        </p:nvPicPr>
        <p:blipFill>
          <a:blip r:embed="rId12"/>
          <a:stretch>
            <a:fillRect/>
          </a:stretch>
        </p:blipFill>
        <p:spPr>
          <a:xfrm>
            <a:off x="213270" y="20218420"/>
            <a:ext cx="1001098" cy="1001098"/>
          </a:xfrm>
          <a:prstGeom prst="rect">
            <a:avLst/>
          </a:prstGeom>
        </p:spPr>
      </p:pic>
      <p:sp>
        <p:nvSpPr>
          <p:cNvPr id="29" name="TextBox 28">
            <a:extLst>
              <a:ext uri="{FF2B5EF4-FFF2-40B4-BE49-F238E27FC236}">
                <a16:creationId xmlns:a16="http://schemas.microsoft.com/office/drawing/2014/main" id="{8040954C-D998-D2F7-7ACA-46704A3F1C49}"/>
              </a:ext>
            </a:extLst>
          </p:cNvPr>
          <p:cNvSpPr txBox="1"/>
          <p:nvPr/>
        </p:nvSpPr>
        <p:spPr>
          <a:xfrm>
            <a:off x="275540" y="11806301"/>
            <a:ext cx="5023503"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Ecowatch.com. (2024).</a:t>
            </a:r>
          </a:p>
        </p:txBody>
      </p:sp>
      <p:pic>
        <p:nvPicPr>
          <p:cNvPr id="33" name="Picture 32">
            <a:extLst>
              <a:ext uri="{FF2B5EF4-FFF2-40B4-BE49-F238E27FC236}">
                <a16:creationId xmlns:a16="http://schemas.microsoft.com/office/drawing/2014/main" id="{88E9BEA1-EB93-1B41-B87B-E3EE238434B4}"/>
              </a:ext>
            </a:extLst>
          </p:cNvPr>
          <p:cNvPicPr>
            <a:picLocks noChangeAspect="1"/>
          </p:cNvPicPr>
          <p:nvPr/>
        </p:nvPicPr>
        <p:blipFill>
          <a:blip r:embed="rId13"/>
          <a:stretch>
            <a:fillRect/>
          </a:stretch>
        </p:blipFill>
        <p:spPr>
          <a:xfrm>
            <a:off x="11675790" y="4868943"/>
            <a:ext cx="8345396" cy="3872365"/>
          </a:xfrm>
          <a:prstGeom prst="rect">
            <a:avLst/>
          </a:prstGeom>
        </p:spPr>
      </p:pic>
      <p:sp>
        <p:nvSpPr>
          <p:cNvPr id="34" name="TextBox 33">
            <a:extLst>
              <a:ext uri="{FF2B5EF4-FFF2-40B4-BE49-F238E27FC236}">
                <a16:creationId xmlns:a16="http://schemas.microsoft.com/office/drawing/2014/main" id="{2932B4FD-19C0-182F-EF6A-7855AD6B62F6}"/>
              </a:ext>
            </a:extLst>
          </p:cNvPr>
          <p:cNvSpPr txBox="1"/>
          <p:nvPr/>
        </p:nvSpPr>
        <p:spPr>
          <a:xfrm>
            <a:off x="8799626" y="6930074"/>
            <a:ext cx="2122027"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Mdpi.com. (2024). </a:t>
            </a:r>
          </a:p>
        </p:txBody>
      </p:sp>
      <p:pic>
        <p:nvPicPr>
          <p:cNvPr id="35" name="Picture 34">
            <a:extLst>
              <a:ext uri="{FF2B5EF4-FFF2-40B4-BE49-F238E27FC236}">
                <a16:creationId xmlns:a16="http://schemas.microsoft.com/office/drawing/2014/main" id="{DDFCC4DB-F3C1-B752-F77D-60511BBC73F0}"/>
              </a:ext>
            </a:extLst>
          </p:cNvPr>
          <p:cNvPicPr>
            <a:picLocks noChangeAspect="1"/>
          </p:cNvPicPr>
          <p:nvPr/>
        </p:nvPicPr>
        <p:blipFill>
          <a:blip r:embed="rId14"/>
          <a:stretch>
            <a:fillRect/>
          </a:stretch>
        </p:blipFill>
        <p:spPr>
          <a:xfrm>
            <a:off x="7336906" y="8720583"/>
            <a:ext cx="6863425" cy="4852061"/>
          </a:xfrm>
          <a:prstGeom prst="rect">
            <a:avLst/>
          </a:prstGeom>
        </p:spPr>
      </p:pic>
      <p:sp>
        <p:nvSpPr>
          <p:cNvPr id="38" name="TextBox 37">
            <a:extLst>
              <a:ext uri="{FF2B5EF4-FFF2-40B4-BE49-F238E27FC236}">
                <a16:creationId xmlns:a16="http://schemas.microsoft.com/office/drawing/2014/main" id="{21507900-1B19-4931-5FCF-3A2A1FFFA486}"/>
              </a:ext>
            </a:extLst>
          </p:cNvPr>
          <p:cNvSpPr txBox="1"/>
          <p:nvPr/>
        </p:nvSpPr>
        <p:spPr>
          <a:xfrm>
            <a:off x="15619531" y="11146613"/>
            <a:ext cx="2722948"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Motorcycle.com. (2024). </a:t>
            </a:r>
          </a:p>
        </p:txBody>
      </p:sp>
      <p:sp>
        <p:nvSpPr>
          <p:cNvPr id="39" name="TextBox 38">
            <a:extLst>
              <a:ext uri="{FF2B5EF4-FFF2-40B4-BE49-F238E27FC236}">
                <a16:creationId xmlns:a16="http://schemas.microsoft.com/office/drawing/2014/main" id="{CF5EBD22-65BE-5735-78B4-AE7EC6BEF708}"/>
              </a:ext>
            </a:extLst>
          </p:cNvPr>
          <p:cNvSpPr txBox="1"/>
          <p:nvPr/>
        </p:nvSpPr>
        <p:spPr>
          <a:xfrm>
            <a:off x="16188550" y="10715726"/>
            <a:ext cx="1145593" cy="430887"/>
          </a:xfrm>
          <a:prstGeom prst="rect">
            <a:avLst/>
          </a:prstGeom>
          <a:noFill/>
        </p:spPr>
        <p:txBody>
          <a:bodyPr wrap="square" rtlCol="0">
            <a:spAutoFit/>
          </a:bodyPr>
          <a:lstStyle/>
          <a:p>
            <a:r>
              <a:rPr lang="en-GB" sz="2200" b="1" u="sng" dirty="0">
                <a:latin typeface="Arial" panose="020B0604020202020204" pitchFamily="34" charset="0"/>
                <a:cs typeface="Arial" panose="020B0604020202020204" pitchFamily="34" charset="0"/>
              </a:rPr>
              <a:t>E-Fuel</a:t>
            </a:r>
            <a:r>
              <a:rPr lang="en-GB" sz="2200" dirty="0">
                <a:latin typeface="Arial" panose="020B0604020202020204" pitchFamily="34" charset="0"/>
                <a:cs typeface="Arial" panose="020B0604020202020204" pitchFamily="34" charset="0"/>
              </a:rPr>
              <a:t> </a:t>
            </a:r>
          </a:p>
        </p:txBody>
      </p:sp>
      <p:pic>
        <p:nvPicPr>
          <p:cNvPr id="41" name="Picture 40">
            <a:extLst>
              <a:ext uri="{FF2B5EF4-FFF2-40B4-BE49-F238E27FC236}">
                <a16:creationId xmlns:a16="http://schemas.microsoft.com/office/drawing/2014/main" id="{50557A67-095C-EB89-3BBA-ED364FD93DD5}"/>
              </a:ext>
            </a:extLst>
          </p:cNvPr>
          <p:cNvPicPr>
            <a:picLocks noChangeAspect="1"/>
          </p:cNvPicPr>
          <p:nvPr/>
        </p:nvPicPr>
        <p:blipFill>
          <a:blip r:embed="rId15"/>
          <a:stretch>
            <a:fillRect/>
          </a:stretch>
        </p:blipFill>
        <p:spPr>
          <a:xfrm>
            <a:off x="13407878" y="13642932"/>
            <a:ext cx="6706939" cy="2909135"/>
          </a:xfrm>
          <a:prstGeom prst="rect">
            <a:avLst/>
          </a:prstGeom>
        </p:spPr>
      </p:pic>
      <p:sp>
        <p:nvSpPr>
          <p:cNvPr id="44" name="TextBox 43">
            <a:extLst>
              <a:ext uri="{FF2B5EF4-FFF2-40B4-BE49-F238E27FC236}">
                <a16:creationId xmlns:a16="http://schemas.microsoft.com/office/drawing/2014/main" id="{0C9C4BE7-5D3A-716F-5FC6-57317554B537}"/>
              </a:ext>
            </a:extLst>
          </p:cNvPr>
          <p:cNvSpPr txBox="1"/>
          <p:nvPr/>
        </p:nvSpPr>
        <p:spPr>
          <a:xfrm>
            <a:off x="8725353" y="15302597"/>
            <a:ext cx="4259852"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Taxadvisermagazine.com. (2024). </a:t>
            </a:r>
          </a:p>
        </p:txBody>
      </p:sp>
      <p:sp>
        <p:nvSpPr>
          <p:cNvPr id="47" name="TextBox 46">
            <a:extLst>
              <a:ext uri="{FF2B5EF4-FFF2-40B4-BE49-F238E27FC236}">
                <a16:creationId xmlns:a16="http://schemas.microsoft.com/office/drawing/2014/main" id="{1ED26B94-82C0-D3DB-581C-C81B90BA09D5}"/>
              </a:ext>
            </a:extLst>
          </p:cNvPr>
          <p:cNvSpPr txBox="1"/>
          <p:nvPr/>
        </p:nvSpPr>
        <p:spPr>
          <a:xfrm>
            <a:off x="16274720" y="18217618"/>
            <a:ext cx="2422458" cy="338554"/>
          </a:xfrm>
          <a:prstGeom prst="rect">
            <a:avLst/>
          </a:prstGeom>
          <a:noFill/>
        </p:spPr>
        <p:txBody>
          <a:bodyPr wrap="none" rtlCol="0">
            <a:spAutoFit/>
          </a:bodyPr>
          <a:lstStyle/>
          <a:p>
            <a:r>
              <a:rPr lang="en-GB" sz="1600">
                <a:latin typeface="Arial" panose="020B0604020202020204" pitchFamily="34" charset="0"/>
                <a:cs typeface="Arial" panose="020B0604020202020204" pitchFamily="34" charset="0"/>
              </a:rPr>
              <a:t>Netscribes.com. (2024). </a:t>
            </a:r>
            <a:endParaRPr lang="en-GB" sz="1600" dirty="0">
              <a:latin typeface="Arial" panose="020B0604020202020204" pitchFamily="34" charset="0"/>
              <a:cs typeface="Arial" panose="020B0604020202020204" pitchFamily="34" charset="0"/>
            </a:endParaRPr>
          </a:p>
        </p:txBody>
      </p:sp>
      <p:pic>
        <p:nvPicPr>
          <p:cNvPr id="48" name="Picture 47">
            <a:extLst>
              <a:ext uri="{FF2B5EF4-FFF2-40B4-BE49-F238E27FC236}">
                <a16:creationId xmlns:a16="http://schemas.microsoft.com/office/drawing/2014/main" id="{BD018648-E94A-5AA0-FB83-E2F1DAE60892}"/>
              </a:ext>
            </a:extLst>
          </p:cNvPr>
          <p:cNvPicPr>
            <a:picLocks noChangeAspect="1"/>
          </p:cNvPicPr>
          <p:nvPr/>
        </p:nvPicPr>
        <p:blipFill>
          <a:blip r:embed="rId16"/>
          <a:stretch>
            <a:fillRect/>
          </a:stretch>
        </p:blipFill>
        <p:spPr>
          <a:xfrm>
            <a:off x="1300408" y="20287001"/>
            <a:ext cx="1575229" cy="1031265"/>
          </a:xfrm>
          <a:prstGeom prst="rect">
            <a:avLst/>
          </a:prstGeom>
        </p:spPr>
      </p:pic>
      <p:pic>
        <p:nvPicPr>
          <p:cNvPr id="18" name="Picture 17">
            <a:extLst>
              <a:ext uri="{FF2B5EF4-FFF2-40B4-BE49-F238E27FC236}">
                <a16:creationId xmlns:a16="http://schemas.microsoft.com/office/drawing/2014/main" id="{207EB4F3-86BA-F3B3-EA05-CC1580F70A68}"/>
              </a:ext>
            </a:extLst>
          </p:cNvPr>
          <p:cNvPicPr>
            <a:picLocks noChangeAspect="1"/>
          </p:cNvPicPr>
          <p:nvPr/>
        </p:nvPicPr>
        <p:blipFill>
          <a:blip r:embed="rId17"/>
          <a:stretch>
            <a:fillRect/>
          </a:stretch>
        </p:blipFill>
        <p:spPr>
          <a:xfrm>
            <a:off x="7336906" y="16692351"/>
            <a:ext cx="6358674" cy="3179337"/>
          </a:xfrm>
          <a:prstGeom prst="rect">
            <a:avLst/>
          </a:prstGeom>
        </p:spPr>
      </p:pic>
      <p:sp>
        <p:nvSpPr>
          <p:cNvPr id="19" name="TextBox 18">
            <a:extLst>
              <a:ext uri="{FF2B5EF4-FFF2-40B4-BE49-F238E27FC236}">
                <a16:creationId xmlns:a16="http://schemas.microsoft.com/office/drawing/2014/main" id="{3D1DEDFE-3066-A730-1712-19AE05D14A5F}"/>
              </a:ext>
            </a:extLst>
          </p:cNvPr>
          <p:cNvSpPr txBox="1"/>
          <p:nvPr/>
        </p:nvSpPr>
        <p:spPr>
          <a:xfrm>
            <a:off x="20114817" y="9464919"/>
            <a:ext cx="9774400" cy="2339102"/>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Conclusion</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At this present time, the electric fuel industry does not have the infrastructure to replace the petrol and diesel vehicles, so the best option is E-fuel because you won't need to change anything at the petrol stations or to the vehicles but will be carbon neutral instead of carbon zero.</a:t>
            </a: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ce6f2b2b-6640-4817-8e6c-4458abe2db8c">
      <Terms xmlns="http://schemas.microsoft.com/office/infopath/2007/PartnerControls"/>
    </lcf76f155ced4ddcb4097134ff3c332f>
    <TaxCatchAll xmlns="cfa77d29-860b-4626-a0d8-2c1ed50a125b"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1ECA3509CB55AA4D8CB4335F72640433" ma:contentTypeVersion="13" ma:contentTypeDescription="Create a new document." ma:contentTypeScope="" ma:versionID="2c0f693041040ff1f0700d5ba6a2d15a">
  <xsd:schema xmlns:xsd="http://www.w3.org/2001/XMLSchema" xmlns:xs="http://www.w3.org/2001/XMLSchema" xmlns:p="http://schemas.microsoft.com/office/2006/metadata/properties" xmlns:ns2="ce6f2b2b-6640-4817-8e6c-4458abe2db8c" xmlns:ns3="cfa77d29-860b-4626-a0d8-2c1ed50a125b" targetNamespace="http://schemas.microsoft.com/office/2006/metadata/properties" ma:root="true" ma:fieldsID="d71284a06a55f130902107ce66cc2707" ns2:_="" ns3:_="">
    <xsd:import namespace="ce6f2b2b-6640-4817-8e6c-4458abe2db8c"/>
    <xsd:import namespace="cfa77d29-860b-4626-a0d8-2c1ed50a125b"/>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SearchProperties" minOccurs="0"/>
                <xsd:element ref="ns2:MediaServiceObjectDetectorVersions" minOccurs="0"/>
                <xsd:element ref="ns2:MediaServiceOCR" minOccurs="0"/>
                <xsd:element ref="ns2:MediaServiceGenerationTime" minOccurs="0"/>
                <xsd:element ref="ns2:MediaServiceEventHashCode" minOccurs="0"/>
                <xsd:element ref="ns3:SharedWithUsers" minOccurs="0"/>
                <xsd:element ref="ns3:SharedWithDetail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e6f2b2b-6640-4817-8e6c-4458abe2db8c"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cfa77d29-860b-4626-a0d8-2c1ed50a125b"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14adbd96-bf7b-4780-9f3a-35d41f138017}" ma:internalName="TaxCatchAll" ma:showField="CatchAllData" ma:web="cfa77d29-860b-4626-a0d8-2c1ed50a125b">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F76528-7D0E-496D-A395-7BAA63B3913A}">
  <ds:schemaRefs>
    <ds:schemaRef ds:uri="http://schemas.microsoft.com/office/2006/metadata/properties"/>
    <ds:schemaRef ds:uri="http://schemas.microsoft.com/office/infopath/2007/PartnerControls"/>
    <ds:schemaRef ds:uri="ce6f2b2b-6640-4817-8e6c-4458abe2db8c"/>
    <ds:schemaRef ds:uri="cfa77d29-860b-4626-a0d8-2c1ed50a125b"/>
  </ds:schemaRefs>
</ds:datastoreItem>
</file>

<file path=customXml/itemProps2.xml><?xml version="1.0" encoding="utf-8"?>
<ds:datastoreItem xmlns:ds="http://schemas.openxmlformats.org/officeDocument/2006/customXml" ds:itemID="{D0F7B8B3-BA2A-4016-9E32-FAC4CE882E3C}">
  <ds:schemaRefs>
    <ds:schemaRef ds:uri="http://schemas.microsoft.com/sharepoint/v3/contenttype/forms"/>
  </ds:schemaRefs>
</ds:datastoreItem>
</file>

<file path=customXml/itemProps3.xml><?xml version="1.0" encoding="utf-8"?>
<ds:datastoreItem xmlns:ds="http://schemas.openxmlformats.org/officeDocument/2006/customXml" ds:itemID="{DC0B85D6-F802-4A4E-A0AC-74C0BF1703F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e6f2b2b-6640-4817-8e6c-4458abe2db8c"/>
    <ds:schemaRef ds:uri="cfa77d29-860b-4626-a0d8-2c1ed50a125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570</TotalTime>
  <Words>776</Words>
  <Application>Microsoft Office PowerPoint</Application>
  <PresentationFormat>Custom</PresentationFormat>
  <Paragraphs>50</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Eras Bold ITC</vt:lpstr>
      <vt:lpstr>Office 2013 - 2022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Daniel Briggs</cp:lastModifiedBy>
  <cp:revision>37</cp:revision>
  <dcterms:created xsi:type="dcterms:W3CDTF">2016-02-25T08:27:32Z</dcterms:created>
  <dcterms:modified xsi:type="dcterms:W3CDTF">2024-04-18T12:06:24Z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0x0101001ECA3509CB55AA4D8CB4335F72640433</vt:lpwstr>
  </property>
</Properties>
</file>