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6" r:id="rId2"/>
  </p:sldMasterIdLst>
  <p:notesMasterIdLst>
    <p:notesMasterId r:id="rId67"/>
  </p:notesMasterIdLst>
  <p:sldIdLst>
    <p:sldId id="256" r:id="rId3"/>
    <p:sldId id="257" r:id="rId4"/>
    <p:sldId id="259" r:id="rId5"/>
    <p:sldId id="261" r:id="rId6"/>
    <p:sldId id="260" r:id="rId7"/>
    <p:sldId id="262" r:id="rId8"/>
    <p:sldId id="326" r:id="rId9"/>
    <p:sldId id="327" r:id="rId10"/>
    <p:sldId id="315" r:id="rId11"/>
    <p:sldId id="324" r:id="rId12"/>
    <p:sldId id="325" r:id="rId13"/>
    <p:sldId id="308" r:id="rId14"/>
    <p:sldId id="309" r:id="rId15"/>
    <p:sldId id="316" r:id="rId16"/>
    <p:sldId id="264" r:id="rId17"/>
    <p:sldId id="272" r:id="rId18"/>
    <p:sldId id="270" r:id="rId19"/>
    <p:sldId id="319" r:id="rId20"/>
    <p:sldId id="328" r:id="rId21"/>
    <p:sldId id="334" r:id="rId22"/>
    <p:sldId id="330" r:id="rId23"/>
    <p:sldId id="331" r:id="rId24"/>
    <p:sldId id="332" r:id="rId25"/>
    <p:sldId id="333" r:id="rId26"/>
    <p:sldId id="273" r:id="rId27"/>
    <p:sldId id="289" r:id="rId28"/>
    <p:sldId id="302" r:id="rId29"/>
    <p:sldId id="352" r:id="rId30"/>
    <p:sldId id="358" r:id="rId31"/>
    <p:sldId id="278" r:id="rId32"/>
    <p:sldId id="295" r:id="rId33"/>
    <p:sldId id="287" r:id="rId34"/>
    <p:sldId id="335" r:id="rId35"/>
    <p:sldId id="298" r:id="rId36"/>
    <p:sldId id="290" r:id="rId37"/>
    <p:sldId id="291" r:id="rId38"/>
    <p:sldId id="307" r:id="rId39"/>
    <p:sldId id="296" r:id="rId40"/>
    <p:sldId id="359" r:id="rId41"/>
    <p:sldId id="279" r:id="rId42"/>
    <p:sldId id="353" r:id="rId43"/>
    <p:sldId id="276" r:id="rId44"/>
    <p:sldId id="354" r:id="rId45"/>
    <p:sldId id="355" r:id="rId46"/>
    <p:sldId id="356" r:id="rId47"/>
    <p:sldId id="357" r:id="rId48"/>
    <p:sldId id="303" r:id="rId49"/>
    <p:sldId id="280" r:id="rId50"/>
    <p:sldId id="285" r:id="rId51"/>
    <p:sldId id="376" r:id="rId52"/>
    <p:sldId id="281" r:id="rId53"/>
    <p:sldId id="284" r:id="rId54"/>
    <p:sldId id="304" r:id="rId55"/>
    <p:sldId id="282" r:id="rId56"/>
    <p:sldId id="300" r:id="rId57"/>
    <p:sldId id="305" r:id="rId58"/>
    <p:sldId id="286" r:id="rId59"/>
    <p:sldId id="322" r:id="rId60"/>
    <p:sldId id="323" r:id="rId61"/>
    <p:sldId id="321" r:id="rId62"/>
    <p:sldId id="283" r:id="rId63"/>
    <p:sldId id="277" r:id="rId64"/>
    <p:sldId id="373" r:id="rId65"/>
    <p:sldId id="374" r:id="rId66"/>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7" autoAdjust="0"/>
  </p:normalViewPr>
  <p:slideViewPr>
    <p:cSldViewPr>
      <p:cViewPr varScale="1">
        <p:scale>
          <a:sx n="59" d="100"/>
          <a:sy n="59" d="100"/>
        </p:scale>
        <p:origin x="52" y="980"/>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29E1AFE6-1125-4515-885E-67CC36360283}" type="datetimeFigureOut">
              <a:rPr lang="en-GB" smtClean="0"/>
              <a:pPr/>
              <a:t>01/10/2020</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3DA5A9E-2391-4BAE-AE63-2434EA63D833}" type="slidenum">
              <a:rPr lang="en-GB" smtClean="0"/>
              <a:pPr/>
              <a:t>38</a:t>
            </a:fld>
            <a:endParaRPr lang="en-GB"/>
          </a:p>
        </p:txBody>
      </p:sp>
    </p:spTree>
    <p:extLst>
      <p:ext uri="{BB962C8B-B14F-4D97-AF65-F5344CB8AC3E}">
        <p14:creationId xmlns:p14="http://schemas.microsoft.com/office/powerpoint/2010/main" val="4157717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a:r>
            <a:endParaRPr lang="en-GB" dirty="0"/>
          </a:p>
        </p:txBody>
      </p:sp>
      <p:sp>
        <p:nvSpPr>
          <p:cNvPr id="4" name="Slide Number Placeholder 3"/>
          <p:cNvSpPr>
            <a:spLocks noGrp="1"/>
          </p:cNvSpPr>
          <p:nvPr>
            <p:ph type="sldNum" sz="quarter" idx="10"/>
          </p:nvPr>
        </p:nvSpPr>
        <p:spPr/>
        <p:txBody>
          <a:bodyPr/>
          <a:lstStyle/>
          <a:p>
            <a:fld id="{33DA5A9E-2391-4BAE-AE63-2434EA63D833}" type="slidenum">
              <a:rPr lang="en-GB" smtClean="0"/>
              <a:pPr/>
              <a:t>44</a:t>
            </a:fld>
            <a:endParaRPr lang="en-GB"/>
          </a:p>
        </p:txBody>
      </p:sp>
    </p:spTree>
    <p:extLst>
      <p:ext uri="{BB962C8B-B14F-4D97-AF65-F5344CB8AC3E}">
        <p14:creationId xmlns:p14="http://schemas.microsoft.com/office/powerpoint/2010/main" val="3049155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10/1/2020</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10/1/2020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10/1/2020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10/1/2020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10/1/2020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805370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5708728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081413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580917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8540171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3640869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3085272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6575816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14395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882479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736387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10/1/2020</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01/10/2020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353914964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upload.wikimedia.org/wikipedia/commons/f/f9/Marina_Bay_Sands_in_the_evening_-_20101120.jp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frm=1&amp;source=images&amp;cd=&amp;cad=rja&amp;docid=EWMskMANy6s3VM&amp;tbnid=f2J4OG3w-dOSeM:&amp;ved=0CAUQjRw&amp;url=http://www.connexion.sg/opinion/details/-/blog/singapore-then-and-now&amp;ei=hMRJUuf2C-q60QXC94CwBg&amp;bvm=bv.53217764,d.d2k&amp;psig=AFQjCNHGt3niBrW-M6ta9Lwh0AAgwdqIPQ&amp;ust=1380652466095973"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16.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upload.wikimedia.org/wikipedia/en/2/2f/Burj_Khalifa_building.jpg"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en.wikipedia.org/wiki/File:Petronas_Panorama_II.jp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29.jpeg"/><Relationship Id="rId2" Type="http://schemas.openxmlformats.org/officeDocument/2006/relationships/hyperlink" Target="http://en.wikipedia.org/wiki/File:Skybridge_petronas_twin_towers_kl.jpg" TargetMode="External"/><Relationship Id="rId1" Type="http://schemas.openxmlformats.org/officeDocument/2006/relationships/slideLayout" Target="../slideLayouts/slideLayout2.xml"/><Relationship Id="rId6" Type="http://schemas.openxmlformats.org/officeDocument/2006/relationships/hyperlink" Target="http://en.wikipedia.org/wiki/File:KLCC_skybridge_view.jpg" TargetMode="External"/><Relationship Id="rId5" Type="http://schemas.openxmlformats.org/officeDocument/2006/relationships/image" Target="../media/image28.jpeg"/><Relationship Id="rId4" Type="http://schemas.openxmlformats.org/officeDocument/2006/relationships/hyperlink" Target="http://en.wikipedia.org/wiki/File:SkyBridge.JPG"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32.jpeg"/><Relationship Id="rId7" Type="http://schemas.openxmlformats.org/officeDocument/2006/relationships/image" Target="../media/image34.jpeg"/><Relationship Id="rId2" Type="http://schemas.openxmlformats.org/officeDocument/2006/relationships/hyperlink" Target="http://www.eng.cam.ac.uk/news/stories/2006/bridge_strength/cnv00027.jpg" TargetMode="External"/><Relationship Id="rId1" Type="http://schemas.openxmlformats.org/officeDocument/2006/relationships/slideLayout" Target="../slideLayouts/slideLayout7.xml"/><Relationship Id="rId6" Type="http://schemas.openxmlformats.org/officeDocument/2006/relationships/hyperlink" Target="http://www.eng.cam.ac.uk/news/stories/2006/bridge_strength/cnv00034.jpg" TargetMode="External"/><Relationship Id="rId5" Type="http://schemas.openxmlformats.org/officeDocument/2006/relationships/image" Target="../media/image33.jpeg"/><Relationship Id="rId4" Type="http://schemas.openxmlformats.org/officeDocument/2006/relationships/hyperlink" Target="http://www.eng.cam.ac.uk/news/stories/2006/bridge_strength/cnv00032.jpg"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4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7.gi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www.precisioncraft.com/image/Floorplans/UplandRetreat_LogHome_large.jpg" TargetMode="External"/><Relationship Id="rId2" Type="http://schemas.openxmlformats.org/officeDocument/2006/relationships/image" Target="../media/image48.gif"/><Relationship Id="rId1" Type="http://schemas.openxmlformats.org/officeDocument/2006/relationships/slideLayout" Target="../slideLayouts/slideLayout7.xml"/><Relationship Id="rId6" Type="http://schemas.openxmlformats.org/officeDocument/2006/relationships/image" Target="../media/image50.jpeg"/><Relationship Id="rId5" Type="http://schemas.openxmlformats.org/officeDocument/2006/relationships/hyperlink" Target="http://www.loghomefloorplansonline.com/wp-content/uploads/2010/02/hengr2.jpg" TargetMode="External"/><Relationship Id="rId4" Type="http://schemas.openxmlformats.org/officeDocument/2006/relationships/image" Target="../media/image49.jpeg"/></Relationships>
</file>

<file path=ppt/slides/_rels/slide5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5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en.wikipedia.org/wiki/File:Serpula_lacrimans.jpg" TargetMode="External"/><Relationship Id="rId2" Type="http://schemas.openxmlformats.org/officeDocument/2006/relationships/image" Target="../media/image59.jpeg"/><Relationship Id="rId1" Type="http://schemas.openxmlformats.org/officeDocument/2006/relationships/slideLayout" Target="../slideLayouts/slideLayout7.xml"/><Relationship Id="rId6" Type="http://schemas.openxmlformats.org/officeDocument/2006/relationships/image" Target="../media/image62.gif"/><Relationship Id="rId5" Type="http://schemas.openxmlformats.org/officeDocument/2006/relationships/image" Target="../media/image61.jpeg"/><Relationship Id="rId4" Type="http://schemas.openxmlformats.org/officeDocument/2006/relationships/image" Target="../media/image60.jpeg"/></Relationships>
</file>

<file path=ppt/slides/_rels/slide63.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772400" cy="1371599"/>
          </a:xfrm>
        </p:spPr>
        <p:txBody>
          <a:bodyPr>
            <a:normAutofit fontScale="90000"/>
          </a:bodyPr>
          <a:lstStyle/>
          <a:p>
            <a:r>
              <a:rPr lang="en-US" i="1" dirty="0" smtClean="0"/>
              <a:t>Materials Engineering</a:t>
            </a:r>
            <a:br>
              <a:rPr lang="en-US" i="1" dirty="0" smtClean="0"/>
            </a:br>
            <a:r>
              <a:rPr lang="en-US" i="1" dirty="0" smtClean="0"/>
              <a:t>INTRODUCTION</a:t>
            </a:r>
            <a:endParaRPr lang="en-US" i="1" dirty="0"/>
          </a:p>
        </p:txBody>
      </p:sp>
      <p:sp>
        <p:nvSpPr>
          <p:cNvPr id="3" name="Subtitle 2"/>
          <p:cNvSpPr>
            <a:spLocks noGrp="1"/>
          </p:cNvSpPr>
          <p:nvPr>
            <p:ph type="subTitle" idx="1"/>
          </p:nvPr>
        </p:nvSpPr>
        <p:spPr>
          <a:xfrm>
            <a:off x="457200" y="4267200"/>
            <a:ext cx="8305800" cy="1828800"/>
          </a:xfrm>
        </p:spPr>
        <p:txBody>
          <a:bodyPr>
            <a:normAutofit fontScale="92500" lnSpcReduction="20000"/>
          </a:bodyPr>
          <a:lstStyle/>
          <a:p>
            <a:r>
              <a:rPr lang="en-US" sz="2000" b="1" dirty="0" smtClean="0">
                <a:solidFill>
                  <a:schemeClr val="tx1">
                    <a:lumMod val="50000"/>
                    <a:lumOff val="50000"/>
                  </a:schemeClr>
                </a:solidFill>
              </a:rPr>
              <a:t>WALES INSTITUTE OF SCIENCE AND ART</a:t>
            </a:r>
          </a:p>
          <a:p>
            <a:r>
              <a:rPr lang="en-US" sz="2000" b="1" dirty="0" smtClean="0"/>
              <a:t>School of The Built and Natural Environment</a:t>
            </a:r>
          </a:p>
          <a:p>
            <a:endParaRPr lang="en-US" b="1" dirty="0" smtClean="0">
              <a:solidFill>
                <a:schemeClr val="accent1">
                  <a:lumMod val="75000"/>
                </a:schemeClr>
              </a:solidFill>
            </a:endParaRPr>
          </a:p>
          <a:p>
            <a:endParaRPr lang="en-US" b="1" dirty="0" smtClean="0">
              <a:solidFill>
                <a:schemeClr val="accent1">
                  <a:lumMod val="75000"/>
                </a:schemeClr>
              </a:solidFill>
            </a:endParaRPr>
          </a:p>
          <a:p>
            <a:r>
              <a:rPr lang="en-US" sz="1600" b="1" dirty="0" smtClean="0"/>
              <a:t>Allan </a:t>
            </a:r>
            <a:r>
              <a:rPr lang="en-US" sz="1600" b="1" dirty="0" err="1" smtClean="0"/>
              <a:t>Nantel</a:t>
            </a:r>
            <a:r>
              <a:rPr lang="en-US" sz="1600" b="1" dirty="0" smtClean="0"/>
              <a:t> </a:t>
            </a:r>
          </a:p>
          <a:p>
            <a:r>
              <a:rPr lang="en-US" sz="1600" dirty="0" smtClean="0"/>
              <a:t>October 2020</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Materials Engineering</a:t>
            </a:r>
            <a:endParaRPr lang="en-US" dirty="0"/>
          </a:p>
        </p:txBody>
      </p:sp>
      <p:sp>
        <p:nvSpPr>
          <p:cNvPr id="3" name="Content Placeholder 2"/>
          <p:cNvSpPr>
            <a:spLocks noGrp="1"/>
          </p:cNvSpPr>
          <p:nvPr>
            <p:ph idx="1"/>
          </p:nvPr>
        </p:nvSpPr>
        <p:spPr>
          <a:xfrm>
            <a:off x="427771" y="1371600"/>
            <a:ext cx="7848600" cy="4389120"/>
          </a:xfrm>
        </p:spPr>
        <p:txBody>
          <a:bodyPr>
            <a:normAutofit/>
          </a:bodyPr>
          <a:lstStyle/>
          <a:p>
            <a:pPr>
              <a:buNone/>
            </a:pPr>
            <a:r>
              <a:rPr lang="en-US" b="1" u="sng" dirty="0" smtClean="0"/>
              <a:t>Aims</a:t>
            </a:r>
          </a:p>
          <a:p>
            <a:pPr>
              <a:buNone/>
            </a:pPr>
            <a:endParaRPr lang="en-US" b="1" u="sng" dirty="0" smtClean="0"/>
          </a:p>
          <a:p>
            <a:r>
              <a:rPr lang="en-US" dirty="0" smtClean="0"/>
              <a:t>To provide a knowledge of the characteristics  and properties of the materials in use in the construction industry.</a:t>
            </a:r>
          </a:p>
          <a:p>
            <a:pPr lvl="1" algn="just">
              <a:buFont typeface="Arial" pitchFamily="34" charset="0"/>
              <a:buChar char="•"/>
            </a:pPr>
            <a:endParaRPr lang="en-US" dirty="0"/>
          </a:p>
          <a:p>
            <a:pPr lvl="0" algn="just" fontAlgn="base" hangingPunct="0"/>
            <a:r>
              <a:rPr lang="en-GB" sz="2400" dirty="0" smtClean="0">
                <a:cs typeface="Arial" panose="020B0604020202020204" pitchFamily="34" charset="0"/>
              </a:rPr>
              <a:t>To introduce innovative </a:t>
            </a:r>
            <a:r>
              <a:rPr lang="en-GB" sz="2400" dirty="0">
                <a:cs typeface="Arial" panose="020B0604020202020204" pitchFamily="34" charset="0"/>
              </a:rPr>
              <a:t>composite materials and processes and to the analysis of concrete performance, its physical, mechanical and chemical properties, test, and quality control procedures</a:t>
            </a:r>
            <a:r>
              <a:rPr lang="en-GB" sz="2400" dirty="0" smtClean="0">
                <a:cs typeface="Arial" panose="020B0604020202020204" pitchFamily="34" charset="0"/>
              </a:rPr>
              <a:t>.</a:t>
            </a:r>
            <a:r>
              <a:rPr lang="en-GB" sz="2800" b="1" dirty="0"/>
              <a:t> </a:t>
            </a:r>
            <a:endParaRPr lang="en-GB" sz="2800" dirty="0"/>
          </a:p>
          <a:p>
            <a:pPr lvl="1" algn="just">
              <a:buFont typeface="Arial" pitchFamily="34" charset="0"/>
              <a:buChar char="•"/>
            </a:pPr>
            <a:endParaRPr lang="en-US" dirty="0" smtClean="0"/>
          </a:p>
          <a:p>
            <a:pPr lvl="1" algn="just"/>
            <a:endParaRPr lang="en-US" dirty="0" smtClean="0"/>
          </a:p>
          <a:p>
            <a:pPr marL="393192" lvl="1" indent="0" algn="just">
              <a:buNone/>
            </a:pP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 Engineering</a:t>
            </a:r>
            <a:endParaRPr lang="en-US" dirty="0"/>
          </a:p>
        </p:txBody>
      </p:sp>
      <p:sp>
        <p:nvSpPr>
          <p:cNvPr id="3" name="Content Placeholder 2"/>
          <p:cNvSpPr>
            <a:spLocks noGrp="1"/>
          </p:cNvSpPr>
          <p:nvPr>
            <p:ph idx="1"/>
          </p:nvPr>
        </p:nvSpPr>
        <p:spPr>
          <a:xfrm>
            <a:off x="228600" y="1114097"/>
            <a:ext cx="8686800" cy="5715000"/>
          </a:xfrm>
        </p:spPr>
        <p:txBody>
          <a:bodyPr>
            <a:normAutofit fontScale="92500" lnSpcReduction="10000"/>
          </a:bodyPr>
          <a:lstStyle/>
          <a:p>
            <a:pPr>
              <a:buNone/>
            </a:pPr>
            <a:r>
              <a:rPr lang="en-US" b="1" u="sng" dirty="0" smtClean="0"/>
              <a:t>Outcome </a:t>
            </a:r>
          </a:p>
          <a:p>
            <a:pPr lvl="1">
              <a:buSzPct val="100000"/>
              <a:buNone/>
            </a:pPr>
            <a:r>
              <a:rPr lang="en-US" dirty="0" smtClean="0"/>
              <a:t>On successful completion of this module, you will be able to  :-  </a:t>
            </a:r>
          </a:p>
          <a:p>
            <a:pPr lvl="1">
              <a:buSzPct val="100000"/>
              <a:buNone/>
            </a:pPr>
            <a:endParaRPr lang="en-US" dirty="0" smtClean="0"/>
          </a:p>
          <a:p>
            <a:pPr lvl="0" algn="just" fontAlgn="base" hangingPunct="0"/>
            <a:r>
              <a:rPr lang="en-GB" dirty="0" smtClean="0"/>
              <a:t>Understand </a:t>
            </a:r>
            <a:r>
              <a:rPr lang="en-GB" dirty="0"/>
              <a:t>and evaluate innovative advances in material use and application, as well as the mechanical and physical properties of concrete, steel, timber, flexible and rigid pavements</a:t>
            </a:r>
            <a:r>
              <a:rPr lang="en-GB" dirty="0" smtClean="0"/>
              <a:t>.</a:t>
            </a:r>
          </a:p>
          <a:p>
            <a:pPr lvl="0" algn="just" fontAlgn="base" hangingPunct="0"/>
            <a:endParaRPr lang="en-GB" dirty="0"/>
          </a:p>
          <a:p>
            <a:pPr lvl="0" algn="just" fontAlgn="base" hangingPunct="0"/>
            <a:r>
              <a:rPr lang="en-GB" dirty="0"/>
              <a:t>Apply scientific principles to evaluate new material performance for specific site conditions, sustainability and the environment</a:t>
            </a:r>
            <a:r>
              <a:rPr lang="en-GB" dirty="0" smtClean="0"/>
              <a:t>.</a:t>
            </a:r>
          </a:p>
          <a:p>
            <a:pPr lvl="0" algn="just" fontAlgn="base" hangingPunct="0"/>
            <a:endParaRPr lang="en-GB" dirty="0"/>
          </a:p>
          <a:p>
            <a:pPr lvl="0" algn="just" fontAlgn="base" hangingPunct="0"/>
            <a:r>
              <a:rPr lang="en-GB" dirty="0"/>
              <a:t>Apply the characteristics of fresh and hardened concrete and the constituent materials to the design of concrete mixes and quality control techniques.</a:t>
            </a:r>
          </a:p>
          <a:p>
            <a:pPr lvl="1">
              <a:buSzPct val="100000"/>
              <a:buNone/>
            </a:pP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17300"/>
            <a:ext cx="8229600" cy="715962"/>
          </a:xfrm>
        </p:spPr>
        <p:txBody>
          <a:bodyPr>
            <a:normAutofit fontScale="90000"/>
          </a:bodyPr>
          <a:lstStyle/>
          <a:p>
            <a:r>
              <a:rPr lang="en-US" dirty="0" smtClean="0"/>
              <a:t>Materials Engineering</a:t>
            </a:r>
            <a:endParaRPr lang="en-US" dirty="0"/>
          </a:p>
        </p:txBody>
      </p:sp>
      <p:sp>
        <p:nvSpPr>
          <p:cNvPr id="3" name="Content Placeholder 2"/>
          <p:cNvSpPr>
            <a:spLocks noGrp="1"/>
          </p:cNvSpPr>
          <p:nvPr>
            <p:ph idx="1"/>
          </p:nvPr>
        </p:nvSpPr>
        <p:spPr>
          <a:xfrm>
            <a:off x="228600" y="1104900"/>
            <a:ext cx="8229600" cy="5257800"/>
          </a:xfrm>
        </p:spPr>
        <p:txBody>
          <a:bodyPr>
            <a:normAutofit fontScale="92500" lnSpcReduction="10000"/>
          </a:bodyPr>
          <a:lstStyle/>
          <a:p>
            <a:pPr>
              <a:buNone/>
            </a:pPr>
            <a:r>
              <a:rPr lang="en-US" sz="2800" b="1" u="sng" dirty="0" smtClean="0"/>
              <a:t>Indicative Content 1</a:t>
            </a:r>
          </a:p>
          <a:p>
            <a:pPr>
              <a:buNone/>
            </a:pPr>
            <a:endParaRPr lang="en-US" sz="2800" b="1" u="sng" dirty="0" smtClean="0"/>
          </a:p>
          <a:p>
            <a:pPr lvl="1">
              <a:buFont typeface="Wingdings" pitchFamily="2" charset="2"/>
              <a:buChar char="§"/>
            </a:pPr>
            <a:r>
              <a:rPr lang="en-US" dirty="0" smtClean="0"/>
              <a:t>Characteristics, properties and use of materials</a:t>
            </a:r>
          </a:p>
          <a:p>
            <a:pPr lvl="2">
              <a:buFont typeface="Wingdings" pitchFamily="2" charset="2"/>
              <a:buChar char="Ø"/>
            </a:pPr>
            <a:r>
              <a:rPr lang="en-US" dirty="0" smtClean="0"/>
              <a:t> </a:t>
            </a:r>
            <a:r>
              <a:rPr lang="en-US" i="1" dirty="0" smtClean="0"/>
              <a:t>Properties, design criteria, specifications and uses</a:t>
            </a:r>
            <a:endParaRPr lang="en-US" dirty="0" smtClean="0"/>
          </a:p>
          <a:p>
            <a:pPr lvl="3">
              <a:buFont typeface="Wingdings" pitchFamily="2" charset="2"/>
              <a:buChar char="v"/>
            </a:pPr>
            <a:r>
              <a:rPr lang="en-US" dirty="0" smtClean="0"/>
              <a:t>Concrete</a:t>
            </a:r>
          </a:p>
          <a:p>
            <a:pPr lvl="3">
              <a:buFont typeface="Wingdings" pitchFamily="2" charset="2"/>
              <a:buChar char="v"/>
            </a:pPr>
            <a:r>
              <a:rPr lang="en-US" dirty="0" smtClean="0"/>
              <a:t>Steel</a:t>
            </a:r>
            <a:endParaRPr lang="en-US" sz="1600" dirty="0" smtClean="0"/>
          </a:p>
          <a:p>
            <a:pPr lvl="3">
              <a:buFont typeface="Wingdings" pitchFamily="2" charset="2"/>
              <a:buChar char="v"/>
            </a:pPr>
            <a:r>
              <a:rPr lang="en-US" dirty="0" smtClean="0"/>
              <a:t>Timber and timber products</a:t>
            </a:r>
            <a:endParaRPr lang="en-US" sz="1600" dirty="0" smtClean="0"/>
          </a:p>
          <a:p>
            <a:pPr lvl="3">
              <a:buFont typeface="Wingdings" pitchFamily="2" charset="2"/>
              <a:buChar char="v"/>
            </a:pPr>
            <a:r>
              <a:rPr lang="en-US" dirty="0" smtClean="0"/>
              <a:t>Plastics </a:t>
            </a:r>
          </a:p>
          <a:p>
            <a:pPr lvl="3">
              <a:buFont typeface="Wingdings" pitchFamily="2" charset="2"/>
              <a:buChar char="v"/>
            </a:pPr>
            <a:r>
              <a:rPr lang="en-US" dirty="0" smtClean="0"/>
              <a:t>Coatings and finishes </a:t>
            </a:r>
          </a:p>
          <a:p>
            <a:pPr lvl="3">
              <a:buNone/>
            </a:pPr>
            <a:r>
              <a:rPr lang="en-US" sz="1600" dirty="0" smtClean="0"/>
              <a:t>  </a:t>
            </a:r>
          </a:p>
          <a:p>
            <a:pPr lvl="2">
              <a:buFont typeface="Wingdings" pitchFamily="2" charset="2"/>
              <a:buChar char="Ø"/>
            </a:pPr>
            <a:endParaRPr lang="en-US" i="1" dirty="0" smtClean="0"/>
          </a:p>
          <a:p>
            <a:pPr lvl="2">
              <a:buFont typeface="Wingdings" pitchFamily="2" charset="2"/>
              <a:buChar char="Ø"/>
            </a:pPr>
            <a:endParaRPr lang="en-US" i="1" dirty="0"/>
          </a:p>
          <a:p>
            <a:pPr lvl="2">
              <a:buFont typeface="Wingdings" pitchFamily="2" charset="2"/>
              <a:buChar char="Ø"/>
            </a:pPr>
            <a:endParaRPr lang="en-US" i="1" dirty="0" smtClean="0"/>
          </a:p>
          <a:p>
            <a:pPr lvl="2">
              <a:buFont typeface="Wingdings" pitchFamily="2" charset="2"/>
              <a:buChar char="Ø"/>
            </a:pPr>
            <a:r>
              <a:rPr lang="en-US" i="1" dirty="0" smtClean="0"/>
              <a:t>Experiments and Calculations </a:t>
            </a:r>
            <a:r>
              <a:rPr lang="en-US" sz="2000" dirty="0" smtClean="0"/>
              <a:t>associated with the scientific principles.</a:t>
            </a:r>
          </a:p>
          <a:p>
            <a:pPr lvl="1">
              <a:buNone/>
            </a:pPr>
            <a:endParaRPr lang="en-US" dirty="0" smtClean="0"/>
          </a:p>
        </p:txBody>
      </p:sp>
      <p:pic>
        <p:nvPicPr>
          <p:cNvPr id="4" name="Picture 2" descr="C:\Users\Vista\Desktop\construction-materials-collage_~k7266736.jpg"/>
          <p:cNvPicPr>
            <a:picLocks noChangeAspect="1" noChangeArrowheads="1"/>
          </p:cNvPicPr>
          <p:nvPr/>
        </p:nvPicPr>
        <p:blipFill>
          <a:blip r:embed="rId2" cstate="print"/>
          <a:srcRect/>
          <a:stretch>
            <a:fillRect/>
          </a:stretch>
        </p:blipFill>
        <p:spPr bwMode="auto">
          <a:xfrm>
            <a:off x="6400800" y="2618972"/>
            <a:ext cx="2557441" cy="2715028"/>
          </a:xfrm>
          <a:prstGeom prst="rect">
            <a:avLst/>
          </a:prstGeom>
          <a:noFill/>
          <a:ln w="19050">
            <a:solidFill>
              <a:schemeClr val="tx1"/>
            </a:solidFill>
          </a:ln>
        </p:spPr>
      </p:pic>
      <p:sp>
        <p:nvSpPr>
          <p:cNvPr id="6" name="Rectangle 5"/>
          <p:cNvSpPr/>
          <p:nvPr/>
        </p:nvSpPr>
        <p:spPr>
          <a:xfrm>
            <a:off x="5943600" y="5192282"/>
            <a:ext cx="29718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457200"/>
            <a:ext cx="8763000" cy="6172200"/>
          </a:xfrm>
        </p:spPr>
        <p:txBody>
          <a:bodyPr>
            <a:normAutofit lnSpcReduction="10000"/>
          </a:bodyPr>
          <a:lstStyle/>
          <a:p>
            <a:pPr>
              <a:buNone/>
            </a:pPr>
            <a:r>
              <a:rPr lang="en-US" b="1" u="sng" dirty="0" smtClean="0"/>
              <a:t>Indicative Content 2</a:t>
            </a:r>
          </a:p>
          <a:p>
            <a:pPr lvl="1">
              <a:buFont typeface="Wingdings" pitchFamily="2" charset="2"/>
              <a:buChar char="§"/>
            </a:pPr>
            <a:endParaRPr lang="en-US" dirty="0" smtClean="0"/>
          </a:p>
          <a:p>
            <a:pPr marL="393192" lvl="1" indent="0">
              <a:buSzPct val="100000"/>
              <a:buNone/>
            </a:pPr>
            <a:r>
              <a:rPr lang="en-US" dirty="0" smtClean="0"/>
              <a:t>Sustainable approaches to material choice in the build and environmental considerations….</a:t>
            </a:r>
          </a:p>
          <a:p>
            <a:pPr marL="393192" lvl="1" indent="0">
              <a:buSzPct val="100000"/>
              <a:buNone/>
            </a:pPr>
            <a:endParaRPr lang="en-US" dirty="0" smtClean="0"/>
          </a:p>
          <a:p>
            <a:pPr lvl="1">
              <a:buSzPct val="100000"/>
              <a:buNone/>
            </a:pPr>
            <a:r>
              <a:rPr lang="en-US" dirty="0" smtClean="0"/>
              <a:t>	Question:</a:t>
            </a:r>
          </a:p>
          <a:p>
            <a:pPr lvl="2">
              <a:buSzPct val="80000"/>
              <a:buFont typeface="Wingdings" pitchFamily="2" charset="2"/>
              <a:buChar char="Ø"/>
            </a:pPr>
            <a:r>
              <a:rPr lang="en-US" sz="2800" i="1" dirty="0" smtClean="0"/>
              <a:t>What principles and factors affect comfort levels</a:t>
            </a:r>
            <a:r>
              <a:rPr lang="en-US" sz="2800" dirty="0" smtClean="0"/>
              <a:t>? </a:t>
            </a:r>
          </a:p>
          <a:p>
            <a:pPr lvl="2">
              <a:buSzPct val="80000"/>
              <a:buFont typeface="Wingdings" pitchFamily="2" charset="2"/>
              <a:buChar char="Ø"/>
            </a:pPr>
            <a:endParaRPr lang="en-US" dirty="0" smtClean="0"/>
          </a:p>
          <a:p>
            <a:pPr lvl="3">
              <a:buSzPct val="80000"/>
              <a:buFont typeface="Wingdings" pitchFamily="2" charset="2"/>
              <a:buChar char="v"/>
            </a:pPr>
            <a:r>
              <a:rPr lang="en-US" dirty="0" smtClean="0"/>
              <a:t> </a:t>
            </a:r>
            <a:r>
              <a:rPr lang="en-US" b="1" dirty="0" smtClean="0">
                <a:solidFill>
                  <a:srgbClr val="0070C0"/>
                </a:solidFill>
              </a:rPr>
              <a:t>Thermal properties</a:t>
            </a:r>
          </a:p>
          <a:p>
            <a:pPr lvl="3">
              <a:buSzPct val="80000"/>
              <a:buFont typeface="Wingdings" pitchFamily="2" charset="2"/>
              <a:buChar char="v"/>
            </a:pPr>
            <a:r>
              <a:rPr lang="en-US" dirty="0" smtClean="0"/>
              <a:t> </a:t>
            </a:r>
            <a:r>
              <a:rPr lang="en-US" b="1" dirty="0" smtClean="0">
                <a:solidFill>
                  <a:srgbClr val="0070C0"/>
                </a:solidFill>
              </a:rPr>
              <a:t>Heat losses and heat gains</a:t>
            </a:r>
          </a:p>
          <a:p>
            <a:pPr lvl="3">
              <a:buSzPct val="80000"/>
              <a:buFont typeface="Wingdings" pitchFamily="2" charset="2"/>
              <a:buChar char="v"/>
            </a:pPr>
            <a:r>
              <a:rPr lang="en-US" dirty="0" smtClean="0"/>
              <a:t> </a:t>
            </a:r>
            <a:r>
              <a:rPr lang="en-US" b="1" dirty="0" smtClean="0">
                <a:solidFill>
                  <a:srgbClr val="0070C0"/>
                </a:solidFill>
              </a:rPr>
              <a:t>Illumination (natural and artificial</a:t>
            </a:r>
            <a:r>
              <a:rPr lang="en-US" dirty="0" smtClean="0"/>
              <a:t>)</a:t>
            </a:r>
          </a:p>
          <a:p>
            <a:pPr lvl="3">
              <a:buSzPct val="80000"/>
              <a:buFont typeface="Wingdings" pitchFamily="2" charset="2"/>
              <a:buChar char="v"/>
            </a:pPr>
            <a:r>
              <a:rPr lang="en-US" dirty="0" smtClean="0"/>
              <a:t> </a:t>
            </a:r>
            <a:r>
              <a:rPr lang="en-US" b="1" dirty="0" smtClean="0">
                <a:solidFill>
                  <a:srgbClr val="0070C0"/>
                </a:solidFill>
              </a:rPr>
              <a:t>Sound transmission </a:t>
            </a:r>
          </a:p>
          <a:p>
            <a:pPr lvl="3">
              <a:buSzPct val="80000"/>
              <a:buFont typeface="Wingdings" pitchFamily="2" charset="2"/>
              <a:buChar char="v"/>
            </a:pPr>
            <a:r>
              <a:rPr lang="en-US" dirty="0" smtClean="0"/>
              <a:t> </a:t>
            </a:r>
            <a:r>
              <a:rPr lang="en-US" b="1" dirty="0" smtClean="0">
                <a:solidFill>
                  <a:srgbClr val="0070C0"/>
                </a:solidFill>
              </a:rPr>
              <a:t>Provision of hot/cold water/waste removal</a:t>
            </a:r>
          </a:p>
          <a:p>
            <a:pPr lvl="3">
              <a:buSzPct val="80000"/>
              <a:buFont typeface="Wingdings" pitchFamily="2" charset="2"/>
              <a:buChar char="v"/>
            </a:pPr>
            <a:r>
              <a:rPr lang="en-US" dirty="0" smtClean="0"/>
              <a:t> </a:t>
            </a:r>
            <a:r>
              <a:rPr lang="en-US" b="1" dirty="0" smtClean="0">
                <a:solidFill>
                  <a:srgbClr val="0070C0"/>
                </a:solidFill>
              </a:rPr>
              <a:t>Air Quality</a:t>
            </a:r>
          </a:p>
          <a:p>
            <a:pPr lvl="3">
              <a:buSzPct val="80000"/>
              <a:buNone/>
            </a:pPr>
            <a:endParaRPr lang="en-US" dirty="0" smtClean="0"/>
          </a:p>
          <a:p>
            <a:pPr lvl="3">
              <a:buSzPct val="80000"/>
              <a:buNone/>
            </a:pPr>
            <a:r>
              <a:rPr lang="en-US" sz="2600" dirty="0" smtClean="0"/>
              <a:t>How is material choice linked here?</a:t>
            </a:r>
          </a:p>
          <a:p>
            <a:pPr lvl="3">
              <a:buSzPct val="80000"/>
              <a:buNone/>
            </a:pP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 calcmode="lin" valueType="num">
                                      <p:cBhvr additive="base">
                                        <p:cTn id="3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additive="base">
                                        <p:cTn id="3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anim calcmode="lin" valueType="num">
                                      <p:cBhvr additive="base">
                                        <p:cTn id="4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304800"/>
            <a:ext cx="8534400" cy="6019800"/>
          </a:xfrm>
        </p:spPr>
        <p:txBody>
          <a:bodyPr>
            <a:normAutofit/>
          </a:bodyPr>
          <a:lstStyle/>
          <a:p>
            <a:pPr>
              <a:buNone/>
            </a:pPr>
            <a:r>
              <a:rPr lang="en-US" b="1" u="sng" dirty="0" smtClean="0"/>
              <a:t>Indicative Content 3</a:t>
            </a:r>
          </a:p>
          <a:p>
            <a:pPr lvl="1">
              <a:buFont typeface="Wingdings" pitchFamily="2" charset="2"/>
              <a:buChar char="§"/>
            </a:pPr>
            <a:endParaRPr lang="en-US" dirty="0" smtClean="0"/>
          </a:p>
          <a:p>
            <a:pPr lvl="1">
              <a:buFont typeface="Wingdings" pitchFamily="2" charset="2"/>
              <a:buChar char="§"/>
            </a:pPr>
            <a:r>
              <a:rPr lang="en-US" dirty="0" smtClean="0"/>
              <a:t>Structural behaviour of construction components…mix design, quality control, constituent materials to achieve ends.</a:t>
            </a:r>
          </a:p>
          <a:p>
            <a:pPr lvl="2">
              <a:buNone/>
            </a:pPr>
            <a:r>
              <a:rPr lang="en-US" dirty="0" smtClean="0"/>
              <a:t>	Question:</a:t>
            </a:r>
          </a:p>
          <a:p>
            <a:pPr lvl="2">
              <a:buFont typeface="Wingdings" pitchFamily="2" charset="2"/>
              <a:buChar char="Ø"/>
            </a:pPr>
            <a:r>
              <a:rPr lang="en-US" sz="2600" i="1" dirty="0" smtClean="0"/>
              <a:t>What does Structural behaviour depend on??</a:t>
            </a:r>
          </a:p>
          <a:p>
            <a:pPr lvl="2">
              <a:buFont typeface="Wingdings" pitchFamily="2" charset="2"/>
              <a:buChar char="Ø"/>
            </a:pPr>
            <a:endParaRPr lang="en-US" dirty="0" smtClean="0"/>
          </a:p>
          <a:p>
            <a:pPr lvl="2">
              <a:buFont typeface="Wingdings" pitchFamily="2" charset="2"/>
              <a:buChar char="v"/>
            </a:pPr>
            <a:r>
              <a:rPr lang="en-US" b="1" dirty="0" smtClean="0">
                <a:solidFill>
                  <a:srgbClr val="0070C0"/>
                </a:solidFill>
              </a:rPr>
              <a:t>The  use of the building</a:t>
            </a:r>
          </a:p>
          <a:p>
            <a:pPr lvl="2">
              <a:buFont typeface="Wingdings" pitchFamily="2" charset="2"/>
              <a:buChar char="v"/>
            </a:pPr>
            <a:r>
              <a:rPr lang="en-US" b="1" dirty="0" smtClean="0">
                <a:solidFill>
                  <a:srgbClr val="0070C0"/>
                </a:solidFill>
              </a:rPr>
              <a:t>Its </a:t>
            </a:r>
            <a:r>
              <a:rPr lang="en-US" b="1" dirty="0">
                <a:solidFill>
                  <a:srgbClr val="0070C0"/>
                </a:solidFill>
              </a:rPr>
              <a:t>loading </a:t>
            </a:r>
            <a:endParaRPr lang="en-US" b="1" dirty="0" smtClean="0">
              <a:solidFill>
                <a:srgbClr val="0070C0"/>
              </a:solidFill>
            </a:endParaRPr>
          </a:p>
          <a:p>
            <a:pPr lvl="2">
              <a:buFont typeface="Wingdings" pitchFamily="2" charset="2"/>
              <a:buChar char="v"/>
            </a:pPr>
            <a:r>
              <a:rPr lang="en-US" b="1" dirty="0" smtClean="0">
                <a:solidFill>
                  <a:srgbClr val="0070C0"/>
                </a:solidFill>
              </a:rPr>
              <a:t>The inherent properties </a:t>
            </a:r>
          </a:p>
          <a:p>
            <a:pPr lvl="2">
              <a:buNone/>
            </a:pPr>
            <a:r>
              <a:rPr lang="en-US" dirty="0" smtClean="0"/>
              <a:t>     </a:t>
            </a:r>
            <a:r>
              <a:rPr lang="en-US" b="1" dirty="0" smtClean="0">
                <a:solidFill>
                  <a:srgbClr val="0070C0"/>
                </a:solidFill>
              </a:rPr>
              <a:t>of the materials used </a:t>
            </a:r>
          </a:p>
          <a:p>
            <a:pPr lvl="2">
              <a:buNone/>
            </a:pPr>
            <a:r>
              <a:rPr lang="en-US" dirty="0" smtClean="0"/>
              <a:t>     </a:t>
            </a:r>
            <a:r>
              <a:rPr lang="en-US" b="1" dirty="0" smtClean="0">
                <a:solidFill>
                  <a:srgbClr val="0070C0"/>
                </a:solidFill>
              </a:rPr>
              <a:t>to construct it</a:t>
            </a:r>
          </a:p>
          <a:p>
            <a:pPr lvl="2">
              <a:buNone/>
            </a:pPr>
            <a:endParaRPr lang="en-US" dirty="0" smtClean="0"/>
          </a:p>
        </p:txBody>
      </p:sp>
      <p:pic>
        <p:nvPicPr>
          <p:cNvPr id="2052" name="Picture 4" descr="File:Marina Bay Sands in the evening - 20101120.jpg">
            <a:hlinkClick r:id="rId2"/>
          </p:cNvPr>
          <p:cNvPicPr>
            <a:picLocks noChangeAspect="1" noChangeArrowheads="1"/>
          </p:cNvPicPr>
          <p:nvPr/>
        </p:nvPicPr>
        <p:blipFill>
          <a:blip r:embed="rId3" cstate="print"/>
          <a:srcRect/>
          <a:stretch>
            <a:fillRect/>
          </a:stretch>
        </p:blipFill>
        <p:spPr bwMode="auto">
          <a:xfrm>
            <a:off x="4686370" y="3733800"/>
            <a:ext cx="3848029" cy="2563750"/>
          </a:xfrm>
          <a:prstGeom prst="rect">
            <a:avLst/>
          </a:prstGeom>
          <a:noFill/>
          <a:ln w="19050">
            <a:solidFill>
              <a:schemeClr val="tx1"/>
            </a:solidFill>
          </a:ln>
        </p:spPr>
      </p:pic>
      <p:sp>
        <p:nvSpPr>
          <p:cNvPr id="5" name="Rectangle 4"/>
          <p:cNvSpPr/>
          <p:nvPr/>
        </p:nvSpPr>
        <p:spPr>
          <a:xfrm>
            <a:off x="48006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Marina Bay Sands, Singapore</a:t>
            </a:r>
            <a:endParaRPr lang="en-US" dirty="0">
              <a:solidFill>
                <a:schemeClr val="tx1"/>
              </a:solidFill>
            </a:endParaRPr>
          </a:p>
        </p:txBody>
      </p:sp>
      <p:sp>
        <p:nvSpPr>
          <p:cNvPr id="2" name="TextBox 1"/>
          <p:cNvSpPr txBox="1"/>
          <p:nvPr/>
        </p:nvSpPr>
        <p:spPr>
          <a:xfrm>
            <a:off x="2895599" y="1981200"/>
            <a:ext cx="5638800" cy="369332"/>
          </a:xfrm>
          <a:prstGeom prst="rect">
            <a:avLst/>
          </a:prstGeom>
          <a:noFill/>
        </p:spPr>
        <p:txBody>
          <a:bodyPr wrap="square" rtlCol="0">
            <a:spAutoFit/>
          </a:bodyPr>
          <a:lstStyle/>
          <a:p>
            <a:r>
              <a:rPr lang="en-GB" b="1" dirty="0" smtClean="0">
                <a:solidFill>
                  <a:srgbClr val="FF0000"/>
                </a:solidFill>
              </a:rPr>
              <a:t>Aims …..Material choice, Properties and Behaviour</a:t>
            </a:r>
            <a:endParaRPr lang="en-GB"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 calcmode="lin" valueType="num">
                                      <p:cBhvr additive="base">
                                        <p:cTn id="2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arm8.staticflickr.com/7361/8945280772_52b556b223_o.jpg">
            <a:hlinkClick r:id="rId2"/>
          </p:cNvPr>
          <p:cNvPicPr>
            <a:picLocks noChangeAspect="1" noChangeArrowheads="1"/>
          </p:cNvPicPr>
          <p:nvPr/>
        </p:nvPicPr>
        <p:blipFill>
          <a:blip r:embed="rId3" cstate="print"/>
          <a:srcRect/>
          <a:stretch>
            <a:fillRect/>
          </a:stretch>
        </p:blipFill>
        <p:spPr bwMode="auto">
          <a:xfrm>
            <a:off x="-1" y="11851"/>
            <a:ext cx="9144001" cy="6846149"/>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1950</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C:\Users\Allan\Desktop\WENNIE AND ALLAN PHOTO'S\KL, SPORE, KUCHING 2012 XMAS\268.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2015</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IMG_008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Rectangle 2"/>
          <p:cNvSpPr/>
          <p:nvPr/>
        </p:nvSpPr>
        <p:spPr>
          <a:xfrm>
            <a:off x="0" y="0"/>
            <a:ext cx="5139548" cy="1200329"/>
          </a:xfrm>
          <a:prstGeom prst="rect">
            <a:avLst/>
          </a:prstGeom>
        </p:spPr>
        <p:txBody>
          <a:bodyPr wrap="none">
            <a:spAutoFit/>
          </a:bodyPr>
          <a:lstStyle/>
          <a:p>
            <a:r>
              <a:rPr lang="en-US" sz="2400" dirty="0" smtClean="0"/>
              <a:t>Marina Bay Sands Complex, Singapore.</a:t>
            </a:r>
          </a:p>
          <a:p>
            <a:endParaRPr lang="en-US" sz="2400" dirty="0" smtClean="0"/>
          </a:p>
          <a:p>
            <a:endParaRPr lang="en-GB" sz="2400" dirty="0"/>
          </a:p>
        </p:txBody>
      </p:sp>
      <p:sp>
        <p:nvSpPr>
          <p:cNvPr id="4" name="Rectangle 3"/>
          <p:cNvSpPr/>
          <p:nvPr/>
        </p:nvSpPr>
        <p:spPr>
          <a:xfrm>
            <a:off x="0" y="381000"/>
            <a:ext cx="4648200" cy="1692771"/>
          </a:xfrm>
          <a:prstGeom prst="rect">
            <a:avLst/>
          </a:prstGeom>
        </p:spPr>
        <p:txBody>
          <a:bodyPr wrap="square">
            <a:spAutoFit/>
          </a:bodyPr>
          <a:lstStyle/>
          <a:p>
            <a:r>
              <a:rPr lang="en-GB" sz="1400" dirty="0" smtClean="0"/>
              <a:t>Opened July 2010</a:t>
            </a:r>
          </a:p>
          <a:p>
            <a:r>
              <a:rPr lang="en-GB" dirty="0" smtClean="0"/>
              <a:t>53 Storey Hotel – Three tower blocks</a:t>
            </a:r>
          </a:p>
          <a:p>
            <a:r>
              <a:rPr lang="en-GB" dirty="0" smtClean="0"/>
              <a:t>Central lobby Arboretum </a:t>
            </a:r>
          </a:p>
          <a:p>
            <a:r>
              <a:rPr lang="en-GB" dirty="0" smtClean="0"/>
              <a:t>Restaurants</a:t>
            </a:r>
          </a:p>
          <a:p>
            <a:r>
              <a:rPr lang="en-GB" dirty="0" smtClean="0"/>
              <a:t>Casino</a:t>
            </a:r>
          </a:p>
          <a:p>
            <a:r>
              <a:rPr lang="en-GB" dirty="0" smtClean="0"/>
              <a:t>Shopping Mall</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WENNIE AND ALLAN PHOTO'S\KL, SPORE, KUCHING 2012 XMAS\272.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1676400" y="8546"/>
            <a:ext cx="6248400" cy="369332"/>
          </a:xfrm>
          <a:prstGeom prst="rect">
            <a:avLst/>
          </a:prstGeom>
          <a:solidFill>
            <a:schemeClr val="bg2"/>
          </a:solidFill>
        </p:spPr>
        <p:txBody>
          <a:bodyPr wrap="square" rtlCol="0">
            <a:spAutoFit/>
          </a:bodyPr>
          <a:lstStyle/>
          <a:p>
            <a:r>
              <a:rPr lang="en-GB" b="1" dirty="0" smtClean="0"/>
              <a:t>Glass domed roof – Shopping Mall over three levels</a:t>
            </a:r>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WENNIE AND ALLAN PHOTO'S\KL, SPORE, KUCHING 2012 XMAS\27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057400" y="0"/>
            <a:ext cx="4800600" cy="369332"/>
          </a:xfrm>
          <a:prstGeom prst="rect">
            <a:avLst/>
          </a:prstGeom>
          <a:solidFill>
            <a:schemeClr val="bg2"/>
          </a:solidFill>
        </p:spPr>
        <p:txBody>
          <a:bodyPr wrap="square" rtlCol="0">
            <a:spAutoFit/>
          </a:bodyPr>
          <a:lstStyle/>
          <a:p>
            <a:r>
              <a:rPr lang="en-GB" b="1" dirty="0" smtClean="0"/>
              <a:t>‘Mini Venice’ canal system in the basement</a:t>
            </a:r>
            <a:endParaRPr lang="en-GB"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view over the side: An artist's impression shows the Skypark that tops the Marina Bay Sands hotel towers, including the infinity pool"/>
          <p:cNvPicPr>
            <a:picLocks noChangeAspect="1" noChangeArrowheads="1"/>
          </p:cNvPicPr>
          <p:nvPr/>
        </p:nvPicPr>
        <p:blipFill>
          <a:blip r:embed="rId2" cstate="print"/>
          <a:srcRect/>
          <a:stretch>
            <a:fillRect/>
          </a:stretch>
        </p:blipFill>
        <p:spPr bwMode="auto">
          <a:xfrm>
            <a:off x="228600" y="1752600"/>
            <a:ext cx="8610600" cy="4638675"/>
          </a:xfrm>
          <a:prstGeom prst="rect">
            <a:avLst/>
          </a:prstGeom>
          <a:noFill/>
          <a:ln w="19050">
            <a:solidFill>
              <a:schemeClr val="tx1"/>
            </a:solidFill>
          </a:ln>
        </p:spPr>
      </p:pic>
      <p:sp>
        <p:nvSpPr>
          <p:cNvPr id="3" name="Rectangle 2"/>
          <p:cNvSpPr/>
          <p:nvPr/>
        </p:nvSpPr>
        <p:spPr>
          <a:xfrm>
            <a:off x="381000" y="228600"/>
            <a:ext cx="5189113" cy="769441"/>
          </a:xfrm>
          <a:prstGeom prst="rect">
            <a:avLst/>
          </a:prstGeom>
        </p:spPr>
        <p:txBody>
          <a:bodyPr wrap="none">
            <a:spAutoFit/>
          </a:bodyPr>
          <a:lstStyle/>
          <a:p>
            <a:r>
              <a:rPr lang="en-US" sz="4400" dirty="0" smtClean="0">
                <a:solidFill>
                  <a:schemeClr val="accent2">
                    <a:lumMod val="75000"/>
                  </a:schemeClr>
                </a:solidFill>
                <a:latin typeface="+mj-lt"/>
              </a:rPr>
              <a:t>Materials Engineering</a:t>
            </a:r>
            <a:endParaRPr lang="en-GB" sz="4400" dirty="0">
              <a:solidFill>
                <a:schemeClr val="accent2">
                  <a:lumMod val="75000"/>
                </a:schemeClr>
              </a:solidFill>
              <a:latin typeface="+mj-lt"/>
            </a:endParaRPr>
          </a:p>
        </p:txBody>
      </p:sp>
      <p:sp>
        <p:nvSpPr>
          <p:cNvPr id="4" name="Rectangle 3"/>
          <p:cNvSpPr/>
          <p:nvPr/>
        </p:nvSpPr>
        <p:spPr>
          <a:xfrm>
            <a:off x="533400" y="990600"/>
            <a:ext cx="2999539" cy="369332"/>
          </a:xfrm>
          <a:prstGeom prst="rect">
            <a:avLst/>
          </a:prstGeom>
        </p:spPr>
        <p:txBody>
          <a:bodyPr wrap="none">
            <a:spAutoFit/>
          </a:bodyPr>
          <a:lstStyle/>
          <a:p>
            <a:r>
              <a:rPr lang="en-US" dirty="0" smtClean="0"/>
              <a:t>Marina Bay Sands, Singapore.</a:t>
            </a:r>
            <a:endParaRPr lang="en-GB" dirty="0"/>
          </a:p>
        </p:txBody>
      </p:sp>
      <p:sp>
        <p:nvSpPr>
          <p:cNvPr id="5" name="TextBox 4"/>
          <p:cNvSpPr txBox="1"/>
          <p:nvPr/>
        </p:nvSpPr>
        <p:spPr>
          <a:xfrm>
            <a:off x="6172200" y="1905000"/>
            <a:ext cx="2514600" cy="923330"/>
          </a:xfrm>
          <a:prstGeom prst="rect">
            <a:avLst/>
          </a:prstGeom>
          <a:noFill/>
        </p:spPr>
        <p:txBody>
          <a:bodyPr wrap="square" rtlCol="0">
            <a:spAutoFit/>
          </a:bodyPr>
          <a:lstStyle/>
          <a:p>
            <a:r>
              <a:rPr lang="en-GB" dirty="0" smtClean="0"/>
              <a:t>100 metre cantilever</a:t>
            </a:r>
          </a:p>
          <a:p>
            <a:r>
              <a:rPr lang="en-GB" dirty="0" smtClean="0"/>
              <a:t>Tropical roof gardens</a:t>
            </a:r>
          </a:p>
          <a:p>
            <a:r>
              <a:rPr lang="en-GB" dirty="0" smtClean="0"/>
              <a:t>Fitness centre</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 infinity... and beyond! The pool stretches 150 metres, three times the length of an Olympic swimming pool "/>
          <p:cNvPicPr>
            <a:picLocks noChangeAspect="1" noChangeArrowheads="1"/>
          </p:cNvPicPr>
          <p:nvPr/>
        </p:nvPicPr>
        <p:blipFill>
          <a:blip r:embed="rId2" cstate="print"/>
          <a:srcRect/>
          <a:stretch>
            <a:fillRect/>
          </a:stretch>
        </p:blipFill>
        <p:spPr bwMode="auto">
          <a:xfrm>
            <a:off x="304800" y="1676400"/>
            <a:ext cx="8458200" cy="4876801"/>
          </a:xfrm>
          <a:prstGeom prst="rect">
            <a:avLst/>
          </a:prstGeom>
          <a:noFill/>
          <a:ln w="19050">
            <a:solidFill>
              <a:schemeClr val="tx1"/>
            </a:solidFill>
          </a:ln>
        </p:spPr>
      </p:pic>
      <p:sp>
        <p:nvSpPr>
          <p:cNvPr id="4" name="Rectangle 3"/>
          <p:cNvSpPr/>
          <p:nvPr/>
        </p:nvSpPr>
        <p:spPr>
          <a:xfrm>
            <a:off x="304800" y="304800"/>
            <a:ext cx="5189113" cy="769441"/>
          </a:xfrm>
          <a:prstGeom prst="rect">
            <a:avLst/>
          </a:prstGeom>
        </p:spPr>
        <p:txBody>
          <a:bodyPr wrap="none">
            <a:spAutoFit/>
          </a:bodyPr>
          <a:lstStyle/>
          <a:p>
            <a:r>
              <a:rPr lang="en-US" sz="4400" dirty="0" smtClean="0">
                <a:solidFill>
                  <a:schemeClr val="accent2">
                    <a:lumMod val="75000"/>
                  </a:schemeClr>
                </a:solidFill>
                <a:latin typeface="+mj-lt"/>
              </a:rPr>
              <a:t>Materials Engineering</a:t>
            </a:r>
            <a:endParaRPr lang="en-GB" sz="4400" dirty="0">
              <a:solidFill>
                <a:schemeClr val="accent2">
                  <a:lumMod val="75000"/>
                </a:schemeClr>
              </a:solidFill>
              <a:latin typeface="+mj-lt"/>
            </a:endParaRPr>
          </a:p>
        </p:txBody>
      </p:sp>
      <p:sp>
        <p:nvSpPr>
          <p:cNvPr id="5" name="Rectangle 4"/>
          <p:cNvSpPr/>
          <p:nvPr/>
        </p:nvSpPr>
        <p:spPr>
          <a:xfrm>
            <a:off x="457200" y="1066800"/>
            <a:ext cx="2999539" cy="369332"/>
          </a:xfrm>
          <a:prstGeom prst="rect">
            <a:avLst/>
          </a:prstGeom>
        </p:spPr>
        <p:txBody>
          <a:bodyPr wrap="none">
            <a:spAutoFit/>
          </a:bodyPr>
          <a:lstStyle/>
          <a:p>
            <a:r>
              <a:rPr lang="en-US" dirty="0" smtClean="0"/>
              <a:t>Marina Bay Sands, Singapore.</a:t>
            </a:r>
            <a:endParaRPr lang="en-GB" dirty="0"/>
          </a:p>
        </p:txBody>
      </p:sp>
      <p:sp>
        <p:nvSpPr>
          <p:cNvPr id="6" name="TextBox 5"/>
          <p:cNvSpPr txBox="1"/>
          <p:nvPr/>
        </p:nvSpPr>
        <p:spPr>
          <a:xfrm>
            <a:off x="533400" y="1905000"/>
            <a:ext cx="2743200" cy="381000"/>
          </a:xfrm>
          <a:prstGeom prst="rect">
            <a:avLst/>
          </a:prstGeom>
          <a:noFill/>
        </p:spPr>
        <p:txBody>
          <a:bodyPr wrap="square" rtlCol="0">
            <a:spAutoFit/>
          </a:bodyPr>
          <a:lstStyle/>
          <a:p>
            <a:r>
              <a:rPr lang="en-GB" dirty="0" smtClean="0"/>
              <a:t>Infinity pool</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AL\STUDENTS\sky-park-singapore-12.jpg"/>
          <p:cNvPicPr>
            <a:picLocks noChangeAspect="1" noChangeArrowheads="1"/>
          </p:cNvPicPr>
          <p:nvPr/>
        </p:nvPicPr>
        <p:blipFill>
          <a:blip r:embed="rId2" cstate="print"/>
          <a:srcRect/>
          <a:stretch>
            <a:fillRect/>
          </a:stretch>
        </p:blipFill>
        <p:spPr bwMode="auto">
          <a:xfrm>
            <a:off x="3505200" y="152400"/>
            <a:ext cx="5448300" cy="6600825"/>
          </a:xfrm>
          <a:prstGeom prst="rect">
            <a:avLst/>
          </a:prstGeom>
          <a:noFill/>
          <a:ln w="19050">
            <a:solidFill>
              <a:schemeClr val="tx1"/>
            </a:solidFill>
          </a:ln>
        </p:spPr>
      </p:pic>
      <p:sp>
        <p:nvSpPr>
          <p:cNvPr id="3" name="Rectangle 2"/>
          <p:cNvSpPr/>
          <p:nvPr/>
        </p:nvSpPr>
        <p:spPr>
          <a:xfrm>
            <a:off x="381000" y="1295400"/>
            <a:ext cx="2999539" cy="369332"/>
          </a:xfrm>
          <a:prstGeom prst="rect">
            <a:avLst/>
          </a:prstGeom>
        </p:spPr>
        <p:txBody>
          <a:bodyPr wrap="none">
            <a:spAutoFit/>
          </a:bodyPr>
          <a:lstStyle/>
          <a:p>
            <a:r>
              <a:rPr lang="en-US" dirty="0" smtClean="0"/>
              <a:t>Marina Bay Sands, Singapore.</a:t>
            </a:r>
            <a:endParaRPr lang="en-GB" dirty="0"/>
          </a:p>
        </p:txBody>
      </p:sp>
      <p:sp>
        <p:nvSpPr>
          <p:cNvPr id="4" name="TextBox 3"/>
          <p:cNvSpPr txBox="1"/>
          <p:nvPr/>
        </p:nvSpPr>
        <p:spPr>
          <a:xfrm>
            <a:off x="457200" y="2057400"/>
            <a:ext cx="3200400" cy="2123658"/>
          </a:xfrm>
          <a:prstGeom prst="rect">
            <a:avLst/>
          </a:prstGeom>
          <a:noFill/>
        </p:spPr>
        <p:txBody>
          <a:bodyPr wrap="square" rtlCol="0">
            <a:spAutoFit/>
          </a:bodyPr>
          <a:lstStyle/>
          <a:p>
            <a:r>
              <a:rPr lang="en-GB" sz="2400" dirty="0" smtClean="0"/>
              <a:t>Central  Walkway</a:t>
            </a:r>
          </a:p>
          <a:p>
            <a:endParaRPr lang="en-GB" dirty="0" smtClean="0"/>
          </a:p>
          <a:p>
            <a:r>
              <a:rPr lang="en-GB" dirty="0" smtClean="0"/>
              <a:t>Orientation for :</a:t>
            </a:r>
          </a:p>
          <a:p>
            <a:endParaRPr lang="en-GB" dirty="0" smtClean="0"/>
          </a:p>
          <a:p>
            <a:r>
              <a:rPr lang="en-GB" dirty="0" smtClean="0"/>
              <a:t>Maximum Natural Light</a:t>
            </a:r>
          </a:p>
          <a:p>
            <a:endParaRPr lang="en-GB" dirty="0" smtClean="0"/>
          </a:p>
          <a:p>
            <a:r>
              <a:rPr lang="en-GB" dirty="0" smtClean="0"/>
              <a:t>Best Ventilation</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066800"/>
            <a:ext cx="8229600" cy="4983163"/>
          </a:xfrm>
        </p:spPr>
        <p:txBody>
          <a:bodyPr>
            <a:normAutofit/>
          </a:bodyPr>
          <a:lstStyle/>
          <a:p>
            <a:pPr>
              <a:buNone/>
            </a:pPr>
            <a:r>
              <a:rPr lang="en-US" b="1" u="sng" dirty="0" smtClean="0"/>
              <a:t>Implementation</a:t>
            </a:r>
          </a:p>
          <a:p>
            <a:pPr>
              <a:buNone/>
            </a:pPr>
            <a:endParaRPr lang="en-US" b="1" u="sng" dirty="0" smtClean="0"/>
          </a:p>
          <a:p>
            <a:pPr lvl="1">
              <a:buFont typeface="Wingdings" pitchFamily="2" charset="2"/>
              <a:buChar char="§"/>
            </a:pPr>
            <a:r>
              <a:rPr lang="en-US" dirty="0" smtClean="0"/>
              <a:t>Module will have a strong practical focus </a:t>
            </a:r>
          </a:p>
          <a:p>
            <a:pPr lvl="1">
              <a:buNone/>
            </a:pPr>
            <a:r>
              <a:rPr lang="en-US" dirty="0" smtClean="0"/>
              <a:t>   We will look at how Design, Construction and Environmental considerations inter-relate.</a:t>
            </a:r>
          </a:p>
          <a:p>
            <a:pPr lvl="1">
              <a:buNone/>
            </a:pPr>
            <a:endParaRPr lang="en-US" dirty="0" smtClean="0"/>
          </a:p>
        </p:txBody>
      </p:sp>
      <p:sp>
        <p:nvSpPr>
          <p:cNvPr id="5" name="Rectangle 4"/>
          <p:cNvSpPr/>
          <p:nvPr/>
        </p:nvSpPr>
        <p:spPr>
          <a:xfrm>
            <a:off x="5105400" y="5943600"/>
            <a:ext cx="35814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http://t2.gstatic.com/images?q=tbn:ANd9GcRLYshd95tBlgMAqHZgoX5j4bvYQV6hdDf76OIHik77gAPLMYHVvA"/>
          <p:cNvPicPr>
            <a:picLocks noChangeAspect="1" noChangeArrowheads="1"/>
          </p:cNvPicPr>
          <p:nvPr/>
        </p:nvPicPr>
        <p:blipFill>
          <a:blip r:embed="rId2" cstate="print"/>
          <a:srcRect/>
          <a:stretch>
            <a:fillRect/>
          </a:stretch>
        </p:blipFill>
        <p:spPr bwMode="auto">
          <a:xfrm>
            <a:off x="5976937" y="3555753"/>
            <a:ext cx="1838325" cy="2387847"/>
          </a:xfrm>
          <a:prstGeom prst="rect">
            <a:avLst/>
          </a:prstGeom>
          <a:noFill/>
          <a:ln w="19050">
            <a:solidFill>
              <a:schemeClr val="tx1"/>
            </a:solidFill>
          </a:ln>
        </p:spPr>
      </p:pic>
      <p:pic>
        <p:nvPicPr>
          <p:cNvPr id="8196" name="Picture 4" descr="http://warunathejana.wordpress.com/files/2009/06/31.jpg"/>
          <p:cNvPicPr>
            <a:picLocks noChangeAspect="1" noChangeArrowheads="1"/>
          </p:cNvPicPr>
          <p:nvPr/>
        </p:nvPicPr>
        <p:blipFill>
          <a:blip r:embed="rId3" cstate="print"/>
          <a:srcRect/>
          <a:stretch>
            <a:fillRect/>
          </a:stretch>
        </p:blipFill>
        <p:spPr bwMode="auto">
          <a:xfrm>
            <a:off x="1143000" y="3558381"/>
            <a:ext cx="3932693" cy="22098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228600"/>
            <a:ext cx="6248400" cy="8217634"/>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dirty="0" smtClean="0">
                <a:solidFill>
                  <a:srgbClr val="FF0000"/>
                </a:solidFill>
              </a:rPr>
              <a:t>October 1st  to November 1oth led by Allan</a:t>
            </a:r>
          </a:p>
          <a:p>
            <a:pPr>
              <a:buNone/>
            </a:pPr>
            <a:endParaRPr lang="en-US" sz="2000" dirty="0" smtClean="0"/>
          </a:p>
          <a:p>
            <a:pPr>
              <a:buNone/>
            </a:pPr>
            <a:r>
              <a:rPr lang="en-US" sz="2000" b="1" dirty="0" smtClean="0"/>
              <a:t>Mechanical and Physical properties of construction materials </a:t>
            </a:r>
          </a:p>
          <a:p>
            <a:pPr>
              <a:buNone/>
            </a:pPr>
            <a:r>
              <a:rPr lang="en-US" sz="2000" b="1" dirty="0" smtClean="0"/>
              <a:t>Stress/Strain/Shear and its measurement</a:t>
            </a:r>
          </a:p>
          <a:p>
            <a:pPr>
              <a:buNone/>
            </a:pPr>
            <a:r>
              <a:rPr lang="en-US" sz="2000" b="1" dirty="0" smtClean="0"/>
              <a:t>Characteristics of framing materials</a:t>
            </a:r>
          </a:p>
          <a:p>
            <a:pPr>
              <a:buNone/>
            </a:pPr>
            <a:r>
              <a:rPr lang="en-US" sz="2000" b="1" dirty="0" smtClean="0"/>
              <a:t>Cast and Test methods</a:t>
            </a:r>
          </a:p>
          <a:p>
            <a:pPr>
              <a:buNone/>
            </a:pPr>
            <a:r>
              <a:rPr lang="en-US" sz="2000" b="1" dirty="0" smtClean="0"/>
              <a:t>Sampling</a:t>
            </a:r>
          </a:p>
          <a:p>
            <a:pPr>
              <a:buNone/>
            </a:pPr>
            <a:endParaRPr lang="en-US" sz="2000" dirty="0" smtClean="0"/>
          </a:p>
          <a:p>
            <a:pPr>
              <a:buNone/>
            </a:pPr>
            <a:r>
              <a:rPr lang="en-US" sz="2000" dirty="0" smtClean="0">
                <a:solidFill>
                  <a:srgbClr val="FF0000"/>
                </a:solidFill>
              </a:rPr>
              <a:t>November 10th  to January 2021 led by Keerthi</a:t>
            </a:r>
          </a:p>
          <a:p>
            <a:pPr>
              <a:buNone/>
            </a:pPr>
            <a:r>
              <a:rPr lang="en-US" sz="2000" b="1" dirty="0" smtClean="0"/>
              <a:t> </a:t>
            </a:r>
          </a:p>
          <a:p>
            <a:pPr>
              <a:buNone/>
            </a:pPr>
            <a:r>
              <a:rPr lang="en-US" sz="2000" b="1" dirty="0" smtClean="0"/>
              <a:t>Strengths</a:t>
            </a:r>
          </a:p>
          <a:p>
            <a:pPr>
              <a:buNone/>
            </a:pPr>
            <a:r>
              <a:rPr lang="en-US" sz="2000" b="1" dirty="0" smtClean="0"/>
              <a:t>Composite materials</a:t>
            </a:r>
          </a:p>
          <a:p>
            <a:pPr>
              <a:buNone/>
            </a:pPr>
            <a:r>
              <a:rPr lang="en-US" sz="2000" b="1" dirty="0" smtClean="0"/>
              <a:t>Replaced aggregates</a:t>
            </a:r>
          </a:p>
          <a:p>
            <a:pPr>
              <a:buNone/>
            </a:pPr>
            <a:r>
              <a:rPr lang="en-US" sz="2000" b="1" dirty="0" smtClean="0"/>
              <a:t>Structural Timber</a:t>
            </a:r>
          </a:p>
          <a:p>
            <a:pPr>
              <a:buNone/>
            </a:pPr>
            <a:r>
              <a:rPr lang="en-US" sz="2000" b="1" dirty="0" smtClean="0"/>
              <a:t>Flexible pavements</a:t>
            </a:r>
          </a:p>
          <a:p>
            <a:pPr>
              <a:buNone/>
            </a:pPr>
            <a:endParaRPr lang="en-US" sz="2000" b="1" dirty="0" smtClean="0"/>
          </a:p>
          <a:p>
            <a:pPr>
              <a:buNone/>
            </a:pPr>
            <a:endParaRPr lang="en-US" sz="2000" b="1" dirty="0" smtClean="0"/>
          </a:p>
          <a:p>
            <a:pPr>
              <a:buNone/>
            </a:pPr>
            <a:endParaRPr lang="en-US" b="1"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6629400" y="1066800"/>
            <a:ext cx="1990725" cy="2295526"/>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3716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Assignments for this module… </a:t>
            </a:r>
          </a:p>
          <a:p>
            <a:pPr lvl="2">
              <a:buFont typeface="Wingdings" pitchFamily="2" charset="2"/>
              <a:buChar char="§"/>
            </a:pPr>
            <a:r>
              <a:rPr lang="en-US" sz="2400" dirty="0" smtClean="0"/>
              <a:t>     </a:t>
            </a:r>
            <a:r>
              <a:rPr lang="en-US" sz="2400" b="1" dirty="0" smtClean="0"/>
              <a:t>2 Piece of written coursework.</a:t>
            </a:r>
            <a:endParaRPr lang="en-US" sz="2200" b="1" dirty="0" smtClean="0"/>
          </a:p>
          <a:p>
            <a:pPr lvl="2">
              <a:buFont typeface="Wingdings" pitchFamily="2" charset="2"/>
              <a:buChar char="Ø"/>
            </a:pPr>
            <a:endParaRPr lang="en-US" sz="2400" dirty="0" smtClean="0"/>
          </a:p>
          <a:p>
            <a:pPr lvl="2">
              <a:buFont typeface="Wingdings" pitchFamily="2" charset="2"/>
              <a:buChar char="Ø"/>
            </a:pPr>
            <a:r>
              <a:rPr lang="en-US" sz="2400" dirty="0"/>
              <a:t>A</a:t>
            </a:r>
            <a:r>
              <a:rPr lang="en-US" sz="2400" dirty="0" smtClean="0"/>
              <a:t>ssessments will count 40% PART ONE</a:t>
            </a:r>
          </a:p>
          <a:p>
            <a:pPr marL="667512" lvl="2" indent="0">
              <a:buNone/>
            </a:pPr>
            <a:r>
              <a:rPr lang="en-US" sz="2400" dirty="0"/>
              <a:t> </a:t>
            </a:r>
            <a:r>
              <a:rPr lang="en-US" sz="2400" dirty="0" smtClean="0"/>
              <a:t>                                           60% PART TWO</a:t>
            </a:r>
          </a:p>
          <a:p>
            <a:pPr marL="667512" lvl="2" indent="0">
              <a:buNone/>
            </a:pPr>
            <a:r>
              <a:rPr lang="en-US" sz="2400" dirty="0" smtClean="0"/>
              <a:t>   towards your final mark</a:t>
            </a:r>
          </a:p>
          <a:p>
            <a:pPr lvl="2">
              <a:buNone/>
            </a:pPr>
            <a:endParaRPr lang="en-US" sz="2400" dirty="0" smtClean="0"/>
          </a:p>
          <a:p>
            <a:pPr lvl="3">
              <a:buNone/>
            </a:pPr>
            <a:endParaRPr lang="en-US" dirty="0" smtClean="0"/>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410200" y="990600"/>
            <a:ext cx="3219450" cy="1308599"/>
          </a:xfrm>
          <a:prstGeom prst="rect">
            <a:avLst/>
          </a:prstGeom>
          <a:noFill/>
        </p:spPr>
      </p:pic>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6553200" y="381000"/>
            <a:ext cx="762000" cy="762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04800" y="547301"/>
            <a:ext cx="8534400" cy="710963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1</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CHARACTERISTICS AND PROPERTIES OF MATERIALS</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p>
          <a:p>
            <a:pPr marL="0" marR="0" lvl="0" indent="0" algn="l" defTabSz="914400" rtl="0" eaLnBrk="1" fontAlgn="base" latinLnBrk="0" hangingPunct="1">
              <a:lnSpc>
                <a:spcPct val="100000"/>
              </a:lnSpc>
              <a:spcBef>
                <a:spcPct val="0"/>
              </a:spcBef>
              <a:spcAft>
                <a:spcPct val="0"/>
              </a:spcAft>
              <a:buClrTx/>
              <a:buSzTx/>
              <a:buFontTx/>
              <a:buNone/>
              <a:tabLst/>
            </a:pPr>
            <a:endParaRPr lang="en-GB" dirty="0">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Written Research essay</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October</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1</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st</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2020</a:t>
            </a: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November</a:t>
            </a:r>
            <a:r>
              <a:rPr lang="en-GB" dirty="0" smtClean="0">
                <a:latin typeface="Arial" pitchFamily="34" charset="0"/>
                <a:ea typeface="Calibri" pitchFamily="34" charset="0"/>
                <a:cs typeface="Times New Roman" pitchFamily="18" charset="0"/>
              </a:rPr>
              <a:t> 20th 2020</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2</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lang="en-GB" b="1" dirty="0" smtClean="0">
                <a:solidFill>
                  <a:srgbClr val="0070C0"/>
                </a:solidFill>
                <a:latin typeface="Arial" pitchFamily="34" charset="0"/>
                <a:ea typeface="Calibri" pitchFamily="34" charset="0"/>
                <a:cs typeface="Times New Roman" pitchFamily="18" charset="0"/>
              </a:rPr>
              <a:t>PRACTICAL PORTFOLIO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a:t>
            </a:r>
            <a:r>
              <a:rPr lang="en-GB" dirty="0" smtClean="0">
                <a:latin typeface="Arial" pitchFamily="34" charset="0"/>
                <a:ea typeface="Calibri" pitchFamily="34" charset="0"/>
                <a:cs typeface="Times New Roman" pitchFamily="18" charset="0"/>
              </a:rPr>
              <a:t>November</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2020 </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a:t>
            </a:r>
            <a:r>
              <a:rPr lang="en-GB" dirty="0" smtClean="0">
                <a:latin typeface="Arial" pitchFamily="34" charset="0"/>
                <a:ea typeface="Calibri" pitchFamily="34" charset="0"/>
                <a:cs typeface="Times New Roman" pitchFamily="18" charset="0"/>
              </a:rPr>
              <a:t>January </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2021</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261"/>
            <a:ext cx="8229600" cy="1143000"/>
          </a:xfrm>
        </p:spPr>
        <p:txBody>
          <a:bodyPr>
            <a:normAutofit/>
          </a:bodyPr>
          <a:lstStyle/>
          <a:p>
            <a:r>
              <a:rPr lang="en-GB" sz="3200" dirty="0" smtClean="0">
                <a:latin typeface="Lucida Sans Unicode" pitchFamily="34" charset="0"/>
                <a:cs typeface="Lucida Sans Unicode" pitchFamily="34" charset="0"/>
              </a:rPr>
              <a:t>What is Environment ?</a:t>
            </a:r>
            <a:endParaRPr lang="en-GB" sz="3200" dirty="0">
              <a:latin typeface="Lucida Sans Unicode" pitchFamily="34" charset="0"/>
              <a:cs typeface="Lucida Sans Unicode" pitchFamily="34" charset="0"/>
            </a:endParaRPr>
          </a:p>
        </p:txBody>
      </p:sp>
      <p:sp>
        <p:nvSpPr>
          <p:cNvPr id="3" name="Content Placeholder 2"/>
          <p:cNvSpPr>
            <a:spLocks noGrp="1"/>
          </p:cNvSpPr>
          <p:nvPr>
            <p:ph idx="1"/>
          </p:nvPr>
        </p:nvSpPr>
        <p:spPr>
          <a:xfrm>
            <a:off x="1187624" y="1447800"/>
            <a:ext cx="7344816" cy="4800600"/>
          </a:xfrm>
        </p:spPr>
        <p:txBody>
          <a:bodyPr>
            <a:normAutofit/>
          </a:bodyPr>
          <a:lstStyle/>
          <a:p>
            <a:r>
              <a:rPr lang="en-GB" sz="2800" b="1" dirty="0" smtClean="0">
                <a:solidFill>
                  <a:srgbClr val="0070C0"/>
                </a:solidFill>
                <a:latin typeface="Lucida Sans Unicode" pitchFamily="34" charset="0"/>
                <a:cs typeface="Lucida Sans Unicode" pitchFamily="34" charset="0"/>
              </a:rPr>
              <a:t>The Natural Environment :</a:t>
            </a:r>
          </a:p>
          <a:p>
            <a:pPr>
              <a:buNone/>
            </a:pPr>
            <a:r>
              <a:rPr lang="en-GB" dirty="0" smtClean="0"/>
              <a:t>   </a:t>
            </a:r>
            <a:r>
              <a:rPr lang="en-GB" sz="2400" dirty="0" smtClean="0">
                <a:latin typeface="Lucida Sans Unicode" pitchFamily="34" charset="0"/>
                <a:cs typeface="Lucida Sans Unicode" pitchFamily="34" charset="0"/>
              </a:rPr>
              <a:t>Comprises the entire physical surroundings, ecology, fauna and flora </a:t>
            </a:r>
            <a:r>
              <a:rPr lang="en-GB" sz="2400" b="1" dirty="0" smtClean="0">
                <a:solidFill>
                  <a:srgbClr val="00B0F0"/>
                </a:solidFill>
                <a:latin typeface="Lucida Sans Unicode" pitchFamily="34" charset="0"/>
                <a:cs typeface="Lucida Sans Unicode" pitchFamily="34" charset="0"/>
              </a:rPr>
              <a:t>without human presence or interference.</a:t>
            </a:r>
          </a:p>
          <a:p>
            <a:pPr>
              <a:buNone/>
            </a:pPr>
            <a:endParaRPr lang="en-GB" dirty="0" smtClean="0"/>
          </a:p>
          <a:p>
            <a:pPr>
              <a:buFont typeface="Arial" pitchFamily="34" charset="0"/>
              <a:buChar char="•"/>
            </a:pPr>
            <a:r>
              <a:rPr lang="en-GB" sz="2800" b="1" dirty="0" smtClean="0">
                <a:solidFill>
                  <a:srgbClr val="0070C0"/>
                </a:solidFill>
                <a:latin typeface="Lucida Sans Unicode" pitchFamily="34" charset="0"/>
                <a:cs typeface="Lucida Sans Unicode" pitchFamily="34" charset="0"/>
              </a:rPr>
              <a:t>The Built Environment :</a:t>
            </a:r>
          </a:p>
          <a:p>
            <a:pPr>
              <a:buNone/>
            </a:pPr>
            <a:r>
              <a:rPr lang="en-GB" sz="2400" dirty="0" smtClean="0">
                <a:solidFill>
                  <a:srgbClr val="0070C0"/>
                </a:solidFill>
              </a:rPr>
              <a:t>  </a:t>
            </a:r>
            <a:r>
              <a:rPr lang="en-GB" sz="2400" dirty="0" smtClean="0"/>
              <a:t>  </a:t>
            </a:r>
            <a:r>
              <a:rPr lang="en-GB" sz="2400" dirty="0" smtClean="0">
                <a:latin typeface="Lucida Sans Unicode" pitchFamily="34" charset="0"/>
                <a:cs typeface="Lucida Sans Unicode" pitchFamily="34" charset="0"/>
              </a:rPr>
              <a:t>Comprises the buildings and structures that humans construct within the Natural Environment.</a:t>
            </a:r>
            <a:endParaRPr lang="en-GB" sz="2400" dirty="0" smtClean="0">
              <a:solidFill>
                <a:srgbClr val="0070C0"/>
              </a:solidFill>
              <a:latin typeface="Lucida Sans Unicode" pitchFamily="34" charset="0"/>
              <a:cs typeface="Lucida Sans Unicode" pitchFamily="34" charset="0"/>
            </a:endParaRPr>
          </a:p>
          <a:p>
            <a:pPr>
              <a:buNone/>
            </a:pPr>
            <a:r>
              <a:rPr lang="en-GB" dirty="0" smtClean="0">
                <a:solidFill>
                  <a:srgbClr val="0070C0"/>
                </a:solidFill>
              </a:rPr>
              <a:t>   </a:t>
            </a:r>
            <a:endParaRPr lang="en-GB" dirty="0">
              <a:solidFill>
                <a:srgbClr val="0070C0"/>
              </a:solidFill>
            </a:endParaRPr>
          </a:p>
        </p:txBody>
      </p:sp>
    </p:spTree>
    <p:extLst>
      <p:ext uri="{BB962C8B-B14F-4D97-AF65-F5344CB8AC3E}">
        <p14:creationId xmlns:p14="http://schemas.microsoft.com/office/powerpoint/2010/main" val="403301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228600"/>
            <a:ext cx="7951216" cy="646331"/>
          </a:xfrm>
          <a:prstGeom prst="rect">
            <a:avLst/>
          </a:prstGeom>
        </p:spPr>
        <p:txBody>
          <a:bodyPr wrap="none">
            <a:spAutoFit/>
          </a:bodyPr>
          <a:lstStyle/>
          <a:p>
            <a:r>
              <a:rPr lang="en-GB" sz="3600" u="sng" dirty="0">
                <a:solidFill>
                  <a:srgbClr val="0070C0"/>
                </a:solidFill>
                <a:latin typeface="Lucida Sans Unicode" pitchFamily="34" charset="0"/>
                <a:cs typeface="Lucida Sans Unicode" pitchFamily="34" charset="0"/>
              </a:rPr>
              <a:t>Connection between Environments</a:t>
            </a:r>
            <a:endParaRPr lang="en-GB" sz="3600" dirty="0"/>
          </a:p>
        </p:txBody>
      </p:sp>
      <p:sp>
        <p:nvSpPr>
          <p:cNvPr id="3" name="Subtitle 2"/>
          <p:cNvSpPr txBox="1">
            <a:spLocks/>
          </p:cNvSpPr>
          <p:nvPr/>
        </p:nvSpPr>
        <p:spPr>
          <a:xfrm>
            <a:off x="1187624" y="836712"/>
            <a:ext cx="7435552" cy="642832"/>
          </a:xfrm>
          <a:prstGeom prst="rect">
            <a:avLst/>
          </a:prstGeom>
        </p:spPr>
        <p:txBody>
          <a:bodyPr>
            <a:normAutofit fontScale="25000" lnSpcReduction="20000"/>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Modern buildings comprise many types of:</a:t>
            </a:r>
          </a:p>
          <a:p>
            <a:pPr algn="just">
              <a:lnSpc>
                <a:spcPct val="120000"/>
              </a:lnSpc>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Design</a:t>
            </a:r>
          </a:p>
          <a:p>
            <a:pPr algn="just">
              <a:lnSpc>
                <a:spcPct val="120000"/>
              </a:lnSpc>
            </a:pPr>
            <a:r>
              <a:rPr lang="en-GB" sz="6400" b="1" dirty="0" smtClean="0">
                <a:solidFill>
                  <a:srgbClr val="0070C0"/>
                </a:solidFill>
                <a:latin typeface="Lucida Sans Unicode" pitchFamily="34" charset="0"/>
                <a:cs typeface="Lucida Sans Unicode" pitchFamily="34" charset="0"/>
              </a:rPr>
              <a:t>  Materials </a:t>
            </a:r>
          </a:p>
          <a:p>
            <a:pPr algn="just">
              <a:lnSpc>
                <a:spcPct val="120000"/>
              </a:lnSpc>
            </a:pPr>
            <a:r>
              <a:rPr lang="en-GB" sz="6400" b="1" dirty="0" smtClean="0">
                <a:solidFill>
                  <a:srgbClr val="0070C0"/>
                </a:solidFill>
                <a:latin typeface="Lucida Sans Unicode" pitchFamily="34" charset="0"/>
                <a:cs typeface="Lucida Sans Unicode" pitchFamily="34" charset="0"/>
              </a:rPr>
              <a:t>  Construction Technique</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8000" b="1" dirty="0" smtClean="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Aim is to provide an internal environment that </a:t>
            </a:r>
          </a:p>
          <a:p>
            <a:pPr marL="0" indent="0" algn="just">
              <a:lnSpc>
                <a:spcPct val="120000"/>
              </a:lnSpc>
              <a:buNone/>
            </a:pPr>
            <a:r>
              <a:rPr lang="en-GB" sz="9600" b="1" dirty="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   is different from the external environment.</a:t>
            </a:r>
          </a:p>
          <a:p>
            <a:pPr algn="just">
              <a:lnSpc>
                <a:spcPct val="120000"/>
              </a:lnSpc>
            </a:pPr>
            <a:r>
              <a:rPr lang="en-GB" sz="8000" b="1" dirty="0" smtClean="0">
                <a:solidFill>
                  <a:srgbClr val="0070C0"/>
                </a:solidFill>
                <a:latin typeface="Lucida Sans Unicode" pitchFamily="34" charset="0"/>
                <a:cs typeface="Lucida Sans Unicode" pitchFamily="34" charset="0"/>
              </a:rPr>
              <a:t>   </a:t>
            </a:r>
            <a:r>
              <a:rPr lang="en-GB" sz="7200" b="1" dirty="0" smtClean="0">
                <a:solidFill>
                  <a:srgbClr val="0070C0"/>
                </a:solidFill>
                <a:latin typeface="Lucida Sans Unicode" pitchFamily="34" charset="0"/>
                <a:cs typeface="Lucida Sans Unicode" pitchFamily="34" charset="0"/>
              </a:rPr>
              <a:t>What do we mean by that?</a:t>
            </a:r>
          </a:p>
          <a:p>
            <a:pPr algn="just">
              <a:lnSpc>
                <a:spcPct val="120000"/>
              </a:lnSpc>
            </a:pPr>
            <a:endParaRPr lang="en-GB" sz="7200" b="1" dirty="0" smtClean="0">
              <a:solidFill>
                <a:srgbClr val="0070C0"/>
              </a:solidFill>
              <a:latin typeface="Lucida Sans Unicode" pitchFamily="34" charset="0"/>
              <a:cs typeface="Lucida Sans Unicode" pitchFamily="34" charset="0"/>
            </a:endParaRPr>
          </a:p>
          <a:p>
            <a:pPr algn="just">
              <a:lnSpc>
                <a:spcPct val="120000"/>
              </a:lnSpc>
            </a:pPr>
            <a:r>
              <a:rPr lang="en-GB" sz="6400" b="1" dirty="0" smtClean="0">
                <a:latin typeface="Lucida Sans Unicode" pitchFamily="34" charset="0"/>
                <a:cs typeface="Lucida Sans Unicode" pitchFamily="34" charset="0"/>
              </a:rPr>
              <a:t>The built environment ‘responds’ to the natural</a:t>
            </a:r>
            <a:r>
              <a:rPr lang="en-GB" sz="6400" dirty="0" smtClean="0">
                <a:latin typeface="Lucida Sans Unicode" pitchFamily="34" charset="0"/>
                <a:cs typeface="Lucida Sans Unicode" pitchFamily="34" charset="0"/>
              </a:rPr>
              <a:t>....so different types  of buildings are found in different parts of the world and in different climates.</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Climate</a:t>
            </a:r>
            <a:r>
              <a:rPr lang="en-GB" sz="6400" dirty="0" smtClean="0">
                <a:latin typeface="Lucida Sans Unicode" pitchFamily="34" charset="0"/>
                <a:cs typeface="Lucida Sans Unicode" pitchFamily="34" charset="0"/>
              </a:rPr>
              <a:t> is the </a:t>
            </a:r>
            <a:r>
              <a:rPr lang="en-GB" sz="6400" b="1" dirty="0" smtClean="0">
                <a:latin typeface="Lucida Sans Unicode" pitchFamily="34" charset="0"/>
                <a:cs typeface="Lucida Sans Unicode" pitchFamily="34" charset="0"/>
              </a:rPr>
              <a:t>Major</a:t>
            </a:r>
            <a:r>
              <a:rPr lang="en-GB" sz="6400" dirty="0" smtClean="0">
                <a:latin typeface="Lucida Sans Unicode" pitchFamily="34" charset="0"/>
                <a:cs typeface="Lucida Sans Unicode" pitchFamily="34" charset="0"/>
              </a:rPr>
              <a:t> factor</a:t>
            </a:r>
          </a:p>
          <a:p>
            <a:pPr marL="0" indent="0" algn="just">
              <a:lnSpc>
                <a:spcPct val="120000"/>
              </a:lnSpc>
              <a:buNone/>
            </a:pPr>
            <a:r>
              <a:rPr lang="en-GB" sz="6400" dirty="0" smtClean="0">
                <a:latin typeface="Lucida Sans Unicode" pitchFamily="34" charset="0"/>
                <a:cs typeface="Lucida Sans Unicode" pitchFamily="34" charset="0"/>
              </a:rPr>
              <a:t>      along with </a:t>
            </a:r>
            <a:r>
              <a:rPr lang="en-GB" sz="6400" b="1" dirty="0" smtClean="0">
                <a:solidFill>
                  <a:srgbClr val="0070C0"/>
                </a:solidFill>
                <a:latin typeface="Lucida Sans Unicode" pitchFamily="34" charset="0"/>
                <a:cs typeface="Lucida Sans Unicode" pitchFamily="34" charset="0"/>
              </a:rPr>
              <a:t>Building Materials and Special Skills</a:t>
            </a:r>
          </a:p>
          <a:p>
            <a:pPr marL="0" indent="0" algn="just">
              <a:lnSpc>
                <a:spcPct val="120000"/>
              </a:lnSpc>
              <a:buNone/>
            </a:pPr>
            <a:r>
              <a:rPr lang="en-GB" sz="6400" b="1" dirty="0">
                <a:solidFill>
                  <a:srgbClr val="0070C0"/>
                </a:solidFill>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                      Local Traditions </a:t>
            </a:r>
            <a:r>
              <a:rPr lang="en-GB" sz="6400" dirty="0" smtClean="0">
                <a:latin typeface="Lucida Sans Unicode" pitchFamily="34" charset="0"/>
                <a:cs typeface="Lucida Sans Unicode" pitchFamily="34" charset="0"/>
              </a:rPr>
              <a:t>and...</a:t>
            </a:r>
          </a:p>
          <a:p>
            <a:pPr marL="0" indent="0" algn="just">
              <a:lnSpc>
                <a:spcPct val="120000"/>
              </a:lnSpc>
              <a:buNone/>
            </a:pPr>
            <a:r>
              <a:rPr lang="en-GB" sz="6400" dirty="0">
                <a:latin typeface="Lucida Sans Unicode" pitchFamily="34" charset="0"/>
                <a:cs typeface="Lucida Sans Unicode" pitchFamily="34" charset="0"/>
              </a:rPr>
              <a:t> </a:t>
            </a: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International Architectural style</a:t>
            </a:r>
          </a:p>
          <a:p>
            <a:pPr marL="0" indent="0" algn="just">
              <a:lnSpc>
                <a:spcPct val="120000"/>
              </a:lnSpc>
              <a:buNone/>
            </a:pPr>
            <a:r>
              <a:rPr lang="en-GB" sz="6400" dirty="0" smtClean="0">
                <a:latin typeface="Lucida Sans Unicode" pitchFamily="34" charset="0"/>
                <a:cs typeface="Lucida Sans Unicode" pitchFamily="34" charset="0"/>
              </a:rPr>
              <a:t>   </a:t>
            </a:r>
          </a:p>
          <a:p>
            <a:endParaRPr lang="en-GB" sz="64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sp>
        <p:nvSpPr>
          <p:cNvPr id="4" name="TextBox 3"/>
          <p:cNvSpPr txBox="1"/>
          <p:nvPr/>
        </p:nvSpPr>
        <p:spPr>
          <a:xfrm>
            <a:off x="6553200" y="6300168"/>
            <a:ext cx="2590800" cy="369332"/>
          </a:xfrm>
          <a:prstGeom prst="rect">
            <a:avLst/>
          </a:prstGeom>
          <a:noFill/>
        </p:spPr>
        <p:txBody>
          <a:bodyPr wrap="square" rtlCol="0">
            <a:spAutoFit/>
          </a:bodyPr>
          <a:lstStyle/>
          <a:p>
            <a:r>
              <a:rPr lang="en-GB" dirty="0" smtClean="0"/>
              <a:t>Working Abroad?</a:t>
            </a:r>
            <a:endParaRPr lang="en-GB" dirty="0"/>
          </a:p>
        </p:txBody>
      </p:sp>
    </p:spTree>
    <p:extLst>
      <p:ext uri="{BB962C8B-B14F-4D97-AF65-F5344CB8AC3E}">
        <p14:creationId xmlns:p14="http://schemas.microsoft.com/office/powerpoint/2010/main" val="400278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 calcmode="lin" valueType="num">
                                      <p:cBhvr additive="base">
                                        <p:cTn id="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anim calcmode="lin" valueType="num">
                                      <p:cBhvr additive="base">
                                        <p:cTn id="1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2" end="12"/>
                                            </p:txEl>
                                          </p:spTgt>
                                        </p:tgtEl>
                                        <p:attrNameLst>
                                          <p:attrName>style.visibility</p:attrName>
                                        </p:attrNameLst>
                                      </p:cBhvr>
                                      <p:to>
                                        <p:strVal val="visible"/>
                                      </p:to>
                                    </p:set>
                                    <p:anim calcmode="lin" valueType="num">
                                      <p:cBhvr additive="base">
                                        <p:cTn id="1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3" end="13"/>
                                            </p:txEl>
                                          </p:spTgt>
                                        </p:tgtEl>
                                        <p:attrNameLst>
                                          <p:attrName>style.visibility</p:attrName>
                                        </p:attrNameLst>
                                      </p:cBhvr>
                                      <p:to>
                                        <p:strVal val="visible"/>
                                      </p:to>
                                    </p:set>
                                    <p:anim calcmode="lin" valueType="num">
                                      <p:cBhvr additive="base">
                                        <p:cTn id="2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14" end="14"/>
                                            </p:txEl>
                                          </p:spTgt>
                                        </p:tgtEl>
                                        <p:attrNameLst>
                                          <p:attrName>style.visibility</p:attrName>
                                        </p:attrNameLst>
                                      </p:cBhvr>
                                      <p:to>
                                        <p:strVal val="visible"/>
                                      </p:to>
                                    </p:set>
                                    <p:anim calcmode="lin" valueType="num">
                                      <p:cBhvr additive="base">
                                        <p:cTn id="2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malaysiasite.nl/images/kampong1.gif"/>
          <p:cNvPicPr>
            <a:picLocks noChangeAspect="1" noChangeArrowheads="1"/>
          </p:cNvPicPr>
          <p:nvPr/>
        </p:nvPicPr>
        <p:blipFill>
          <a:blip r:embed="rId2" cstate="print"/>
          <a:srcRect/>
          <a:stretch>
            <a:fillRect/>
          </a:stretch>
        </p:blipFill>
        <p:spPr bwMode="auto">
          <a:xfrm>
            <a:off x="2439591" y="2204864"/>
            <a:ext cx="6507435" cy="4401294"/>
          </a:xfrm>
          <a:prstGeom prst="rect">
            <a:avLst/>
          </a:prstGeom>
          <a:noFill/>
        </p:spPr>
      </p:pic>
      <p:sp>
        <p:nvSpPr>
          <p:cNvPr id="3" name="Rectangle 2"/>
          <p:cNvSpPr/>
          <p:nvPr/>
        </p:nvSpPr>
        <p:spPr>
          <a:xfrm>
            <a:off x="2987824" y="764704"/>
            <a:ext cx="5940152" cy="1323439"/>
          </a:xfrm>
          <a:prstGeom prst="rect">
            <a:avLst/>
          </a:prstGeom>
        </p:spPr>
        <p:txBody>
          <a:bodyPr wrap="square">
            <a:spAutoFit/>
          </a:bodyPr>
          <a:lstStyle/>
          <a:p>
            <a:pPr algn="just"/>
            <a:r>
              <a:rPr lang="en-GB" sz="1600" dirty="0" smtClean="0">
                <a:latin typeface="Lucida Sans Unicode" pitchFamily="34" charset="0"/>
                <a:cs typeface="Lucida Sans Unicode" pitchFamily="34" charset="0"/>
              </a:rPr>
              <a:t>Structure raised on stilts, with wooden, bamboo, or thatched walls and a thatched roof, the house is designed to suit the tropical climate. Has an open interior, promoting good cross ventilation and lighting through and under the house.</a:t>
            </a:r>
            <a:endParaRPr lang="en-GB" sz="1600" dirty="0">
              <a:latin typeface="Lucida Sans Unicode" pitchFamily="34" charset="0"/>
              <a:cs typeface="Lucida Sans Unicode" pitchFamily="34" charset="0"/>
            </a:endParaRPr>
          </a:p>
        </p:txBody>
      </p:sp>
      <p:sp>
        <p:nvSpPr>
          <p:cNvPr id="4" name="TextBox 3"/>
          <p:cNvSpPr txBox="1"/>
          <p:nvPr/>
        </p:nvSpPr>
        <p:spPr>
          <a:xfrm>
            <a:off x="179512" y="332656"/>
            <a:ext cx="2808312" cy="1569660"/>
          </a:xfrm>
          <a:prstGeom prst="rect">
            <a:avLst/>
          </a:prstGeom>
          <a:noFill/>
        </p:spPr>
        <p:txBody>
          <a:bodyPr wrap="square" rtlCol="0">
            <a:spAutoFit/>
          </a:bodyPr>
          <a:lstStyle/>
          <a:p>
            <a:r>
              <a:rPr lang="en-GB" sz="4000" dirty="0" smtClean="0">
                <a:latin typeface="Lucida Sans Unicode" pitchFamily="34" charset="0"/>
                <a:cs typeface="Lucida Sans Unicode" pitchFamily="34" charset="0"/>
              </a:rPr>
              <a:t>Malaysian </a:t>
            </a:r>
            <a:r>
              <a:rPr lang="en-GB" sz="2800" dirty="0" smtClean="0">
                <a:latin typeface="Lucida Sans Unicode" pitchFamily="34" charset="0"/>
                <a:cs typeface="Lucida Sans Unicode" pitchFamily="34" charset="0"/>
              </a:rPr>
              <a:t>KAMPONG house</a:t>
            </a:r>
            <a:endParaRPr lang="en-GB" sz="2800" dirty="0">
              <a:latin typeface="Lucida Sans Unicode" pitchFamily="34" charset="0"/>
              <a:cs typeface="Lucida Sans Unicode" pitchFamily="34" charset="0"/>
            </a:endParaRPr>
          </a:p>
        </p:txBody>
      </p:sp>
      <p:sp>
        <p:nvSpPr>
          <p:cNvPr id="5" name="TextBox 4"/>
          <p:cNvSpPr txBox="1"/>
          <p:nvPr/>
        </p:nvSpPr>
        <p:spPr>
          <a:xfrm>
            <a:off x="1043608" y="4869160"/>
            <a:ext cx="1872208" cy="1200329"/>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  Climate</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Tradition</a:t>
            </a:r>
          </a:p>
          <a:p>
            <a:endParaRPr lang="en-GB" dirty="0"/>
          </a:p>
        </p:txBody>
      </p:sp>
      <p:sp>
        <p:nvSpPr>
          <p:cNvPr id="6" name="Rectangle 5"/>
          <p:cNvSpPr/>
          <p:nvPr/>
        </p:nvSpPr>
        <p:spPr>
          <a:xfrm>
            <a:off x="179512" y="4437112"/>
            <a:ext cx="2185214" cy="369332"/>
          </a:xfrm>
          <a:prstGeom prst="rect">
            <a:avLst/>
          </a:prstGeom>
        </p:spPr>
        <p:txBody>
          <a:bodyPr wrap="none">
            <a:spAutoFit/>
          </a:bodyPr>
          <a:lstStyle/>
          <a:p>
            <a:r>
              <a:rPr lang="en-GB" b="1" dirty="0" smtClean="0">
                <a:latin typeface="Lucida Sans Unicode" pitchFamily="34" charset="0"/>
                <a:cs typeface="Lucida Sans Unicode" pitchFamily="34" charset="0"/>
              </a:rPr>
              <a:t>Building Materials</a:t>
            </a:r>
          </a:p>
        </p:txBody>
      </p:sp>
    </p:spTree>
    <p:extLst>
      <p:ext uri="{BB962C8B-B14F-4D97-AF65-F5344CB8AC3E}">
        <p14:creationId xmlns:p14="http://schemas.microsoft.com/office/powerpoint/2010/main" val="32309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descr="http://www.freewebs.com/indiacanada/igloo.jpg"/>
          <p:cNvPicPr>
            <a:picLocks noChangeAspect="1" noChangeArrowheads="1"/>
          </p:cNvPicPr>
          <p:nvPr/>
        </p:nvPicPr>
        <p:blipFill>
          <a:blip r:embed="rId2" cstate="print"/>
          <a:srcRect/>
          <a:stretch>
            <a:fillRect/>
          </a:stretch>
        </p:blipFill>
        <p:spPr bwMode="auto">
          <a:xfrm>
            <a:off x="4716016" y="3537012"/>
            <a:ext cx="4211960" cy="3158970"/>
          </a:xfrm>
          <a:prstGeom prst="rect">
            <a:avLst/>
          </a:prstGeom>
          <a:noFill/>
        </p:spPr>
      </p:pic>
      <p:pic>
        <p:nvPicPr>
          <p:cNvPr id="3082" name="Picture 10" descr="http://t0.gstatic.com/images?q=tbn:ANd9GcQ12us9VFht7lM5MXtF2CbmsfbOF-_RYGz_84iNuzCdhKVNe6Gd"/>
          <p:cNvPicPr>
            <a:picLocks noChangeAspect="1" noChangeArrowheads="1"/>
          </p:cNvPicPr>
          <p:nvPr/>
        </p:nvPicPr>
        <p:blipFill>
          <a:blip r:embed="rId3" cstate="print"/>
          <a:srcRect/>
          <a:stretch>
            <a:fillRect/>
          </a:stretch>
        </p:blipFill>
        <p:spPr bwMode="auto">
          <a:xfrm>
            <a:off x="4716016" y="502258"/>
            <a:ext cx="4184501" cy="2835652"/>
          </a:xfrm>
          <a:prstGeom prst="rect">
            <a:avLst/>
          </a:prstGeom>
          <a:noFill/>
        </p:spPr>
      </p:pic>
      <p:sp>
        <p:nvSpPr>
          <p:cNvPr id="7" name="Rectangle 6"/>
          <p:cNvSpPr/>
          <p:nvPr/>
        </p:nvSpPr>
        <p:spPr>
          <a:xfrm>
            <a:off x="251520" y="0"/>
            <a:ext cx="2592288" cy="1569660"/>
          </a:xfrm>
          <a:prstGeom prst="rect">
            <a:avLst/>
          </a:prstGeom>
        </p:spPr>
        <p:txBody>
          <a:bodyPr wrap="square">
            <a:spAutoFit/>
          </a:bodyPr>
          <a:lstStyle/>
          <a:p>
            <a:endParaRPr lang="en-GB" sz="2800" dirty="0" smtClean="0">
              <a:latin typeface="Lucida Sans Unicode" pitchFamily="34" charset="0"/>
              <a:cs typeface="Lucida Sans Unicode" pitchFamily="34" charset="0"/>
            </a:endParaRPr>
          </a:p>
          <a:p>
            <a:r>
              <a:rPr lang="en-GB" sz="4000" b="1" dirty="0" smtClean="0">
                <a:latin typeface="Lucida Sans Unicode" pitchFamily="34" charset="0"/>
                <a:cs typeface="Lucida Sans Unicode" pitchFamily="34" charset="0"/>
              </a:rPr>
              <a:t>INUIT</a:t>
            </a:r>
          </a:p>
          <a:p>
            <a:r>
              <a:rPr lang="en-GB" sz="2800" dirty="0" smtClean="0">
                <a:latin typeface="Lucida Sans Unicode" pitchFamily="34" charset="0"/>
                <a:cs typeface="Lucida Sans Unicode" pitchFamily="34" charset="0"/>
              </a:rPr>
              <a:t>Igloo house</a:t>
            </a:r>
            <a:endParaRPr lang="en-GB" sz="2800" dirty="0"/>
          </a:p>
        </p:txBody>
      </p:sp>
      <p:sp>
        <p:nvSpPr>
          <p:cNvPr id="8" name="TextBox 7"/>
          <p:cNvSpPr txBox="1"/>
          <p:nvPr/>
        </p:nvSpPr>
        <p:spPr>
          <a:xfrm>
            <a:off x="1115616" y="3861048"/>
            <a:ext cx="2232248" cy="1477328"/>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Skills</a:t>
            </a:r>
            <a:endParaRPr lang="en-GB" b="1" dirty="0">
              <a:latin typeface="Lucida Sans Unicode" pitchFamily="34" charset="0"/>
              <a:cs typeface="Lucida Sans Unicode" pitchFamily="34" charset="0"/>
            </a:endParaRPr>
          </a:p>
        </p:txBody>
      </p:sp>
      <p:sp>
        <p:nvSpPr>
          <p:cNvPr id="9" name="TextBox 8"/>
          <p:cNvSpPr txBox="1"/>
          <p:nvPr/>
        </p:nvSpPr>
        <p:spPr>
          <a:xfrm>
            <a:off x="1043608" y="1772816"/>
            <a:ext cx="3384376" cy="1938992"/>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The igloo is an iconic structure which will keep internal temperatures at 0 degrees C while the outside temperature is</a:t>
            </a:r>
          </a:p>
          <a:p>
            <a:r>
              <a:rPr lang="en-GB" sz="2000" dirty="0" smtClean="0">
                <a:latin typeface="Lucida Sans Unicode" pitchFamily="34" charset="0"/>
                <a:cs typeface="Lucida Sans Unicode" pitchFamily="34" charset="0"/>
              </a:rPr>
              <a:t>-40 degree.</a:t>
            </a:r>
            <a:endParaRPr lang="en-GB" sz="2000" dirty="0">
              <a:latin typeface="Lucida Sans Unicode" pitchFamily="34" charset="0"/>
              <a:cs typeface="Lucida Sans Unicode" pitchFamily="34" charset="0"/>
            </a:endParaRPr>
          </a:p>
        </p:txBody>
      </p:sp>
      <p:sp>
        <p:nvSpPr>
          <p:cNvPr id="10" name="Rectangle 9"/>
          <p:cNvSpPr/>
          <p:nvPr/>
        </p:nvSpPr>
        <p:spPr>
          <a:xfrm>
            <a:off x="1115616" y="5733256"/>
            <a:ext cx="4572000" cy="646331"/>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spTree>
    <p:extLst>
      <p:ext uri="{BB962C8B-B14F-4D97-AF65-F5344CB8AC3E}">
        <p14:creationId xmlns:p14="http://schemas.microsoft.com/office/powerpoint/2010/main" val="29936712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AutoShape 4"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2" name="Picture 8" descr="http://www.alaska-in-pictures.com/data/media/9/log-cabin-heavy-snow_398.jpg"/>
          <p:cNvPicPr>
            <a:picLocks noChangeAspect="1" noChangeArrowheads="1"/>
          </p:cNvPicPr>
          <p:nvPr/>
        </p:nvPicPr>
        <p:blipFill>
          <a:blip r:embed="rId2" cstate="print"/>
          <a:srcRect/>
          <a:stretch>
            <a:fillRect/>
          </a:stretch>
        </p:blipFill>
        <p:spPr bwMode="auto">
          <a:xfrm>
            <a:off x="4427984" y="237106"/>
            <a:ext cx="4385692" cy="2951909"/>
          </a:xfrm>
          <a:prstGeom prst="rect">
            <a:avLst/>
          </a:prstGeom>
          <a:noFill/>
        </p:spPr>
      </p:pic>
      <p:sp>
        <p:nvSpPr>
          <p:cNvPr id="6" name="TextBox 5"/>
          <p:cNvSpPr txBox="1"/>
          <p:nvPr/>
        </p:nvSpPr>
        <p:spPr>
          <a:xfrm>
            <a:off x="395536" y="1052736"/>
            <a:ext cx="3528392" cy="369332"/>
          </a:xfrm>
          <a:prstGeom prst="rect">
            <a:avLst/>
          </a:prstGeom>
          <a:noFill/>
        </p:spPr>
        <p:txBody>
          <a:bodyPr wrap="square" rtlCol="0">
            <a:spAutoFit/>
          </a:bodyPr>
          <a:lstStyle/>
          <a:p>
            <a:r>
              <a:rPr lang="en-GB" dirty="0" smtClean="0"/>
              <a:t>ALPINE CHALET</a:t>
            </a:r>
            <a:endParaRPr lang="en-GB" dirty="0"/>
          </a:p>
        </p:txBody>
      </p:sp>
      <p:sp>
        <p:nvSpPr>
          <p:cNvPr id="7" name="TextBox 6"/>
          <p:cNvSpPr txBox="1"/>
          <p:nvPr/>
        </p:nvSpPr>
        <p:spPr>
          <a:xfrm>
            <a:off x="251520" y="404664"/>
            <a:ext cx="3888432"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SWITZERLAND</a:t>
            </a:r>
            <a:endParaRPr lang="en-GB" sz="3600" dirty="0">
              <a:latin typeface="Lucida Sans Unicode" pitchFamily="34" charset="0"/>
              <a:cs typeface="Lucida Sans Unicode" pitchFamily="34" charset="0"/>
            </a:endParaRPr>
          </a:p>
        </p:txBody>
      </p:sp>
      <p:sp>
        <p:nvSpPr>
          <p:cNvPr id="8" name="Rectangle 7"/>
          <p:cNvSpPr/>
          <p:nvPr/>
        </p:nvSpPr>
        <p:spPr>
          <a:xfrm>
            <a:off x="395536" y="1988840"/>
            <a:ext cx="4572000" cy="2862322"/>
          </a:xfrm>
          <a:prstGeom prst="rect">
            <a:avLst/>
          </a:prstGeom>
        </p:spPr>
        <p:txBody>
          <a:bodyPr>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pic>
        <p:nvPicPr>
          <p:cNvPr id="1034" name="Picture 10" descr="http://t2.gstatic.com/images?q=tbn:ANd9GcS4t-7jJCO7X_KBN346nrBWw4Z72fpThzAToUnaKyq7wZwK-ssVWQ"/>
          <p:cNvPicPr>
            <a:picLocks noChangeAspect="1" noChangeArrowheads="1"/>
          </p:cNvPicPr>
          <p:nvPr/>
        </p:nvPicPr>
        <p:blipFill>
          <a:blip r:embed="rId3" cstate="print"/>
          <a:srcRect/>
          <a:stretch>
            <a:fillRect/>
          </a:stretch>
        </p:blipFill>
        <p:spPr bwMode="auto">
          <a:xfrm>
            <a:off x="4473364" y="3501008"/>
            <a:ext cx="4259895" cy="3109887"/>
          </a:xfrm>
          <a:prstGeom prst="rect">
            <a:avLst/>
          </a:prstGeom>
          <a:noFill/>
        </p:spPr>
      </p:pic>
    </p:spTree>
    <p:extLst>
      <p:ext uri="{BB962C8B-B14F-4D97-AF65-F5344CB8AC3E}">
        <p14:creationId xmlns:p14="http://schemas.microsoft.com/office/powerpoint/2010/main" val="254610784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newworldeconomics.com/archives/2010/100310_files/nb6.jpg"/>
          <p:cNvPicPr>
            <a:picLocks noChangeAspect="1" noChangeArrowheads="1"/>
          </p:cNvPicPr>
          <p:nvPr/>
        </p:nvPicPr>
        <p:blipFill>
          <a:blip r:embed="rId2" cstate="print"/>
          <a:srcRect/>
          <a:stretch>
            <a:fillRect/>
          </a:stretch>
        </p:blipFill>
        <p:spPr bwMode="auto">
          <a:xfrm>
            <a:off x="2460052" y="1484784"/>
            <a:ext cx="6144396" cy="4251863"/>
          </a:xfrm>
          <a:prstGeom prst="rect">
            <a:avLst/>
          </a:prstGeom>
          <a:noFill/>
        </p:spPr>
      </p:pic>
      <p:sp>
        <p:nvSpPr>
          <p:cNvPr id="3" name="TextBox 2"/>
          <p:cNvSpPr txBox="1"/>
          <p:nvPr/>
        </p:nvSpPr>
        <p:spPr>
          <a:xfrm>
            <a:off x="251520" y="332656"/>
            <a:ext cx="8352928"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SAN FRANCISCO </a:t>
            </a:r>
            <a:r>
              <a:rPr lang="en-GB" sz="2000" dirty="0" smtClean="0">
                <a:latin typeface="Lucida Sans Unicode" pitchFamily="34" charset="0"/>
                <a:cs typeface="Lucida Sans Unicode" pitchFamily="34" charset="0"/>
              </a:rPr>
              <a:t>TOWN HOUSES, USA</a:t>
            </a:r>
            <a:endParaRPr lang="en-GB" sz="2000" dirty="0">
              <a:latin typeface="Lucida Sans Unicode" pitchFamily="34" charset="0"/>
              <a:cs typeface="Lucida Sans Unicode" pitchFamily="34" charset="0"/>
            </a:endParaRPr>
          </a:p>
        </p:txBody>
      </p:sp>
      <p:sp>
        <p:nvSpPr>
          <p:cNvPr id="4" name="TextBox 3"/>
          <p:cNvSpPr txBox="1"/>
          <p:nvPr/>
        </p:nvSpPr>
        <p:spPr>
          <a:xfrm>
            <a:off x="467544" y="1412776"/>
            <a:ext cx="1872208" cy="923330"/>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International Architectural </a:t>
            </a:r>
          </a:p>
          <a:p>
            <a:r>
              <a:rPr lang="en-GB" b="1" dirty="0" smtClean="0">
                <a:latin typeface="Lucida Sans Unicode" pitchFamily="34" charset="0"/>
                <a:cs typeface="Lucida Sans Unicode" pitchFamily="34" charset="0"/>
              </a:rPr>
              <a:t>Style</a:t>
            </a:r>
            <a:endParaRPr lang="en-GB" b="1" dirty="0">
              <a:latin typeface="Lucida Sans Unicode" pitchFamily="34" charset="0"/>
              <a:cs typeface="Lucida Sans Unicode" pitchFamily="34" charset="0"/>
            </a:endParaRPr>
          </a:p>
        </p:txBody>
      </p:sp>
      <p:sp>
        <p:nvSpPr>
          <p:cNvPr id="5" name="Rectangle 4"/>
          <p:cNvSpPr/>
          <p:nvPr/>
        </p:nvSpPr>
        <p:spPr>
          <a:xfrm>
            <a:off x="467544" y="5877272"/>
            <a:ext cx="4572000" cy="646331"/>
          </a:xfrm>
          <a:prstGeom prst="rect">
            <a:avLst/>
          </a:prstGeom>
        </p:spPr>
        <p:txBody>
          <a:bodyPr>
            <a:spAutoFit/>
          </a:bodyPr>
          <a:lstStyle/>
          <a:p>
            <a:r>
              <a:rPr lang="en-GB" b="1" dirty="0" smtClean="0">
                <a:latin typeface="Lucida Sans Unicode" pitchFamily="34" charset="0"/>
                <a:cs typeface="Lucida Sans Unicode" pitchFamily="34" charset="0"/>
              </a:rPr>
              <a:t>What is the Adaptation </a:t>
            </a:r>
          </a:p>
          <a:p>
            <a:r>
              <a:rPr lang="en-GB" b="1" dirty="0" smtClean="0">
                <a:latin typeface="Lucida Sans Unicode" pitchFamily="34" charset="0"/>
                <a:cs typeface="Lucida Sans Unicode" pitchFamily="34" charset="0"/>
              </a:rPr>
              <a:t>to Environment in this instance?</a:t>
            </a:r>
            <a:endParaRPr lang="en-GB" b="1" dirty="0">
              <a:latin typeface="Lucida Sans Unicode" pitchFamily="34" charset="0"/>
              <a:cs typeface="Lucida Sans Unicode" pitchFamily="34" charset="0"/>
            </a:endParaRPr>
          </a:p>
        </p:txBody>
      </p:sp>
    </p:spTree>
    <p:extLst>
      <p:ext uri="{BB962C8B-B14F-4D97-AF65-F5344CB8AC3E}">
        <p14:creationId xmlns:p14="http://schemas.microsoft.com/office/powerpoint/2010/main" val="1883745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685800"/>
            <a:ext cx="8229600" cy="7540526"/>
          </a:xfrm>
          <a:prstGeom prst="rect">
            <a:avLst/>
          </a:prstGeom>
          <a:noFill/>
        </p:spPr>
        <p:txBody>
          <a:bodyPr wrap="square" rtlCol="0">
            <a:spAutoFit/>
          </a:bodyPr>
          <a:lstStyle/>
          <a:p>
            <a:r>
              <a:rPr lang="en-GB" sz="2400" b="1" u="sng" dirty="0" smtClean="0"/>
              <a:t>Literature recommended for this module:</a:t>
            </a:r>
          </a:p>
          <a:p>
            <a:endParaRPr lang="en-GB" sz="2400" b="1" u="sng" dirty="0" smtClean="0"/>
          </a:p>
          <a:p>
            <a:pPr fontAlgn="base" hangingPunct="0"/>
            <a:r>
              <a:rPr lang="en-GB" sz="2400" dirty="0" err="1"/>
              <a:t>Mamlouk</a:t>
            </a:r>
            <a:r>
              <a:rPr lang="en-GB" sz="2400" dirty="0"/>
              <a:t>, M. (2016) </a:t>
            </a:r>
            <a:r>
              <a:rPr lang="en-GB" sz="2400" i="1" dirty="0"/>
              <a:t>Materials for Civil and </a:t>
            </a:r>
            <a:endParaRPr lang="en-GB" sz="2400" dirty="0"/>
          </a:p>
          <a:p>
            <a:r>
              <a:rPr lang="en-GB" sz="2400" i="1" dirty="0"/>
              <a:t>Construction Engineers. </a:t>
            </a:r>
            <a:r>
              <a:rPr lang="en-GB" sz="2400" dirty="0"/>
              <a:t>4</a:t>
            </a:r>
            <a:r>
              <a:rPr lang="en-GB" sz="2400" baseline="30000" dirty="0"/>
              <a:t>th</a:t>
            </a:r>
            <a:r>
              <a:rPr lang="en-GB" sz="2400" dirty="0"/>
              <a:t> Ed.</a:t>
            </a:r>
            <a:r>
              <a:rPr lang="en-GB" sz="2400" i="1" dirty="0"/>
              <a:t> </a:t>
            </a:r>
            <a:r>
              <a:rPr lang="en-GB" sz="2400" dirty="0"/>
              <a:t>Harlow, Essex: Pearson Education Ltd</a:t>
            </a:r>
            <a:r>
              <a:rPr lang="en-GB" sz="2400" dirty="0" smtClean="0"/>
              <a:t>.</a:t>
            </a:r>
          </a:p>
          <a:p>
            <a:endParaRPr lang="en-GB" sz="2400" u="sng" dirty="0" smtClean="0"/>
          </a:p>
          <a:p>
            <a:r>
              <a:rPr lang="en-GB" sz="2400" dirty="0"/>
              <a:t>Dewar, J.D. and Anderson, R. (1992) </a:t>
            </a:r>
            <a:r>
              <a:rPr lang="en-GB" sz="2400" i="1" dirty="0"/>
              <a:t>Manual of Ready-Mixed Concrete</a:t>
            </a:r>
            <a:r>
              <a:rPr lang="en-GB" sz="2400" dirty="0"/>
              <a:t>. 2</a:t>
            </a:r>
            <a:r>
              <a:rPr lang="en-GB" sz="2400" baseline="30000" dirty="0"/>
              <a:t>nd</a:t>
            </a:r>
            <a:r>
              <a:rPr lang="en-GB" sz="2400" dirty="0"/>
              <a:t> Ed. London: Blackie Academic &amp; Professional</a:t>
            </a:r>
            <a:r>
              <a:rPr lang="en-GB" sz="2400" dirty="0" smtClean="0"/>
              <a:t>.</a:t>
            </a:r>
          </a:p>
          <a:p>
            <a:endParaRPr lang="en-GB" sz="2400" dirty="0"/>
          </a:p>
          <a:p>
            <a:r>
              <a:rPr lang="en-GB" sz="2400" dirty="0" err="1" smtClean="0"/>
              <a:t>Nawy</a:t>
            </a:r>
            <a:r>
              <a:rPr lang="en-GB" sz="2400" dirty="0"/>
              <a:t>, E.G. (2008) </a:t>
            </a:r>
            <a:r>
              <a:rPr lang="en-GB" sz="2400" i="1" dirty="0"/>
              <a:t>Concrete Construction Engineering Handbook</a:t>
            </a:r>
            <a:r>
              <a:rPr lang="en-GB" sz="2400" dirty="0"/>
              <a:t>. Florida: CRC Press, Taylor &amp; Francis Group</a:t>
            </a:r>
            <a:r>
              <a:rPr lang="en-GB" sz="2400" dirty="0" smtClean="0"/>
              <a:t>.</a:t>
            </a:r>
          </a:p>
          <a:p>
            <a:endParaRPr lang="en-GB" sz="2400" dirty="0" smtClean="0"/>
          </a:p>
          <a:p>
            <a:pPr>
              <a:buFont typeface="Arial" pitchFamily="34" charset="0"/>
              <a:buChar char="•"/>
            </a:pPr>
            <a:r>
              <a:rPr lang="en-GB" sz="2400" dirty="0" smtClean="0"/>
              <a:t> Journals:</a:t>
            </a:r>
          </a:p>
          <a:p>
            <a:r>
              <a:rPr lang="en-GB" sz="2000" dirty="0" smtClean="0"/>
              <a:t>	British Standards</a:t>
            </a:r>
          </a:p>
          <a:p>
            <a:r>
              <a:rPr lang="en-GB" sz="2000" dirty="0" smtClean="0"/>
              <a:t>	Cement and Concrete Association</a:t>
            </a:r>
          </a:p>
          <a:p>
            <a:r>
              <a:rPr lang="en-GB" sz="2000" dirty="0" smtClean="0"/>
              <a:t>	Concrete Engineering International</a:t>
            </a:r>
          </a:p>
          <a:p>
            <a:endParaRPr lang="en-GB" sz="2000" dirty="0" smtClean="0"/>
          </a:p>
          <a:p>
            <a:endParaRPr lang="en-GB" sz="2000" dirty="0" smtClean="0"/>
          </a:p>
          <a:p>
            <a:endParaRPr lang="en-GB" sz="2400" dirty="0" smtClean="0"/>
          </a:p>
          <a:p>
            <a:r>
              <a:rPr lang="en-GB" sz="2400" i="1" dirty="0" smtClean="0"/>
              <a:t> </a:t>
            </a:r>
          </a:p>
          <a:p>
            <a:endParaRPr lang="en-GB" sz="2400" u="sng" dirty="0" smtClean="0"/>
          </a:p>
        </p:txBody>
      </p:sp>
      <p:sp>
        <p:nvSpPr>
          <p:cNvPr id="3" name="Title 1"/>
          <p:cNvSpPr txBox="1">
            <a:spLocks/>
          </p:cNvSpPr>
          <p:nvPr/>
        </p:nvSpPr>
        <p:spPr>
          <a:xfrm>
            <a:off x="457200" y="139362"/>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5000" dirty="0" smtClean="0">
                <a:solidFill>
                  <a:schemeClr val="tx2"/>
                </a:solidFill>
                <a:latin typeface="+mj-lt"/>
                <a:ea typeface="+mj-ea"/>
                <a:cs typeface="+mj-cs"/>
              </a:rPr>
              <a:t>Materials Engineering</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7391400" y="6172200"/>
            <a:ext cx="1752600" cy="369332"/>
          </a:xfrm>
          <a:prstGeom prst="rect">
            <a:avLst/>
          </a:prstGeom>
          <a:noFill/>
        </p:spPr>
        <p:txBody>
          <a:bodyPr wrap="square" rtlCol="0">
            <a:spAutoFit/>
          </a:bodyPr>
          <a:lstStyle/>
          <a:p>
            <a:r>
              <a:rPr lang="en-GB" dirty="0" smtClean="0"/>
              <a:t>Copy Down</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49084" y="1066800"/>
            <a:ext cx="7620000" cy="1569660"/>
          </a:xfrm>
          <a:prstGeom prst="rect">
            <a:avLst/>
          </a:prstGeom>
          <a:noFill/>
        </p:spPr>
        <p:txBody>
          <a:bodyPr wrap="square" rtlCol="0">
            <a:spAutoFit/>
          </a:bodyPr>
          <a:lstStyle/>
          <a:p>
            <a:pPr algn="ctr"/>
            <a:r>
              <a:rPr lang="en-GB" sz="2400" dirty="0" smtClean="0"/>
              <a:t>What are the advantages &amp; disadvantages of the following</a:t>
            </a:r>
            <a:r>
              <a:rPr lang="en-GB" sz="2400" dirty="0"/>
              <a:t> </a:t>
            </a:r>
            <a:r>
              <a:rPr lang="en-GB" sz="2400" dirty="0" smtClean="0"/>
              <a:t>construction materials ?</a:t>
            </a:r>
          </a:p>
          <a:p>
            <a:endParaRPr lang="en-GB" sz="2400" dirty="0" smtClean="0"/>
          </a:p>
          <a:p>
            <a:r>
              <a:rPr lang="en-GB" sz="2400" dirty="0" smtClean="0"/>
              <a:t>		</a:t>
            </a:r>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graphicFrame>
        <p:nvGraphicFramePr>
          <p:cNvPr id="4" name="Table 3"/>
          <p:cNvGraphicFramePr>
            <a:graphicFrameLocks noGrp="1"/>
          </p:cNvGraphicFramePr>
          <p:nvPr>
            <p:extLst>
              <p:ext uri="{D42A27DB-BD31-4B8C-83A1-F6EECF244321}">
                <p14:modId xmlns:p14="http://schemas.microsoft.com/office/powerpoint/2010/main" val="65439073"/>
              </p:ext>
            </p:extLst>
          </p:nvPr>
        </p:nvGraphicFramePr>
        <p:xfrm>
          <a:off x="1143000" y="2514600"/>
          <a:ext cx="7239000" cy="3200399"/>
        </p:xfrm>
        <a:graphic>
          <a:graphicData uri="http://schemas.openxmlformats.org/drawingml/2006/table">
            <a:tbl>
              <a:tblPr firstRow="1" bandRow="1">
                <a:tableStyleId>{5C22544A-7EE6-4342-B048-85BDC9FD1C3A}</a:tableStyleId>
              </a:tblPr>
              <a:tblGrid>
                <a:gridCol w="2413000">
                  <a:extLst>
                    <a:ext uri="{9D8B030D-6E8A-4147-A177-3AD203B41FA5}">
                      <a16:colId xmlns:a16="http://schemas.microsoft.com/office/drawing/2014/main" val="20000"/>
                    </a:ext>
                  </a:extLst>
                </a:gridCol>
                <a:gridCol w="24130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791852">
                <a:tc>
                  <a:txBody>
                    <a:bodyPr/>
                    <a:lstStyle/>
                    <a:p>
                      <a:pPr algn="ctr"/>
                      <a:r>
                        <a:rPr lang="en-US" dirty="0" smtClean="0"/>
                        <a:t>Materials</a:t>
                      </a:r>
                      <a:endParaRPr lang="en-US" dirty="0"/>
                    </a:p>
                  </a:txBody>
                  <a:tcPr/>
                </a:tc>
                <a:tc>
                  <a:txBody>
                    <a:bodyPr/>
                    <a:lstStyle/>
                    <a:p>
                      <a:pPr algn="ctr"/>
                      <a:r>
                        <a:rPr lang="en-US" dirty="0" smtClean="0"/>
                        <a:t>Advantages</a:t>
                      </a:r>
                      <a:endParaRPr lang="en-US" dirty="0"/>
                    </a:p>
                  </a:txBody>
                  <a:tcPr/>
                </a:tc>
                <a:tc>
                  <a:txBody>
                    <a:bodyPr/>
                    <a:lstStyle/>
                    <a:p>
                      <a:pPr algn="ctr"/>
                      <a:r>
                        <a:rPr lang="en-US" dirty="0" smtClean="0"/>
                        <a:t>Disadvantages</a:t>
                      </a:r>
                      <a:endParaRPr lang="en-US" dirty="0"/>
                    </a:p>
                  </a:txBody>
                  <a:tcPr/>
                </a:tc>
                <a:extLst>
                  <a:ext uri="{0D108BD9-81ED-4DB2-BD59-A6C34878D82A}">
                    <a16:rowId xmlns:a16="http://schemas.microsoft.com/office/drawing/2014/main" val="10000"/>
                  </a:ext>
                </a:extLst>
              </a:tr>
              <a:tr h="802849">
                <a:tc>
                  <a:txBody>
                    <a:bodyPr/>
                    <a:lstStyle/>
                    <a:p>
                      <a:r>
                        <a:rPr lang="en-US" dirty="0" smtClean="0"/>
                        <a:t>1) Concrete</a:t>
                      </a:r>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r h="802849">
                <a:tc>
                  <a:txBody>
                    <a:bodyPr/>
                    <a:lstStyle/>
                    <a:p>
                      <a:r>
                        <a:rPr lang="en-US" dirty="0" smtClean="0"/>
                        <a:t>2) Steel</a:t>
                      </a:r>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802849">
                <a:tc>
                  <a:txBody>
                    <a:bodyPr/>
                    <a:lstStyle/>
                    <a:p>
                      <a:r>
                        <a:rPr lang="en-US" dirty="0" smtClean="0"/>
                        <a:t>3) Timber</a:t>
                      </a:r>
                      <a:endParaRPr lang="en-US" dirty="0"/>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7391400" y="6248400"/>
            <a:ext cx="1143000" cy="338554"/>
          </a:xfrm>
          <a:prstGeom prst="rect">
            <a:avLst/>
          </a:prstGeom>
          <a:noFill/>
        </p:spPr>
        <p:txBody>
          <a:bodyPr wrap="square" rtlCol="0">
            <a:spAutoFit/>
          </a:bodyPr>
          <a:lstStyle/>
          <a:p>
            <a:r>
              <a:rPr lang="en-GB" sz="1600" dirty="0" smtClean="0"/>
              <a:t>15 minutes</a:t>
            </a:r>
            <a:endParaRPr lang="en-GB" sz="16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CONCRETE</a:t>
            </a:r>
            <a:endParaRPr lang="en-GB" sz="40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531855" y="401946"/>
            <a:ext cx="604867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a:ea typeface="+mn-ea"/>
                <a:cs typeface="+mn-cs"/>
              </a:rPr>
              <a:t>Definition of concrete</a:t>
            </a:r>
            <a:endParaRPr kumimoji="0" lang="en-GB" sz="2400" b="1" i="0" u="none" strike="noStrike" kern="1200" cap="none" spc="0" normalizeH="0" baseline="0" noProof="0" dirty="0">
              <a:ln>
                <a:noFill/>
              </a:ln>
              <a:solidFill>
                <a:prstClr val="black"/>
              </a:solidFill>
              <a:effectLst/>
              <a:uLnTx/>
              <a:uFillTx/>
              <a:latin typeface="Calibri"/>
              <a:ea typeface="+mn-ea"/>
              <a:cs typeface="+mn-cs"/>
            </a:endParaRPr>
          </a:p>
        </p:txBody>
      </p:sp>
      <p:sp>
        <p:nvSpPr>
          <p:cNvPr id="3" name="Rectangle 2"/>
          <p:cNvSpPr/>
          <p:nvPr/>
        </p:nvSpPr>
        <p:spPr>
          <a:xfrm>
            <a:off x="609600" y="964842"/>
            <a:ext cx="8153400" cy="923330"/>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srgbClr val="222222"/>
                </a:solidFill>
                <a:effectLst/>
                <a:uLnTx/>
                <a:uFillTx/>
                <a:latin typeface="arial" panose="020B0604020202020204" pitchFamily="34" charset="0"/>
                <a:ea typeface="+mn-ea"/>
                <a:cs typeface="+mn-cs"/>
              </a:rPr>
              <a:t>‘A </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building material made from a mixture of broken stone or gravel, sand, cement, and water, which can be spread or poured into </a:t>
            </a:r>
            <a:r>
              <a:rPr kumimoji="0" lang="en-GB" sz="1800" b="0" i="0" u="none" strike="noStrike" kern="1200" cap="none" spc="0" normalizeH="0" baseline="0" noProof="0" dirty="0" smtClean="0">
                <a:ln>
                  <a:noFill/>
                </a:ln>
                <a:solidFill>
                  <a:srgbClr val="222222"/>
                </a:solidFill>
                <a:effectLst/>
                <a:uLnTx/>
                <a:uFillTx/>
                <a:latin typeface="arial" panose="020B0604020202020204" pitchFamily="34" charset="0"/>
                <a:ea typeface="+mn-ea"/>
                <a:cs typeface="+mn-cs"/>
              </a:rPr>
              <a:t>moulds, </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and forms a mass resembling stone on </a:t>
            </a:r>
            <a:r>
              <a:rPr kumimoji="0" lang="en-GB" sz="1800" b="0" i="0" u="none" strike="noStrike" kern="1200" cap="none" spc="0" normalizeH="0" baseline="0" noProof="0" dirty="0" smtClean="0">
                <a:ln>
                  <a:noFill/>
                </a:ln>
                <a:solidFill>
                  <a:srgbClr val="222222"/>
                </a:solidFill>
                <a:effectLst/>
                <a:uLnTx/>
                <a:uFillTx/>
                <a:latin typeface="arial" panose="020B0604020202020204" pitchFamily="34" charset="0"/>
                <a:ea typeface="+mn-ea"/>
                <a:cs typeface="+mn-cs"/>
              </a:rPr>
              <a:t>hardening’.</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Rounded Rectangle 9"/>
          <p:cNvSpPr/>
          <p:nvPr/>
        </p:nvSpPr>
        <p:spPr>
          <a:xfrm>
            <a:off x="2267744" y="2708920"/>
            <a:ext cx="1656184" cy="5760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CEMENT</a:t>
            </a: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1" name="Rounded Rectangle 10"/>
          <p:cNvSpPr/>
          <p:nvPr/>
        </p:nvSpPr>
        <p:spPr>
          <a:xfrm>
            <a:off x="5364088" y="2978660"/>
            <a:ext cx="1512168" cy="5760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WATER</a:t>
            </a: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9" name="Rounded Rectangle 18"/>
          <p:cNvSpPr/>
          <p:nvPr/>
        </p:nvSpPr>
        <p:spPr>
          <a:xfrm>
            <a:off x="5868144" y="4765393"/>
            <a:ext cx="1656184" cy="5760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AGGREGATES</a:t>
            </a: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1" name="Rounded Rectangle 20"/>
          <p:cNvSpPr/>
          <p:nvPr/>
        </p:nvSpPr>
        <p:spPr>
          <a:xfrm>
            <a:off x="1187624" y="4329100"/>
            <a:ext cx="1656184" cy="5760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ADMIXTURES</a:t>
            </a: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2" name="Oval 11"/>
          <p:cNvSpPr/>
          <p:nvPr/>
        </p:nvSpPr>
        <p:spPr>
          <a:xfrm>
            <a:off x="3419872" y="3861048"/>
            <a:ext cx="1872208"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smtClean="0">
                <a:ln>
                  <a:noFill/>
                </a:ln>
                <a:solidFill>
                  <a:prstClr val="white"/>
                </a:solidFill>
                <a:effectLst/>
                <a:uLnTx/>
                <a:uFillTx/>
                <a:latin typeface="Calibri"/>
                <a:ea typeface="+mn-ea"/>
                <a:cs typeface="+mn-cs"/>
              </a:rPr>
              <a:t>CONCRETE</a:t>
            </a:r>
            <a:endParaRPr kumimoji="0" lang="en-GB" sz="2000" b="1" i="0" u="none" strike="noStrike" kern="1200" cap="none" spc="0" normalizeH="0" baseline="0" noProof="0" dirty="0">
              <a:ln>
                <a:noFill/>
              </a:ln>
              <a:solidFill>
                <a:prstClr val="white"/>
              </a:solidFill>
              <a:effectLst/>
              <a:uLnTx/>
              <a:uFillTx/>
              <a:latin typeface="Calibri"/>
              <a:ea typeface="+mn-ea"/>
              <a:cs typeface="+mn-cs"/>
            </a:endParaRPr>
          </a:p>
        </p:txBody>
      </p:sp>
      <p:cxnSp>
        <p:nvCxnSpPr>
          <p:cNvPr id="22" name="Straight Arrow Connector 21"/>
          <p:cNvCxnSpPr/>
          <p:nvPr/>
        </p:nvCxnSpPr>
        <p:spPr>
          <a:xfrm>
            <a:off x="3491880" y="3429000"/>
            <a:ext cx="360040" cy="43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5076056" y="3655955"/>
            <a:ext cx="288032" cy="3491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H="1" flipV="1">
            <a:off x="5364088" y="4869160"/>
            <a:ext cx="360040" cy="72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2915816" y="4617132"/>
            <a:ext cx="43204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821588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09800" y="2133600"/>
            <a:ext cx="5181600" cy="1077218"/>
          </a:xfrm>
          <a:prstGeom prst="rect">
            <a:avLst/>
          </a:prstGeom>
          <a:noFill/>
        </p:spPr>
        <p:txBody>
          <a:bodyPr wrap="square" rtlCol="0">
            <a:spAutoFit/>
          </a:bodyPr>
          <a:lstStyle/>
          <a:p>
            <a:pPr algn="ctr"/>
            <a:r>
              <a:rPr lang="en-GB" sz="3200" dirty="0" smtClean="0"/>
              <a:t>ADVANTAGES OF CONCRETE AS A MATERIAL?</a:t>
            </a:r>
            <a:endParaRPr lang="en-GB" sz="3200" dirty="0"/>
          </a:p>
        </p:txBody>
      </p:sp>
    </p:spTree>
    <p:extLst>
      <p:ext uri="{BB962C8B-B14F-4D97-AF65-F5344CB8AC3E}">
        <p14:creationId xmlns:p14="http://schemas.microsoft.com/office/powerpoint/2010/main" val="293677479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486400"/>
          </a:xfrm>
        </p:spPr>
        <p:txBody>
          <a:bodyPr>
            <a:normAutofit/>
          </a:bodyPr>
          <a:lstStyle/>
          <a:p>
            <a:pPr>
              <a:buNone/>
            </a:pPr>
            <a:r>
              <a:rPr lang="en-US" b="1" u="sng" dirty="0" smtClean="0"/>
              <a:t>Advantages of Concrete ?</a:t>
            </a:r>
          </a:p>
          <a:p>
            <a:pPr lvl="1">
              <a:buFont typeface="Wingdings" pitchFamily="2" charset="2"/>
              <a:buChar char="§"/>
            </a:pPr>
            <a:endParaRPr lang="en-US" dirty="0" smtClean="0"/>
          </a:p>
          <a:p>
            <a:pPr lvl="1">
              <a:buFont typeface="Wingdings" pitchFamily="2" charset="2"/>
              <a:buChar char="§"/>
            </a:pPr>
            <a:r>
              <a:rPr lang="en-US" dirty="0" smtClean="0"/>
              <a:t>Strong in compression loading </a:t>
            </a:r>
          </a:p>
          <a:p>
            <a:pPr lvl="1">
              <a:buFont typeface="Wingdings" pitchFamily="2" charset="2"/>
              <a:buChar char="§"/>
            </a:pPr>
            <a:r>
              <a:rPr lang="en-US" dirty="0" smtClean="0"/>
              <a:t>Can be poured in situ into any forming shape</a:t>
            </a:r>
          </a:p>
          <a:p>
            <a:pPr lvl="1">
              <a:buFont typeface="Wingdings" pitchFamily="2" charset="2"/>
              <a:buChar char="§"/>
            </a:pPr>
            <a:r>
              <a:rPr lang="en-US" dirty="0" smtClean="0"/>
              <a:t>Good Fire resistance</a:t>
            </a:r>
          </a:p>
          <a:p>
            <a:pPr lvl="1">
              <a:buFont typeface="Wingdings" pitchFamily="2" charset="2"/>
              <a:buChar char="§"/>
            </a:pPr>
            <a:r>
              <a:rPr lang="en-US" dirty="0" smtClean="0"/>
              <a:t>Good noise reduction</a:t>
            </a:r>
          </a:p>
          <a:p>
            <a:pPr lvl="1">
              <a:buFont typeface="Wingdings" pitchFamily="2" charset="2"/>
              <a:buChar char="§"/>
            </a:pPr>
            <a:r>
              <a:rPr lang="en-US" dirty="0" smtClean="0"/>
              <a:t>Durable</a:t>
            </a:r>
          </a:p>
          <a:p>
            <a:pPr lvl="1">
              <a:buFont typeface="Wingdings" pitchFamily="2" charset="2"/>
              <a:buChar char="§"/>
            </a:pPr>
            <a:r>
              <a:rPr lang="en-US" dirty="0" smtClean="0"/>
              <a:t>Low expansion rate in higher temperatures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reinforced concrete building in the world? </a:t>
            </a:r>
            <a:endParaRPr lang="en-GB" sz="40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File:Burj Khalifa building.jpg">
            <a:hlinkClick r:id="rId2"/>
          </p:cNvPr>
          <p:cNvPicPr>
            <a:picLocks noChangeAspect="1" noChangeArrowheads="1"/>
          </p:cNvPicPr>
          <p:nvPr/>
        </p:nvPicPr>
        <p:blipFill>
          <a:blip r:embed="rId3" cstate="print"/>
          <a:srcRect/>
          <a:stretch>
            <a:fillRect/>
          </a:stretch>
        </p:blipFill>
        <p:spPr bwMode="auto">
          <a:xfrm>
            <a:off x="609600" y="1066800"/>
            <a:ext cx="3581400" cy="5377478"/>
          </a:xfrm>
          <a:prstGeom prst="rect">
            <a:avLst/>
          </a:prstGeom>
          <a:noFill/>
          <a:ln w="19050">
            <a:solidFill>
              <a:schemeClr val="tx1"/>
            </a:solidFill>
          </a:ln>
        </p:spPr>
      </p:pic>
      <p:sp>
        <p:nvSpPr>
          <p:cNvPr id="6" name="Rectangle 5"/>
          <p:cNvSpPr/>
          <p:nvPr/>
        </p:nvSpPr>
        <p:spPr>
          <a:xfrm>
            <a:off x="4343400" y="1066800"/>
            <a:ext cx="4800600" cy="510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smtClean="0">
                <a:solidFill>
                  <a:schemeClr val="tx1"/>
                </a:solidFill>
              </a:rPr>
              <a:t> </a:t>
            </a:r>
            <a:r>
              <a:rPr lang="en-US" sz="2400" b="1" u="sng" dirty="0" smtClean="0">
                <a:solidFill>
                  <a:srgbClr val="0070C0"/>
                </a:solidFill>
              </a:rPr>
              <a:t>Burj Khalifa, Dubai</a:t>
            </a:r>
          </a:p>
          <a:p>
            <a:r>
              <a:rPr lang="en-US" sz="2400" dirty="0" smtClean="0">
                <a:solidFill>
                  <a:schemeClr val="tx1"/>
                </a:solidFill>
              </a:rPr>
              <a:t> </a:t>
            </a:r>
          </a:p>
          <a:p>
            <a:pPr>
              <a:buFont typeface="Arial" pitchFamily="34" charset="0"/>
              <a:buChar char="•"/>
            </a:pPr>
            <a:r>
              <a:rPr lang="en-US" sz="2000" dirty="0" smtClean="0">
                <a:solidFill>
                  <a:schemeClr val="tx1"/>
                </a:solidFill>
              </a:rPr>
              <a:t>Tallest structure in world at 828m (2717 ft)</a:t>
            </a:r>
          </a:p>
          <a:p>
            <a:pPr>
              <a:buFont typeface="Arial" pitchFamily="34" charset="0"/>
              <a:buChar char="•"/>
            </a:pPr>
            <a:r>
              <a:rPr lang="en-US" sz="2000" dirty="0" smtClean="0">
                <a:solidFill>
                  <a:schemeClr val="tx1"/>
                </a:solidFill>
              </a:rPr>
              <a:t> 163 habitable floors – </a:t>
            </a:r>
          </a:p>
          <a:p>
            <a:r>
              <a:rPr lang="en-US" sz="2000" dirty="0" smtClean="0">
                <a:solidFill>
                  <a:schemeClr val="tx1"/>
                </a:solidFill>
              </a:rPr>
              <a:t>   steel frame from floor 156</a:t>
            </a:r>
          </a:p>
          <a:p>
            <a:pPr>
              <a:buFont typeface="Arial" pitchFamily="34" charset="0"/>
              <a:buChar char="•"/>
            </a:pPr>
            <a:r>
              <a:rPr lang="en-US" sz="2000" dirty="0" smtClean="0">
                <a:solidFill>
                  <a:schemeClr val="tx1"/>
                </a:solidFill>
              </a:rPr>
              <a:t> Construction started in Sept 2004</a:t>
            </a:r>
          </a:p>
          <a:p>
            <a:pPr>
              <a:buFont typeface="Arial" pitchFamily="34" charset="0"/>
              <a:buChar char="•"/>
            </a:pPr>
            <a:r>
              <a:rPr lang="en-US" sz="2000" dirty="0" smtClean="0">
                <a:solidFill>
                  <a:schemeClr val="tx1"/>
                </a:solidFill>
              </a:rPr>
              <a:t> Opened in Jan 2010</a:t>
            </a:r>
          </a:p>
          <a:p>
            <a:pPr>
              <a:buFont typeface="Arial" pitchFamily="34" charset="0"/>
              <a:buChar char="•"/>
            </a:pPr>
            <a:r>
              <a:rPr lang="en-US" sz="2000" dirty="0" smtClean="0">
                <a:solidFill>
                  <a:schemeClr val="tx1"/>
                </a:solidFill>
              </a:rPr>
              <a:t> Cost US$1.5billion</a:t>
            </a:r>
          </a:p>
          <a:p>
            <a:pPr>
              <a:buFont typeface="Arial" pitchFamily="34" charset="0"/>
              <a:buChar char="•"/>
            </a:pPr>
            <a:r>
              <a:rPr lang="en-US" sz="2000" dirty="0" smtClean="0">
                <a:solidFill>
                  <a:schemeClr val="tx1"/>
                </a:solidFill>
              </a:rPr>
              <a:t> Primary structural materials : </a:t>
            </a:r>
          </a:p>
          <a:p>
            <a:r>
              <a:rPr lang="en-US" sz="2000" dirty="0" smtClean="0">
                <a:solidFill>
                  <a:schemeClr val="tx1"/>
                </a:solidFill>
              </a:rPr>
              <a:t>   Reinforced concrete</a:t>
            </a:r>
          </a:p>
          <a:p>
            <a:pPr>
              <a:buFont typeface="Arial" pitchFamily="34" charset="0"/>
              <a:buChar char="•"/>
            </a:pPr>
            <a:r>
              <a:rPr lang="en-US" sz="2000" dirty="0" smtClean="0">
                <a:solidFill>
                  <a:schemeClr val="tx1"/>
                </a:solidFill>
              </a:rPr>
              <a:t> South Korean contractors</a:t>
            </a:r>
          </a:p>
          <a:p>
            <a:pPr>
              <a:buFont typeface="Arial" pitchFamily="34" charset="0"/>
              <a:buChar char="•"/>
            </a:pPr>
            <a:r>
              <a:rPr lang="en-US" sz="2000" dirty="0" smtClean="0">
                <a:solidFill>
                  <a:schemeClr val="tx1"/>
                </a:solidFill>
              </a:rPr>
              <a:t> Stands on 192 piles sunk 50m deep</a:t>
            </a:r>
          </a:p>
          <a:p>
            <a:endParaRPr lang="en-US" sz="2000" dirty="0" smtClean="0">
              <a:solidFill>
                <a:schemeClr val="tx1"/>
              </a:solidFill>
            </a:endParaRPr>
          </a:p>
          <a:p>
            <a:endParaRPr lang="en-US" sz="2000" dirty="0" smtClean="0">
              <a:solidFill>
                <a:schemeClr val="tx1"/>
              </a:solidFill>
            </a:endParaRPr>
          </a:p>
          <a:p>
            <a:endParaRPr lang="en-US" sz="2000" dirty="0" smtClean="0">
              <a:solidFill>
                <a:schemeClr val="tx1"/>
              </a:solidFill>
            </a:endParaRPr>
          </a:p>
          <a:p>
            <a:endParaRPr lang="en-US" sz="2000" dirty="0">
              <a:solidFill>
                <a:schemeClr val="tx1"/>
              </a:solidFill>
            </a:endParaRPr>
          </a:p>
        </p:txBody>
      </p:sp>
      <p:sp>
        <p:nvSpPr>
          <p:cNvPr id="5" name="TextBox 4"/>
          <p:cNvSpPr txBox="1"/>
          <p:nvPr/>
        </p:nvSpPr>
        <p:spPr>
          <a:xfrm>
            <a:off x="4495800" y="5105400"/>
            <a:ext cx="4191000" cy="1323439"/>
          </a:xfrm>
          <a:prstGeom prst="rect">
            <a:avLst/>
          </a:prstGeom>
          <a:noFill/>
        </p:spPr>
        <p:txBody>
          <a:bodyPr wrap="square" rtlCol="0">
            <a:spAutoFit/>
          </a:bodyPr>
          <a:lstStyle/>
          <a:p>
            <a:r>
              <a:rPr lang="en-US" sz="2000" b="1" dirty="0" smtClean="0">
                <a:solidFill>
                  <a:srgbClr val="FF0000"/>
                </a:solidFill>
              </a:rPr>
              <a:t>Will be overtaken by the ‘Kingdom Tower’ by 2025….at 1 km high….(was to be 1.6)</a:t>
            </a:r>
          </a:p>
          <a:p>
            <a:r>
              <a:rPr lang="en-US" sz="2000" b="1" dirty="0" smtClean="0">
                <a:solidFill>
                  <a:srgbClr val="FF0000"/>
                </a:solidFill>
              </a:rPr>
              <a:t>Cost of </a:t>
            </a:r>
            <a:r>
              <a:rPr lang="en-US" sz="2000" b="1" dirty="0">
                <a:solidFill>
                  <a:srgbClr val="FF0000"/>
                </a:solidFill>
              </a:rPr>
              <a:t>5</a:t>
            </a:r>
            <a:r>
              <a:rPr lang="en-US" sz="2000" b="1" dirty="0" smtClean="0">
                <a:solidFill>
                  <a:srgbClr val="FF0000"/>
                </a:solidFill>
              </a:rPr>
              <a:t> BILLION (</a:t>
            </a:r>
            <a:r>
              <a:rPr lang="en-US" sz="1600" b="1" dirty="0" smtClean="0">
                <a:solidFill>
                  <a:srgbClr val="FF0000"/>
                </a:solidFill>
              </a:rPr>
              <a:t>SR)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architizer-prod.imgix.net/media/13928308855732_Kingdom_Tower_overall.jpg?q=60&amp;auto=format,compress&amp;cs=strip&amp;w=1080"/>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architizer-prod.imgix.net/media/13928308855732_Kingdom_Tower_overall.jpg?q=60&amp;auto=format,compress&amp;cs=strip&amp;w=1080"/>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fad-an\Desktop\Kingdom Tower.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8300" y="160337"/>
            <a:ext cx="3886200" cy="659920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descr="C:\Users\fad-an\Desktop\KT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29137" y="2362200"/>
            <a:ext cx="4000500" cy="40005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5181600" y="1130586"/>
            <a:ext cx="3224152" cy="584775"/>
          </a:xfrm>
          <a:prstGeom prst="rect">
            <a:avLst/>
          </a:prstGeom>
        </p:spPr>
        <p:txBody>
          <a:bodyPr wrap="none">
            <a:spAutoFit/>
          </a:bodyPr>
          <a:lstStyle/>
          <a:p>
            <a:r>
              <a:rPr lang="en-US" sz="3200" b="1" dirty="0">
                <a:solidFill>
                  <a:srgbClr val="FF0000"/>
                </a:solidFill>
              </a:rPr>
              <a:t>Kingdom Tower</a:t>
            </a:r>
            <a:endParaRPr lang="en-GB" sz="3200" dirty="0"/>
          </a:p>
        </p:txBody>
      </p:sp>
    </p:spTree>
    <p:extLst>
      <p:ext uri="{BB962C8B-B14F-4D97-AF65-F5344CB8AC3E}">
        <p14:creationId xmlns:p14="http://schemas.microsoft.com/office/powerpoint/2010/main" val="119232030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a:t>
            </a:r>
            <a:r>
              <a:rPr lang="en-GB" sz="4000" u="sng" dirty="0" smtClean="0"/>
              <a:t>twin</a:t>
            </a:r>
            <a:r>
              <a:rPr lang="en-GB" sz="4000" dirty="0" smtClean="0"/>
              <a:t> tower building in the world? </a:t>
            </a:r>
            <a:endParaRPr lang="en-GB" sz="40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191000" y="1905000"/>
            <a:ext cx="4800600" cy="457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 </a:t>
            </a:r>
            <a:endParaRPr lang="en-US" sz="2000" b="1" u="sng" dirty="0" smtClean="0">
              <a:solidFill>
                <a:srgbClr val="0070C0"/>
              </a:solidFill>
            </a:endParaRPr>
          </a:p>
          <a:p>
            <a:r>
              <a:rPr lang="en-US" sz="2000" dirty="0" smtClean="0">
                <a:solidFill>
                  <a:schemeClr val="tx1"/>
                </a:solidFill>
              </a:rPr>
              <a:t> </a:t>
            </a:r>
          </a:p>
          <a:p>
            <a:pPr>
              <a:buFont typeface="Arial" pitchFamily="34" charset="0"/>
              <a:buChar char="•"/>
            </a:pPr>
            <a:r>
              <a:rPr lang="en-US" sz="2000" dirty="0" smtClean="0">
                <a:solidFill>
                  <a:schemeClr val="tx1"/>
                </a:solidFill>
              </a:rPr>
              <a:t>Tallest </a:t>
            </a:r>
            <a:r>
              <a:rPr lang="en-US" sz="2000" b="1" u="sng" dirty="0" smtClean="0">
                <a:solidFill>
                  <a:schemeClr val="tx1"/>
                </a:solidFill>
              </a:rPr>
              <a:t>twin</a:t>
            </a:r>
            <a:r>
              <a:rPr lang="en-US" sz="2000" u="sng" dirty="0" smtClean="0">
                <a:solidFill>
                  <a:schemeClr val="tx1"/>
                </a:solidFill>
              </a:rPr>
              <a:t> </a:t>
            </a:r>
            <a:r>
              <a:rPr lang="en-US" sz="2000" dirty="0" smtClean="0">
                <a:solidFill>
                  <a:schemeClr val="tx1"/>
                </a:solidFill>
              </a:rPr>
              <a:t>buildings in the world </a:t>
            </a:r>
          </a:p>
          <a:p>
            <a:pPr>
              <a:buFont typeface="Arial" pitchFamily="34" charset="0"/>
              <a:buChar char="•"/>
            </a:pPr>
            <a:r>
              <a:rPr lang="en-US" sz="2000" dirty="0" smtClean="0">
                <a:solidFill>
                  <a:schemeClr val="tx1"/>
                </a:solidFill>
              </a:rPr>
              <a:t> 88 floors, 452m (1,483 ft)</a:t>
            </a:r>
          </a:p>
          <a:p>
            <a:pPr>
              <a:buFont typeface="Arial" pitchFamily="34" charset="0"/>
              <a:buChar char="•"/>
            </a:pPr>
            <a:r>
              <a:rPr lang="en-US" sz="2000" dirty="0" smtClean="0">
                <a:solidFill>
                  <a:schemeClr val="tx1"/>
                </a:solidFill>
              </a:rPr>
              <a:t> Started construction in 1992</a:t>
            </a:r>
          </a:p>
          <a:p>
            <a:pPr>
              <a:buFont typeface="Arial" pitchFamily="34" charset="0"/>
              <a:buChar char="•"/>
            </a:pPr>
            <a:r>
              <a:rPr lang="en-US" sz="2000" dirty="0" smtClean="0">
                <a:solidFill>
                  <a:schemeClr val="tx1"/>
                </a:solidFill>
              </a:rPr>
              <a:t> Completed in 1998</a:t>
            </a:r>
          </a:p>
          <a:p>
            <a:pPr>
              <a:buFont typeface="Arial" pitchFamily="34" charset="0"/>
              <a:buChar char="•"/>
            </a:pPr>
            <a:r>
              <a:rPr lang="en-US" sz="2000" dirty="0" smtClean="0">
                <a:solidFill>
                  <a:schemeClr val="tx1"/>
                </a:solidFill>
              </a:rPr>
              <a:t> Cost US $1.6 billion</a:t>
            </a:r>
          </a:p>
          <a:p>
            <a:pPr>
              <a:buFont typeface="Arial" pitchFamily="34" charset="0"/>
              <a:buChar char="•"/>
            </a:pPr>
            <a:r>
              <a:rPr lang="en-US" sz="2000" dirty="0" smtClean="0">
                <a:solidFill>
                  <a:schemeClr val="tx1"/>
                </a:solidFill>
              </a:rPr>
              <a:t> Constructed mainly from super high   </a:t>
            </a:r>
          </a:p>
          <a:p>
            <a:r>
              <a:rPr lang="en-US" sz="2000" dirty="0" smtClean="0">
                <a:solidFill>
                  <a:schemeClr val="tx1"/>
                </a:solidFill>
              </a:rPr>
              <a:t>  strength reinforced concrete due to high  </a:t>
            </a:r>
          </a:p>
          <a:p>
            <a:r>
              <a:rPr lang="en-US" sz="2000" dirty="0" smtClean="0">
                <a:solidFill>
                  <a:schemeClr val="tx1"/>
                </a:solidFill>
              </a:rPr>
              <a:t>   cost of importing steel</a:t>
            </a:r>
          </a:p>
          <a:p>
            <a:pPr>
              <a:buFont typeface="Arial" pitchFamily="34" charset="0"/>
              <a:buChar char="•"/>
            </a:pPr>
            <a:r>
              <a:rPr lang="en-US" sz="2000" dirty="0" smtClean="0">
                <a:solidFill>
                  <a:schemeClr val="tx1"/>
                </a:solidFill>
              </a:rPr>
              <a:t>  Buildings have steel and glass façade</a:t>
            </a:r>
          </a:p>
          <a:p>
            <a:pPr>
              <a:buFont typeface="Arial" pitchFamily="34" charset="0"/>
              <a:buChar char="•"/>
            </a:pPr>
            <a:r>
              <a:rPr lang="en-US" sz="2000" dirty="0" smtClean="0">
                <a:solidFill>
                  <a:schemeClr val="tx1"/>
                </a:solidFill>
              </a:rPr>
              <a:t>  Sky bridge on 41 /42 floors</a:t>
            </a:r>
          </a:p>
          <a:p>
            <a:pPr>
              <a:buFont typeface="Arial" pitchFamily="34" charset="0"/>
              <a:buChar char="•"/>
            </a:pPr>
            <a:r>
              <a:rPr lang="en-US" sz="2000" dirty="0" smtClean="0">
                <a:solidFill>
                  <a:schemeClr val="tx1"/>
                </a:solidFill>
              </a:rPr>
              <a:t>  Same contractors as the Burj Khalifa</a:t>
            </a:r>
          </a:p>
          <a:p>
            <a:pPr>
              <a:buFont typeface="Arial" pitchFamily="34" charset="0"/>
              <a:buChar char="•"/>
            </a:pPr>
            <a:endParaRPr lang="en-US" sz="2000" dirty="0" smtClean="0">
              <a:solidFill>
                <a:schemeClr val="tx1"/>
              </a:solidFill>
            </a:endParaRPr>
          </a:p>
          <a:p>
            <a:r>
              <a:rPr lang="en-US" sz="2000" b="1" dirty="0" smtClean="0">
                <a:solidFill>
                  <a:schemeClr val="tx1"/>
                </a:solidFill>
              </a:rPr>
              <a:t>Question: What is the purpose of the    			sky bridge ???</a:t>
            </a:r>
          </a:p>
          <a:p>
            <a:endParaRPr lang="en-US" sz="2000" dirty="0">
              <a:solidFill>
                <a:schemeClr val="tx1"/>
              </a:solidFill>
            </a:endParaRPr>
          </a:p>
        </p:txBody>
      </p:sp>
      <p:pic>
        <p:nvPicPr>
          <p:cNvPr id="1026" name="Picture 2" descr="http://upload.wikimedia.org/wikipedia/commons/thumb/8/85/Petronas_Panorama_II.jpg/250px-Petronas_Panorama_II.jpg">
            <a:hlinkClick r:id="rId2"/>
          </p:cNvPr>
          <p:cNvPicPr>
            <a:picLocks noChangeAspect="1" noChangeArrowheads="1"/>
          </p:cNvPicPr>
          <p:nvPr/>
        </p:nvPicPr>
        <p:blipFill>
          <a:blip r:embed="rId3" cstate="print"/>
          <a:srcRect/>
          <a:stretch>
            <a:fillRect/>
          </a:stretch>
        </p:blipFill>
        <p:spPr bwMode="auto">
          <a:xfrm>
            <a:off x="228600" y="1143000"/>
            <a:ext cx="3810000" cy="5525416"/>
          </a:xfrm>
          <a:prstGeom prst="rect">
            <a:avLst/>
          </a:prstGeom>
          <a:noFill/>
          <a:ln w="19050">
            <a:solidFill>
              <a:schemeClr val="tx1"/>
            </a:solidFill>
          </a:ln>
        </p:spPr>
      </p:pic>
      <p:sp>
        <p:nvSpPr>
          <p:cNvPr id="5" name="Rectangle 4"/>
          <p:cNvSpPr/>
          <p:nvPr/>
        </p:nvSpPr>
        <p:spPr>
          <a:xfrm>
            <a:off x="4648200" y="990600"/>
            <a:ext cx="3498650" cy="830997"/>
          </a:xfrm>
          <a:prstGeom prst="rect">
            <a:avLst/>
          </a:prstGeom>
        </p:spPr>
        <p:txBody>
          <a:bodyPr wrap="none">
            <a:spAutoFit/>
          </a:bodyPr>
          <a:lstStyle/>
          <a:p>
            <a:r>
              <a:rPr lang="en-US" sz="2400" b="1" u="sng" dirty="0" smtClean="0">
                <a:solidFill>
                  <a:srgbClr val="0070C0"/>
                </a:solidFill>
              </a:rPr>
              <a:t>Petronas Twin Towers, </a:t>
            </a:r>
          </a:p>
          <a:p>
            <a:r>
              <a:rPr lang="en-US" sz="2400" b="1" u="sng" dirty="0" smtClean="0">
                <a:solidFill>
                  <a:srgbClr val="0070C0"/>
                </a:solidFill>
              </a:rPr>
              <a:t>Kuala Lumpur, Malaysia</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4" end="14"/>
                                            </p:txEl>
                                          </p:spTgt>
                                        </p:tgtEl>
                                        <p:attrNameLst>
                                          <p:attrName>style.visibility</p:attrName>
                                        </p:attrNameLst>
                                      </p:cBhvr>
                                      <p:to>
                                        <p:strVal val="visible"/>
                                      </p:to>
                                    </p:set>
                                    <p:anim calcmode="lin" valueType="num">
                                      <p:cBhvr additive="base">
                                        <p:cTn id="7"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229600" cy="715962"/>
          </a:xfrm>
        </p:spPr>
        <p:txBody>
          <a:bodyPr>
            <a:normAutofit fontScale="90000"/>
          </a:bodyPr>
          <a:lstStyle/>
          <a:p>
            <a:r>
              <a:rPr lang="en-US" dirty="0" smtClean="0"/>
              <a:t>Materials Engineering</a:t>
            </a:r>
            <a:endParaRPr lang="en-US" dirty="0"/>
          </a:p>
        </p:txBody>
      </p:sp>
      <p:pic>
        <p:nvPicPr>
          <p:cNvPr id="43010" name="Picture 2" descr="http://upload.wikimedia.org/wikipedia/commons/thumb/5/5d/Skybridge_petronas_twin_towers_kl.jpg/220px-Skybridge_petronas_twin_towers_kl.jpg">
            <a:hlinkClick r:id="rId2"/>
          </p:cNvPr>
          <p:cNvPicPr>
            <a:picLocks noChangeAspect="1" noChangeArrowheads="1"/>
          </p:cNvPicPr>
          <p:nvPr/>
        </p:nvPicPr>
        <p:blipFill>
          <a:blip r:embed="rId3" cstate="print"/>
          <a:srcRect/>
          <a:stretch>
            <a:fillRect/>
          </a:stretch>
        </p:blipFill>
        <p:spPr bwMode="auto">
          <a:xfrm>
            <a:off x="762000" y="1143000"/>
            <a:ext cx="3276600" cy="2290849"/>
          </a:xfrm>
          <a:prstGeom prst="rect">
            <a:avLst/>
          </a:prstGeom>
          <a:noFill/>
          <a:ln w="19050">
            <a:solidFill>
              <a:schemeClr val="tx1"/>
            </a:solidFill>
          </a:ln>
        </p:spPr>
      </p:pic>
      <p:pic>
        <p:nvPicPr>
          <p:cNvPr id="43012" name="Picture 4" descr="http://upload.wikimedia.org/wikipedia/commons/thumb/5/5e/SkyBridge.JPG/220px-SkyBridge.JPG">
            <a:hlinkClick r:id="rId4"/>
          </p:cNvPr>
          <p:cNvPicPr>
            <a:picLocks noChangeAspect="1" noChangeArrowheads="1"/>
          </p:cNvPicPr>
          <p:nvPr/>
        </p:nvPicPr>
        <p:blipFill>
          <a:blip r:embed="rId5" cstate="print"/>
          <a:srcRect/>
          <a:stretch>
            <a:fillRect/>
          </a:stretch>
        </p:blipFill>
        <p:spPr bwMode="auto">
          <a:xfrm>
            <a:off x="762000" y="3886200"/>
            <a:ext cx="3276600" cy="2457452"/>
          </a:xfrm>
          <a:prstGeom prst="rect">
            <a:avLst/>
          </a:prstGeom>
          <a:noFill/>
          <a:ln w="19050">
            <a:solidFill>
              <a:schemeClr val="tx1"/>
            </a:solidFill>
          </a:ln>
        </p:spPr>
      </p:pic>
      <p:pic>
        <p:nvPicPr>
          <p:cNvPr id="43014" name="Picture 6" descr="http://upload.wikimedia.org/wikipedia/commons/thumb/a/a9/KLCC_skybridge_view.jpg/220px-KLCC_skybridge_view.jpg">
            <a:hlinkClick r:id="rId6"/>
          </p:cNvPr>
          <p:cNvPicPr>
            <a:picLocks noChangeAspect="1" noChangeArrowheads="1"/>
          </p:cNvPicPr>
          <p:nvPr/>
        </p:nvPicPr>
        <p:blipFill>
          <a:blip r:embed="rId7" cstate="print"/>
          <a:srcRect/>
          <a:stretch>
            <a:fillRect/>
          </a:stretch>
        </p:blipFill>
        <p:spPr bwMode="auto">
          <a:xfrm>
            <a:off x="5029200" y="1143000"/>
            <a:ext cx="3581400" cy="53721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uncleallan.files.wordpress.com/2008/03/blog-klcc-4.jpg"/>
          <p:cNvPicPr>
            <a:picLocks noChangeAspect="1" noChangeArrowheads="1"/>
          </p:cNvPicPr>
          <p:nvPr/>
        </p:nvPicPr>
        <p:blipFill>
          <a:blip r:embed="rId2" cstate="print"/>
          <a:srcRect/>
          <a:stretch>
            <a:fillRect/>
          </a:stretch>
        </p:blipFill>
        <p:spPr bwMode="auto">
          <a:xfrm>
            <a:off x="1752600" y="1143000"/>
            <a:ext cx="5486400" cy="4114800"/>
          </a:xfrm>
          <a:prstGeom prst="rect">
            <a:avLst/>
          </a:prstGeom>
          <a:noFill/>
          <a:ln w="19050">
            <a:solidFill>
              <a:schemeClr val="tx1"/>
            </a:solidFill>
          </a:ln>
        </p:spPr>
      </p:pic>
      <p:sp>
        <p:nvSpPr>
          <p:cNvPr id="5" name="TextBox 4"/>
          <p:cNvSpPr txBox="1"/>
          <p:nvPr/>
        </p:nvSpPr>
        <p:spPr>
          <a:xfrm>
            <a:off x="1828800" y="5486400"/>
            <a:ext cx="5410200" cy="400110"/>
          </a:xfrm>
          <a:prstGeom prst="rect">
            <a:avLst/>
          </a:prstGeom>
          <a:noFill/>
        </p:spPr>
        <p:txBody>
          <a:bodyPr wrap="square" rtlCol="0">
            <a:spAutoFit/>
          </a:bodyPr>
          <a:lstStyle/>
          <a:p>
            <a:pPr algn="ctr"/>
            <a:r>
              <a:rPr lang="en-US" sz="2000" dirty="0" smtClean="0"/>
              <a:t>Someone has to clean it !</a:t>
            </a:r>
            <a:endParaRPr lang="en-US" sz="20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Graphic showing the world's tallest buildings"/>
          <p:cNvPicPr>
            <a:picLocks noChangeAspect="1" noChangeArrowheads="1"/>
          </p:cNvPicPr>
          <p:nvPr/>
        </p:nvPicPr>
        <p:blipFill>
          <a:blip r:embed="rId3" cstate="print"/>
          <a:srcRect/>
          <a:stretch>
            <a:fillRect/>
          </a:stretch>
        </p:blipFill>
        <p:spPr bwMode="auto">
          <a:xfrm>
            <a:off x="609600" y="864476"/>
            <a:ext cx="6019800" cy="5425572"/>
          </a:xfrm>
          <a:prstGeom prst="rect">
            <a:avLst/>
          </a:prstGeom>
          <a:noFill/>
        </p:spPr>
      </p:pic>
      <p:sp>
        <p:nvSpPr>
          <p:cNvPr id="4" name="TextBox 3"/>
          <p:cNvSpPr txBox="1"/>
          <p:nvPr/>
        </p:nvSpPr>
        <p:spPr>
          <a:xfrm>
            <a:off x="6858000" y="838200"/>
            <a:ext cx="2057400" cy="3170099"/>
          </a:xfrm>
          <a:prstGeom prst="rect">
            <a:avLst/>
          </a:prstGeom>
          <a:noFill/>
        </p:spPr>
        <p:txBody>
          <a:bodyPr wrap="square" rtlCol="0">
            <a:spAutoFit/>
          </a:bodyPr>
          <a:lstStyle/>
          <a:p>
            <a:pPr algn="just"/>
            <a:r>
              <a:rPr lang="en-US" sz="2000" b="1" dirty="0" smtClean="0"/>
              <a:t>What is the tallest building in Europe ?</a:t>
            </a:r>
          </a:p>
          <a:p>
            <a:pPr algn="just"/>
            <a:endParaRPr lang="en-US" sz="2000" b="1" dirty="0" smtClean="0"/>
          </a:p>
          <a:p>
            <a:pPr algn="just"/>
            <a:endParaRPr lang="en-US" sz="2000" b="1" dirty="0" smtClean="0"/>
          </a:p>
          <a:p>
            <a:pPr algn="just"/>
            <a:endParaRPr lang="en-US" sz="2000" b="1" dirty="0" smtClean="0"/>
          </a:p>
          <a:p>
            <a:pPr algn="just"/>
            <a:r>
              <a:rPr lang="en-US" sz="2000" b="1" dirty="0" smtClean="0"/>
              <a:t>Where does it lie in the table of towers for height comparison?</a:t>
            </a:r>
            <a:endParaRPr lang="en-US" sz="2000" b="1" dirty="0"/>
          </a:p>
        </p:txBody>
      </p:sp>
      <p:sp>
        <p:nvSpPr>
          <p:cNvPr id="6" name="TextBox 5"/>
          <p:cNvSpPr txBox="1"/>
          <p:nvPr/>
        </p:nvSpPr>
        <p:spPr>
          <a:xfrm>
            <a:off x="6858000" y="1981200"/>
            <a:ext cx="1828800" cy="369332"/>
          </a:xfrm>
          <a:prstGeom prst="rect">
            <a:avLst/>
          </a:prstGeom>
          <a:noFill/>
        </p:spPr>
        <p:txBody>
          <a:bodyPr wrap="square" rtlCol="0">
            <a:spAutoFit/>
          </a:bodyPr>
          <a:lstStyle/>
          <a:p>
            <a:r>
              <a:rPr lang="en-GB" dirty="0" smtClean="0"/>
              <a:t>The Shard</a:t>
            </a:r>
            <a:endParaRPr lang="en-GB" dirty="0"/>
          </a:p>
        </p:txBody>
      </p:sp>
      <p:sp>
        <p:nvSpPr>
          <p:cNvPr id="7" name="TextBox 6"/>
          <p:cNvSpPr txBox="1"/>
          <p:nvPr/>
        </p:nvSpPr>
        <p:spPr>
          <a:xfrm>
            <a:off x="6934200" y="4419600"/>
            <a:ext cx="1600200" cy="381000"/>
          </a:xfrm>
          <a:prstGeom prst="rect">
            <a:avLst/>
          </a:prstGeom>
          <a:noFill/>
        </p:spPr>
        <p:txBody>
          <a:bodyPr wrap="square" rtlCol="0">
            <a:spAutoFit/>
          </a:bodyPr>
          <a:lstStyle/>
          <a:p>
            <a:r>
              <a:rPr lang="en-GB" dirty="0" smtClean="0"/>
              <a:t>308 metres</a:t>
            </a:r>
            <a:endParaRPr lang="en-GB" dirty="0"/>
          </a:p>
        </p:txBody>
      </p:sp>
      <p:sp>
        <p:nvSpPr>
          <p:cNvPr id="8" name="TextBox 7"/>
          <p:cNvSpPr txBox="1"/>
          <p:nvPr/>
        </p:nvSpPr>
        <p:spPr>
          <a:xfrm>
            <a:off x="6934200" y="4953000"/>
            <a:ext cx="1981200" cy="954107"/>
          </a:xfrm>
          <a:prstGeom prst="rect">
            <a:avLst/>
          </a:prstGeom>
          <a:noFill/>
        </p:spPr>
        <p:txBody>
          <a:bodyPr wrap="square" rtlCol="0">
            <a:spAutoFit/>
          </a:bodyPr>
          <a:lstStyle/>
          <a:p>
            <a:r>
              <a:rPr lang="en-GB" sz="2800" b="1" dirty="0" smtClean="0">
                <a:solidFill>
                  <a:srgbClr val="0070C0"/>
                </a:solidFill>
              </a:rPr>
              <a:t>Eiffel Tower?</a:t>
            </a:r>
            <a:endParaRPr lang="en-GB" sz="2800" b="1" dirty="0">
              <a:solidFill>
                <a:srgbClr val="0070C0"/>
              </a:solidFill>
            </a:endParaRPr>
          </a:p>
        </p:txBody>
      </p:sp>
      <p:sp>
        <p:nvSpPr>
          <p:cNvPr id="9" name="TextBox 8"/>
          <p:cNvSpPr txBox="1"/>
          <p:nvPr/>
        </p:nvSpPr>
        <p:spPr>
          <a:xfrm>
            <a:off x="6858000" y="5943600"/>
            <a:ext cx="1524000" cy="523220"/>
          </a:xfrm>
          <a:prstGeom prst="rect">
            <a:avLst/>
          </a:prstGeom>
          <a:noFill/>
        </p:spPr>
        <p:txBody>
          <a:bodyPr wrap="square" rtlCol="0">
            <a:spAutoFit/>
          </a:bodyPr>
          <a:lstStyle/>
          <a:p>
            <a:pPr algn="ctr"/>
            <a:r>
              <a:rPr lang="en-GB" dirty="0" smtClean="0"/>
              <a:t>  324 metres !     </a:t>
            </a:r>
            <a:r>
              <a:rPr lang="en-GB" sz="1000" dirty="0" smtClean="0"/>
              <a:t>But a ‘structure’</a:t>
            </a:r>
            <a:endParaRPr lang="en-GB" dirty="0"/>
          </a:p>
        </p:txBody>
      </p:sp>
      <p:cxnSp>
        <p:nvCxnSpPr>
          <p:cNvPr id="10" name="Straight Arrow Connector 9"/>
          <p:cNvCxnSpPr/>
          <p:nvPr/>
        </p:nvCxnSpPr>
        <p:spPr>
          <a:xfrm flipV="1">
            <a:off x="1828800" y="3246255"/>
            <a:ext cx="4419600" cy="293530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09800" y="2133600"/>
            <a:ext cx="5181600" cy="1569660"/>
          </a:xfrm>
          <a:prstGeom prst="rect">
            <a:avLst/>
          </a:prstGeom>
          <a:noFill/>
        </p:spPr>
        <p:txBody>
          <a:bodyPr wrap="square" rtlCol="0">
            <a:spAutoFit/>
          </a:bodyPr>
          <a:lstStyle/>
          <a:p>
            <a:pPr algn="ctr"/>
            <a:r>
              <a:rPr lang="en-GB" sz="3200" dirty="0" smtClean="0"/>
              <a:t>DISADVANTAGES OF CONCRETE AS A MATERIAL?</a:t>
            </a:r>
            <a:endParaRPr lang="en-GB" sz="3200" dirty="0"/>
          </a:p>
        </p:txBody>
      </p:sp>
    </p:spTree>
    <p:extLst>
      <p:ext uri="{BB962C8B-B14F-4D97-AF65-F5344CB8AC3E}">
        <p14:creationId xmlns:p14="http://schemas.microsoft.com/office/powerpoint/2010/main" val="53847388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Concrete</a:t>
            </a:r>
          </a:p>
          <a:p>
            <a:pPr lvl="1">
              <a:buFont typeface="Wingdings" pitchFamily="2" charset="2"/>
              <a:buChar char="§"/>
            </a:pPr>
            <a:endParaRPr lang="en-US" dirty="0" smtClean="0"/>
          </a:p>
          <a:p>
            <a:pPr lvl="1">
              <a:buFont typeface="Wingdings" pitchFamily="2" charset="2"/>
              <a:buChar char="§"/>
            </a:pPr>
            <a:r>
              <a:rPr lang="en-US" dirty="0" smtClean="0"/>
              <a:t>Weak in tension </a:t>
            </a:r>
          </a:p>
          <a:p>
            <a:pPr lvl="1">
              <a:buNone/>
            </a:pPr>
            <a:r>
              <a:rPr lang="en-US" dirty="0" smtClean="0"/>
              <a:t>   ( which you can moderate with steel reinforcement)</a:t>
            </a:r>
          </a:p>
          <a:p>
            <a:pPr lvl="1">
              <a:buFont typeface="Wingdings" pitchFamily="2" charset="2"/>
              <a:buChar char="§"/>
            </a:pPr>
            <a:r>
              <a:rPr lang="en-US" dirty="0" smtClean="0"/>
              <a:t>Mixing process is time consuming</a:t>
            </a:r>
          </a:p>
          <a:p>
            <a:pPr lvl="1">
              <a:buFont typeface="Wingdings" pitchFamily="2" charset="2"/>
              <a:buChar char="§"/>
            </a:pPr>
            <a:r>
              <a:rPr lang="en-US" dirty="0" smtClean="0"/>
              <a:t>It’s a non-renewable resource</a:t>
            </a:r>
          </a:p>
          <a:p>
            <a:pPr lvl="1">
              <a:buFont typeface="Wingdings" pitchFamily="2" charset="2"/>
              <a:buChar char="§"/>
            </a:pPr>
            <a:r>
              <a:rPr lang="en-US" dirty="0" smtClean="0"/>
              <a:t>Deteriorate eventually</a:t>
            </a:r>
          </a:p>
          <a:p>
            <a:pPr lvl="1">
              <a:buFont typeface="Wingdings" pitchFamily="2" charset="2"/>
              <a:buChar char="§"/>
            </a:pPr>
            <a:r>
              <a:rPr lang="en-US" dirty="0" smtClean="0"/>
              <a:t>Production process produces masses of CO2</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609600" y="609600"/>
            <a:ext cx="604867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a:ea typeface="+mn-ea"/>
                <a:cs typeface="+mn-cs"/>
              </a:rPr>
              <a:t>Disadvantages</a:t>
            </a:r>
            <a:endParaRPr kumimoji="0" lang="en-GB" sz="2400" b="1" i="0" u="none" strike="noStrike" kern="1200" cap="none" spc="0" normalizeH="0" baseline="0" noProof="0" dirty="0">
              <a:ln>
                <a:noFill/>
              </a:ln>
              <a:solidFill>
                <a:prstClr val="black"/>
              </a:solidFill>
              <a:effectLst/>
              <a:uLnTx/>
              <a:uFillTx/>
              <a:latin typeface="Calibri"/>
              <a:ea typeface="+mn-ea"/>
              <a:cs typeface="+mn-cs"/>
            </a:endParaRPr>
          </a:p>
        </p:txBody>
      </p:sp>
      <p:sp>
        <p:nvSpPr>
          <p:cNvPr id="2" name="TextBox 1"/>
          <p:cNvSpPr txBox="1"/>
          <p:nvPr/>
        </p:nvSpPr>
        <p:spPr>
          <a:xfrm>
            <a:off x="685800" y="1447800"/>
            <a:ext cx="7056784" cy="3447098"/>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Heavy material</a:t>
            </a:r>
          </a:p>
          <a:p>
            <a:pPr marL="342900" marR="0" lvl="0" indent="-3429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Strength acquired by the time</a:t>
            </a:r>
          </a:p>
          <a:p>
            <a:pPr marL="342900" marR="0" lvl="0" indent="-3429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Affected by weather conditions during concreting and first stage</a:t>
            </a:r>
            <a:r>
              <a:rPr kumimoji="0" lang="en-GB" sz="2400" b="0" i="0" u="none" strike="noStrike" kern="1200" cap="none" spc="0" normalizeH="0" noProof="0" dirty="0" smtClean="0">
                <a:ln>
                  <a:noFill/>
                </a:ln>
                <a:solidFill>
                  <a:prstClr val="black"/>
                </a:solidFill>
                <a:effectLst/>
                <a:uLnTx/>
                <a:uFillTx/>
                <a:latin typeface="Calibri"/>
                <a:ea typeface="+mn-ea"/>
                <a:cs typeface="+mn-cs"/>
              </a:rPr>
              <a:t> of set and harden process</a:t>
            </a:r>
            <a:endParaRPr kumimoji="0" lang="en-GB" sz="2400" b="0" i="0" u="none" strike="noStrike" kern="1200" cap="none" spc="0" normalizeH="0" baseline="0" noProof="0" dirty="0" smtClean="0">
              <a:ln>
                <a:noFill/>
              </a:ln>
              <a:solidFill>
                <a:prstClr val="black"/>
              </a:solidFill>
              <a:effectLst/>
              <a:uLnTx/>
              <a:uFillTx/>
              <a:latin typeface="Calibri"/>
              <a:ea typeface="+mn-ea"/>
              <a:cs typeface="+mn-cs"/>
            </a:endParaRPr>
          </a:p>
          <a:p>
            <a:pPr marL="342900" marR="0" lvl="0" indent="-3429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Volume change (cracking), can have defects ‘built in’</a:t>
            </a:r>
          </a:p>
          <a:p>
            <a:pPr marL="342900" marR="0" lvl="0" indent="-3429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Some chemical attack possible (sulphates etc.)</a:t>
            </a:r>
          </a:p>
          <a:p>
            <a:pPr marL="342900" marR="0" lvl="0" indent="-34290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0684598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oncrete deterioration">
            <a:hlinkClick r:id="rId2"/>
          </p:cNvPr>
          <p:cNvPicPr>
            <a:picLocks noChangeAspect="1" noChangeArrowheads="1"/>
          </p:cNvPicPr>
          <p:nvPr/>
        </p:nvPicPr>
        <p:blipFill>
          <a:blip r:embed="rId3" cstate="print"/>
          <a:srcRect/>
          <a:stretch>
            <a:fillRect/>
          </a:stretch>
        </p:blipFill>
        <p:spPr bwMode="auto">
          <a:xfrm>
            <a:off x="4572000" y="4038600"/>
            <a:ext cx="4191000" cy="2703001"/>
          </a:xfrm>
          <a:prstGeom prst="rect">
            <a:avLst/>
          </a:prstGeom>
          <a:noFill/>
          <a:ln w="19050">
            <a:solidFill>
              <a:schemeClr val="tx1"/>
            </a:solidFill>
          </a:ln>
        </p:spPr>
      </p:pic>
      <p:pic>
        <p:nvPicPr>
          <p:cNvPr id="8198" name="Picture 6" descr="Concrete deterioration">
            <a:hlinkClick r:id="rId4"/>
          </p:cNvPr>
          <p:cNvPicPr>
            <a:picLocks noChangeAspect="1" noChangeArrowheads="1"/>
          </p:cNvPicPr>
          <p:nvPr/>
        </p:nvPicPr>
        <p:blipFill>
          <a:blip r:embed="rId5" cstate="print"/>
          <a:srcRect/>
          <a:stretch>
            <a:fillRect/>
          </a:stretch>
        </p:blipFill>
        <p:spPr bwMode="auto">
          <a:xfrm>
            <a:off x="4572000" y="1143000"/>
            <a:ext cx="4212513" cy="2819400"/>
          </a:xfrm>
          <a:prstGeom prst="rect">
            <a:avLst/>
          </a:prstGeom>
          <a:noFill/>
          <a:ln w="19050">
            <a:solidFill>
              <a:schemeClr val="tx1"/>
            </a:solidFill>
          </a:ln>
        </p:spPr>
      </p:pic>
      <p:sp>
        <p:nvSpPr>
          <p:cNvPr id="6" name="Rectangle 5"/>
          <p:cNvSpPr/>
          <p:nvPr/>
        </p:nvSpPr>
        <p:spPr>
          <a:xfrm>
            <a:off x="381000" y="4267200"/>
            <a:ext cx="38100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Concrete deterioration </a:t>
            </a:r>
          </a:p>
          <a:p>
            <a:pPr algn="ctr"/>
            <a:r>
              <a:rPr lang="en-US" sz="2000" dirty="0" smtClean="0">
                <a:solidFill>
                  <a:schemeClr val="tx1"/>
                </a:solidFill>
              </a:rPr>
              <a:t>– under bridge</a:t>
            </a:r>
            <a:endParaRPr lang="en-US" sz="2000" dirty="0">
              <a:solidFill>
                <a:schemeClr val="tx1"/>
              </a:solidFill>
            </a:endParaRPr>
          </a:p>
        </p:txBody>
      </p:sp>
      <p:pic>
        <p:nvPicPr>
          <p:cNvPr id="8200" name="Picture 8" descr="Bridge strength">
            <a:hlinkClick r:id="rId6"/>
          </p:cNvPr>
          <p:cNvPicPr>
            <a:picLocks noChangeAspect="1" noChangeArrowheads="1"/>
          </p:cNvPicPr>
          <p:nvPr/>
        </p:nvPicPr>
        <p:blipFill>
          <a:blip r:embed="rId7" cstate="print"/>
          <a:srcRect/>
          <a:stretch>
            <a:fillRect/>
          </a:stretch>
        </p:blipFill>
        <p:spPr bwMode="auto">
          <a:xfrm>
            <a:off x="228600" y="1143000"/>
            <a:ext cx="4212512" cy="2819400"/>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457200" y="457200"/>
            <a:ext cx="604867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a:ea typeface="+mn-ea"/>
                <a:cs typeface="+mn-cs"/>
              </a:rPr>
              <a:t>Use in construction</a:t>
            </a:r>
            <a:endParaRPr kumimoji="0" lang="en-GB" sz="2400" b="1" i="0" u="none" strike="noStrike" kern="1200" cap="none" spc="0" normalizeH="0" baseline="0" noProof="0" dirty="0">
              <a:ln>
                <a:noFill/>
              </a:ln>
              <a:solidFill>
                <a:prstClr val="black"/>
              </a:solidFill>
              <a:effectLst/>
              <a:uLnTx/>
              <a:uFillTx/>
              <a:latin typeface="Calibri"/>
              <a:ea typeface="+mn-ea"/>
              <a:cs typeface="+mn-cs"/>
            </a:endParaRPr>
          </a:p>
        </p:txBody>
      </p:sp>
      <p:sp>
        <p:nvSpPr>
          <p:cNvPr id="2" name="TextBox 1"/>
          <p:cNvSpPr txBox="1"/>
          <p:nvPr/>
        </p:nvSpPr>
        <p:spPr>
          <a:xfrm>
            <a:off x="486628" y="965638"/>
            <a:ext cx="804220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Most common use - In-situ concrete in finished position.</a:t>
            </a: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0" name="Picture 12"/>
          <p:cNvPicPr>
            <a:picLocks noChangeAspect="1" noChangeArrowheads="1"/>
          </p:cNvPicPr>
          <p:nvPr/>
        </p:nvPicPr>
        <p:blipFill>
          <a:blip r:embed="rId2"/>
          <a:srcRect t="16296" b="7657"/>
          <a:stretch>
            <a:fillRect/>
          </a:stretch>
        </p:blipFill>
        <p:spPr bwMode="auto">
          <a:xfrm>
            <a:off x="609600" y="1604478"/>
            <a:ext cx="2514600" cy="1530350"/>
          </a:xfrm>
          <a:prstGeom prst="rect">
            <a:avLst/>
          </a:prstGeom>
          <a:noFill/>
          <a:ln w="9525">
            <a:noFill/>
            <a:miter lim="800000"/>
            <a:headEnd/>
            <a:tailEnd/>
          </a:ln>
          <a:effectLst>
            <a:outerShdw dist="71842" dir="2700000" algn="ctr" rotWithShape="0">
              <a:srgbClr val="808080"/>
            </a:outerShdw>
          </a:effectLst>
        </p:spPr>
      </p:pic>
      <p:pic>
        <p:nvPicPr>
          <p:cNvPr id="11" name="Picture 11"/>
          <p:cNvPicPr>
            <a:picLocks noChangeAspect="1" noChangeArrowheads="1"/>
          </p:cNvPicPr>
          <p:nvPr/>
        </p:nvPicPr>
        <p:blipFill>
          <a:blip r:embed="rId3"/>
          <a:srcRect/>
          <a:stretch>
            <a:fillRect/>
          </a:stretch>
        </p:blipFill>
        <p:spPr bwMode="auto">
          <a:xfrm>
            <a:off x="6471434" y="1643892"/>
            <a:ext cx="2057400" cy="1539875"/>
          </a:xfrm>
          <a:prstGeom prst="rect">
            <a:avLst/>
          </a:prstGeom>
          <a:noFill/>
          <a:ln w="9525">
            <a:noFill/>
            <a:miter lim="800000"/>
            <a:headEnd/>
            <a:tailEnd/>
          </a:ln>
          <a:effectLst>
            <a:outerShdw dist="71842" dir="2700000" algn="ctr" rotWithShape="0">
              <a:srgbClr val="808080"/>
            </a:outerShdw>
          </a:effectLst>
        </p:spPr>
      </p:pic>
      <p:pic>
        <p:nvPicPr>
          <p:cNvPr id="12" name="Picture 12"/>
          <p:cNvPicPr>
            <a:picLocks noChangeAspect="1" noChangeArrowheads="1"/>
          </p:cNvPicPr>
          <p:nvPr/>
        </p:nvPicPr>
        <p:blipFill>
          <a:blip r:embed="rId4"/>
          <a:srcRect l="9375" b="10417"/>
          <a:stretch>
            <a:fillRect/>
          </a:stretch>
        </p:blipFill>
        <p:spPr bwMode="auto">
          <a:xfrm>
            <a:off x="685800" y="3586574"/>
            <a:ext cx="2514600" cy="1862138"/>
          </a:xfrm>
          <a:prstGeom prst="rect">
            <a:avLst/>
          </a:prstGeom>
          <a:noFill/>
          <a:ln w="9525">
            <a:noFill/>
            <a:miter lim="800000"/>
            <a:headEnd/>
            <a:tailEnd/>
          </a:ln>
          <a:effectLst>
            <a:outerShdw dist="71842" dir="2700000" algn="ctr" rotWithShape="0">
              <a:srgbClr val="808080"/>
            </a:outerShdw>
          </a:effectLst>
        </p:spPr>
      </p:pic>
      <p:pic>
        <p:nvPicPr>
          <p:cNvPr id="13" name="Picture 14" descr="005 Pilares"/>
          <p:cNvPicPr>
            <a:picLocks noChangeAspect="1" noChangeArrowheads="1"/>
          </p:cNvPicPr>
          <p:nvPr/>
        </p:nvPicPr>
        <p:blipFill>
          <a:blip r:embed="rId5"/>
          <a:srcRect/>
          <a:stretch>
            <a:fillRect/>
          </a:stretch>
        </p:blipFill>
        <p:spPr bwMode="auto">
          <a:xfrm>
            <a:off x="3431976" y="1622346"/>
            <a:ext cx="2749550" cy="3657600"/>
          </a:xfrm>
          <a:prstGeom prst="rect">
            <a:avLst/>
          </a:prstGeom>
          <a:noFill/>
          <a:ln w="9525">
            <a:noFill/>
            <a:miter lim="800000"/>
            <a:headEnd/>
            <a:tailEnd/>
          </a:ln>
          <a:effectLst>
            <a:outerShdw dist="71842" dir="2700000" algn="ctr" rotWithShape="0">
              <a:srgbClr val="808080"/>
            </a:outerShdw>
          </a:effectLst>
        </p:spPr>
      </p:pic>
      <p:pic>
        <p:nvPicPr>
          <p:cNvPr id="15" name="Picture 15"/>
          <p:cNvPicPr>
            <a:picLocks noChangeAspect="1" noChangeArrowheads="1"/>
          </p:cNvPicPr>
          <p:nvPr/>
        </p:nvPicPr>
        <p:blipFill>
          <a:blip r:embed="rId6"/>
          <a:srcRect t="6416" r="35872" b="27025"/>
          <a:stretch>
            <a:fillRect/>
          </a:stretch>
        </p:blipFill>
        <p:spPr bwMode="auto">
          <a:xfrm>
            <a:off x="6520618" y="3451146"/>
            <a:ext cx="2057400" cy="1600200"/>
          </a:xfrm>
          <a:prstGeom prst="rect">
            <a:avLst/>
          </a:prstGeom>
          <a:noFill/>
          <a:ln w="9525">
            <a:noFill/>
            <a:miter lim="800000"/>
            <a:headEnd/>
            <a:tailEnd/>
          </a:ln>
          <a:effectLst>
            <a:outerShdw dist="71842" dir="2700000" algn="ctr" rotWithShape="0">
              <a:srgbClr val="808080"/>
            </a:outerShdw>
          </a:effectLst>
        </p:spPr>
      </p:pic>
      <p:sp>
        <p:nvSpPr>
          <p:cNvPr id="3" name="TextBox 2"/>
          <p:cNvSpPr txBox="1"/>
          <p:nvPr/>
        </p:nvSpPr>
        <p:spPr>
          <a:xfrm>
            <a:off x="685800" y="5734320"/>
            <a:ext cx="7467600" cy="923330"/>
          </a:xfrm>
          <a:prstGeom prst="rect">
            <a:avLst/>
          </a:prstGeom>
          <a:noFill/>
        </p:spPr>
        <p:txBody>
          <a:bodyPr wrap="square" rtlCol="0">
            <a:spAutoFit/>
          </a:bodyPr>
          <a:lstStyle/>
          <a:p>
            <a:r>
              <a:rPr lang="en-GB" dirty="0" smtClean="0"/>
              <a:t>Problems?</a:t>
            </a:r>
          </a:p>
          <a:p>
            <a:endParaRPr lang="en-GB" dirty="0" smtClean="0"/>
          </a:p>
          <a:p>
            <a:r>
              <a:rPr lang="en-GB" dirty="0" smtClean="0"/>
              <a:t>More Labour / Time intensive…but flexible in response to changes</a:t>
            </a:r>
            <a:endParaRPr lang="en-GB" dirty="0"/>
          </a:p>
        </p:txBody>
      </p:sp>
    </p:spTree>
    <p:extLst>
      <p:ext uri="{BB962C8B-B14F-4D97-AF65-F5344CB8AC3E}">
        <p14:creationId xmlns:p14="http://schemas.microsoft.com/office/powerpoint/2010/main" val="123102702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283206" y="250176"/>
            <a:ext cx="604867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a:ea typeface="+mn-ea"/>
                <a:cs typeface="+mn-cs"/>
              </a:rPr>
              <a:t>Use in construction</a:t>
            </a:r>
            <a:endParaRPr kumimoji="0" lang="en-GB" sz="2400" b="1" i="0" u="none" strike="noStrike" kern="1200" cap="none" spc="0" normalizeH="0" baseline="0" noProof="0" dirty="0">
              <a:ln>
                <a:noFill/>
              </a:ln>
              <a:solidFill>
                <a:prstClr val="black"/>
              </a:solidFill>
              <a:effectLst/>
              <a:uLnTx/>
              <a:uFillTx/>
              <a:latin typeface="Calibri"/>
              <a:ea typeface="+mn-ea"/>
              <a:cs typeface="+mn-cs"/>
            </a:endParaRPr>
          </a:p>
        </p:txBody>
      </p:sp>
      <p:sp>
        <p:nvSpPr>
          <p:cNvPr id="2" name="TextBox 1"/>
          <p:cNvSpPr txBox="1"/>
          <p:nvPr/>
        </p:nvSpPr>
        <p:spPr>
          <a:xfrm>
            <a:off x="304800" y="726805"/>
            <a:ext cx="893572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Structural precast elements – Off-site, quality </a:t>
            </a:r>
            <a:r>
              <a:rPr kumimoji="0" lang="en-GB" sz="2400" b="0" i="0" u="none" strike="noStrike" kern="1200" cap="none" spc="0" normalizeH="0" baseline="0" noProof="0" dirty="0" err="1" smtClean="0">
                <a:ln>
                  <a:noFill/>
                </a:ln>
                <a:solidFill>
                  <a:prstClr val="black"/>
                </a:solidFill>
                <a:effectLst/>
                <a:uLnTx/>
                <a:uFillTx/>
                <a:latin typeface="Calibri"/>
                <a:ea typeface="+mn-ea"/>
                <a:cs typeface="+mn-cs"/>
              </a:rPr>
              <a:t>controlle</a:t>
            </a:r>
            <a:r>
              <a:rPr lang="en-GB" sz="2400" dirty="0" smtClean="0">
                <a:solidFill>
                  <a:prstClr val="black"/>
                </a:solidFill>
                <a:latin typeface="Calibri"/>
              </a:rPr>
              <a:t>d environment</a:t>
            </a: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6" name="3 Imagen" descr="DSC00205.JPG"/>
          <p:cNvPicPr>
            <a:picLocks noChangeAspect="1"/>
          </p:cNvPicPr>
          <p:nvPr/>
        </p:nvPicPr>
        <p:blipFill>
          <a:blip r:embed="rId3"/>
          <a:srcRect/>
          <a:stretch>
            <a:fillRect/>
          </a:stretch>
        </p:blipFill>
        <p:spPr bwMode="auto">
          <a:xfrm>
            <a:off x="647699" y="1763308"/>
            <a:ext cx="2438400" cy="1828800"/>
          </a:xfrm>
          <a:prstGeom prst="rect">
            <a:avLst/>
          </a:prstGeom>
          <a:noFill/>
          <a:ln w="9525">
            <a:noFill/>
            <a:miter lim="800000"/>
            <a:headEnd/>
            <a:tailEnd/>
          </a:ln>
          <a:effectLst>
            <a:outerShdw dist="71842" dir="2700000" algn="ctr" rotWithShape="0">
              <a:srgbClr val="808080"/>
            </a:outerShdw>
          </a:effectLst>
        </p:spPr>
      </p:pic>
      <p:pic>
        <p:nvPicPr>
          <p:cNvPr id="17" name="Picture 16"/>
          <p:cNvPicPr>
            <a:picLocks noChangeAspect="1" noChangeArrowheads="1"/>
          </p:cNvPicPr>
          <p:nvPr/>
        </p:nvPicPr>
        <p:blipFill>
          <a:blip r:embed="rId4"/>
          <a:srcRect/>
          <a:stretch>
            <a:fillRect/>
          </a:stretch>
        </p:blipFill>
        <p:spPr bwMode="auto">
          <a:xfrm>
            <a:off x="3307542" y="1751221"/>
            <a:ext cx="2438400" cy="1833563"/>
          </a:xfrm>
          <a:prstGeom prst="rect">
            <a:avLst/>
          </a:prstGeom>
          <a:noFill/>
          <a:ln w="9525">
            <a:noFill/>
            <a:miter lim="800000"/>
            <a:headEnd/>
            <a:tailEnd/>
          </a:ln>
          <a:effectLst>
            <a:outerShdw dist="71842" dir="2700000" algn="ctr" rotWithShape="0">
              <a:srgbClr val="808080"/>
            </a:outerShdw>
          </a:effectLst>
        </p:spPr>
      </p:pic>
      <p:pic>
        <p:nvPicPr>
          <p:cNvPr id="18" name="Picture 17"/>
          <p:cNvPicPr>
            <a:picLocks noChangeAspect="1" noChangeArrowheads="1"/>
          </p:cNvPicPr>
          <p:nvPr/>
        </p:nvPicPr>
        <p:blipFill>
          <a:blip r:embed="rId5"/>
          <a:srcRect/>
          <a:stretch>
            <a:fillRect/>
          </a:stretch>
        </p:blipFill>
        <p:spPr bwMode="auto">
          <a:xfrm>
            <a:off x="5989487" y="1778548"/>
            <a:ext cx="2514600" cy="1889125"/>
          </a:xfrm>
          <a:prstGeom prst="rect">
            <a:avLst/>
          </a:prstGeom>
          <a:noFill/>
          <a:ln w="9525">
            <a:noFill/>
            <a:miter lim="800000"/>
            <a:headEnd/>
            <a:tailEnd/>
          </a:ln>
          <a:effectLst>
            <a:outerShdw dist="71842" dir="2700000" algn="ctr" rotWithShape="0">
              <a:srgbClr val="808080"/>
            </a:outerShdw>
          </a:effectLst>
        </p:spPr>
      </p:pic>
      <p:pic>
        <p:nvPicPr>
          <p:cNvPr id="22" name="Picture 21"/>
          <p:cNvPicPr>
            <a:picLocks noChangeAspect="1" noChangeArrowheads="1"/>
          </p:cNvPicPr>
          <p:nvPr/>
        </p:nvPicPr>
        <p:blipFill>
          <a:blip r:embed="rId6"/>
          <a:srcRect/>
          <a:stretch>
            <a:fillRect/>
          </a:stretch>
        </p:blipFill>
        <p:spPr bwMode="auto">
          <a:xfrm>
            <a:off x="609599" y="3810000"/>
            <a:ext cx="2514601" cy="2017704"/>
          </a:xfrm>
          <a:prstGeom prst="rect">
            <a:avLst/>
          </a:prstGeom>
          <a:noFill/>
          <a:ln w="9525">
            <a:noFill/>
            <a:miter lim="800000"/>
            <a:headEnd/>
            <a:tailEnd/>
          </a:ln>
          <a:effectLst>
            <a:outerShdw dist="71842" dir="2700000" algn="ctr" rotWithShape="0">
              <a:srgbClr val="808080"/>
            </a:outerShdw>
          </a:effectLst>
        </p:spPr>
      </p:pic>
      <p:sp>
        <p:nvSpPr>
          <p:cNvPr id="3" name="TextBox 2"/>
          <p:cNvSpPr txBox="1"/>
          <p:nvPr/>
        </p:nvSpPr>
        <p:spPr>
          <a:xfrm>
            <a:off x="304800" y="1148180"/>
            <a:ext cx="8610600" cy="369332"/>
          </a:xfrm>
          <a:prstGeom prst="rect">
            <a:avLst/>
          </a:prstGeom>
          <a:noFill/>
        </p:spPr>
        <p:txBody>
          <a:bodyPr wrap="square" rtlCol="0">
            <a:spAutoFit/>
          </a:bodyPr>
          <a:lstStyle/>
          <a:p>
            <a:r>
              <a:rPr lang="en-GB" dirty="0" smtClean="0"/>
              <a:t>Reusable moulds – (will look at this for pre-stressing) </a:t>
            </a:r>
            <a:endParaRPr lang="en-GB" dirty="0"/>
          </a:p>
        </p:txBody>
      </p:sp>
      <p:sp>
        <p:nvSpPr>
          <p:cNvPr id="4" name="TextBox 3"/>
          <p:cNvSpPr txBox="1"/>
          <p:nvPr/>
        </p:nvSpPr>
        <p:spPr>
          <a:xfrm>
            <a:off x="3657601" y="4038600"/>
            <a:ext cx="4343400" cy="646331"/>
          </a:xfrm>
          <a:prstGeom prst="rect">
            <a:avLst/>
          </a:prstGeom>
          <a:noFill/>
        </p:spPr>
        <p:txBody>
          <a:bodyPr wrap="square" rtlCol="0">
            <a:spAutoFit/>
          </a:bodyPr>
          <a:lstStyle/>
          <a:p>
            <a:r>
              <a:rPr lang="en-GB" dirty="0" smtClean="0"/>
              <a:t>Can be more economical and practical than in situ approaches.</a:t>
            </a:r>
            <a:endParaRPr lang="en-GB" dirty="0"/>
          </a:p>
        </p:txBody>
      </p:sp>
    </p:spTree>
    <p:extLst>
      <p:ext uri="{BB962C8B-B14F-4D97-AF65-F5344CB8AC3E}">
        <p14:creationId xmlns:p14="http://schemas.microsoft.com/office/powerpoint/2010/main" val="12035329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395536" y="228600"/>
            <a:ext cx="604867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a:ea typeface="+mn-ea"/>
                <a:cs typeface="+mn-cs"/>
              </a:rPr>
              <a:t>Use in construction</a:t>
            </a:r>
            <a:endParaRPr kumimoji="0" lang="en-GB" sz="2400" b="1" i="0" u="none" strike="noStrike" kern="1200" cap="none" spc="0" normalizeH="0" baseline="0" noProof="0" dirty="0">
              <a:ln>
                <a:noFill/>
              </a:ln>
              <a:solidFill>
                <a:prstClr val="black"/>
              </a:solidFill>
              <a:effectLst/>
              <a:uLnTx/>
              <a:uFillTx/>
              <a:latin typeface="Calibri"/>
              <a:ea typeface="+mn-ea"/>
              <a:cs typeface="+mn-cs"/>
            </a:endParaRPr>
          </a:p>
        </p:txBody>
      </p:sp>
      <p:sp>
        <p:nvSpPr>
          <p:cNvPr id="2" name="TextBox 1"/>
          <p:cNvSpPr txBox="1"/>
          <p:nvPr/>
        </p:nvSpPr>
        <p:spPr>
          <a:xfrm>
            <a:off x="395536" y="879890"/>
            <a:ext cx="70567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120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Non-structural precast elements</a:t>
            </a: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026" name="Picture 2" descr="Resultado de imagen de precast concrete elements bloc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905000"/>
            <a:ext cx="3672408" cy="24467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sultado de imagen de precast concrete elements blo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7714" y="1963646"/>
            <a:ext cx="4310972" cy="24680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95536" y="4724400"/>
            <a:ext cx="7757864" cy="369332"/>
          </a:xfrm>
          <a:prstGeom prst="rect">
            <a:avLst/>
          </a:prstGeom>
          <a:noFill/>
        </p:spPr>
        <p:txBody>
          <a:bodyPr wrap="square" rtlCol="0">
            <a:spAutoFit/>
          </a:bodyPr>
          <a:lstStyle/>
          <a:p>
            <a:r>
              <a:rPr lang="en-GB" dirty="0" smtClean="0"/>
              <a:t>Inlets, Manholes, end wall etc.</a:t>
            </a:r>
            <a:endParaRPr lang="en-GB" dirty="0"/>
          </a:p>
        </p:txBody>
      </p:sp>
    </p:spTree>
    <p:extLst>
      <p:ext uri="{BB962C8B-B14F-4D97-AF65-F5344CB8AC3E}">
        <p14:creationId xmlns:p14="http://schemas.microsoft.com/office/powerpoint/2010/main" val="42812682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46</a:t>
            </a:fld>
            <a:endParaRPr lang="en-GB"/>
          </a:p>
        </p:txBody>
      </p:sp>
      <p:sp>
        <p:nvSpPr>
          <p:cNvPr id="14" name="TextBox 13"/>
          <p:cNvSpPr txBox="1"/>
          <p:nvPr/>
        </p:nvSpPr>
        <p:spPr>
          <a:xfrm>
            <a:off x="540263" y="304800"/>
            <a:ext cx="6048672" cy="461665"/>
          </a:xfrm>
          <a:prstGeom prst="rect">
            <a:avLst/>
          </a:prstGeom>
          <a:noFill/>
        </p:spPr>
        <p:txBody>
          <a:bodyPr wrap="square" rtlCol="0">
            <a:spAutoFit/>
          </a:bodyPr>
          <a:lstStyle/>
          <a:p>
            <a:r>
              <a:rPr lang="en-GB" sz="2400" b="1" u="sng" dirty="0" smtClean="0"/>
              <a:t>Main standards of work</a:t>
            </a:r>
            <a:endParaRPr lang="en-GB" sz="2400" b="1" u="sng" dirty="0"/>
          </a:p>
        </p:txBody>
      </p:sp>
      <p:sp>
        <p:nvSpPr>
          <p:cNvPr id="2" name="TextBox 1"/>
          <p:cNvSpPr txBox="1"/>
          <p:nvPr/>
        </p:nvSpPr>
        <p:spPr>
          <a:xfrm>
            <a:off x="540263" y="914400"/>
            <a:ext cx="8064898" cy="4401205"/>
          </a:xfrm>
          <a:prstGeom prst="rect">
            <a:avLst/>
          </a:prstGeom>
          <a:noFill/>
        </p:spPr>
        <p:txBody>
          <a:bodyPr wrap="square" rtlCol="0">
            <a:spAutoFit/>
          </a:bodyPr>
          <a:lstStyle/>
          <a:p>
            <a:pPr>
              <a:spcBef>
                <a:spcPts val="1200"/>
              </a:spcBef>
            </a:pPr>
            <a:r>
              <a:rPr lang="en-GB" sz="2400" dirty="0"/>
              <a:t>BS EN 206:2013+A1:2016 Concrete – Specification, performance, production and conformity</a:t>
            </a:r>
            <a:r>
              <a:rPr lang="en-GB" sz="2400" dirty="0" smtClean="0"/>
              <a:t>.</a:t>
            </a:r>
          </a:p>
          <a:p>
            <a:pPr>
              <a:spcBef>
                <a:spcPts val="1200"/>
              </a:spcBef>
            </a:pPr>
            <a:endParaRPr lang="en-GB" sz="2400" dirty="0"/>
          </a:p>
          <a:p>
            <a:pPr>
              <a:spcBef>
                <a:spcPts val="1200"/>
              </a:spcBef>
            </a:pPr>
            <a:r>
              <a:rPr lang="en-GB" sz="2400" dirty="0" smtClean="0"/>
              <a:t>BS 8500-1:2015+A2:2019 Concrete – Complementary British Standard to BS EN 206. Part 1: Method of specifying and guidance for the specifier.</a:t>
            </a:r>
          </a:p>
          <a:p>
            <a:pPr>
              <a:spcBef>
                <a:spcPts val="1200"/>
              </a:spcBef>
            </a:pPr>
            <a:endParaRPr lang="en-GB" sz="2400" dirty="0"/>
          </a:p>
          <a:p>
            <a:pPr>
              <a:spcBef>
                <a:spcPts val="1200"/>
              </a:spcBef>
            </a:pPr>
            <a:r>
              <a:rPr lang="en-GB" sz="2400" dirty="0"/>
              <a:t>BS 8500-1:2015+A2:2019 Concrete – Complementary British Standard to BS EN 206. Part </a:t>
            </a:r>
            <a:r>
              <a:rPr lang="en-GB" sz="2400" dirty="0" smtClean="0"/>
              <a:t>2: Specification for constituent materials and concrete. </a:t>
            </a:r>
            <a:endParaRPr lang="en-GB" sz="2400" dirty="0"/>
          </a:p>
        </p:txBody>
      </p:sp>
    </p:spTree>
    <p:extLst>
      <p:ext uri="{BB962C8B-B14F-4D97-AF65-F5344CB8AC3E}">
        <p14:creationId xmlns:p14="http://schemas.microsoft.com/office/powerpoint/2010/main" val="17683653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62200"/>
            <a:ext cx="3657600" cy="1323439"/>
          </a:xfrm>
          <a:prstGeom prst="rect">
            <a:avLst/>
          </a:prstGeom>
          <a:noFill/>
        </p:spPr>
        <p:txBody>
          <a:bodyPr wrap="square" rtlCol="0">
            <a:spAutoFit/>
          </a:bodyPr>
          <a:lstStyle/>
          <a:p>
            <a:pPr algn="ctr"/>
            <a:r>
              <a:rPr lang="en-GB" sz="4000" dirty="0" smtClean="0"/>
              <a:t>STRUCTURAL</a:t>
            </a:r>
          </a:p>
          <a:p>
            <a:pPr algn="ctr"/>
            <a:r>
              <a:rPr lang="en-GB" sz="4000" dirty="0" smtClean="0"/>
              <a:t>STEEL</a:t>
            </a:r>
            <a:endParaRPr lang="en-GB" sz="4000" dirty="0"/>
          </a:p>
        </p:txBody>
      </p:sp>
      <p:sp>
        <p:nvSpPr>
          <p:cNvPr id="4" name="TextBox 3"/>
          <p:cNvSpPr txBox="1"/>
          <p:nvPr/>
        </p:nvSpPr>
        <p:spPr>
          <a:xfrm>
            <a:off x="1371600" y="5562600"/>
            <a:ext cx="6705600" cy="461665"/>
          </a:xfrm>
          <a:prstGeom prst="rect">
            <a:avLst/>
          </a:prstGeom>
          <a:noFill/>
        </p:spPr>
        <p:txBody>
          <a:bodyPr wrap="square" rtlCol="0">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8229600" cy="715962"/>
          </a:xfrm>
        </p:spPr>
        <p:txBody>
          <a:bodyPr>
            <a:normAutofit fontScale="90000"/>
          </a:bodyPr>
          <a:lstStyle/>
          <a:p>
            <a:r>
              <a:rPr lang="en-US" dirty="0" smtClean="0"/>
              <a:t>MATERIAL ENGINEERING</a:t>
            </a:r>
            <a:endParaRPr lang="en-US" dirty="0"/>
          </a:p>
        </p:txBody>
      </p:sp>
      <p:sp>
        <p:nvSpPr>
          <p:cNvPr id="3" name="Content Placeholder 2"/>
          <p:cNvSpPr>
            <a:spLocks noGrp="1"/>
          </p:cNvSpPr>
          <p:nvPr>
            <p:ph idx="1"/>
          </p:nvPr>
        </p:nvSpPr>
        <p:spPr>
          <a:xfrm>
            <a:off x="304800" y="1092758"/>
            <a:ext cx="8229600" cy="5486400"/>
          </a:xfrm>
        </p:spPr>
        <p:txBody>
          <a:bodyPr>
            <a:normAutofit lnSpcReduction="10000"/>
          </a:bodyPr>
          <a:lstStyle/>
          <a:p>
            <a:pPr>
              <a:buNone/>
            </a:pPr>
            <a:r>
              <a:rPr lang="en-US" b="1" u="sng" dirty="0" smtClean="0"/>
              <a:t>Advantages of Steel</a:t>
            </a:r>
          </a:p>
          <a:p>
            <a:pPr lvl="1">
              <a:buFont typeface="Wingdings" pitchFamily="2" charset="2"/>
              <a:buChar char="§"/>
            </a:pPr>
            <a:endParaRPr lang="en-US" dirty="0" smtClean="0"/>
          </a:p>
          <a:p>
            <a:pPr lvl="1">
              <a:buFont typeface="Wingdings" pitchFamily="2" charset="2"/>
              <a:buChar char="§"/>
            </a:pPr>
            <a:r>
              <a:rPr lang="en-US" dirty="0" smtClean="0"/>
              <a:t>Maintains high tensile strength</a:t>
            </a:r>
          </a:p>
          <a:p>
            <a:pPr lvl="1">
              <a:buFont typeface="Wingdings" pitchFamily="2" charset="2"/>
              <a:buChar char="§"/>
            </a:pPr>
            <a:r>
              <a:rPr lang="en-US" dirty="0" smtClean="0"/>
              <a:t>Does not deteriorate if protected</a:t>
            </a:r>
          </a:p>
          <a:p>
            <a:pPr lvl="1">
              <a:buFont typeface="Wingdings" pitchFamily="2" charset="2"/>
              <a:buChar char="§"/>
            </a:pPr>
            <a:r>
              <a:rPr lang="en-US" dirty="0" smtClean="0"/>
              <a:t>Very strong and yet flexible, innovative in design, can be molded with changing its properties.</a:t>
            </a:r>
          </a:p>
          <a:p>
            <a:pPr lvl="1">
              <a:buFont typeface="Wingdings" pitchFamily="2" charset="2"/>
              <a:buChar char="§"/>
            </a:pPr>
            <a:r>
              <a:rPr lang="en-US" dirty="0" smtClean="0"/>
              <a:t>Modifiable</a:t>
            </a:r>
          </a:p>
          <a:p>
            <a:pPr lvl="1">
              <a:buFont typeface="Wingdings" pitchFamily="2" charset="2"/>
              <a:buChar char="§"/>
            </a:pPr>
            <a:r>
              <a:rPr lang="en-US" dirty="0" smtClean="0"/>
              <a:t>Durable</a:t>
            </a:r>
          </a:p>
          <a:p>
            <a:pPr lvl="1">
              <a:buFont typeface="Wingdings" pitchFamily="2" charset="2"/>
              <a:buChar char="§"/>
            </a:pPr>
            <a:r>
              <a:rPr lang="en-US" dirty="0" smtClean="0"/>
              <a:t>Can be 100% recycled</a:t>
            </a:r>
          </a:p>
          <a:p>
            <a:pPr lvl="1">
              <a:buFont typeface="Wingdings" pitchFamily="2" charset="2"/>
              <a:buChar char="§"/>
            </a:pPr>
            <a:r>
              <a:rPr lang="en-US" dirty="0" smtClean="0"/>
              <a:t>Can be prefabricated to accommodate curved architecture.</a:t>
            </a:r>
          </a:p>
          <a:p>
            <a:pPr lvl="1">
              <a:buFont typeface="Wingdings" pitchFamily="2" charset="2"/>
              <a:buChar char="§"/>
            </a:pPr>
            <a:r>
              <a:rPr lang="en-US" dirty="0" smtClean="0"/>
              <a:t>Excellent manufacturing and therefore construction tolerances</a:t>
            </a:r>
          </a:p>
          <a:p>
            <a:pPr lvl="1">
              <a:buFont typeface="Wingdings" pitchFamily="2" charset="2"/>
              <a:buChar char="§"/>
            </a:pPr>
            <a:r>
              <a:rPr lang="en-US" dirty="0" smtClean="0"/>
              <a:t>Wide spans possible</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Disney Concert Hall"/>
          <p:cNvPicPr>
            <a:picLocks noChangeAspect="1" noChangeArrowheads="1"/>
          </p:cNvPicPr>
          <p:nvPr/>
        </p:nvPicPr>
        <p:blipFill>
          <a:blip r:embed="rId2" cstate="print"/>
          <a:srcRect/>
          <a:stretch>
            <a:fillRect/>
          </a:stretch>
        </p:blipFill>
        <p:spPr bwMode="auto">
          <a:xfrm>
            <a:off x="457200" y="638830"/>
            <a:ext cx="5943600" cy="4271962"/>
          </a:xfrm>
          <a:prstGeom prst="rect">
            <a:avLst/>
          </a:prstGeom>
          <a:noFill/>
          <a:ln w="19050">
            <a:solidFill>
              <a:schemeClr val="tx1"/>
            </a:solidFill>
          </a:ln>
        </p:spPr>
      </p:pic>
      <p:sp>
        <p:nvSpPr>
          <p:cNvPr id="6" name="Rectangle 5"/>
          <p:cNvSpPr/>
          <p:nvPr/>
        </p:nvSpPr>
        <p:spPr>
          <a:xfrm>
            <a:off x="6553200" y="1295400"/>
            <a:ext cx="2438400" cy="1066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u="sng" dirty="0" smtClean="0">
                <a:solidFill>
                  <a:srgbClr val="0070C0"/>
                </a:solidFill>
              </a:rPr>
              <a:t>Walt Disney Concert Hall, </a:t>
            </a:r>
          </a:p>
          <a:p>
            <a:r>
              <a:rPr lang="en-US" sz="2400" b="1" u="sng" dirty="0" smtClean="0">
                <a:solidFill>
                  <a:srgbClr val="0070C0"/>
                </a:solidFill>
              </a:rPr>
              <a:t>Los Angeles.</a:t>
            </a:r>
            <a:endParaRPr lang="en-US" sz="2400" b="1" u="sng" dirty="0">
              <a:solidFill>
                <a:srgbClr val="0070C0"/>
              </a:solidFill>
            </a:endParaRPr>
          </a:p>
        </p:txBody>
      </p:sp>
      <p:sp>
        <p:nvSpPr>
          <p:cNvPr id="7" name="Rectangle 6"/>
          <p:cNvSpPr/>
          <p:nvPr/>
        </p:nvSpPr>
        <p:spPr>
          <a:xfrm>
            <a:off x="457200" y="5334000"/>
            <a:ext cx="8382000" cy="129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US" sz="2400" dirty="0" smtClean="0">
                <a:solidFill>
                  <a:schemeClr val="tx1"/>
                </a:solidFill>
              </a:rPr>
              <a:t> </a:t>
            </a:r>
            <a:r>
              <a:rPr lang="en-US" sz="2000" dirty="0" smtClean="0">
                <a:solidFill>
                  <a:schemeClr val="tx1"/>
                </a:solidFill>
              </a:rPr>
              <a:t>Launched in 1992, Completed in 2003</a:t>
            </a:r>
          </a:p>
          <a:p>
            <a:pPr>
              <a:buFont typeface="Arial" pitchFamily="34" charset="0"/>
              <a:buChar char="•"/>
            </a:pPr>
            <a:r>
              <a:rPr lang="en-US" sz="2000" dirty="0" smtClean="0">
                <a:solidFill>
                  <a:schemeClr val="tx1"/>
                </a:solidFill>
              </a:rPr>
              <a:t> Performance venue built as a gift to people of LA and a tribute to </a:t>
            </a:r>
          </a:p>
          <a:p>
            <a:r>
              <a:rPr lang="en-US" sz="2000" dirty="0" smtClean="0">
                <a:solidFill>
                  <a:schemeClr val="tx1"/>
                </a:solidFill>
              </a:rPr>
              <a:t>  Walt Disney’s devotion to the arts and to the city  </a:t>
            </a:r>
          </a:p>
          <a:p>
            <a:pPr>
              <a:buFont typeface="Arial" pitchFamily="34" charset="0"/>
              <a:buChar char="•"/>
            </a:pPr>
            <a:r>
              <a:rPr lang="en-US" sz="2000" dirty="0" smtClean="0">
                <a:solidFill>
                  <a:schemeClr val="tx1"/>
                </a:solidFill>
              </a:rPr>
              <a:t> Project cost US $274million</a:t>
            </a:r>
            <a:endParaRPr lang="en-US" sz="2000" dirty="0">
              <a:solidFill>
                <a:schemeClr val="tx1"/>
              </a:solidFill>
            </a:endParaRPr>
          </a:p>
        </p:txBody>
      </p:sp>
      <p:sp>
        <p:nvSpPr>
          <p:cNvPr id="8" name="TextBox 7"/>
          <p:cNvSpPr txBox="1"/>
          <p:nvPr/>
        </p:nvSpPr>
        <p:spPr>
          <a:xfrm>
            <a:off x="6629400" y="2667000"/>
            <a:ext cx="1981200" cy="2308324"/>
          </a:xfrm>
          <a:prstGeom prst="rect">
            <a:avLst/>
          </a:prstGeom>
          <a:noFill/>
        </p:spPr>
        <p:txBody>
          <a:bodyPr wrap="square" rtlCol="0">
            <a:spAutoFit/>
          </a:bodyPr>
          <a:lstStyle/>
          <a:p>
            <a:r>
              <a:rPr lang="en-US" sz="2400" dirty="0" smtClean="0">
                <a:solidFill>
                  <a:srgbClr val="0070C0"/>
                </a:solidFill>
              </a:rPr>
              <a:t>What do you think was  the problem with this building initially ??</a:t>
            </a:r>
            <a:endParaRPr lang="en-US" sz="24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amond(in)">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90800" y="2590800"/>
            <a:ext cx="4191000" cy="830997"/>
          </a:xfrm>
          <a:prstGeom prst="rect">
            <a:avLst/>
          </a:prstGeom>
          <a:noFill/>
        </p:spPr>
        <p:txBody>
          <a:bodyPr wrap="square" rtlCol="0">
            <a:spAutoFit/>
          </a:bodyPr>
          <a:lstStyle/>
          <a:p>
            <a:pPr algn="ctr"/>
            <a:r>
              <a:rPr lang="en-GB" sz="2400" dirty="0" smtClean="0"/>
              <a:t>What are the disadvantages of using steel as a material ?</a:t>
            </a:r>
            <a:endParaRPr lang="en-GB" sz="2400" dirty="0"/>
          </a:p>
        </p:txBody>
      </p:sp>
    </p:spTree>
    <p:extLst>
      <p:ext uri="{BB962C8B-B14F-4D97-AF65-F5344CB8AC3E}">
        <p14:creationId xmlns:p14="http://schemas.microsoft.com/office/powerpoint/2010/main" val="28681545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Steel</a:t>
            </a:r>
          </a:p>
          <a:p>
            <a:pPr lvl="1">
              <a:buFont typeface="Wingdings" pitchFamily="2" charset="2"/>
              <a:buChar char="§"/>
            </a:pPr>
            <a:endParaRPr lang="en-US" dirty="0" smtClean="0"/>
          </a:p>
          <a:p>
            <a:pPr lvl="1">
              <a:buFont typeface="Wingdings" pitchFamily="2" charset="2"/>
              <a:buChar char="§"/>
            </a:pPr>
            <a:r>
              <a:rPr lang="en-US" dirty="0" smtClean="0"/>
              <a:t>Heavy to handle</a:t>
            </a:r>
          </a:p>
          <a:p>
            <a:pPr lvl="1">
              <a:buFont typeface="Wingdings" pitchFamily="2" charset="2"/>
              <a:buChar char="§"/>
            </a:pPr>
            <a:r>
              <a:rPr lang="en-US" dirty="0" smtClean="0"/>
              <a:t>Much more expensive to transport</a:t>
            </a:r>
          </a:p>
          <a:p>
            <a:pPr lvl="1">
              <a:buFont typeface="Wingdings" pitchFamily="2" charset="2"/>
              <a:buChar char="§"/>
            </a:pPr>
            <a:r>
              <a:rPr lang="en-US" dirty="0" smtClean="0"/>
              <a:t>When exposed, it can corrode, particularly in salty air</a:t>
            </a:r>
          </a:p>
          <a:p>
            <a:pPr lvl="1">
              <a:buFont typeface="Wingdings" pitchFamily="2" charset="2"/>
              <a:buChar char="§"/>
            </a:pPr>
            <a:r>
              <a:rPr lang="en-US" dirty="0" smtClean="0"/>
              <a:t>Needs fire protection, high expansion rate in changing temperatures</a:t>
            </a:r>
          </a:p>
          <a:p>
            <a:pPr lvl="1">
              <a:buFont typeface="Wingdings" pitchFamily="2" charset="2"/>
              <a:buChar char="§"/>
            </a:pPr>
            <a:r>
              <a:rPr lang="en-US" dirty="0" smtClean="0"/>
              <a:t>Steel can bend and buck in extreme loading</a:t>
            </a:r>
          </a:p>
          <a:p>
            <a:pPr lvl="1">
              <a:buFont typeface="Wingdings" pitchFamily="2" charset="2"/>
              <a:buChar char="§"/>
            </a:pPr>
            <a:endParaRPr lang="en-US" dirty="0" smtClean="0"/>
          </a:p>
          <a:p>
            <a:pPr lvl="1">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90800" y="5410200"/>
            <a:ext cx="4114800"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Steel buckling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37892" name="Picture 4" descr="http://www.scielo.br/img/fbpe/jbsms/v23n4/a03fig02.gif"/>
          <p:cNvPicPr>
            <a:picLocks noChangeAspect="1" noChangeArrowheads="1"/>
          </p:cNvPicPr>
          <p:nvPr/>
        </p:nvPicPr>
        <p:blipFill>
          <a:blip r:embed="rId2" cstate="print"/>
          <a:srcRect/>
          <a:stretch>
            <a:fillRect/>
          </a:stretch>
        </p:blipFill>
        <p:spPr bwMode="auto">
          <a:xfrm>
            <a:off x="381000" y="1143000"/>
            <a:ext cx="8166100" cy="4540246"/>
          </a:xfrm>
          <a:prstGeom prst="rect">
            <a:avLst/>
          </a:prstGeom>
          <a:noFill/>
          <a:ln w="19050">
            <a:solidFill>
              <a:schemeClr val="tx1"/>
            </a:solidFill>
          </a:ln>
        </p:spPr>
      </p:pic>
      <p:sp>
        <p:nvSpPr>
          <p:cNvPr id="9" name="Rectangle 8"/>
          <p:cNvSpPr/>
          <p:nvPr/>
        </p:nvSpPr>
        <p:spPr>
          <a:xfrm>
            <a:off x="2895600" y="5486400"/>
            <a:ext cx="33528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Steel Buckling </a:t>
            </a:r>
            <a:endParaRPr lang="en-US"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91977"/>
            <a:ext cx="3657600" cy="1323439"/>
          </a:xfrm>
          <a:prstGeom prst="rect">
            <a:avLst/>
          </a:prstGeom>
          <a:noFill/>
        </p:spPr>
        <p:txBody>
          <a:bodyPr wrap="square" rtlCol="0">
            <a:spAutoFit/>
          </a:bodyPr>
          <a:lstStyle/>
          <a:p>
            <a:pPr algn="ctr"/>
            <a:r>
              <a:rPr lang="en-GB" sz="4000" dirty="0" smtClean="0"/>
              <a:t>TIMBER BUILDING</a:t>
            </a:r>
            <a:endParaRPr lang="en-GB" sz="4000" dirty="0"/>
          </a:p>
        </p:txBody>
      </p:sp>
      <p:sp>
        <p:nvSpPr>
          <p:cNvPr id="4" name="Rectangle 3"/>
          <p:cNvSpPr/>
          <p:nvPr/>
        </p:nvSpPr>
        <p:spPr>
          <a:xfrm>
            <a:off x="2209800" y="4572000"/>
            <a:ext cx="5029200" cy="830997"/>
          </a:xfrm>
          <a:prstGeom prst="rect">
            <a:avLst/>
          </a:prstGeom>
        </p:spPr>
        <p:txBody>
          <a:bodyPr wrap="square">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304800" y="657844"/>
            <a:ext cx="8229600" cy="5486400"/>
          </a:xfrm>
        </p:spPr>
        <p:txBody>
          <a:bodyPr>
            <a:normAutofit/>
          </a:bodyPr>
          <a:lstStyle/>
          <a:p>
            <a:pPr>
              <a:buNone/>
            </a:pPr>
            <a:endParaRPr lang="en-US" b="1" u="sng" dirty="0" smtClean="0"/>
          </a:p>
          <a:p>
            <a:pPr>
              <a:buNone/>
            </a:pPr>
            <a:r>
              <a:rPr lang="en-US" b="1" u="sng" dirty="0" smtClean="0"/>
              <a:t>Advantages of Timber</a:t>
            </a:r>
          </a:p>
          <a:p>
            <a:pPr lvl="1">
              <a:buFont typeface="Wingdings" pitchFamily="2" charset="2"/>
              <a:buChar char="§"/>
            </a:pPr>
            <a:endParaRPr lang="en-US" dirty="0" smtClean="0"/>
          </a:p>
          <a:p>
            <a:pPr lvl="1">
              <a:buFont typeface="Wingdings" pitchFamily="2" charset="2"/>
              <a:buChar char="§"/>
            </a:pPr>
            <a:r>
              <a:rPr lang="en-US" dirty="0" smtClean="0"/>
              <a:t>Built rapidly (around </a:t>
            </a:r>
            <a:r>
              <a:rPr lang="en-US" dirty="0"/>
              <a:t>9</a:t>
            </a:r>
            <a:r>
              <a:rPr lang="en-US" dirty="0" smtClean="0"/>
              <a:t> days for timber frame house)</a:t>
            </a:r>
          </a:p>
          <a:p>
            <a:pPr lvl="1">
              <a:buFont typeface="Wingdings" pitchFamily="2" charset="2"/>
              <a:buChar char="§"/>
            </a:pPr>
            <a:r>
              <a:rPr lang="en-US" dirty="0" smtClean="0"/>
              <a:t>Can be prefabricated, good quality control</a:t>
            </a:r>
          </a:p>
          <a:p>
            <a:pPr lvl="1">
              <a:buFont typeface="Wingdings" pitchFamily="2" charset="2"/>
              <a:buChar char="§"/>
            </a:pPr>
            <a:r>
              <a:rPr lang="en-US" dirty="0" smtClean="0"/>
              <a:t>Mass production </a:t>
            </a:r>
          </a:p>
          <a:p>
            <a:pPr lvl="1">
              <a:buFont typeface="Wingdings" pitchFamily="2" charset="2"/>
              <a:buChar char="§"/>
            </a:pPr>
            <a:r>
              <a:rPr lang="en-US" dirty="0" smtClean="0"/>
              <a:t>Can be pre-fitted (trusses, window/door frames)</a:t>
            </a:r>
          </a:p>
          <a:p>
            <a:pPr lvl="1">
              <a:buFont typeface="Wingdings" pitchFamily="2" charset="2"/>
              <a:buChar char="§"/>
            </a:pPr>
            <a:r>
              <a:rPr lang="en-US" dirty="0" smtClean="0"/>
              <a:t>Precise alignments are possible </a:t>
            </a:r>
          </a:p>
          <a:p>
            <a:pPr lvl="1">
              <a:buFont typeface="Wingdings" pitchFamily="2" charset="2"/>
              <a:buChar char="§"/>
            </a:pPr>
            <a:r>
              <a:rPr lang="en-US" dirty="0" smtClean="0"/>
              <a:t>Recyclable </a:t>
            </a:r>
            <a:r>
              <a:rPr lang="en-US" b="1" dirty="0" smtClean="0"/>
              <a:t>(with care) </a:t>
            </a:r>
            <a:r>
              <a:rPr lang="en-US" dirty="0" smtClean="0"/>
              <a:t>and renewable</a:t>
            </a:r>
          </a:p>
          <a:p>
            <a:pPr lvl="1">
              <a:buFont typeface="Wingdings" pitchFamily="2" charset="2"/>
              <a:buChar char="§"/>
            </a:pPr>
            <a:r>
              <a:rPr lang="en-US" dirty="0" smtClean="0"/>
              <a:t>‘Homely’ feel </a:t>
            </a:r>
          </a:p>
          <a:p>
            <a:pPr lvl="1">
              <a:buFont typeface="Wingdings" pitchFamily="2" charset="2"/>
              <a:buChar char="§"/>
            </a:pPr>
            <a:r>
              <a:rPr lang="en-US" dirty="0" smtClean="0"/>
              <a:t>Good seismic survivability</a:t>
            </a:r>
          </a:p>
          <a:p>
            <a:pPr lvl="1">
              <a:buFont typeface="Wingdings" pitchFamily="2" charset="2"/>
              <a:buChar char="§"/>
            </a:pPr>
            <a:r>
              <a:rPr lang="en-US" dirty="0" smtClean="0"/>
              <a:t>Flexibility in loading</a:t>
            </a: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2050" name="Picture 2" descr="http://www.loghomefloorplansonline.com/wp-content/uploads/2008/01/montclaire_timberframeplan.gif"/>
          <p:cNvPicPr>
            <a:picLocks noChangeAspect="1" noChangeArrowheads="1"/>
          </p:cNvPicPr>
          <p:nvPr/>
        </p:nvPicPr>
        <p:blipFill>
          <a:blip r:embed="rId2" cstate="print"/>
          <a:srcRect/>
          <a:stretch>
            <a:fillRect/>
          </a:stretch>
        </p:blipFill>
        <p:spPr bwMode="auto">
          <a:xfrm>
            <a:off x="631574" y="3733800"/>
            <a:ext cx="4204236" cy="2895600"/>
          </a:xfrm>
          <a:prstGeom prst="rect">
            <a:avLst/>
          </a:prstGeom>
          <a:noFill/>
          <a:ln w="19050">
            <a:solidFill>
              <a:schemeClr val="tx1"/>
            </a:solidFill>
          </a:ln>
        </p:spPr>
      </p:pic>
      <p:pic>
        <p:nvPicPr>
          <p:cNvPr id="2052" name="Picture 4" descr="UplandRetreat log home floorplan">
            <a:hlinkClick r:id="rId3"/>
          </p:cNvPr>
          <p:cNvPicPr>
            <a:picLocks noChangeAspect="1" noChangeArrowheads="1"/>
          </p:cNvPicPr>
          <p:nvPr/>
        </p:nvPicPr>
        <p:blipFill>
          <a:blip r:embed="rId4" cstate="print"/>
          <a:srcRect/>
          <a:stretch>
            <a:fillRect/>
          </a:stretch>
        </p:blipFill>
        <p:spPr bwMode="auto">
          <a:xfrm>
            <a:off x="609600" y="1143000"/>
            <a:ext cx="4276725" cy="2266951"/>
          </a:xfrm>
          <a:prstGeom prst="rect">
            <a:avLst/>
          </a:prstGeom>
          <a:noFill/>
          <a:ln w="19050">
            <a:solidFill>
              <a:schemeClr val="tx1"/>
            </a:solidFill>
          </a:ln>
        </p:spPr>
      </p:pic>
      <p:pic>
        <p:nvPicPr>
          <p:cNvPr id="2054" name="Picture 6" descr="Great Room | Custom Timber Frame Trusses | Mountain Home">
            <a:hlinkClick r:id="rId5" tooltip="Great Room | Custom Timber Frame Trusses | Mountain Home"/>
          </p:cNvPr>
          <p:cNvPicPr>
            <a:picLocks noChangeAspect="1" noChangeArrowheads="1"/>
          </p:cNvPicPr>
          <p:nvPr/>
        </p:nvPicPr>
        <p:blipFill>
          <a:blip r:embed="rId6" cstate="print"/>
          <a:srcRect/>
          <a:stretch>
            <a:fillRect/>
          </a:stretch>
        </p:blipFill>
        <p:spPr bwMode="auto">
          <a:xfrm>
            <a:off x="5127803" y="1143000"/>
            <a:ext cx="3806647" cy="5486400"/>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667512"/>
          </a:xfrm>
        </p:spPr>
        <p:txBody>
          <a:bodyPr>
            <a:normAutofit fontScale="90000"/>
          </a:bodyPr>
          <a:lstStyle/>
          <a:p>
            <a:r>
              <a:rPr lang="en-US" dirty="0" smtClean="0"/>
              <a:t>Materials</a:t>
            </a:r>
            <a:endParaRPr lang="en-US" dirty="0"/>
          </a:p>
        </p:txBody>
      </p:sp>
      <p:pic>
        <p:nvPicPr>
          <p:cNvPr id="4" name="Picture 2" descr="http://www.simondale.net/house/images2/front.jpg"/>
          <p:cNvPicPr>
            <a:picLocks noChangeAspect="1" noChangeArrowheads="1"/>
          </p:cNvPicPr>
          <p:nvPr/>
        </p:nvPicPr>
        <p:blipFill>
          <a:blip r:embed="rId2" cstate="print"/>
          <a:srcRect/>
          <a:stretch>
            <a:fillRect/>
          </a:stretch>
        </p:blipFill>
        <p:spPr bwMode="auto">
          <a:xfrm>
            <a:off x="1143000" y="1066800"/>
            <a:ext cx="7086600" cy="4964313"/>
          </a:xfrm>
          <a:prstGeom prst="rect">
            <a:avLst/>
          </a:prstGeom>
          <a:noFill/>
          <a:ln w="19050">
            <a:solidFill>
              <a:schemeClr val="tx1"/>
            </a:solidFill>
          </a:ln>
        </p:spPr>
      </p:pic>
      <p:sp>
        <p:nvSpPr>
          <p:cNvPr id="5" name="Rectangle 4"/>
          <p:cNvSpPr/>
          <p:nvPr/>
        </p:nvSpPr>
        <p:spPr>
          <a:xfrm>
            <a:off x="2286000" y="60960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u="sng" dirty="0" smtClean="0">
                <a:solidFill>
                  <a:srgbClr val="0070C0"/>
                </a:solidFill>
              </a:rPr>
              <a:t>The Hobbit House - Wales</a:t>
            </a:r>
            <a:endParaRPr lang="en-US" sz="2000" b="1" u="sng" dirty="0">
              <a:solidFill>
                <a:srgbClr val="0070C0"/>
              </a:solidFill>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715962"/>
          </a:xfrm>
        </p:spPr>
        <p:txBody>
          <a:bodyPr>
            <a:normAutofit fontScale="90000"/>
          </a:bodyPr>
          <a:lstStyle/>
          <a:p>
            <a:r>
              <a:rPr lang="en-US" dirty="0" smtClean="0"/>
              <a:t>Materials</a:t>
            </a:r>
            <a:endParaRPr lang="en-US" dirty="0"/>
          </a:p>
        </p:txBody>
      </p:sp>
      <p:pic>
        <p:nvPicPr>
          <p:cNvPr id="38914" name="Picture 2" descr="http://www.simondale.net/house/images2/wide.jpg"/>
          <p:cNvPicPr>
            <a:picLocks noChangeAspect="1" noChangeArrowheads="1"/>
          </p:cNvPicPr>
          <p:nvPr/>
        </p:nvPicPr>
        <p:blipFill>
          <a:blip r:embed="rId2" cstate="print"/>
          <a:srcRect/>
          <a:stretch>
            <a:fillRect/>
          </a:stretch>
        </p:blipFill>
        <p:spPr bwMode="auto">
          <a:xfrm>
            <a:off x="533400" y="990600"/>
            <a:ext cx="3962400" cy="2743200"/>
          </a:xfrm>
          <a:prstGeom prst="rect">
            <a:avLst/>
          </a:prstGeom>
          <a:noFill/>
          <a:ln w="19050">
            <a:solidFill>
              <a:schemeClr val="tx1"/>
            </a:solidFill>
          </a:ln>
        </p:spPr>
      </p:pic>
      <p:pic>
        <p:nvPicPr>
          <p:cNvPr id="38916" name="Picture 4" descr="http://www.simondale.net/house/images2/candle.jpg"/>
          <p:cNvPicPr>
            <a:picLocks noChangeAspect="1" noChangeArrowheads="1"/>
          </p:cNvPicPr>
          <p:nvPr/>
        </p:nvPicPr>
        <p:blipFill>
          <a:blip r:embed="rId3" cstate="print"/>
          <a:srcRect/>
          <a:stretch>
            <a:fillRect/>
          </a:stretch>
        </p:blipFill>
        <p:spPr bwMode="auto">
          <a:xfrm>
            <a:off x="5181600" y="4191000"/>
            <a:ext cx="3429000" cy="2533530"/>
          </a:xfrm>
          <a:prstGeom prst="rect">
            <a:avLst/>
          </a:prstGeom>
          <a:noFill/>
          <a:ln w="19050">
            <a:solidFill>
              <a:schemeClr val="tx1"/>
            </a:solidFill>
          </a:ln>
        </p:spPr>
      </p:pic>
      <p:pic>
        <p:nvPicPr>
          <p:cNvPr id="38918" name="Picture 6" descr="http://www.simondale.net/house/images2/kitchen.jpg"/>
          <p:cNvPicPr>
            <a:picLocks noChangeAspect="1" noChangeArrowheads="1"/>
          </p:cNvPicPr>
          <p:nvPr/>
        </p:nvPicPr>
        <p:blipFill>
          <a:blip r:embed="rId4" cstate="print"/>
          <a:srcRect/>
          <a:stretch>
            <a:fillRect/>
          </a:stretch>
        </p:blipFill>
        <p:spPr bwMode="auto">
          <a:xfrm>
            <a:off x="533400" y="3886199"/>
            <a:ext cx="3962400" cy="2743201"/>
          </a:xfrm>
          <a:prstGeom prst="rect">
            <a:avLst/>
          </a:prstGeom>
          <a:noFill/>
          <a:ln w="19050">
            <a:solidFill>
              <a:schemeClr val="tx1"/>
            </a:solidFill>
          </a:ln>
        </p:spPr>
      </p:pic>
      <p:sp>
        <p:nvSpPr>
          <p:cNvPr id="7" name="Rectangle 6"/>
          <p:cNvSpPr/>
          <p:nvPr/>
        </p:nvSpPr>
        <p:spPr>
          <a:xfrm>
            <a:off x="4871103" y="838200"/>
            <a:ext cx="3657600" cy="2492990"/>
          </a:xfrm>
          <a:prstGeom prst="rect">
            <a:avLst/>
          </a:prstGeom>
        </p:spPr>
        <p:txBody>
          <a:bodyPr wrap="square">
            <a:spAutoFit/>
          </a:bodyPr>
          <a:lstStyle/>
          <a:p>
            <a:pPr>
              <a:buClr>
                <a:schemeClr val="accent1"/>
              </a:buClr>
            </a:pPr>
            <a:r>
              <a:rPr lang="en-US" dirty="0" smtClean="0"/>
              <a:t> </a:t>
            </a:r>
            <a:r>
              <a:rPr lang="en-US" sz="2400" b="1" u="sng" dirty="0" smtClean="0">
                <a:solidFill>
                  <a:srgbClr val="0070C0"/>
                </a:solidFill>
              </a:rPr>
              <a:t>The Hobbit House, Wales</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1500 man hours and £3000</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 Built with maximum regard for the    environment </a:t>
            </a:r>
          </a:p>
          <a:p>
            <a:pPr>
              <a:buClr>
                <a:schemeClr val="accent1"/>
              </a:buClr>
            </a:pPr>
            <a:endParaRPr lang="en-US" dirty="0"/>
          </a:p>
        </p:txBody>
      </p:sp>
      <p:sp>
        <p:nvSpPr>
          <p:cNvPr id="8" name="TextBox 7"/>
          <p:cNvSpPr txBox="1"/>
          <p:nvPr/>
        </p:nvSpPr>
        <p:spPr>
          <a:xfrm>
            <a:off x="4800600" y="3124200"/>
            <a:ext cx="4038600" cy="954107"/>
          </a:xfrm>
          <a:prstGeom prst="rect">
            <a:avLst/>
          </a:prstGeom>
          <a:noFill/>
        </p:spPr>
        <p:txBody>
          <a:bodyPr wrap="square" rtlCol="0">
            <a:spAutoFit/>
          </a:bodyPr>
          <a:lstStyle/>
          <a:p>
            <a:pPr algn="ctr"/>
            <a:r>
              <a:rPr lang="en-GB" sz="2800" b="1" dirty="0" smtClean="0">
                <a:solidFill>
                  <a:srgbClr val="0070C0"/>
                </a:solidFill>
              </a:rPr>
              <a:t>Compare the quality of this one to the next.....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012" y="1600200"/>
            <a:ext cx="8762998" cy="2133600"/>
          </a:xfrm>
          <a:solidFill>
            <a:schemeClr val="bg1"/>
          </a:solidFill>
        </p:spPr>
        <p:txBody>
          <a:bodyPr>
            <a:normAutofit fontScale="90000"/>
          </a:bodyPr>
          <a:lstStyle/>
          <a:p>
            <a:r>
              <a:rPr lang="en-GB" sz="2000" dirty="0" smtClean="0">
                <a:solidFill>
                  <a:schemeClr val="tx1"/>
                </a:solidFill>
                <a:latin typeface="+mn-lt"/>
              </a:rPr>
              <a:t>Couple who built it applied for </a:t>
            </a:r>
            <a:r>
              <a:rPr lang="en-GB" sz="2200" b="1" dirty="0" smtClean="0">
                <a:solidFill>
                  <a:srgbClr val="0070C0"/>
                </a:solidFill>
                <a:latin typeface="+mn-lt"/>
              </a:rPr>
              <a:t>retrospective planning permission </a:t>
            </a:r>
            <a:r>
              <a:rPr lang="en-GB" sz="2000" dirty="0" smtClean="0">
                <a:solidFill>
                  <a:schemeClr val="tx1"/>
                </a:solidFill>
                <a:latin typeface="+mn-lt"/>
              </a:rPr>
              <a:t>from Pembrokeshire County Council who decided that this smart, unobtrusive, sustainable home should be demolished. </a:t>
            </a:r>
            <a:br>
              <a:rPr lang="en-GB" sz="2000" dirty="0" smtClean="0">
                <a:solidFill>
                  <a:schemeClr val="tx1"/>
                </a:solidFill>
                <a:latin typeface="+mn-lt"/>
              </a:rPr>
            </a:br>
            <a:r>
              <a:rPr lang="en-GB" sz="2000" dirty="0" smtClean="0">
                <a:solidFill>
                  <a:schemeClr val="tx1"/>
                </a:solidFill>
                <a:latin typeface="+mn-lt"/>
              </a:rPr>
              <a:t>           </a:t>
            </a:r>
            <a:r>
              <a:rPr lang="en-GB" sz="2000" b="1" i="1" dirty="0" smtClean="0"/>
              <a:t>"</a:t>
            </a:r>
            <a:r>
              <a:rPr lang="en-GB" sz="2000" b="1" i="1" dirty="0"/>
              <a:t>benefits of the development did not outweigh the harm to the character </a:t>
            </a:r>
            <a:br>
              <a:rPr lang="en-GB" sz="2000" b="1" i="1" dirty="0"/>
            </a:br>
            <a:r>
              <a:rPr lang="en-GB" sz="2000" b="1" i="1" dirty="0"/>
              <a:t>           </a:t>
            </a:r>
            <a:r>
              <a:rPr lang="en-GB" sz="2000" b="1" i="1" dirty="0" smtClean="0"/>
              <a:t>                                </a:t>
            </a:r>
            <a:r>
              <a:rPr lang="en-GB" sz="2000" b="1" i="1" dirty="0"/>
              <a:t>and appearance of the countryside".</a:t>
            </a:r>
            <a:r>
              <a:rPr lang="en-GB" sz="2000" dirty="0" smtClean="0">
                <a:solidFill>
                  <a:schemeClr val="tx1"/>
                </a:solidFill>
                <a:latin typeface="+mn-lt"/>
              </a:rPr>
              <a:t/>
            </a:r>
            <a:br>
              <a:rPr lang="en-GB" sz="2000" dirty="0" smtClean="0">
                <a:solidFill>
                  <a:schemeClr val="tx1"/>
                </a:solidFill>
                <a:latin typeface="+mn-lt"/>
              </a:rPr>
            </a:br>
            <a:r>
              <a:rPr lang="en-GB" sz="2000" dirty="0" smtClean="0">
                <a:solidFill>
                  <a:schemeClr val="tx1"/>
                </a:solidFill>
                <a:latin typeface="+mn-lt"/>
              </a:rPr>
              <a:t>(It is on Private land next door to the LAMMAS eco-village.)</a:t>
            </a:r>
            <a:br>
              <a:rPr lang="en-GB" sz="2000" dirty="0" smtClean="0">
                <a:solidFill>
                  <a:schemeClr val="tx1"/>
                </a:solidFill>
                <a:latin typeface="+mn-lt"/>
              </a:rPr>
            </a:br>
            <a:r>
              <a:rPr lang="en-GB" sz="2000" dirty="0" smtClean="0">
                <a:solidFill>
                  <a:schemeClr val="tx1"/>
                </a:solidFill>
                <a:latin typeface="+mn-lt"/>
              </a:rPr>
              <a:t>A three year battle was won, after the support from an online petition signed by people all over the world (100,000 plus signatures)</a:t>
            </a:r>
            <a:br>
              <a:rPr lang="en-GB" sz="2000" dirty="0" smtClean="0">
                <a:solidFill>
                  <a:schemeClr val="tx1"/>
                </a:solidFill>
                <a:latin typeface="+mn-lt"/>
              </a:rPr>
            </a:br>
            <a:r>
              <a:rPr lang="en-GB" sz="1800" dirty="0" smtClean="0">
                <a:latin typeface="+mn-lt"/>
              </a:rPr>
              <a:t/>
            </a:r>
            <a:br>
              <a:rPr lang="en-GB" sz="1800" dirty="0" smtClean="0">
                <a:latin typeface="+mn-lt"/>
              </a:rPr>
            </a:br>
            <a:r>
              <a:rPr lang="en-GB" sz="2000" dirty="0" smtClean="0">
                <a:latin typeface="+mn-lt"/>
              </a:rPr>
              <a:t>          </a:t>
            </a:r>
            <a:endParaRPr lang="en-GB" sz="2000" i="1" dirty="0">
              <a:latin typeface="+mn-lt"/>
            </a:endParaRPr>
          </a:p>
        </p:txBody>
      </p:sp>
      <p:pic>
        <p:nvPicPr>
          <p:cNvPr id="1026" name="Picture 2" descr="http://naturalhomes.org/img/charlie13.jpg"/>
          <p:cNvPicPr>
            <a:picLocks noChangeAspect="1" noChangeArrowheads="1"/>
          </p:cNvPicPr>
          <p:nvPr/>
        </p:nvPicPr>
        <p:blipFill>
          <a:blip r:embed="rId2" cstate="print"/>
          <a:srcRect/>
          <a:stretch>
            <a:fillRect/>
          </a:stretch>
        </p:blipFill>
        <p:spPr bwMode="auto">
          <a:xfrm>
            <a:off x="3962400" y="3396397"/>
            <a:ext cx="4952998" cy="3302000"/>
          </a:xfrm>
          <a:prstGeom prst="rect">
            <a:avLst/>
          </a:prstGeom>
          <a:noFill/>
          <a:ln w="19050">
            <a:solidFill>
              <a:schemeClr val="tx1"/>
            </a:solidFill>
          </a:ln>
        </p:spPr>
      </p:pic>
      <p:pic>
        <p:nvPicPr>
          <p:cNvPr id="1030" name="Picture 6" descr="http://naturalhomes.org/img/charlie4.jpg"/>
          <p:cNvPicPr>
            <a:picLocks noChangeAspect="1" noChangeArrowheads="1"/>
          </p:cNvPicPr>
          <p:nvPr/>
        </p:nvPicPr>
        <p:blipFill>
          <a:blip r:embed="rId3" cstate="print"/>
          <a:srcRect/>
          <a:stretch>
            <a:fillRect/>
          </a:stretch>
        </p:blipFill>
        <p:spPr bwMode="auto">
          <a:xfrm>
            <a:off x="533400" y="3657600"/>
            <a:ext cx="2956833" cy="2019301"/>
          </a:xfrm>
          <a:prstGeom prst="rect">
            <a:avLst/>
          </a:prstGeom>
          <a:noFill/>
        </p:spPr>
      </p:pic>
      <p:sp>
        <p:nvSpPr>
          <p:cNvPr id="5" name="TextBox 4"/>
          <p:cNvSpPr txBox="1"/>
          <p:nvPr/>
        </p:nvSpPr>
        <p:spPr>
          <a:xfrm>
            <a:off x="457200" y="5867400"/>
            <a:ext cx="2895600" cy="830997"/>
          </a:xfrm>
          <a:prstGeom prst="rect">
            <a:avLst/>
          </a:prstGeom>
          <a:noFill/>
        </p:spPr>
        <p:txBody>
          <a:bodyPr wrap="square" rtlCol="0">
            <a:spAutoFit/>
          </a:bodyPr>
          <a:lstStyle/>
          <a:p>
            <a:r>
              <a:rPr lang="en-GB" sz="2400" dirty="0" smtClean="0"/>
              <a:t>ECO HOME, Pembrokeshire</a:t>
            </a:r>
            <a:endParaRPr lang="en-GB" sz="2400"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http://naturalhomes.org/img/charlie8.jpg"/>
          <p:cNvPicPr>
            <a:picLocks noChangeAspect="1" noChangeArrowheads="1"/>
          </p:cNvPicPr>
          <p:nvPr/>
        </p:nvPicPr>
        <p:blipFill>
          <a:blip r:embed="rId2" cstate="print"/>
          <a:srcRect/>
          <a:stretch>
            <a:fillRect/>
          </a:stretch>
        </p:blipFill>
        <p:spPr bwMode="auto">
          <a:xfrm>
            <a:off x="3124200" y="1600200"/>
            <a:ext cx="5857877" cy="4076702"/>
          </a:xfrm>
          <a:prstGeom prst="rect">
            <a:avLst/>
          </a:prstGeom>
          <a:noFill/>
          <a:ln w="19050">
            <a:solidFill>
              <a:schemeClr val="tx1"/>
            </a:solidFill>
          </a:ln>
        </p:spPr>
      </p:pic>
      <p:pic>
        <p:nvPicPr>
          <p:cNvPr id="67588" name="Picture 4" descr="http://naturalhomes.org/img/charlie9.jpg"/>
          <p:cNvPicPr>
            <a:picLocks noChangeAspect="1" noChangeArrowheads="1"/>
          </p:cNvPicPr>
          <p:nvPr/>
        </p:nvPicPr>
        <p:blipFill>
          <a:blip r:embed="rId3" cstate="print"/>
          <a:srcRect/>
          <a:stretch>
            <a:fillRect/>
          </a:stretch>
        </p:blipFill>
        <p:spPr bwMode="auto">
          <a:xfrm>
            <a:off x="228600" y="1600200"/>
            <a:ext cx="2819400" cy="4114800"/>
          </a:xfrm>
          <a:prstGeom prst="rect">
            <a:avLst/>
          </a:prstGeom>
          <a:noFill/>
          <a:ln w="19050">
            <a:solidFill>
              <a:schemeClr val="tx1"/>
            </a:solidFill>
          </a:ln>
        </p:spPr>
      </p:pic>
      <p:sp>
        <p:nvSpPr>
          <p:cNvPr id="4" name="Rectangle 3"/>
          <p:cNvSpPr/>
          <p:nvPr/>
        </p:nvSpPr>
        <p:spPr>
          <a:xfrm>
            <a:off x="1643997" y="762000"/>
            <a:ext cx="6324600" cy="461665"/>
          </a:xfrm>
          <a:prstGeom prst="rect">
            <a:avLst/>
          </a:prstGeom>
        </p:spPr>
        <p:txBody>
          <a:bodyPr wrap="square">
            <a:spAutoFit/>
          </a:bodyPr>
          <a:lstStyle/>
          <a:p>
            <a:pPr algn="just"/>
            <a:r>
              <a:rPr lang="en-GB" sz="2400" dirty="0" smtClean="0"/>
              <a:t>ECO HOME, Pembrokeshire – a quality build </a:t>
            </a:r>
          </a:p>
        </p:txBody>
      </p:sp>
      <p:sp>
        <p:nvSpPr>
          <p:cNvPr id="5" name="TextBox 4"/>
          <p:cNvSpPr txBox="1"/>
          <p:nvPr/>
        </p:nvSpPr>
        <p:spPr>
          <a:xfrm>
            <a:off x="1798178" y="6262739"/>
            <a:ext cx="5410200" cy="461665"/>
          </a:xfrm>
          <a:prstGeom prst="rect">
            <a:avLst/>
          </a:prstGeom>
          <a:noFill/>
        </p:spPr>
        <p:txBody>
          <a:bodyPr wrap="square" rtlCol="0">
            <a:spAutoFit/>
          </a:bodyPr>
          <a:lstStyle/>
          <a:p>
            <a:pPr algn="ctr"/>
            <a:r>
              <a:rPr lang="en-GB" sz="2400" dirty="0" smtClean="0"/>
              <a:t>Should it have been destroyed?</a:t>
            </a:r>
            <a:endParaRPr lang="en-GB" sz="2400" dirty="0"/>
          </a:p>
        </p:txBody>
      </p:sp>
      <p:sp>
        <p:nvSpPr>
          <p:cNvPr id="2" name="Rectangle 1"/>
          <p:cNvSpPr/>
          <p:nvPr/>
        </p:nvSpPr>
        <p:spPr>
          <a:xfrm>
            <a:off x="685801" y="5893407"/>
            <a:ext cx="7924800" cy="369332"/>
          </a:xfrm>
          <a:prstGeom prst="rect">
            <a:avLst/>
          </a:prstGeom>
        </p:spPr>
        <p:txBody>
          <a:bodyPr wrap="square">
            <a:spAutoFit/>
          </a:bodyPr>
          <a:lstStyle/>
          <a:p>
            <a:pPr algn="just"/>
            <a:r>
              <a:rPr lang="en-GB" dirty="0"/>
              <a:t>Saved in 2015 after three year battle and over 100,00 signature online petition.</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2000"/>
            <a:ext cx="79248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2438400"/>
            <a:ext cx="8229600" cy="4191000"/>
          </a:xfrm>
        </p:spPr>
        <p:txBody>
          <a:bodyPr>
            <a:normAutofit/>
          </a:bodyPr>
          <a:lstStyle/>
          <a:p>
            <a:pPr algn="ctr">
              <a:buNone/>
            </a:pPr>
            <a:r>
              <a:rPr lang="en-US" dirty="0" smtClean="0"/>
              <a:t>What are the Disadvantages of Timber?</a:t>
            </a:r>
          </a:p>
          <a:p>
            <a:pPr lvl="1" algn="ctr">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Timber</a:t>
            </a:r>
          </a:p>
          <a:p>
            <a:pPr lvl="1">
              <a:buFont typeface="Wingdings" pitchFamily="2" charset="2"/>
              <a:buChar char="§"/>
            </a:pPr>
            <a:endParaRPr lang="en-US" dirty="0" smtClean="0"/>
          </a:p>
          <a:p>
            <a:pPr lvl="1">
              <a:buFont typeface="Wingdings" pitchFamily="2" charset="2"/>
              <a:buChar char="§"/>
            </a:pPr>
            <a:r>
              <a:rPr lang="en-US" dirty="0" smtClean="0"/>
              <a:t>Rots</a:t>
            </a:r>
          </a:p>
          <a:p>
            <a:pPr lvl="1">
              <a:buFont typeface="Wingdings" pitchFamily="2" charset="2"/>
              <a:buChar char="§"/>
            </a:pPr>
            <a:r>
              <a:rPr lang="en-US" dirty="0" smtClean="0"/>
              <a:t>Not as durable as other materials</a:t>
            </a:r>
          </a:p>
          <a:p>
            <a:pPr lvl="1">
              <a:buFont typeface="Wingdings" pitchFamily="2" charset="2"/>
              <a:buChar char="§"/>
            </a:pPr>
            <a:r>
              <a:rPr lang="en-US" dirty="0" smtClean="0"/>
              <a:t>Pests / fungi</a:t>
            </a:r>
          </a:p>
          <a:p>
            <a:pPr lvl="1">
              <a:buFont typeface="Wingdings" pitchFamily="2" charset="2"/>
              <a:buChar char="§"/>
            </a:pPr>
            <a:r>
              <a:rPr lang="en-US" dirty="0" smtClean="0"/>
              <a:t>Expensive material if hardwood is specified.</a:t>
            </a:r>
          </a:p>
          <a:p>
            <a:pPr lvl="1">
              <a:buFont typeface="Wingdings" pitchFamily="2" charset="2"/>
              <a:buChar char="§"/>
            </a:pPr>
            <a:r>
              <a:rPr lang="en-US" dirty="0" smtClean="0"/>
              <a:t>Allows water ingress</a:t>
            </a:r>
          </a:p>
          <a:p>
            <a:pPr lvl="1">
              <a:buFont typeface="Wingdings" pitchFamily="2" charset="2"/>
              <a:buChar char="§"/>
            </a:pPr>
            <a:r>
              <a:rPr lang="en-US" dirty="0" smtClean="0"/>
              <a:t>Poor noise and fire resistance</a:t>
            </a:r>
          </a:p>
          <a:p>
            <a:pPr lvl="1">
              <a:buFont typeface="Wingdings" pitchFamily="2" charset="2"/>
              <a:buChar char="§"/>
            </a:pPr>
            <a:r>
              <a:rPr lang="en-US" dirty="0" smtClean="0"/>
              <a:t>“Slanting” of joints</a:t>
            </a: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y Rot Cuboidal Cracking"/>
          <p:cNvPicPr>
            <a:picLocks noChangeAspect="1" noChangeArrowheads="1"/>
          </p:cNvPicPr>
          <p:nvPr/>
        </p:nvPicPr>
        <p:blipFill>
          <a:blip r:embed="rId2" cstate="print"/>
          <a:srcRect/>
          <a:stretch>
            <a:fillRect/>
          </a:stretch>
        </p:blipFill>
        <p:spPr bwMode="auto">
          <a:xfrm>
            <a:off x="533400" y="1371600"/>
            <a:ext cx="3733800" cy="4419600"/>
          </a:xfrm>
          <a:prstGeom prst="rect">
            <a:avLst/>
          </a:prstGeom>
          <a:noFill/>
          <a:ln w="19050">
            <a:solidFill>
              <a:schemeClr val="tx1"/>
            </a:solidFill>
          </a:ln>
        </p:spPr>
      </p:pic>
      <p:pic>
        <p:nvPicPr>
          <p:cNvPr id="3" name="Picture 4" descr="http://upload.wikimedia.org/wikipedia/commons/thumb/4/4f/Serpula_lacrimans.jpg/220px-Serpula_lacrimans.jpg">
            <a:hlinkClick r:id="rId3"/>
          </p:cNvPr>
          <p:cNvPicPr>
            <a:picLocks noChangeAspect="1" noChangeArrowheads="1"/>
          </p:cNvPicPr>
          <p:nvPr/>
        </p:nvPicPr>
        <p:blipFill>
          <a:blip r:embed="rId4" cstate="print"/>
          <a:srcRect/>
          <a:stretch>
            <a:fillRect/>
          </a:stretch>
        </p:blipFill>
        <p:spPr bwMode="auto">
          <a:xfrm>
            <a:off x="4572000" y="1066800"/>
            <a:ext cx="3581399" cy="2343152"/>
          </a:xfrm>
          <a:prstGeom prst="rect">
            <a:avLst/>
          </a:prstGeom>
          <a:noFill/>
          <a:ln w="19050">
            <a:solidFill>
              <a:schemeClr val="tx1"/>
            </a:solidFill>
          </a:ln>
        </p:spPr>
      </p:pic>
      <p:sp>
        <p:nvSpPr>
          <p:cNvPr id="4" name="Rectangle 3"/>
          <p:cNvSpPr/>
          <p:nvPr/>
        </p:nvSpPr>
        <p:spPr>
          <a:xfrm>
            <a:off x="4343400" y="35052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Damaged wall with fungal growth</a:t>
            </a:r>
            <a:endParaRPr lang="en-US" sz="2000" dirty="0">
              <a:solidFill>
                <a:schemeClr val="tx1"/>
              </a:solidFill>
            </a:endParaRPr>
          </a:p>
        </p:txBody>
      </p:sp>
      <p:sp>
        <p:nvSpPr>
          <p:cNvPr id="5" name="Rectangle 4"/>
          <p:cNvSpPr/>
          <p:nvPr/>
        </p:nvSpPr>
        <p:spPr>
          <a:xfrm>
            <a:off x="457200" y="5943600"/>
            <a:ext cx="40386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Dry rot cuboidal cracking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8" name="Rectangle 7"/>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chemeClr val="tx1"/>
              </a:solidFill>
            </a:endParaRPr>
          </a:p>
        </p:txBody>
      </p:sp>
      <p:pic>
        <p:nvPicPr>
          <p:cNvPr id="9220" name="Picture 4" descr="http://www.abbottdampproofing.co.uk/images/wetrot1.jpg"/>
          <p:cNvPicPr>
            <a:picLocks noChangeAspect="1" noChangeArrowheads="1"/>
          </p:cNvPicPr>
          <p:nvPr/>
        </p:nvPicPr>
        <p:blipFill>
          <a:blip r:embed="rId5" cstate="print"/>
          <a:srcRect/>
          <a:stretch>
            <a:fillRect/>
          </a:stretch>
        </p:blipFill>
        <p:spPr bwMode="auto">
          <a:xfrm>
            <a:off x="4572000" y="3962400"/>
            <a:ext cx="3505200" cy="2209800"/>
          </a:xfrm>
          <a:prstGeom prst="rect">
            <a:avLst/>
          </a:prstGeom>
          <a:noFill/>
          <a:ln w="19050">
            <a:solidFill>
              <a:schemeClr val="tx1"/>
            </a:solidFill>
          </a:ln>
        </p:spPr>
      </p:pic>
      <p:sp>
        <p:nvSpPr>
          <p:cNvPr id="12" name="Rectangle 11"/>
          <p:cNvSpPr/>
          <p:nvPr/>
        </p:nvSpPr>
        <p:spPr>
          <a:xfrm>
            <a:off x="4495800" y="62484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Wet Rot</a:t>
            </a:r>
            <a:endParaRPr lang="en-US" sz="2000" dirty="0">
              <a:solidFill>
                <a:schemeClr val="tx1"/>
              </a:solidFill>
            </a:endParaRPr>
          </a:p>
        </p:txBody>
      </p:sp>
      <p:pic>
        <p:nvPicPr>
          <p:cNvPr id="1026"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2362200" y="3886200"/>
            <a:ext cx="358140" cy="106907"/>
          </a:xfrm>
          <a:prstGeom prst="rect">
            <a:avLst/>
          </a:prstGeom>
          <a:noFill/>
        </p:spPr>
      </p:pic>
      <p:pic>
        <p:nvPicPr>
          <p:cNvPr id="11"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3200400" y="2209800"/>
            <a:ext cx="281940" cy="84161"/>
          </a:xfrm>
          <a:prstGeom prst="rect">
            <a:avLst/>
          </a:prstGeom>
          <a:noFill/>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1485900" y="2800350"/>
            <a:ext cx="6172200" cy="857250"/>
          </a:xfrm>
          <a:prstGeom prst="rect">
            <a:avLst/>
          </a:prstGeom>
        </p:spPr>
        <p:txBody>
          <a:bodyPr/>
          <a:lstStyle/>
          <a:p>
            <a:pPr algn="ctr">
              <a:spcBef>
                <a:spcPct val="0"/>
              </a:spcBef>
              <a:defRPr/>
            </a:pPr>
            <a:endParaRPr lang="en-US" sz="3075" b="1" dirty="0">
              <a:solidFill>
                <a:schemeClr val="bg2">
                  <a:lumMod val="50000"/>
                </a:schemeClr>
              </a:solidFill>
              <a:effectLst>
                <a:outerShdw blurRad="31750" dist="25400" dir="5400000" algn="tl" rotWithShape="0">
                  <a:srgbClr val="000000">
                    <a:alpha val="25000"/>
                  </a:srgbClr>
                </a:outerShdw>
              </a:effectLst>
              <a:latin typeface="+mj-lt"/>
              <a:ea typeface="+mj-ea"/>
              <a:cs typeface="+mj-cs"/>
            </a:endParaRPr>
          </a:p>
        </p:txBody>
      </p:sp>
      <p:sp>
        <p:nvSpPr>
          <p:cNvPr id="3" name="Rectangle 2"/>
          <p:cNvSpPr/>
          <p:nvPr/>
        </p:nvSpPr>
        <p:spPr>
          <a:xfrm>
            <a:off x="609600" y="1415534"/>
            <a:ext cx="4453848" cy="369332"/>
          </a:xfrm>
          <a:prstGeom prst="rect">
            <a:avLst/>
          </a:prstGeom>
        </p:spPr>
        <p:txBody>
          <a:bodyPr wrap="none">
            <a:spAutoFit/>
          </a:bodyPr>
          <a:lstStyle/>
          <a:p>
            <a:r>
              <a:rPr lang="en-GB" dirty="0"/>
              <a:t>Rate of Strength Development depends on:</a:t>
            </a:r>
          </a:p>
        </p:txBody>
      </p:sp>
      <p:sp>
        <p:nvSpPr>
          <p:cNvPr id="5" name="TextBox 4"/>
          <p:cNvSpPr txBox="1"/>
          <p:nvPr/>
        </p:nvSpPr>
        <p:spPr>
          <a:xfrm>
            <a:off x="1371600" y="2233225"/>
            <a:ext cx="6229350" cy="300082"/>
          </a:xfrm>
          <a:prstGeom prst="rect">
            <a:avLst/>
          </a:prstGeom>
          <a:noFill/>
        </p:spPr>
        <p:txBody>
          <a:bodyPr wrap="square" rtlCol="0">
            <a:spAutoFit/>
          </a:bodyPr>
          <a:lstStyle/>
          <a:p>
            <a:r>
              <a:rPr lang="en-GB" sz="1350" dirty="0"/>
              <a:t>Type of cement: </a:t>
            </a:r>
          </a:p>
        </p:txBody>
      </p:sp>
      <p:pic>
        <p:nvPicPr>
          <p:cNvPr id="1026" name="Picture 2" descr="C:\Users\Allan\Pictures\rate graph.jpg"/>
          <p:cNvPicPr>
            <a:picLocks noChangeAspect="1" noChangeArrowheads="1"/>
          </p:cNvPicPr>
          <p:nvPr/>
        </p:nvPicPr>
        <p:blipFill>
          <a:blip r:embed="rId2" cstate="print"/>
          <a:srcRect/>
          <a:stretch>
            <a:fillRect/>
          </a:stretch>
        </p:blipFill>
        <p:spPr bwMode="auto">
          <a:xfrm>
            <a:off x="4857750" y="2343150"/>
            <a:ext cx="2914650" cy="2514600"/>
          </a:xfrm>
          <a:prstGeom prst="rect">
            <a:avLst/>
          </a:prstGeom>
          <a:noFill/>
        </p:spPr>
      </p:pic>
      <p:sp>
        <p:nvSpPr>
          <p:cNvPr id="10" name="Rectangle 9"/>
          <p:cNvSpPr/>
          <p:nvPr/>
        </p:nvSpPr>
        <p:spPr>
          <a:xfrm>
            <a:off x="609600" y="2630866"/>
            <a:ext cx="4133850" cy="1962076"/>
          </a:xfrm>
          <a:prstGeom prst="rect">
            <a:avLst/>
          </a:prstGeom>
        </p:spPr>
        <p:txBody>
          <a:bodyPr wrap="square">
            <a:spAutoFit/>
          </a:bodyPr>
          <a:lstStyle/>
          <a:p>
            <a:r>
              <a:rPr lang="en-US" dirty="0"/>
              <a:t>BS </a:t>
            </a:r>
            <a:r>
              <a:rPr lang="en-US" dirty="0" smtClean="0"/>
              <a:t>EN 197-1:2000 </a:t>
            </a:r>
            <a:r>
              <a:rPr lang="en-US" dirty="0"/>
              <a:t>lists 5 main types of cement </a:t>
            </a:r>
            <a:r>
              <a:rPr lang="en-US" dirty="0" smtClean="0"/>
              <a:t>:-</a:t>
            </a:r>
          </a:p>
          <a:p>
            <a:endParaRPr lang="en-US" dirty="0" smtClean="0"/>
          </a:p>
          <a:p>
            <a:r>
              <a:rPr lang="en-US" sz="1350" dirty="0" smtClean="0"/>
              <a:t>CEM </a:t>
            </a:r>
            <a:r>
              <a:rPr lang="en-US" sz="1350" dirty="0"/>
              <a:t>I 	Portland </a:t>
            </a:r>
            <a:r>
              <a:rPr lang="en-US" sz="1350" dirty="0" smtClean="0"/>
              <a:t>cement</a:t>
            </a:r>
          </a:p>
          <a:p>
            <a:r>
              <a:rPr lang="en-US" sz="1350" dirty="0" smtClean="0"/>
              <a:t>CEM </a:t>
            </a:r>
            <a:r>
              <a:rPr lang="en-US" sz="1350" dirty="0"/>
              <a:t>II	Portland </a:t>
            </a:r>
            <a:r>
              <a:rPr lang="en-US" sz="1350" dirty="0" smtClean="0"/>
              <a:t>composite cement</a:t>
            </a:r>
            <a:endParaRPr lang="en-US" sz="1350" dirty="0"/>
          </a:p>
          <a:p>
            <a:r>
              <a:rPr lang="en-US" sz="1350" dirty="0" smtClean="0"/>
              <a:t>CEM </a:t>
            </a:r>
            <a:r>
              <a:rPr lang="en-US" sz="1350" dirty="0"/>
              <a:t>III	</a:t>
            </a:r>
            <a:r>
              <a:rPr lang="en-US" sz="1350" dirty="0" smtClean="0"/>
              <a:t>Blast furnace cement</a:t>
            </a:r>
          </a:p>
          <a:p>
            <a:r>
              <a:rPr lang="en-US" sz="1350" dirty="0" smtClean="0"/>
              <a:t>CEM </a:t>
            </a:r>
            <a:r>
              <a:rPr lang="en-US" sz="1350" dirty="0"/>
              <a:t>IV	Pozzolanic </a:t>
            </a:r>
            <a:r>
              <a:rPr lang="en-US" sz="1350" dirty="0" smtClean="0"/>
              <a:t>cement</a:t>
            </a:r>
          </a:p>
          <a:p>
            <a:r>
              <a:rPr lang="en-US" sz="1350" dirty="0" smtClean="0"/>
              <a:t>CEM </a:t>
            </a:r>
            <a:r>
              <a:rPr lang="en-US" sz="1350" dirty="0"/>
              <a:t>V	Composite cement</a:t>
            </a:r>
          </a:p>
        </p:txBody>
      </p:sp>
      <p:sp>
        <p:nvSpPr>
          <p:cNvPr id="12" name="Title 2"/>
          <p:cNvSpPr txBox="1">
            <a:spLocks/>
          </p:cNvSpPr>
          <p:nvPr/>
        </p:nvSpPr>
        <p:spPr>
          <a:xfrm>
            <a:off x="512424" y="848266"/>
            <a:ext cx="6172200" cy="857250"/>
          </a:xfrm>
          <a:prstGeom prst="rect">
            <a:avLst/>
          </a:prstGeom>
        </p:spPr>
        <p:txBody>
          <a:bodyPr/>
          <a:lstStyle/>
          <a:p>
            <a:pPr>
              <a:spcBef>
                <a:spcPct val="0"/>
              </a:spcBef>
              <a:defRPr/>
            </a:pPr>
            <a:r>
              <a:rPr lang="en-US" sz="3075" b="1" dirty="0">
                <a:solidFill>
                  <a:schemeClr val="bg2">
                    <a:lumMod val="50000"/>
                  </a:schemeClr>
                </a:solidFill>
                <a:effectLst>
                  <a:outerShdw blurRad="31750" dist="25400" dir="5400000" algn="tl" rotWithShape="0">
                    <a:srgbClr val="000000">
                      <a:alpha val="25000"/>
                    </a:srgbClr>
                  </a:outerShdw>
                </a:effectLst>
                <a:latin typeface="+mj-lt"/>
                <a:ea typeface="+mj-ea"/>
                <a:cs typeface="+mj-cs"/>
              </a:rPr>
              <a:t>CONCRETE DESIGN for Strength</a:t>
            </a:r>
          </a:p>
        </p:txBody>
      </p:sp>
      <p:sp>
        <p:nvSpPr>
          <p:cNvPr id="8" name="TextBox 7"/>
          <p:cNvSpPr txBox="1"/>
          <p:nvPr/>
        </p:nvSpPr>
        <p:spPr>
          <a:xfrm>
            <a:off x="4743450" y="5169933"/>
            <a:ext cx="3666326" cy="507831"/>
          </a:xfrm>
          <a:prstGeom prst="rect">
            <a:avLst/>
          </a:prstGeom>
          <a:noFill/>
        </p:spPr>
        <p:txBody>
          <a:bodyPr wrap="square" rtlCol="0">
            <a:spAutoFit/>
          </a:bodyPr>
          <a:lstStyle/>
          <a:p>
            <a:pPr algn="ctr"/>
            <a:r>
              <a:rPr lang="en-GB" sz="1350" dirty="0" err="1"/>
              <a:t>Pozzolanics</a:t>
            </a:r>
            <a:r>
              <a:rPr lang="en-GB" sz="1350" dirty="0"/>
              <a:t> have the slowest strength development rate….Fly Ash and Bottom Ash</a:t>
            </a:r>
          </a:p>
        </p:txBody>
      </p:sp>
      <p:sp>
        <p:nvSpPr>
          <p:cNvPr id="9" name="TextBox 8"/>
          <p:cNvSpPr txBox="1"/>
          <p:nvPr/>
        </p:nvSpPr>
        <p:spPr>
          <a:xfrm>
            <a:off x="5314950" y="2457450"/>
            <a:ext cx="914400" cy="184666"/>
          </a:xfrm>
          <a:prstGeom prst="rect">
            <a:avLst/>
          </a:prstGeom>
          <a:solidFill>
            <a:schemeClr val="bg1"/>
          </a:solidFill>
        </p:spPr>
        <p:txBody>
          <a:bodyPr wrap="square" rtlCol="0">
            <a:spAutoFit/>
          </a:bodyPr>
          <a:lstStyle/>
          <a:p>
            <a:r>
              <a:rPr lang="en-GB" sz="600" dirty="0">
                <a:solidFill>
                  <a:schemeClr val="bg1"/>
                </a:solidFill>
              </a:rPr>
              <a:t>a</a:t>
            </a:r>
          </a:p>
        </p:txBody>
      </p:sp>
      <p:sp>
        <p:nvSpPr>
          <p:cNvPr id="2" name="TextBox 1"/>
          <p:cNvSpPr txBox="1"/>
          <p:nvPr/>
        </p:nvSpPr>
        <p:spPr>
          <a:xfrm>
            <a:off x="5543550" y="4171950"/>
            <a:ext cx="1200150" cy="184666"/>
          </a:xfrm>
          <a:prstGeom prst="rect">
            <a:avLst/>
          </a:prstGeom>
          <a:solidFill>
            <a:schemeClr val="bg1"/>
          </a:solidFill>
        </p:spPr>
        <p:txBody>
          <a:bodyPr wrap="square" rtlCol="0">
            <a:spAutoFit/>
          </a:bodyPr>
          <a:lstStyle/>
          <a:p>
            <a:endParaRPr lang="en-GB" sz="600" dirty="0"/>
          </a:p>
        </p:txBody>
      </p:sp>
      <p:sp>
        <p:nvSpPr>
          <p:cNvPr id="4" name="Rectangle 3"/>
          <p:cNvSpPr/>
          <p:nvPr/>
        </p:nvSpPr>
        <p:spPr>
          <a:xfrm>
            <a:off x="845032" y="4623102"/>
            <a:ext cx="3775072" cy="300082"/>
          </a:xfrm>
          <a:prstGeom prst="rect">
            <a:avLst/>
          </a:prstGeom>
        </p:spPr>
        <p:txBody>
          <a:bodyPr wrap="none">
            <a:spAutoFit/>
          </a:bodyPr>
          <a:lstStyle/>
          <a:p>
            <a:pPr>
              <a:buFont typeface="Monotype Sorts" pitchFamily="2" charset="2"/>
              <a:buNone/>
            </a:pPr>
            <a:r>
              <a:rPr lang="en-IE" altLang="en-US" sz="1350" dirty="0"/>
              <a:t>Between 65 and 80% of 28 day strength at 7 days</a:t>
            </a:r>
          </a:p>
        </p:txBody>
      </p:sp>
    </p:spTree>
    <p:extLst>
      <p:ext uri="{BB962C8B-B14F-4D97-AF65-F5344CB8AC3E}">
        <p14:creationId xmlns:p14="http://schemas.microsoft.com/office/powerpoint/2010/main" val="229971150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57350" y="1885950"/>
            <a:ext cx="5486400" cy="3474028"/>
          </a:xfrm>
          <a:prstGeom prst="rect">
            <a:avLst/>
          </a:prstGeom>
        </p:spPr>
        <p:txBody>
          <a:bodyPr wrap="square">
            <a:spAutoFit/>
          </a:bodyPr>
          <a:lstStyle/>
          <a:p>
            <a:r>
              <a:rPr lang="en-US" sz="2100" b="1" dirty="0"/>
              <a:t>Specified by 28 Day Compressive Strength</a:t>
            </a:r>
            <a:r>
              <a:rPr lang="en-US" sz="1350" dirty="0">
                <a:solidFill>
                  <a:schemeClr val="tx2"/>
                </a:solidFill>
              </a:rPr>
              <a:t> </a:t>
            </a:r>
          </a:p>
          <a:p>
            <a:endParaRPr lang="en-US" sz="1350" dirty="0">
              <a:solidFill>
                <a:schemeClr val="tx2"/>
              </a:solidFill>
            </a:endParaRPr>
          </a:p>
          <a:p>
            <a:r>
              <a:rPr lang="en-US" sz="1350" dirty="0">
                <a:solidFill>
                  <a:schemeClr val="tx2"/>
                </a:solidFill>
              </a:rPr>
              <a:t>in </a:t>
            </a:r>
            <a:r>
              <a:rPr lang="en-US" sz="1500" dirty="0">
                <a:solidFill>
                  <a:schemeClr val="tx2"/>
                </a:solidFill>
              </a:rPr>
              <a:t>Newtons/mm</a:t>
            </a:r>
            <a:r>
              <a:rPr lang="en-US" sz="1500" baseline="30000" dirty="0">
                <a:solidFill>
                  <a:schemeClr val="tx2"/>
                </a:solidFill>
              </a:rPr>
              <a:t>2</a:t>
            </a:r>
          </a:p>
          <a:p>
            <a:pPr lvl="1"/>
            <a:endParaRPr lang="en-US" sz="1500" dirty="0">
              <a:solidFill>
                <a:schemeClr val="tx2"/>
              </a:solidFill>
            </a:endParaRPr>
          </a:p>
          <a:p>
            <a:pPr lvl="1"/>
            <a:endParaRPr lang="en-US" sz="1350" dirty="0">
              <a:solidFill>
                <a:schemeClr val="tx2"/>
              </a:solidFill>
            </a:endParaRPr>
          </a:p>
          <a:p>
            <a:pPr>
              <a:lnSpc>
                <a:spcPct val="90000"/>
              </a:lnSpc>
            </a:pPr>
            <a:r>
              <a:rPr lang="en-US" b="1" dirty="0">
                <a:solidFill>
                  <a:srgbClr val="0070C0"/>
                </a:solidFill>
              </a:rPr>
              <a:t>Primarily Determined By what ??</a:t>
            </a:r>
          </a:p>
          <a:p>
            <a:pPr>
              <a:lnSpc>
                <a:spcPct val="90000"/>
              </a:lnSpc>
            </a:pPr>
            <a:endParaRPr lang="en-US" sz="1350" dirty="0"/>
          </a:p>
          <a:p>
            <a:pPr lvl="1">
              <a:lnSpc>
                <a:spcPct val="90000"/>
              </a:lnSpc>
            </a:pPr>
            <a:r>
              <a:rPr lang="en-US" dirty="0">
                <a:solidFill>
                  <a:schemeClr val="tx2"/>
                </a:solidFill>
              </a:rPr>
              <a:t>1. Amount of Cement  / Type</a:t>
            </a:r>
          </a:p>
          <a:p>
            <a:pPr lvl="1">
              <a:lnSpc>
                <a:spcPct val="90000"/>
              </a:lnSpc>
            </a:pPr>
            <a:r>
              <a:rPr lang="en-US" dirty="0">
                <a:solidFill>
                  <a:schemeClr val="tx2"/>
                </a:solidFill>
              </a:rPr>
              <a:t>2. Water-Cement Ratio</a:t>
            </a:r>
          </a:p>
          <a:p>
            <a:pPr lvl="1">
              <a:lnSpc>
                <a:spcPct val="90000"/>
              </a:lnSpc>
            </a:pPr>
            <a:r>
              <a:rPr lang="en-US" dirty="0">
                <a:solidFill>
                  <a:schemeClr val="tx2"/>
                </a:solidFill>
              </a:rPr>
              <a:t>3. Use of Admixture(s)</a:t>
            </a:r>
          </a:p>
          <a:p>
            <a:pPr lvl="1">
              <a:lnSpc>
                <a:spcPct val="90000"/>
              </a:lnSpc>
            </a:pPr>
            <a:r>
              <a:rPr lang="en-US" dirty="0">
                <a:solidFill>
                  <a:schemeClr val="tx2"/>
                </a:solidFill>
              </a:rPr>
              <a:t>4. Aggregate Selection……</a:t>
            </a:r>
            <a:r>
              <a:rPr lang="en-US" b="1" dirty="0">
                <a:solidFill>
                  <a:srgbClr val="0070C0"/>
                </a:solidFill>
              </a:rPr>
              <a:t>REPLACEMENTS ??</a:t>
            </a:r>
          </a:p>
          <a:p>
            <a:pPr lvl="1">
              <a:lnSpc>
                <a:spcPct val="90000"/>
              </a:lnSpc>
            </a:pPr>
            <a:r>
              <a:rPr lang="en-US" dirty="0">
                <a:solidFill>
                  <a:schemeClr val="tx2"/>
                </a:solidFill>
              </a:rPr>
              <a:t>5. Gradation of the Aggregate</a:t>
            </a:r>
          </a:p>
          <a:p>
            <a:pPr lvl="1">
              <a:lnSpc>
                <a:spcPct val="90000"/>
              </a:lnSpc>
            </a:pPr>
            <a:r>
              <a:rPr lang="en-US" dirty="0">
                <a:solidFill>
                  <a:schemeClr val="tx2"/>
                </a:solidFill>
              </a:rPr>
              <a:t>6. Degree of Compaction</a:t>
            </a:r>
          </a:p>
          <a:p>
            <a:pPr lvl="1">
              <a:lnSpc>
                <a:spcPct val="90000"/>
              </a:lnSpc>
            </a:pPr>
            <a:r>
              <a:rPr lang="en-US" dirty="0">
                <a:solidFill>
                  <a:schemeClr val="tx2"/>
                </a:solidFill>
              </a:rPr>
              <a:t>7. Extent of Curing</a:t>
            </a:r>
          </a:p>
        </p:txBody>
      </p:sp>
      <p:sp>
        <p:nvSpPr>
          <p:cNvPr id="3" name="Title 2"/>
          <p:cNvSpPr txBox="1">
            <a:spLocks/>
          </p:cNvSpPr>
          <p:nvPr/>
        </p:nvSpPr>
        <p:spPr>
          <a:xfrm>
            <a:off x="1714500" y="1143000"/>
            <a:ext cx="6172200" cy="857250"/>
          </a:xfrm>
          <a:prstGeom prst="rect">
            <a:avLst/>
          </a:prstGeom>
        </p:spPr>
        <p:txBody>
          <a:bodyPr/>
          <a:lstStyle/>
          <a:p>
            <a:pPr>
              <a:spcBef>
                <a:spcPct val="0"/>
              </a:spcBef>
              <a:defRPr/>
            </a:pPr>
            <a:r>
              <a:rPr lang="en-US" sz="3075" b="1" dirty="0">
                <a:solidFill>
                  <a:schemeClr val="bg2">
                    <a:lumMod val="50000"/>
                  </a:schemeClr>
                </a:solidFill>
                <a:effectLst>
                  <a:outerShdw blurRad="31750" dist="25400" dir="5400000" algn="tl" rotWithShape="0">
                    <a:srgbClr val="000000">
                      <a:alpha val="25000"/>
                    </a:srgbClr>
                  </a:outerShdw>
                </a:effectLst>
                <a:latin typeface="+mj-lt"/>
                <a:ea typeface="+mj-ea"/>
                <a:cs typeface="+mj-cs"/>
              </a:rPr>
              <a:t>Strength</a:t>
            </a:r>
          </a:p>
          <a:p>
            <a:pPr>
              <a:spcBef>
                <a:spcPct val="0"/>
              </a:spcBef>
              <a:defRPr/>
            </a:pPr>
            <a:endParaRPr lang="en-US" sz="3075" b="1" dirty="0">
              <a:solidFill>
                <a:schemeClr val="bg2">
                  <a:lumMod val="50000"/>
                </a:schemeClr>
              </a:solidFill>
              <a:effectLst>
                <a:outerShdw blurRad="31750" dist="25400" dir="5400000" algn="tl" rotWithShape="0">
                  <a:srgbClr val="000000">
                    <a:alpha val="25000"/>
                  </a:srgbClr>
                </a:outerShdw>
              </a:effectLst>
              <a:latin typeface="+mj-lt"/>
              <a:ea typeface="+mj-ea"/>
              <a:cs typeface="+mj-cs"/>
            </a:endParaRPr>
          </a:p>
          <a:p>
            <a:pPr>
              <a:spcBef>
                <a:spcPct val="0"/>
              </a:spcBef>
              <a:defRPr/>
            </a:pPr>
            <a:endParaRPr lang="en-US" sz="3075" b="1" dirty="0">
              <a:solidFill>
                <a:schemeClr val="bg2">
                  <a:lumMod val="50000"/>
                </a:schemeClr>
              </a:solidFill>
              <a:effectLst>
                <a:outerShdw blurRad="31750" dist="25400" dir="5400000" algn="tl" rotWithShape="0">
                  <a:srgbClr val="000000">
                    <a:alpha val="25000"/>
                  </a:srgbClr>
                </a:outerShdw>
              </a:effectLst>
              <a:latin typeface="+mj-lt"/>
              <a:ea typeface="+mj-ea"/>
              <a:cs typeface="+mj-cs"/>
            </a:endParaRPr>
          </a:p>
        </p:txBody>
      </p:sp>
    </p:spTree>
    <p:extLst>
      <p:ext uri="{BB962C8B-B14F-4D97-AF65-F5344CB8AC3E}">
        <p14:creationId xmlns:p14="http://schemas.microsoft.com/office/powerpoint/2010/main" val="1194609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anim calcmode="lin" valueType="num">
                                      <p:cBhvr additive="base">
                                        <p:cTn id="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8" end="8"/>
                                            </p:txEl>
                                          </p:spTgt>
                                        </p:tgtEl>
                                        <p:attrNameLst>
                                          <p:attrName>style.visibility</p:attrName>
                                        </p:attrNameLst>
                                      </p:cBhvr>
                                      <p:to>
                                        <p:strVal val="visible"/>
                                      </p:to>
                                    </p:set>
                                    <p:anim calcmode="lin" valueType="num">
                                      <p:cBhvr additive="base">
                                        <p:cTn id="1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0" end="10"/>
                                            </p:txEl>
                                          </p:spTgt>
                                        </p:tgtEl>
                                        <p:attrNameLst>
                                          <p:attrName>style.visibility</p:attrName>
                                        </p:attrNameLst>
                                      </p:cBhvr>
                                      <p:to>
                                        <p:strVal val="visible"/>
                                      </p:to>
                                    </p:set>
                                    <p:anim calcmode="lin" valueType="num">
                                      <p:cBhvr additive="base">
                                        <p:cTn id="2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1" end="11"/>
                                            </p:txEl>
                                          </p:spTgt>
                                        </p:tgtEl>
                                        <p:attrNameLst>
                                          <p:attrName>style.visibility</p:attrName>
                                        </p:attrNameLst>
                                      </p:cBhvr>
                                      <p:to>
                                        <p:strVal val="visible"/>
                                      </p:to>
                                    </p:set>
                                    <p:anim calcmode="lin" valueType="num">
                                      <p:cBhvr additive="base">
                                        <p:cTn id="31"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 calcmode="lin" valueType="num">
                                      <p:cBhvr additive="base">
                                        <p:cTn id="3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3" end="13"/>
                                            </p:txEl>
                                          </p:spTgt>
                                        </p:tgtEl>
                                        <p:attrNameLst>
                                          <p:attrName>style.visibility</p:attrName>
                                        </p:attrNameLst>
                                      </p:cBhvr>
                                      <p:to>
                                        <p:strVal val="visible"/>
                                      </p:to>
                                    </p:set>
                                    <p:anim calcmode="lin" valueType="num">
                                      <p:cBhvr additive="base">
                                        <p:cTn id="4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2749</TotalTime>
  <Words>2274</Words>
  <Application>Microsoft Office PowerPoint</Application>
  <PresentationFormat>On-screen Show (4:3)</PresentationFormat>
  <Paragraphs>468</Paragraphs>
  <Slides>64</Slides>
  <Notes>2</Notes>
  <HiddenSlides>1</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64</vt:i4>
      </vt:variant>
    </vt:vector>
  </HeadingPairs>
  <TitlesOfParts>
    <vt:vector size="76" baseType="lpstr">
      <vt:lpstr>arial</vt:lpstr>
      <vt:lpstr>arial</vt:lpstr>
      <vt:lpstr>Calibri</vt:lpstr>
      <vt:lpstr>Constantia</vt:lpstr>
      <vt:lpstr>Courier New</vt:lpstr>
      <vt:lpstr>Lucida Sans Unicode</vt:lpstr>
      <vt:lpstr>Monotype Sorts</vt:lpstr>
      <vt:lpstr>Times New Roman</vt:lpstr>
      <vt:lpstr>Wingdings</vt:lpstr>
      <vt:lpstr>Wingdings 2</vt:lpstr>
      <vt:lpstr>Flow</vt:lpstr>
      <vt:lpstr>Office Theme</vt:lpstr>
      <vt:lpstr>Materials Engineering INTRODUCTION</vt:lpstr>
      <vt:lpstr>Materials Engineering</vt:lpstr>
      <vt:lpstr>Materials Engineering</vt:lpstr>
      <vt:lpstr>Materials Engineering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Environment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Materials Engineering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 ENGINEERING</vt:lpstr>
      <vt:lpstr>PowerPoint Presentation</vt:lpstr>
      <vt:lpstr>PowerPoint Presentation</vt:lpstr>
      <vt:lpstr>Materials</vt:lpstr>
      <vt:lpstr>PowerPoint Presentation</vt:lpstr>
      <vt:lpstr>PowerPoint Presentation</vt:lpstr>
      <vt:lpstr>Materials</vt:lpstr>
      <vt:lpstr>PowerPoint Presentation</vt:lpstr>
      <vt:lpstr>Materials</vt:lpstr>
      <vt:lpstr>Materials</vt:lpstr>
      <vt:lpstr>Couple who built it applied for retrospective planning permission from Pembrokeshire County Council who decided that this smart, unobtrusive, sustainable home should be demolished.             "benefits of the development did not outweigh the harm to the character                                             and appearance of the countryside". (It is on Private land next door to the LAMMAS eco-village.) A three year battle was won, after the support from an online petition signed by people all over the world (100,000 plus signatures)            </vt:lpstr>
      <vt:lpstr>PowerPoint Presentation</vt:lpstr>
      <vt:lpstr>Materials</vt:lpstr>
      <vt:lpstr>Materials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275</cp:revision>
  <dcterms:created xsi:type="dcterms:W3CDTF">2011-09-21T08:53:52Z</dcterms:created>
  <dcterms:modified xsi:type="dcterms:W3CDTF">2020-10-01T12:02:22Z</dcterms:modified>
</cp:coreProperties>
</file>