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7"/>
  </p:notesMasterIdLst>
  <p:sldIdLst>
    <p:sldId id="256" r:id="rId2"/>
    <p:sldId id="258" r:id="rId3"/>
    <p:sldId id="259" r:id="rId4"/>
    <p:sldId id="260"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BC7712-B627-4C4A-8691-CBEDC7422022}" v="162" dt="2025-04-22T17:48:51.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35"/>
    <p:restoredTop sz="86238"/>
  </p:normalViewPr>
  <p:slideViewPr>
    <p:cSldViewPr snapToGrid="0">
      <p:cViewPr varScale="1">
        <p:scale>
          <a:sx n="81" d="100"/>
          <a:sy n="81" d="100"/>
        </p:scale>
        <p:origin x="208" y="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FDC1A0-137A-7B4D-8DDC-258A09CF7BC5}" type="datetimeFigureOut">
              <a:rPr lang="en-US" smtClean="0"/>
              <a:t>4/22/25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787A1-E99B-8740-994F-A426182E838B}" type="slidenum">
              <a:rPr lang="en-US" smtClean="0"/>
              <a:t>‹#›</a:t>
            </a:fld>
            <a:endParaRPr lang="en-US"/>
          </a:p>
        </p:txBody>
      </p:sp>
    </p:spTree>
    <p:extLst>
      <p:ext uri="{BB962C8B-B14F-4D97-AF65-F5344CB8AC3E}">
        <p14:creationId xmlns:p14="http://schemas.microsoft.com/office/powerpoint/2010/main" val="2756714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Thankyou Aimee,</a:t>
            </a:r>
          </a:p>
          <a:p>
            <a:endParaRPr lang="en-US" dirty="0"/>
          </a:p>
          <a:p>
            <a:pPr marL="171450" indent="-171450">
              <a:buFont typeface="Arial" panose="020B0604020202020204" pitchFamily="34" charset="0"/>
              <a:buChar char="•"/>
            </a:pPr>
            <a:r>
              <a:rPr lang="en-US" dirty="0"/>
              <a:t>The next few slides I will be discussing Statutory Procedures and Safeguarding policies.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And as you will now be working with children its important to remember that…..</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284787A1-E99B-8740-994F-A426182E838B}" type="slidenum">
              <a:rPr lang="en-US" smtClean="0"/>
              <a:t>1</a:t>
            </a:fld>
            <a:endParaRPr lang="en-US"/>
          </a:p>
        </p:txBody>
      </p:sp>
    </p:spTree>
    <p:extLst>
      <p:ext uri="{BB962C8B-B14F-4D97-AF65-F5344CB8AC3E}">
        <p14:creationId xmlns:p14="http://schemas.microsoft.com/office/powerpoint/2010/main" val="718754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safeguarding procedures have been made with multiple polices in mind. </a:t>
            </a:r>
          </a:p>
          <a:p>
            <a:endParaRPr lang="en-US" dirty="0"/>
          </a:p>
          <a:p>
            <a:pPr marL="171450" indent="-171450">
              <a:buFont typeface="Arial" panose="020B0604020202020204" pitchFamily="34" charset="0"/>
              <a:buChar char="•"/>
            </a:pPr>
            <a:r>
              <a:rPr lang="en-US" dirty="0"/>
              <a:t>The Children's act in 1989 is the core of all acts regarding children's safeguarding, It changed from reactive approaches to proactive and protective approaches, also paving the way for multi-agency working.</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In 1998 the Uk signed the convention of human rights, prior to this the UK was signed up to other human rights treaties but had not established a law.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Children’s Act 2004 developed further from the 1989 act, It reinforced that all those working with children have the responsibility to safeguard them and recognizes the benefits of early interventions.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In 2014 The Social Services and Well-being act was made, The act provides legal framework for the improvement of wellbeing in those who need care and support and those who care for them.</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In 2017 the children and social work act made laws to support looked after children and care leavers, again promoting welfare and safeguarding for children and creating duties for police, health and the local authority to work to together to help protect children.</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data protection act arose in 2018 which implemented the General Data Protection Regulation (GDPR) which protects all personal data rights.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Wales safeguarding procedures and practice guides (2019) are a key component in many of our policies in schools today, they detail roles and responsibilities for practitioners to ensure they safeguard children.</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In 2020 THE Children abolition of defense of reasonable punishment act prohibited the physical punishment of children.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And finally working together to safeguard people is the Welsh governments expectations of safeguarding.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All these acts have the common goal of keeping the children we work with safe and its important to be aware of the important acts that built the procedures we follow today.</a:t>
            </a:r>
          </a:p>
        </p:txBody>
      </p:sp>
      <p:sp>
        <p:nvSpPr>
          <p:cNvPr id="4" name="Slide Number Placeholder 3"/>
          <p:cNvSpPr>
            <a:spLocks noGrp="1"/>
          </p:cNvSpPr>
          <p:nvPr>
            <p:ph type="sldNum" sz="quarter" idx="5"/>
          </p:nvPr>
        </p:nvSpPr>
        <p:spPr/>
        <p:txBody>
          <a:bodyPr/>
          <a:lstStyle/>
          <a:p>
            <a:fld id="{284787A1-E99B-8740-994F-A426182E838B}" type="slidenum">
              <a:rPr lang="en-US" smtClean="0"/>
              <a:t>2</a:t>
            </a:fld>
            <a:endParaRPr lang="en-US"/>
          </a:p>
        </p:txBody>
      </p:sp>
    </p:spTree>
    <p:extLst>
      <p:ext uri="{BB962C8B-B14F-4D97-AF65-F5344CB8AC3E}">
        <p14:creationId xmlns:p14="http://schemas.microsoft.com/office/powerpoint/2010/main" val="2374002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Here as some key procedures of safeguarding that all organizations working with children and young people must follow.</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Firstly…</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These procedures would most likely be kept in your practices safeguarding policy,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Secondly….</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And lastly…..</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284787A1-E99B-8740-994F-A426182E838B}" type="slidenum">
              <a:rPr lang="en-US" smtClean="0"/>
              <a:t>3</a:t>
            </a:fld>
            <a:endParaRPr lang="en-US"/>
          </a:p>
        </p:txBody>
      </p:sp>
    </p:spTree>
    <p:extLst>
      <p:ext uri="{BB962C8B-B14F-4D97-AF65-F5344CB8AC3E}">
        <p14:creationId xmlns:p14="http://schemas.microsoft.com/office/powerpoint/2010/main" val="926300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We follow these procedures and policies to ensure that Children and Young people are protected to have the best start to their lives, There are numerous theories that are edged in our procedures such as….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first Theory is…..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The Second being ….. </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And too conclude here are some important points to remember.</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Which now after listening you should have good knowledge and confidence to do, Now I will Passover to Lynsey, Thankyou.</a:t>
            </a:r>
          </a:p>
        </p:txBody>
      </p:sp>
      <p:sp>
        <p:nvSpPr>
          <p:cNvPr id="4" name="Slide Number Placeholder 3"/>
          <p:cNvSpPr>
            <a:spLocks noGrp="1"/>
          </p:cNvSpPr>
          <p:nvPr>
            <p:ph type="sldNum" sz="quarter" idx="5"/>
          </p:nvPr>
        </p:nvSpPr>
        <p:spPr/>
        <p:txBody>
          <a:bodyPr/>
          <a:lstStyle/>
          <a:p>
            <a:fld id="{284787A1-E99B-8740-994F-A426182E838B}" type="slidenum">
              <a:rPr lang="en-US" smtClean="0"/>
              <a:t>4</a:t>
            </a:fld>
            <a:endParaRPr lang="en-US"/>
          </a:p>
        </p:txBody>
      </p:sp>
    </p:spTree>
    <p:extLst>
      <p:ext uri="{BB962C8B-B14F-4D97-AF65-F5344CB8AC3E}">
        <p14:creationId xmlns:p14="http://schemas.microsoft.com/office/powerpoint/2010/main" val="3001695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787A1-E99B-8740-994F-A426182E838B}" type="slidenum">
              <a:rPr lang="en-US" smtClean="0"/>
              <a:t>5</a:t>
            </a:fld>
            <a:endParaRPr lang="en-US"/>
          </a:p>
        </p:txBody>
      </p:sp>
    </p:spTree>
    <p:extLst>
      <p:ext uri="{BB962C8B-B14F-4D97-AF65-F5344CB8AC3E}">
        <p14:creationId xmlns:p14="http://schemas.microsoft.com/office/powerpoint/2010/main" val="3910930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2768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721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6184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4/22/25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4139530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0739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7005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6156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37344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4/22/25</a:t>
            </a:fld>
            <a:endParaRPr lang="en-US" dirty="0"/>
          </a:p>
        </p:txBody>
      </p:sp>
    </p:spTree>
    <p:extLst>
      <p:ext uri="{BB962C8B-B14F-4D97-AF65-F5344CB8AC3E}">
        <p14:creationId xmlns:p14="http://schemas.microsoft.com/office/powerpoint/2010/main" val="3551176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1689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50063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27809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32211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93878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742728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9651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4/22/25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275055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CFB20-0007-B052-7FA6-DF9E80FBA38D}"/>
              </a:ext>
            </a:extLst>
          </p:cNvPr>
          <p:cNvSpPr>
            <a:spLocks noGrp="1"/>
          </p:cNvSpPr>
          <p:nvPr>
            <p:ph type="ctrTitle"/>
          </p:nvPr>
        </p:nvSpPr>
        <p:spPr>
          <a:xfrm>
            <a:off x="402445" y="0"/>
            <a:ext cx="6956297" cy="1096899"/>
          </a:xfrm>
        </p:spPr>
        <p:txBody>
          <a:bodyPr/>
          <a:lstStyle/>
          <a:p>
            <a:r>
              <a:rPr lang="en-US" dirty="0"/>
              <a:t>Statutory Procedures</a:t>
            </a:r>
          </a:p>
        </p:txBody>
      </p:sp>
      <p:sp>
        <p:nvSpPr>
          <p:cNvPr id="3" name="Subtitle 2">
            <a:extLst>
              <a:ext uri="{FF2B5EF4-FFF2-40B4-BE49-F238E27FC236}">
                <a16:creationId xmlns:a16="http://schemas.microsoft.com/office/drawing/2014/main" id="{3FD31335-95E9-9C23-04BB-429E5552C338}"/>
              </a:ext>
            </a:extLst>
          </p:cNvPr>
          <p:cNvSpPr>
            <a:spLocks noGrp="1"/>
          </p:cNvSpPr>
          <p:nvPr>
            <p:ph type="subTitle" idx="1"/>
          </p:nvPr>
        </p:nvSpPr>
        <p:spPr>
          <a:xfrm>
            <a:off x="620157" y="1437123"/>
            <a:ext cx="8770583" cy="1096899"/>
          </a:xfrm>
        </p:spPr>
        <p:txBody>
          <a:bodyPr>
            <a:normAutofit/>
          </a:bodyPr>
          <a:lstStyle/>
          <a:p>
            <a:pPr marL="342900" indent="-342900" algn="l">
              <a:buFont typeface="Arial" panose="020B0604020202020204" pitchFamily="34" charset="0"/>
              <a:buChar char="•"/>
            </a:pPr>
            <a:r>
              <a:rPr lang="en-US" sz="2000" dirty="0"/>
              <a:t>Child Protection is everybody’s responsibility, and to adequately protect and promote their welfare certain procedures must be followed. </a:t>
            </a:r>
          </a:p>
        </p:txBody>
      </p:sp>
      <p:sp>
        <p:nvSpPr>
          <p:cNvPr id="7" name="Subtitle 2">
            <a:extLst>
              <a:ext uri="{FF2B5EF4-FFF2-40B4-BE49-F238E27FC236}">
                <a16:creationId xmlns:a16="http://schemas.microsoft.com/office/drawing/2014/main" id="{C620B963-2569-A6E4-7970-F13FB2C31E7D}"/>
              </a:ext>
            </a:extLst>
          </p:cNvPr>
          <p:cNvSpPr txBox="1">
            <a:spLocks/>
          </p:cNvSpPr>
          <p:nvPr/>
        </p:nvSpPr>
        <p:spPr>
          <a:xfrm>
            <a:off x="402445" y="2444483"/>
            <a:ext cx="9724571" cy="1789956"/>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lvl="0" indent="-342900" algn="l">
              <a:buFont typeface="Arial" panose="020B0604020202020204" pitchFamily="34" charset="0"/>
              <a:buChar char="•"/>
            </a:pPr>
            <a:r>
              <a:rPr lang="en-US" sz="2000" dirty="0"/>
              <a:t>“The procedures are based on the fundamental principle that the protection of children from harm is the responsibility of all individuals and agencies working with children and families.” (All Wales Area Child Protection Committees, 2008).</a:t>
            </a:r>
          </a:p>
          <a:p>
            <a:pPr marL="342900" lvl="0" indent="-342900" algn="l">
              <a:buFont typeface="Arial" panose="020B0604020202020204" pitchFamily="34" charset="0"/>
              <a:buChar char="•"/>
            </a:pPr>
            <a:endParaRPr lang="en-US" sz="2000" dirty="0"/>
          </a:p>
        </p:txBody>
      </p:sp>
      <p:sp>
        <p:nvSpPr>
          <p:cNvPr id="6" name="Subtitle 2">
            <a:extLst>
              <a:ext uri="{FF2B5EF4-FFF2-40B4-BE49-F238E27FC236}">
                <a16:creationId xmlns:a16="http://schemas.microsoft.com/office/drawing/2014/main" id="{2A1146D3-4335-BC6D-9F53-6E63B3257E1E}"/>
              </a:ext>
            </a:extLst>
          </p:cNvPr>
          <p:cNvSpPr txBox="1">
            <a:spLocks/>
          </p:cNvSpPr>
          <p:nvPr/>
        </p:nvSpPr>
        <p:spPr>
          <a:xfrm>
            <a:off x="143164" y="4144899"/>
            <a:ext cx="9724571" cy="2345842"/>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lvl="0" indent="-342900" algn="l">
              <a:buFont typeface="Arial" panose="020B0604020202020204" pitchFamily="34" charset="0"/>
              <a:buChar char="•"/>
            </a:pPr>
            <a:r>
              <a:rPr lang="en-US" sz="2000" dirty="0"/>
              <a:t>The UK Government (2023) state that the core aims of procedures are</a:t>
            </a:r>
          </a:p>
          <a:p>
            <a:pPr marL="342900" lvl="0" indent="-342900" algn="l">
              <a:buFont typeface="Wingdings" pitchFamily="2" charset="2"/>
              <a:buChar char="q"/>
            </a:pPr>
            <a:r>
              <a:rPr lang="en-US" sz="2000" dirty="0"/>
              <a:t>Instant help and support to children if/when problems arise.</a:t>
            </a:r>
          </a:p>
          <a:p>
            <a:pPr marL="342900" lvl="0" indent="-342900" algn="l">
              <a:buFont typeface="Wingdings" pitchFamily="2" charset="2"/>
              <a:buChar char="q"/>
            </a:pPr>
            <a:r>
              <a:rPr lang="en-US" sz="2000" dirty="0"/>
              <a:t>Protect children from maltreatment whether at home or not including online.</a:t>
            </a:r>
          </a:p>
          <a:p>
            <a:pPr marL="342900" lvl="0" indent="-342900" algn="l">
              <a:buFont typeface="Wingdings" pitchFamily="2" charset="2"/>
              <a:buChar char="q"/>
            </a:pPr>
            <a:r>
              <a:rPr lang="en-US" sz="2000" dirty="0"/>
              <a:t>Prevent impairment of children's physical, mental and emotional wellbeing.</a:t>
            </a:r>
          </a:p>
          <a:p>
            <a:pPr marL="342900" lvl="0" indent="-342900" algn="l">
              <a:buFont typeface="Wingdings" pitchFamily="2" charset="2"/>
              <a:buChar char="q"/>
            </a:pPr>
            <a:r>
              <a:rPr lang="en-US" sz="2000" dirty="0"/>
              <a:t>Ensuring children grow in environments with effective support and care.</a:t>
            </a:r>
          </a:p>
          <a:p>
            <a:pPr marL="342900" lvl="0" indent="-342900" algn="l">
              <a:buFont typeface="Wingdings" pitchFamily="2" charset="2"/>
              <a:buChar char="q"/>
            </a:pPr>
            <a:endParaRPr lang="en-US" sz="2000" dirty="0"/>
          </a:p>
          <a:p>
            <a:pPr marL="342900" lvl="0" indent="-342900" algn="l">
              <a:buFont typeface="Wingdings" pitchFamily="2" charset="2"/>
              <a:buChar char="q"/>
            </a:pPr>
            <a:endParaRPr lang="en-US" sz="2000" dirty="0"/>
          </a:p>
        </p:txBody>
      </p:sp>
    </p:spTree>
    <p:extLst>
      <p:ext uri="{BB962C8B-B14F-4D97-AF65-F5344CB8AC3E}">
        <p14:creationId xmlns:p14="http://schemas.microsoft.com/office/powerpoint/2010/main" val="294938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74BFE-A8E8-AE75-763B-4444BB1CB43B}"/>
              </a:ext>
            </a:extLst>
          </p:cNvPr>
          <p:cNvSpPr>
            <a:spLocks noGrp="1"/>
          </p:cNvSpPr>
          <p:nvPr>
            <p:ph type="title"/>
          </p:nvPr>
        </p:nvSpPr>
        <p:spPr>
          <a:xfrm>
            <a:off x="94554" y="63187"/>
            <a:ext cx="3714784" cy="844446"/>
          </a:xfrm>
        </p:spPr>
        <p:txBody>
          <a:bodyPr/>
          <a:lstStyle/>
          <a:p>
            <a:r>
              <a:rPr lang="en-US" dirty="0"/>
              <a:t>Key Legislation</a:t>
            </a:r>
          </a:p>
        </p:txBody>
      </p:sp>
      <p:sp>
        <p:nvSpPr>
          <p:cNvPr id="6" name="Left-right Arrow 5">
            <a:extLst>
              <a:ext uri="{FF2B5EF4-FFF2-40B4-BE49-F238E27FC236}">
                <a16:creationId xmlns:a16="http://schemas.microsoft.com/office/drawing/2014/main" id="{B9FF6F05-265F-C697-5599-2518312DCFA2}"/>
              </a:ext>
            </a:extLst>
          </p:cNvPr>
          <p:cNvSpPr/>
          <p:nvPr/>
        </p:nvSpPr>
        <p:spPr>
          <a:xfrm>
            <a:off x="167669" y="3646357"/>
            <a:ext cx="9605918" cy="1214203"/>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42E57251-8B02-3D8C-3B28-6D084A0177A3}"/>
              </a:ext>
            </a:extLst>
          </p:cNvPr>
          <p:cNvSpPr txBox="1"/>
          <p:nvPr/>
        </p:nvSpPr>
        <p:spPr>
          <a:xfrm>
            <a:off x="660022" y="4070896"/>
            <a:ext cx="749509" cy="338554"/>
          </a:xfrm>
          <a:prstGeom prst="rect">
            <a:avLst/>
          </a:prstGeom>
          <a:noFill/>
        </p:spPr>
        <p:txBody>
          <a:bodyPr wrap="square" rtlCol="0">
            <a:spAutoFit/>
          </a:bodyPr>
          <a:lstStyle/>
          <a:p>
            <a:r>
              <a:rPr lang="en-US" sz="1400" dirty="0"/>
              <a:t> </a:t>
            </a:r>
            <a:r>
              <a:rPr lang="en-US" sz="1600" b="1" dirty="0"/>
              <a:t>1989</a:t>
            </a:r>
            <a:endParaRPr lang="en-US" sz="1400" b="1" dirty="0"/>
          </a:p>
        </p:txBody>
      </p:sp>
      <p:sp>
        <p:nvSpPr>
          <p:cNvPr id="12" name="Up Arrow 11">
            <a:extLst>
              <a:ext uri="{FF2B5EF4-FFF2-40B4-BE49-F238E27FC236}">
                <a16:creationId xmlns:a16="http://schemas.microsoft.com/office/drawing/2014/main" id="{B2A8BCAA-2F0B-0C1A-DAEF-F55953051D66}"/>
              </a:ext>
            </a:extLst>
          </p:cNvPr>
          <p:cNvSpPr/>
          <p:nvPr/>
        </p:nvSpPr>
        <p:spPr>
          <a:xfrm>
            <a:off x="926062" y="3429000"/>
            <a:ext cx="2848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F3CC6D8-4B5F-1766-1E22-C0E1A5FEAF2B}"/>
              </a:ext>
            </a:extLst>
          </p:cNvPr>
          <p:cNvSpPr txBox="1"/>
          <p:nvPr/>
        </p:nvSpPr>
        <p:spPr>
          <a:xfrm>
            <a:off x="154762" y="3033066"/>
            <a:ext cx="1542599" cy="36933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Children Act</a:t>
            </a:r>
          </a:p>
        </p:txBody>
      </p:sp>
      <p:sp>
        <p:nvSpPr>
          <p:cNvPr id="14" name="TextBox 13">
            <a:extLst>
              <a:ext uri="{FF2B5EF4-FFF2-40B4-BE49-F238E27FC236}">
                <a16:creationId xmlns:a16="http://schemas.microsoft.com/office/drawing/2014/main" id="{CB02415A-284D-2224-8466-D74AEDB7F050}"/>
              </a:ext>
            </a:extLst>
          </p:cNvPr>
          <p:cNvSpPr txBox="1"/>
          <p:nvPr/>
        </p:nvSpPr>
        <p:spPr>
          <a:xfrm>
            <a:off x="1428368" y="4062334"/>
            <a:ext cx="749509" cy="338554"/>
          </a:xfrm>
          <a:prstGeom prst="rect">
            <a:avLst/>
          </a:prstGeom>
          <a:noFill/>
        </p:spPr>
        <p:txBody>
          <a:bodyPr wrap="square" rtlCol="0">
            <a:spAutoFit/>
          </a:bodyPr>
          <a:lstStyle/>
          <a:p>
            <a:r>
              <a:rPr lang="en-US" sz="1600" dirty="0"/>
              <a:t> </a:t>
            </a:r>
            <a:r>
              <a:rPr lang="en-US" sz="1600" b="1" dirty="0"/>
              <a:t>1998</a:t>
            </a:r>
          </a:p>
        </p:txBody>
      </p:sp>
      <p:sp>
        <p:nvSpPr>
          <p:cNvPr id="15" name="Up Arrow 14">
            <a:extLst>
              <a:ext uri="{FF2B5EF4-FFF2-40B4-BE49-F238E27FC236}">
                <a16:creationId xmlns:a16="http://schemas.microsoft.com/office/drawing/2014/main" id="{734C02A4-BE0F-ECB7-5318-695A328AD83A}"/>
              </a:ext>
            </a:extLst>
          </p:cNvPr>
          <p:cNvSpPr/>
          <p:nvPr/>
        </p:nvSpPr>
        <p:spPr>
          <a:xfrm rot="10800000">
            <a:off x="1667515" y="4576983"/>
            <a:ext cx="2712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C476FF15-6A59-AEC9-AD4B-CD4DDB1EEC33}"/>
              </a:ext>
            </a:extLst>
          </p:cNvPr>
          <p:cNvSpPr txBox="1"/>
          <p:nvPr/>
        </p:nvSpPr>
        <p:spPr>
          <a:xfrm>
            <a:off x="724590" y="5115435"/>
            <a:ext cx="1980788" cy="36933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Human Rights Act</a:t>
            </a:r>
          </a:p>
        </p:txBody>
      </p:sp>
      <p:sp>
        <p:nvSpPr>
          <p:cNvPr id="17" name="TextBox 16">
            <a:extLst>
              <a:ext uri="{FF2B5EF4-FFF2-40B4-BE49-F238E27FC236}">
                <a16:creationId xmlns:a16="http://schemas.microsoft.com/office/drawing/2014/main" id="{15DA8485-39AB-BABF-DC2D-21DBB0318F30}"/>
              </a:ext>
            </a:extLst>
          </p:cNvPr>
          <p:cNvSpPr txBox="1"/>
          <p:nvPr/>
        </p:nvSpPr>
        <p:spPr>
          <a:xfrm>
            <a:off x="2380658" y="4062334"/>
            <a:ext cx="749509" cy="338554"/>
          </a:xfrm>
          <a:prstGeom prst="rect">
            <a:avLst/>
          </a:prstGeom>
          <a:noFill/>
        </p:spPr>
        <p:txBody>
          <a:bodyPr wrap="square" rtlCol="0">
            <a:spAutoFit/>
          </a:bodyPr>
          <a:lstStyle/>
          <a:p>
            <a:r>
              <a:rPr lang="en-US" sz="1400" dirty="0"/>
              <a:t> </a:t>
            </a:r>
            <a:r>
              <a:rPr lang="en-US" sz="1600" b="1" dirty="0"/>
              <a:t>2004</a:t>
            </a:r>
            <a:endParaRPr lang="en-US" sz="1400" b="1" dirty="0"/>
          </a:p>
        </p:txBody>
      </p:sp>
      <p:sp>
        <p:nvSpPr>
          <p:cNvPr id="18" name="Up Arrow 17">
            <a:extLst>
              <a:ext uri="{FF2B5EF4-FFF2-40B4-BE49-F238E27FC236}">
                <a16:creationId xmlns:a16="http://schemas.microsoft.com/office/drawing/2014/main" id="{85AF65E7-1FA5-0924-43D5-9B637D908F10}"/>
              </a:ext>
            </a:extLst>
          </p:cNvPr>
          <p:cNvSpPr/>
          <p:nvPr/>
        </p:nvSpPr>
        <p:spPr>
          <a:xfrm>
            <a:off x="2638270" y="3444927"/>
            <a:ext cx="2848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3CAFDB08-4189-F231-9872-A87799656BF6}"/>
              </a:ext>
            </a:extLst>
          </p:cNvPr>
          <p:cNvSpPr txBox="1"/>
          <p:nvPr/>
        </p:nvSpPr>
        <p:spPr>
          <a:xfrm>
            <a:off x="1984112" y="3058113"/>
            <a:ext cx="1542599" cy="36933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Children Act</a:t>
            </a:r>
          </a:p>
        </p:txBody>
      </p:sp>
      <p:sp>
        <p:nvSpPr>
          <p:cNvPr id="21" name="TextBox 20">
            <a:extLst>
              <a:ext uri="{FF2B5EF4-FFF2-40B4-BE49-F238E27FC236}">
                <a16:creationId xmlns:a16="http://schemas.microsoft.com/office/drawing/2014/main" id="{A7DDB3D5-20AC-A711-074D-F5DCE1F6FA41}"/>
              </a:ext>
            </a:extLst>
          </p:cNvPr>
          <p:cNvSpPr txBox="1"/>
          <p:nvPr/>
        </p:nvSpPr>
        <p:spPr>
          <a:xfrm>
            <a:off x="3437365" y="4058167"/>
            <a:ext cx="1034321" cy="338554"/>
          </a:xfrm>
          <a:prstGeom prst="rect">
            <a:avLst/>
          </a:prstGeom>
          <a:noFill/>
        </p:spPr>
        <p:txBody>
          <a:bodyPr wrap="square">
            <a:spAutoFit/>
          </a:bodyPr>
          <a:lstStyle/>
          <a:p>
            <a:r>
              <a:rPr lang="en-US" sz="1600" b="1" dirty="0"/>
              <a:t>2014</a:t>
            </a:r>
            <a:endParaRPr lang="en-US" sz="1600" dirty="0"/>
          </a:p>
        </p:txBody>
      </p:sp>
      <p:sp>
        <p:nvSpPr>
          <p:cNvPr id="22" name="Up Arrow 21">
            <a:extLst>
              <a:ext uri="{FF2B5EF4-FFF2-40B4-BE49-F238E27FC236}">
                <a16:creationId xmlns:a16="http://schemas.microsoft.com/office/drawing/2014/main" id="{37E07521-E883-4004-45C9-EBABC5ECC05B}"/>
              </a:ext>
            </a:extLst>
          </p:cNvPr>
          <p:cNvSpPr/>
          <p:nvPr/>
        </p:nvSpPr>
        <p:spPr>
          <a:xfrm rot="10800000">
            <a:off x="3673732" y="4548577"/>
            <a:ext cx="2712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D539AF73-8EC2-E470-2BAD-69546625B204}"/>
              </a:ext>
            </a:extLst>
          </p:cNvPr>
          <p:cNvSpPr txBox="1"/>
          <p:nvPr/>
        </p:nvSpPr>
        <p:spPr>
          <a:xfrm>
            <a:off x="3026624" y="5115435"/>
            <a:ext cx="1711656" cy="9233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Social Services and Wellbeing Act (Wales)</a:t>
            </a:r>
          </a:p>
        </p:txBody>
      </p:sp>
      <p:sp>
        <p:nvSpPr>
          <p:cNvPr id="26" name="TextBox 25">
            <a:extLst>
              <a:ext uri="{FF2B5EF4-FFF2-40B4-BE49-F238E27FC236}">
                <a16:creationId xmlns:a16="http://schemas.microsoft.com/office/drawing/2014/main" id="{69D284A2-A068-A1E7-433E-0B3ABCF1A60C}"/>
              </a:ext>
            </a:extLst>
          </p:cNvPr>
          <p:cNvSpPr txBox="1"/>
          <p:nvPr/>
        </p:nvSpPr>
        <p:spPr>
          <a:xfrm>
            <a:off x="4393506" y="4058167"/>
            <a:ext cx="1034321" cy="338554"/>
          </a:xfrm>
          <a:prstGeom prst="rect">
            <a:avLst/>
          </a:prstGeom>
          <a:noFill/>
        </p:spPr>
        <p:txBody>
          <a:bodyPr wrap="square">
            <a:spAutoFit/>
          </a:bodyPr>
          <a:lstStyle/>
          <a:p>
            <a:r>
              <a:rPr lang="en-US" sz="1600" b="1" dirty="0"/>
              <a:t>2017</a:t>
            </a:r>
            <a:endParaRPr lang="en-US" sz="1600" dirty="0"/>
          </a:p>
        </p:txBody>
      </p:sp>
      <p:sp>
        <p:nvSpPr>
          <p:cNvPr id="27" name="Up Arrow 26">
            <a:extLst>
              <a:ext uri="{FF2B5EF4-FFF2-40B4-BE49-F238E27FC236}">
                <a16:creationId xmlns:a16="http://schemas.microsoft.com/office/drawing/2014/main" id="{D8ACDDFA-5F0F-30A0-62D5-CECC211BDFBA}"/>
              </a:ext>
            </a:extLst>
          </p:cNvPr>
          <p:cNvSpPr/>
          <p:nvPr/>
        </p:nvSpPr>
        <p:spPr>
          <a:xfrm>
            <a:off x="4557012" y="3432438"/>
            <a:ext cx="2848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24EEAC2A-C754-781F-D415-9E2079AAFC2A}"/>
              </a:ext>
            </a:extLst>
          </p:cNvPr>
          <p:cNvSpPr txBox="1"/>
          <p:nvPr/>
        </p:nvSpPr>
        <p:spPr>
          <a:xfrm>
            <a:off x="3803683" y="2755947"/>
            <a:ext cx="1798125" cy="64633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Children and Social Work Act</a:t>
            </a:r>
          </a:p>
        </p:txBody>
      </p:sp>
      <p:sp>
        <p:nvSpPr>
          <p:cNvPr id="29" name="TextBox 28">
            <a:extLst>
              <a:ext uri="{FF2B5EF4-FFF2-40B4-BE49-F238E27FC236}">
                <a16:creationId xmlns:a16="http://schemas.microsoft.com/office/drawing/2014/main" id="{1BFED1BA-30AC-08FF-47F4-DB1B6E93FEF7}"/>
              </a:ext>
            </a:extLst>
          </p:cNvPr>
          <p:cNvSpPr txBox="1"/>
          <p:nvPr/>
        </p:nvSpPr>
        <p:spPr>
          <a:xfrm>
            <a:off x="5212410" y="4058167"/>
            <a:ext cx="1034321" cy="338554"/>
          </a:xfrm>
          <a:prstGeom prst="rect">
            <a:avLst/>
          </a:prstGeom>
          <a:noFill/>
        </p:spPr>
        <p:txBody>
          <a:bodyPr wrap="square">
            <a:spAutoFit/>
          </a:bodyPr>
          <a:lstStyle/>
          <a:p>
            <a:r>
              <a:rPr lang="en-US" sz="1600" b="1" dirty="0"/>
              <a:t>2018</a:t>
            </a:r>
            <a:endParaRPr lang="en-US" sz="1600" dirty="0"/>
          </a:p>
        </p:txBody>
      </p:sp>
      <p:sp>
        <p:nvSpPr>
          <p:cNvPr id="30" name="Up Arrow 29">
            <a:extLst>
              <a:ext uri="{FF2B5EF4-FFF2-40B4-BE49-F238E27FC236}">
                <a16:creationId xmlns:a16="http://schemas.microsoft.com/office/drawing/2014/main" id="{2B0F84F7-55C0-674C-2842-0C4E973962CE}"/>
              </a:ext>
            </a:extLst>
          </p:cNvPr>
          <p:cNvSpPr/>
          <p:nvPr/>
        </p:nvSpPr>
        <p:spPr>
          <a:xfrm rot="10800000">
            <a:off x="5356653" y="4548577"/>
            <a:ext cx="2712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50EF2C95-8E06-4558-EDAB-C77ABCD482B2}"/>
              </a:ext>
            </a:extLst>
          </p:cNvPr>
          <p:cNvSpPr txBox="1"/>
          <p:nvPr/>
        </p:nvSpPr>
        <p:spPr>
          <a:xfrm>
            <a:off x="5056748" y="5115435"/>
            <a:ext cx="1497285" cy="9233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Data Protection Act</a:t>
            </a:r>
          </a:p>
        </p:txBody>
      </p:sp>
      <p:sp>
        <p:nvSpPr>
          <p:cNvPr id="32" name="TextBox 31">
            <a:extLst>
              <a:ext uri="{FF2B5EF4-FFF2-40B4-BE49-F238E27FC236}">
                <a16:creationId xmlns:a16="http://schemas.microsoft.com/office/drawing/2014/main" id="{F23B47F8-8339-172E-EB70-C48A095086E4}"/>
              </a:ext>
            </a:extLst>
          </p:cNvPr>
          <p:cNvSpPr txBox="1"/>
          <p:nvPr/>
        </p:nvSpPr>
        <p:spPr>
          <a:xfrm>
            <a:off x="6046865" y="4066377"/>
            <a:ext cx="1034321" cy="338554"/>
          </a:xfrm>
          <a:prstGeom prst="rect">
            <a:avLst/>
          </a:prstGeom>
          <a:noFill/>
        </p:spPr>
        <p:txBody>
          <a:bodyPr wrap="square">
            <a:spAutoFit/>
          </a:bodyPr>
          <a:lstStyle/>
          <a:p>
            <a:r>
              <a:rPr lang="en-US" sz="1600" b="1" dirty="0"/>
              <a:t>2019</a:t>
            </a:r>
            <a:endParaRPr lang="en-US" sz="1600" dirty="0"/>
          </a:p>
        </p:txBody>
      </p:sp>
      <p:sp>
        <p:nvSpPr>
          <p:cNvPr id="33" name="Up Arrow 32">
            <a:extLst>
              <a:ext uri="{FF2B5EF4-FFF2-40B4-BE49-F238E27FC236}">
                <a16:creationId xmlns:a16="http://schemas.microsoft.com/office/drawing/2014/main" id="{08DCA680-3A7A-6FFA-7AD8-EA2E93E1A25D}"/>
              </a:ext>
            </a:extLst>
          </p:cNvPr>
          <p:cNvSpPr/>
          <p:nvPr/>
        </p:nvSpPr>
        <p:spPr>
          <a:xfrm>
            <a:off x="6269220" y="3429000"/>
            <a:ext cx="2848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07803411-7FF9-86EF-6AE3-83AA2938EF69}"/>
              </a:ext>
            </a:extLst>
          </p:cNvPr>
          <p:cNvSpPr txBox="1"/>
          <p:nvPr/>
        </p:nvSpPr>
        <p:spPr>
          <a:xfrm>
            <a:off x="5878780" y="2478948"/>
            <a:ext cx="2388444" cy="9233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Wales Safeguarding Procedures and Practice Guidelines</a:t>
            </a:r>
          </a:p>
        </p:txBody>
      </p:sp>
      <p:sp>
        <p:nvSpPr>
          <p:cNvPr id="35" name="Subtitle 2">
            <a:extLst>
              <a:ext uri="{FF2B5EF4-FFF2-40B4-BE49-F238E27FC236}">
                <a16:creationId xmlns:a16="http://schemas.microsoft.com/office/drawing/2014/main" id="{5CB438B7-036D-1942-4692-80BF35719B06}"/>
              </a:ext>
            </a:extLst>
          </p:cNvPr>
          <p:cNvSpPr txBox="1">
            <a:spLocks/>
          </p:cNvSpPr>
          <p:nvPr/>
        </p:nvSpPr>
        <p:spPr>
          <a:xfrm>
            <a:off x="87509" y="791669"/>
            <a:ext cx="9485998" cy="1411007"/>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b="0" i="0" u="none" strike="noStrike" dirty="0">
                <a:solidFill>
                  <a:srgbClr val="37394C"/>
                </a:solidFill>
                <a:effectLst/>
                <a:latin typeface="canada-type-gibson"/>
              </a:rPr>
              <a:t>The following timeline shows the history and growth of child protection acts, They are intended to guide safeguarding practice for all those who work closely with children such as, social care, education, police, justice and other services.  (Wales Safeguarding Procedures, N.D).</a:t>
            </a:r>
            <a:endParaRPr lang="en-US" sz="2000" dirty="0"/>
          </a:p>
        </p:txBody>
      </p:sp>
      <p:sp>
        <p:nvSpPr>
          <p:cNvPr id="36" name="TextBox 35">
            <a:extLst>
              <a:ext uri="{FF2B5EF4-FFF2-40B4-BE49-F238E27FC236}">
                <a16:creationId xmlns:a16="http://schemas.microsoft.com/office/drawing/2014/main" id="{8151C20D-15E5-BBD1-4327-12384208FAE6}"/>
              </a:ext>
            </a:extLst>
          </p:cNvPr>
          <p:cNvSpPr txBox="1"/>
          <p:nvPr/>
        </p:nvSpPr>
        <p:spPr>
          <a:xfrm>
            <a:off x="7193769" y="4062210"/>
            <a:ext cx="1034321" cy="338554"/>
          </a:xfrm>
          <a:prstGeom prst="rect">
            <a:avLst/>
          </a:prstGeom>
          <a:noFill/>
        </p:spPr>
        <p:txBody>
          <a:bodyPr wrap="square">
            <a:spAutoFit/>
          </a:bodyPr>
          <a:lstStyle/>
          <a:p>
            <a:r>
              <a:rPr lang="en-US" sz="1600" b="1" dirty="0"/>
              <a:t>2020</a:t>
            </a:r>
            <a:endParaRPr lang="en-US" sz="1600" dirty="0"/>
          </a:p>
        </p:txBody>
      </p:sp>
      <p:sp>
        <p:nvSpPr>
          <p:cNvPr id="38" name="Up Arrow 37">
            <a:extLst>
              <a:ext uri="{FF2B5EF4-FFF2-40B4-BE49-F238E27FC236}">
                <a16:creationId xmlns:a16="http://schemas.microsoft.com/office/drawing/2014/main" id="{3EC4D621-57FE-1676-8AFA-347AC030AB8A}"/>
              </a:ext>
            </a:extLst>
          </p:cNvPr>
          <p:cNvSpPr/>
          <p:nvPr/>
        </p:nvSpPr>
        <p:spPr>
          <a:xfrm rot="10800000">
            <a:off x="7429513" y="4561066"/>
            <a:ext cx="2712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40" name="TextBox 39">
            <a:extLst>
              <a:ext uri="{FF2B5EF4-FFF2-40B4-BE49-F238E27FC236}">
                <a16:creationId xmlns:a16="http://schemas.microsoft.com/office/drawing/2014/main" id="{379220F0-B4F4-82D4-1372-021CE84DA773}"/>
              </a:ext>
            </a:extLst>
          </p:cNvPr>
          <p:cNvSpPr txBox="1"/>
          <p:nvPr/>
        </p:nvSpPr>
        <p:spPr>
          <a:xfrm>
            <a:off x="6872501" y="5085192"/>
            <a:ext cx="2701006" cy="92333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Children (Abolition of defense and reasonable punishment) Wales</a:t>
            </a:r>
          </a:p>
        </p:txBody>
      </p:sp>
      <p:sp>
        <p:nvSpPr>
          <p:cNvPr id="41" name="TextBox 40">
            <a:extLst>
              <a:ext uri="{FF2B5EF4-FFF2-40B4-BE49-F238E27FC236}">
                <a16:creationId xmlns:a16="http://schemas.microsoft.com/office/drawing/2014/main" id="{2662CD83-1CED-DFFE-2A4F-4C7596270081}"/>
              </a:ext>
            </a:extLst>
          </p:cNvPr>
          <p:cNvSpPr txBox="1"/>
          <p:nvPr/>
        </p:nvSpPr>
        <p:spPr>
          <a:xfrm>
            <a:off x="8538459" y="4058167"/>
            <a:ext cx="749509" cy="338554"/>
          </a:xfrm>
          <a:prstGeom prst="rect">
            <a:avLst/>
          </a:prstGeom>
          <a:noFill/>
        </p:spPr>
        <p:txBody>
          <a:bodyPr wrap="square" rtlCol="0">
            <a:spAutoFit/>
          </a:bodyPr>
          <a:lstStyle/>
          <a:p>
            <a:r>
              <a:rPr lang="en-US" sz="1400" dirty="0"/>
              <a:t> </a:t>
            </a:r>
            <a:r>
              <a:rPr lang="en-US" sz="1600" b="1" dirty="0"/>
              <a:t>2022</a:t>
            </a:r>
            <a:endParaRPr lang="en-US" sz="1400" b="1" dirty="0"/>
          </a:p>
        </p:txBody>
      </p:sp>
      <p:sp>
        <p:nvSpPr>
          <p:cNvPr id="42" name="TextBox 41">
            <a:extLst>
              <a:ext uri="{FF2B5EF4-FFF2-40B4-BE49-F238E27FC236}">
                <a16:creationId xmlns:a16="http://schemas.microsoft.com/office/drawing/2014/main" id="{F9A943E0-DBE4-83BD-2446-E28429A9A4E9}"/>
              </a:ext>
            </a:extLst>
          </p:cNvPr>
          <p:cNvSpPr txBox="1"/>
          <p:nvPr/>
        </p:nvSpPr>
        <p:spPr>
          <a:xfrm>
            <a:off x="8443661" y="2734947"/>
            <a:ext cx="2259691" cy="64633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dirty="0"/>
              <a:t>Working together to safeguard people</a:t>
            </a:r>
          </a:p>
        </p:txBody>
      </p:sp>
      <p:sp>
        <p:nvSpPr>
          <p:cNvPr id="43" name="Up Arrow 42">
            <a:extLst>
              <a:ext uri="{FF2B5EF4-FFF2-40B4-BE49-F238E27FC236}">
                <a16:creationId xmlns:a16="http://schemas.microsoft.com/office/drawing/2014/main" id="{E892A9D5-2132-F2C8-3D52-4257C06DB29B}"/>
              </a:ext>
            </a:extLst>
          </p:cNvPr>
          <p:cNvSpPr/>
          <p:nvPr/>
        </p:nvSpPr>
        <p:spPr>
          <a:xfrm>
            <a:off x="8805370" y="3429000"/>
            <a:ext cx="284813" cy="513413"/>
          </a:xfrm>
          <a:prstGeom prst="up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8595D8A2-CE53-CEF8-D872-016E7FAE2788}"/>
              </a:ext>
            </a:extLst>
          </p:cNvPr>
          <p:cNvSpPr txBox="1"/>
          <p:nvPr/>
        </p:nvSpPr>
        <p:spPr>
          <a:xfrm>
            <a:off x="9090183" y="6157913"/>
            <a:ext cx="2839880" cy="369332"/>
          </a:xfrm>
          <a:prstGeom prst="rect">
            <a:avLst/>
          </a:prstGeom>
          <a:noFill/>
        </p:spPr>
        <p:txBody>
          <a:bodyPr wrap="square" rtlCol="0">
            <a:spAutoFit/>
          </a:bodyPr>
          <a:lstStyle/>
          <a:p>
            <a:r>
              <a:rPr lang="en-US" dirty="0"/>
              <a:t>(The NSPCC, 2024).</a:t>
            </a:r>
          </a:p>
        </p:txBody>
      </p:sp>
    </p:spTree>
    <p:extLst>
      <p:ext uri="{BB962C8B-B14F-4D97-AF65-F5344CB8AC3E}">
        <p14:creationId xmlns:p14="http://schemas.microsoft.com/office/powerpoint/2010/main" val="2001358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5"/>
                                        </p:tgtEl>
                                        <p:attrNameLst>
                                          <p:attrName>style.visibility</p:attrName>
                                        </p:attrNameLst>
                                      </p:cBhvr>
                                      <p:to>
                                        <p:strVal val="visible"/>
                                      </p:to>
                                    </p:set>
                                    <p:anim calcmode="lin" valueType="num">
                                      <p:cBhvr additive="base">
                                        <p:cTn id="13" dur="500" fill="hold"/>
                                        <p:tgtEl>
                                          <p:spTgt spid="35"/>
                                        </p:tgtEl>
                                        <p:attrNameLst>
                                          <p:attrName>ppt_x</p:attrName>
                                        </p:attrNameLst>
                                      </p:cBhvr>
                                      <p:tavLst>
                                        <p:tav tm="0">
                                          <p:val>
                                            <p:strVal val="#ppt_x"/>
                                          </p:val>
                                        </p:tav>
                                        <p:tav tm="100000">
                                          <p:val>
                                            <p:strVal val="#ppt_x"/>
                                          </p:val>
                                        </p:tav>
                                      </p:tavLst>
                                    </p:anim>
                                    <p:anim calcmode="lin" valueType="num">
                                      <p:cBhvr additive="base">
                                        <p:cTn id="14"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ppt_x"/>
                                          </p:val>
                                        </p:tav>
                                        <p:tav tm="100000">
                                          <p:val>
                                            <p:strVal val="#ppt_x"/>
                                          </p:val>
                                        </p:tav>
                                      </p:tavLst>
                                    </p:anim>
                                    <p:anim calcmode="lin" valueType="num">
                                      <p:cBhvr additive="base">
                                        <p:cTn id="4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ppt_x"/>
                                          </p:val>
                                        </p:tav>
                                        <p:tav tm="100000">
                                          <p:val>
                                            <p:strVal val="#ppt_x"/>
                                          </p:val>
                                        </p:tav>
                                      </p:tavLst>
                                    </p:anim>
                                    <p:anim calcmode="lin" valueType="num">
                                      <p:cBhvr additive="base">
                                        <p:cTn id="5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8"/>
                                        </p:tgtEl>
                                        <p:attrNameLst>
                                          <p:attrName>style.visibility</p:attrName>
                                        </p:attrNameLst>
                                      </p:cBhvr>
                                      <p:to>
                                        <p:strVal val="visible"/>
                                      </p:to>
                                    </p:set>
                                    <p:anim calcmode="lin" valueType="num">
                                      <p:cBhvr additive="base">
                                        <p:cTn id="61" dur="500" fill="hold"/>
                                        <p:tgtEl>
                                          <p:spTgt spid="18"/>
                                        </p:tgtEl>
                                        <p:attrNameLst>
                                          <p:attrName>ppt_x</p:attrName>
                                        </p:attrNameLst>
                                      </p:cBhvr>
                                      <p:tavLst>
                                        <p:tav tm="0">
                                          <p:val>
                                            <p:strVal val="#ppt_x"/>
                                          </p:val>
                                        </p:tav>
                                        <p:tav tm="100000">
                                          <p:val>
                                            <p:strVal val="#ppt_x"/>
                                          </p:val>
                                        </p:tav>
                                      </p:tavLst>
                                    </p:anim>
                                    <p:anim calcmode="lin" valueType="num">
                                      <p:cBhvr additive="base">
                                        <p:cTn id="6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ppt_x"/>
                                          </p:val>
                                        </p:tav>
                                        <p:tav tm="100000">
                                          <p:val>
                                            <p:strVal val="#ppt_x"/>
                                          </p:val>
                                        </p:tav>
                                      </p:tavLst>
                                    </p:anim>
                                    <p:anim calcmode="lin" valueType="num">
                                      <p:cBhvr additive="base">
                                        <p:cTn id="6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1"/>
                                        </p:tgtEl>
                                        <p:attrNameLst>
                                          <p:attrName>style.visibility</p:attrName>
                                        </p:attrNameLst>
                                      </p:cBhvr>
                                      <p:to>
                                        <p:strVal val="visible"/>
                                      </p:to>
                                    </p:set>
                                    <p:anim calcmode="lin" valueType="num">
                                      <p:cBhvr additive="base">
                                        <p:cTn id="73" dur="500" fill="hold"/>
                                        <p:tgtEl>
                                          <p:spTgt spid="21"/>
                                        </p:tgtEl>
                                        <p:attrNameLst>
                                          <p:attrName>ppt_x</p:attrName>
                                        </p:attrNameLst>
                                      </p:cBhvr>
                                      <p:tavLst>
                                        <p:tav tm="0">
                                          <p:val>
                                            <p:strVal val="#ppt_x"/>
                                          </p:val>
                                        </p:tav>
                                        <p:tav tm="100000">
                                          <p:val>
                                            <p:strVal val="#ppt_x"/>
                                          </p:val>
                                        </p:tav>
                                      </p:tavLst>
                                    </p:anim>
                                    <p:anim calcmode="lin" valueType="num">
                                      <p:cBhvr additive="base">
                                        <p:cTn id="7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2"/>
                                        </p:tgtEl>
                                        <p:attrNameLst>
                                          <p:attrName>style.visibility</p:attrName>
                                        </p:attrNameLst>
                                      </p:cBhvr>
                                      <p:to>
                                        <p:strVal val="visible"/>
                                      </p:to>
                                    </p:set>
                                    <p:anim calcmode="lin" valueType="num">
                                      <p:cBhvr additive="base">
                                        <p:cTn id="79" dur="500" fill="hold"/>
                                        <p:tgtEl>
                                          <p:spTgt spid="22"/>
                                        </p:tgtEl>
                                        <p:attrNameLst>
                                          <p:attrName>ppt_x</p:attrName>
                                        </p:attrNameLst>
                                      </p:cBhvr>
                                      <p:tavLst>
                                        <p:tav tm="0">
                                          <p:val>
                                            <p:strVal val="#ppt_x"/>
                                          </p:val>
                                        </p:tav>
                                        <p:tav tm="100000">
                                          <p:val>
                                            <p:strVal val="#ppt_x"/>
                                          </p:val>
                                        </p:tav>
                                      </p:tavLst>
                                    </p:anim>
                                    <p:anim calcmode="lin" valueType="num">
                                      <p:cBhvr additive="base">
                                        <p:cTn id="8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5"/>
                                        </p:tgtEl>
                                        <p:attrNameLst>
                                          <p:attrName>style.visibility</p:attrName>
                                        </p:attrNameLst>
                                      </p:cBhvr>
                                      <p:to>
                                        <p:strVal val="visible"/>
                                      </p:to>
                                    </p:set>
                                    <p:anim calcmode="lin" valueType="num">
                                      <p:cBhvr additive="base">
                                        <p:cTn id="85" dur="500" fill="hold"/>
                                        <p:tgtEl>
                                          <p:spTgt spid="25"/>
                                        </p:tgtEl>
                                        <p:attrNameLst>
                                          <p:attrName>ppt_x</p:attrName>
                                        </p:attrNameLst>
                                      </p:cBhvr>
                                      <p:tavLst>
                                        <p:tav tm="0">
                                          <p:val>
                                            <p:strVal val="#ppt_x"/>
                                          </p:val>
                                        </p:tav>
                                        <p:tav tm="100000">
                                          <p:val>
                                            <p:strVal val="#ppt_x"/>
                                          </p:val>
                                        </p:tav>
                                      </p:tavLst>
                                    </p:anim>
                                    <p:anim calcmode="lin" valueType="num">
                                      <p:cBhvr additive="base">
                                        <p:cTn id="8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6"/>
                                        </p:tgtEl>
                                        <p:attrNameLst>
                                          <p:attrName>style.visibility</p:attrName>
                                        </p:attrNameLst>
                                      </p:cBhvr>
                                      <p:to>
                                        <p:strVal val="visible"/>
                                      </p:to>
                                    </p:set>
                                    <p:anim calcmode="lin" valueType="num">
                                      <p:cBhvr additive="base">
                                        <p:cTn id="91" dur="500" fill="hold"/>
                                        <p:tgtEl>
                                          <p:spTgt spid="26"/>
                                        </p:tgtEl>
                                        <p:attrNameLst>
                                          <p:attrName>ppt_x</p:attrName>
                                        </p:attrNameLst>
                                      </p:cBhvr>
                                      <p:tavLst>
                                        <p:tav tm="0">
                                          <p:val>
                                            <p:strVal val="#ppt_x"/>
                                          </p:val>
                                        </p:tav>
                                        <p:tav tm="100000">
                                          <p:val>
                                            <p:strVal val="#ppt_x"/>
                                          </p:val>
                                        </p:tav>
                                      </p:tavLst>
                                    </p:anim>
                                    <p:anim calcmode="lin" valueType="num">
                                      <p:cBhvr additive="base">
                                        <p:cTn id="9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7"/>
                                        </p:tgtEl>
                                        <p:attrNameLst>
                                          <p:attrName>style.visibility</p:attrName>
                                        </p:attrNameLst>
                                      </p:cBhvr>
                                      <p:to>
                                        <p:strVal val="visible"/>
                                      </p:to>
                                    </p:set>
                                    <p:anim calcmode="lin" valueType="num">
                                      <p:cBhvr additive="base">
                                        <p:cTn id="97" dur="500" fill="hold"/>
                                        <p:tgtEl>
                                          <p:spTgt spid="27"/>
                                        </p:tgtEl>
                                        <p:attrNameLst>
                                          <p:attrName>ppt_x</p:attrName>
                                        </p:attrNameLst>
                                      </p:cBhvr>
                                      <p:tavLst>
                                        <p:tav tm="0">
                                          <p:val>
                                            <p:strVal val="#ppt_x"/>
                                          </p:val>
                                        </p:tav>
                                        <p:tav tm="100000">
                                          <p:val>
                                            <p:strVal val="#ppt_x"/>
                                          </p:val>
                                        </p:tav>
                                      </p:tavLst>
                                    </p:anim>
                                    <p:anim calcmode="lin" valueType="num">
                                      <p:cBhvr additive="base">
                                        <p:cTn id="9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28"/>
                                        </p:tgtEl>
                                        <p:attrNameLst>
                                          <p:attrName>style.visibility</p:attrName>
                                        </p:attrNameLst>
                                      </p:cBhvr>
                                      <p:to>
                                        <p:strVal val="visible"/>
                                      </p:to>
                                    </p:set>
                                    <p:anim calcmode="lin" valueType="num">
                                      <p:cBhvr additive="base">
                                        <p:cTn id="103" dur="500" fill="hold"/>
                                        <p:tgtEl>
                                          <p:spTgt spid="28"/>
                                        </p:tgtEl>
                                        <p:attrNameLst>
                                          <p:attrName>ppt_x</p:attrName>
                                        </p:attrNameLst>
                                      </p:cBhvr>
                                      <p:tavLst>
                                        <p:tav tm="0">
                                          <p:val>
                                            <p:strVal val="#ppt_x"/>
                                          </p:val>
                                        </p:tav>
                                        <p:tav tm="100000">
                                          <p:val>
                                            <p:strVal val="#ppt_x"/>
                                          </p:val>
                                        </p:tav>
                                      </p:tavLst>
                                    </p:anim>
                                    <p:anim calcmode="lin" valueType="num">
                                      <p:cBhvr additive="base">
                                        <p:cTn id="104"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9"/>
                                        </p:tgtEl>
                                        <p:attrNameLst>
                                          <p:attrName>style.visibility</p:attrName>
                                        </p:attrNameLst>
                                      </p:cBhvr>
                                      <p:to>
                                        <p:strVal val="visible"/>
                                      </p:to>
                                    </p:set>
                                    <p:anim calcmode="lin" valueType="num">
                                      <p:cBhvr additive="base">
                                        <p:cTn id="109" dur="500" fill="hold"/>
                                        <p:tgtEl>
                                          <p:spTgt spid="29"/>
                                        </p:tgtEl>
                                        <p:attrNameLst>
                                          <p:attrName>ppt_x</p:attrName>
                                        </p:attrNameLst>
                                      </p:cBhvr>
                                      <p:tavLst>
                                        <p:tav tm="0">
                                          <p:val>
                                            <p:strVal val="#ppt_x"/>
                                          </p:val>
                                        </p:tav>
                                        <p:tav tm="100000">
                                          <p:val>
                                            <p:strVal val="#ppt_x"/>
                                          </p:val>
                                        </p:tav>
                                      </p:tavLst>
                                    </p:anim>
                                    <p:anim calcmode="lin" valueType="num">
                                      <p:cBhvr additive="base">
                                        <p:cTn id="110"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30"/>
                                        </p:tgtEl>
                                        <p:attrNameLst>
                                          <p:attrName>style.visibility</p:attrName>
                                        </p:attrNameLst>
                                      </p:cBhvr>
                                      <p:to>
                                        <p:strVal val="visible"/>
                                      </p:to>
                                    </p:set>
                                    <p:anim calcmode="lin" valueType="num">
                                      <p:cBhvr additive="base">
                                        <p:cTn id="115" dur="500" fill="hold"/>
                                        <p:tgtEl>
                                          <p:spTgt spid="30"/>
                                        </p:tgtEl>
                                        <p:attrNameLst>
                                          <p:attrName>ppt_x</p:attrName>
                                        </p:attrNameLst>
                                      </p:cBhvr>
                                      <p:tavLst>
                                        <p:tav tm="0">
                                          <p:val>
                                            <p:strVal val="#ppt_x"/>
                                          </p:val>
                                        </p:tav>
                                        <p:tav tm="100000">
                                          <p:val>
                                            <p:strVal val="#ppt_x"/>
                                          </p:val>
                                        </p:tav>
                                      </p:tavLst>
                                    </p:anim>
                                    <p:anim calcmode="lin" valueType="num">
                                      <p:cBhvr additive="base">
                                        <p:cTn id="116"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1"/>
                                        </p:tgtEl>
                                        <p:attrNameLst>
                                          <p:attrName>style.visibility</p:attrName>
                                        </p:attrNameLst>
                                      </p:cBhvr>
                                      <p:to>
                                        <p:strVal val="visible"/>
                                      </p:to>
                                    </p:set>
                                    <p:anim calcmode="lin" valueType="num">
                                      <p:cBhvr additive="base">
                                        <p:cTn id="121" dur="500" fill="hold"/>
                                        <p:tgtEl>
                                          <p:spTgt spid="31"/>
                                        </p:tgtEl>
                                        <p:attrNameLst>
                                          <p:attrName>ppt_x</p:attrName>
                                        </p:attrNameLst>
                                      </p:cBhvr>
                                      <p:tavLst>
                                        <p:tav tm="0">
                                          <p:val>
                                            <p:strVal val="#ppt_x"/>
                                          </p:val>
                                        </p:tav>
                                        <p:tav tm="100000">
                                          <p:val>
                                            <p:strVal val="#ppt_x"/>
                                          </p:val>
                                        </p:tav>
                                      </p:tavLst>
                                    </p:anim>
                                    <p:anim calcmode="lin" valueType="num">
                                      <p:cBhvr additive="base">
                                        <p:cTn id="122"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32"/>
                                        </p:tgtEl>
                                        <p:attrNameLst>
                                          <p:attrName>style.visibility</p:attrName>
                                        </p:attrNameLst>
                                      </p:cBhvr>
                                      <p:to>
                                        <p:strVal val="visible"/>
                                      </p:to>
                                    </p:set>
                                    <p:anim calcmode="lin" valueType="num">
                                      <p:cBhvr additive="base">
                                        <p:cTn id="127" dur="500" fill="hold"/>
                                        <p:tgtEl>
                                          <p:spTgt spid="32"/>
                                        </p:tgtEl>
                                        <p:attrNameLst>
                                          <p:attrName>ppt_x</p:attrName>
                                        </p:attrNameLst>
                                      </p:cBhvr>
                                      <p:tavLst>
                                        <p:tav tm="0">
                                          <p:val>
                                            <p:strVal val="#ppt_x"/>
                                          </p:val>
                                        </p:tav>
                                        <p:tav tm="100000">
                                          <p:val>
                                            <p:strVal val="#ppt_x"/>
                                          </p:val>
                                        </p:tav>
                                      </p:tavLst>
                                    </p:anim>
                                    <p:anim calcmode="lin" valueType="num">
                                      <p:cBhvr additive="base">
                                        <p:cTn id="12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33"/>
                                        </p:tgtEl>
                                        <p:attrNameLst>
                                          <p:attrName>style.visibility</p:attrName>
                                        </p:attrNameLst>
                                      </p:cBhvr>
                                      <p:to>
                                        <p:strVal val="visible"/>
                                      </p:to>
                                    </p:set>
                                    <p:anim calcmode="lin" valueType="num">
                                      <p:cBhvr additive="base">
                                        <p:cTn id="133" dur="500" fill="hold"/>
                                        <p:tgtEl>
                                          <p:spTgt spid="33"/>
                                        </p:tgtEl>
                                        <p:attrNameLst>
                                          <p:attrName>ppt_x</p:attrName>
                                        </p:attrNameLst>
                                      </p:cBhvr>
                                      <p:tavLst>
                                        <p:tav tm="0">
                                          <p:val>
                                            <p:strVal val="#ppt_x"/>
                                          </p:val>
                                        </p:tav>
                                        <p:tav tm="100000">
                                          <p:val>
                                            <p:strVal val="#ppt_x"/>
                                          </p:val>
                                        </p:tav>
                                      </p:tavLst>
                                    </p:anim>
                                    <p:anim calcmode="lin" valueType="num">
                                      <p:cBhvr additive="base">
                                        <p:cTn id="134"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34"/>
                                        </p:tgtEl>
                                        <p:attrNameLst>
                                          <p:attrName>style.visibility</p:attrName>
                                        </p:attrNameLst>
                                      </p:cBhvr>
                                      <p:to>
                                        <p:strVal val="visible"/>
                                      </p:to>
                                    </p:set>
                                    <p:anim calcmode="lin" valueType="num">
                                      <p:cBhvr additive="base">
                                        <p:cTn id="139" dur="500" fill="hold"/>
                                        <p:tgtEl>
                                          <p:spTgt spid="34"/>
                                        </p:tgtEl>
                                        <p:attrNameLst>
                                          <p:attrName>ppt_x</p:attrName>
                                        </p:attrNameLst>
                                      </p:cBhvr>
                                      <p:tavLst>
                                        <p:tav tm="0">
                                          <p:val>
                                            <p:strVal val="#ppt_x"/>
                                          </p:val>
                                        </p:tav>
                                        <p:tav tm="100000">
                                          <p:val>
                                            <p:strVal val="#ppt_x"/>
                                          </p:val>
                                        </p:tav>
                                      </p:tavLst>
                                    </p:anim>
                                    <p:anim calcmode="lin" valueType="num">
                                      <p:cBhvr additive="base">
                                        <p:cTn id="140"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presetID="2" presetClass="entr" presetSubtype="4" fill="hold" grpId="0" nodeType="clickEffect">
                                  <p:stCondLst>
                                    <p:cond delay="0"/>
                                  </p:stCondLst>
                                  <p:childTnLst>
                                    <p:set>
                                      <p:cBhvr>
                                        <p:cTn id="144" dur="1" fill="hold">
                                          <p:stCondLst>
                                            <p:cond delay="0"/>
                                          </p:stCondLst>
                                        </p:cTn>
                                        <p:tgtEl>
                                          <p:spTgt spid="36"/>
                                        </p:tgtEl>
                                        <p:attrNameLst>
                                          <p:attrName>style.visibility</p:attrName>
                                        </p:attrNameLst>
                                      </p:cBhvr>
                                      <p:to>
                                        <p:strVal val="visible"/>
                                      </p:to>
                                    </p:set>
                                    <p:anim calcmode="lin" valueType="num">
                                      <p:cBhvr additive="base">
                                        <p:cTn id="145" dur="500" fill="hold"/>
                                        <p:tgtEl>
                                          <p:spTgt spid="36"/>
                                        </p:tgtEl>
                                        <p:attrNameLst>
                                          <p:attrName>ppt_x</p:attrName>
                                        </p:attrNameLst>
                                      </p:cBhvr>
                                      <p:tavLst>
                                        <p:tav tm="0">
                                          <p:val>
                                            <p:strVal val="#ppt_x"/>
                                          </p:val>
                                        </p:tav>
                                        <p:tav tm="100000">
                                          <p:val>
                                            <p:strVal val="#ppt_x"/>
                                          </p:val>
                                        </p:tav>
                                      </p:tavLst>
                                    </p:anim>
                                    <p:anim calcmode="lin" valueType="num">
                                      <p:cBhvr additive="base">
                                        <p:cTn id="146"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147" fill="hold">
                      <p:stCondLst>
                        <p:cond delay="indefinite"/>
                      </p:stCondLst>
                      <p:childTnLst>
                        <p:par>
                          <p:cTn id="148" fill="hold">
                            <p:stCondLst>
                              <p:cond delay="0"/>
                            </p:stCondLst>
                            <p:childTnLst>
                              <p:par>
                                <p:cTn id="149" presetID="2" presetClass="entr" presetSubtype="4" fill="hold" grpId="0" nodeType="clickEffect">
                                  <p:stCondLst>
                                    <p:cond delay="0"/>
                                  </p:stCondLst>
                                  <p:childTnLst>
                                    <p:set>
                                      <p:cBhvr>
                                        <p:cTn id="150" dur="1" fill="hold">
                                          <p:stCondLst>
                                            <p:cond delay="0"/>
                                          </p:stCondLst>
                                        </p:cTn>
                                        <p:tgtEl>
                                          <p:spTgt spid="38"/>
                                        </p:tgtEl>
                                        <p:attrNameLst>
                                          <p:attrName>style.visibility</p:attrName>
                                        </p:attrNameLst>
                                      </p:cBhvr>
                                      <p:to>
                                        <p:strVal val="visible"/>
                                      </p:to>
                                    </p:set>
                                    <p:anim calcmode="lin" valueType="num">
                                      <p:cBhvr additive="base">
                                        <p:cTn id="151" dur="500" fill="hold"/>
                                        <p:tgtEl>
                                          <p:spTgt spid="38"/>
                                        </p:tgtEl>
                                        <p:attrNameLst>
                                          <p:attrName>ppt_x</p:attrName>
                                        </p:attrNameLst>
                                      </p:cBhvr>
                                      <p:tavLst>
                                        <p:tav tm="0">
                                          <p:val>
                                            <p:strVal val="#ppt_x"/>
                                          </p:val>
                                        </p:tav>
                                        <p:tav tm="100000">
                                          <p:val>
                                            <p:strVal val="#ppt_x"/>
                                          </p:val>
                                        </p:tav>
                                      </p:tavLst>
                                    </p:anim>
                                    <p:anim calcmode="lin" valueType="num">
                                      <p:cBhvr additive="base">
                                        <p:cTn id="152"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153" fill="hold">
                      <p:stCondLst>
                        <p:cond delay="indefinite"/>
                      </p:stCondLst>
                      <p:childTnLst>
                        <p:par>
                          <p:cTn id="154" fill="hold">
                            <p:stCondLst>
                              <p:cond delay="0"/>
                            </p:stCondLst>
                            <p:childTnLst>
                              <p:par>
                                <p:cTn id="155" presetID="2" presetClass="entr" presetSubtype="4" fill="hold" grpId="0" nodeType="clickEffect">
                                  <p:stCondLst>
                                    <p:cond delay="0"/>
                                  </p:stCondLst>
                                  <p:childTnLst>
                                    <p:set>
                                      <p:cBhvr>
                                        <p:cTn id="156" dur="1" fill="hold">
                                          <p:stCondLst>
                                            <p:cond delay="0"/>
                                          </p:stCondLst>
                                        </p:cTn>
                                        <p:tgtEl>
                                          <p:spTgt spid="40"/>
                                        </p:tgtEl>
                                        <p:attrNameLst>
                                          <p:attrName>style.visibility</p:attrName>
                                        </p:attrNameLst>
                                      </p:cBhvr>
                                      <p:to>
                                        <p:strVal val="visible"/>
                                      </p:to>
                                    </p:set>
                                    <p:anim calcmode="lin" valueType="num">
                                      <p:cBhvr additive="base">
                                        <p:cTn id="157" dur="500" fill="hold"/>
                                        <p:tgtEl>
                                          <p:spTgt spid="40"/>
                                        </p:tgtEl>
                                        <p:attrNameLst>
                                          <p:attrName>ppt_x</p:attrName>
                                        </p:attrNameLst>
                                      </p:cBhvr>
                                      <p:tavLst>
                                        <p:tav tm="0">
                                          <p:val>
                                            <p:strVal val="#ppt_x"/>
                                          </p:val>
                                        </p:tav>
                                        <p:tav tm="100000">
                                          <p:val>
                                            <p:strVal val="#ppt_x"/>
                                          </p:val>
                                        </p:tav>
                                      </p:tavLst>
                                    </p:anim>
                                    <p:anim calcmode="lin" valueType="num">
                                      <p:cBhvr additive="base">
                                        <p:cTn id="158"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159" fill="hold">
                      <p:stCondLst>
                        <p:cond delay="indefinite"/>
                      </p:stCondLst>
                      <p:childTnLst>
                        <p:par>
                          <p:cTn id="160" fill="hold">
                            <p:stCondLst>
                              <p:cond delay="0"/>
                            </p:stCondLst>
                            <p:childTnLst>
                              <p:par>
                                <p:cTn id="161" presetID="2" presetClass="entr" presetSubtype="4" fill="hold" grpId="0" nodeType="clickEffect">
                                  <p:stCondLst>
                                    <p:cond delay="0"/>
                                  </p:stCondLst>
                                  <p:childTnLst>
                                    <p:set>
                                      <p:cBhvr>
                                        <p:cTn id="162" dur="1" fill="hold">
                                          <p:stCondLst>
                                            <p:cond delay="0"/>
                                          </p:stCondLst>
                                        </p:cTn>
                                        <p:tgtEl>
                                          <p:spTgt spid="41"/>
                                        </p:tgtEl>
                                        <p:attrNameLst>
                                          <p:attrName>style.visibility</p:attrName>
                                        </p:attrNameLst>
                                      </p:cBhvr>
                                      <p:to>
                                        <p:strVal val="visible"/>
                                      </p:to>
                                    </p:set>
                                    <p:anim calcmode="lin" valueType="num">
                                      <p:cBhvr additive="base">
                                        <p:cTn id="163" dur="500" fill="hold"/>
                                        <p:tgtEl>
                                          <p:spTgt spid="41"/>
                                        </p:tgtEl>
                                        <p:attrNameLst>
                                          <p:attrName>ppt_x</p:attrName>
                                        </p:attrNameLst>
                                      </p:cBhvr>
                                      <p:tavLst>
                                        <p:tav tm="0">
                                          <p:val>
                                            <p:strVal val="#ppt_x"/>
                                          </p:val>
                                        </p:tav>
                                        <p:tav tm="100000">
                                          <p:val>
                                            <p:strVal val="#ppt_x"/>
                                          </p:val>
                                        </p:tav>
                                      </p:tavLst>
                                    </p:anim>
                                    <p:anim calcmode="lin" valueType="num">
                                      <p:cBhvr additive="base">
                                        <p:cTn id="164"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165" fill="hold">
                      <p:stCondLst>
                        <p:cond delay="indefinite"/>
                      </p:stCondLst>
                      <p:childTnLst>
                        <p:par>
                          <p:cTn id="166" fill="hold">
                            <p:stCondLst>
                              <p:cond delay="0"/>
                            </p:stCondLst>
                            <p:childTnLst>
                              <p:par>
                                <p:cTn id="167" presetID="2" presetClass="entr" presetSubtype="4" fill="hold" grpId="0" nodeType="clickEffect">
                                  <p:stCondLst>
                                    <p:cond delay="0"/>
                                  </p:stCondLst>
                                  <p:childTnLst>
                                    <p:set>
                                      <p:cBhvr>
                                        <p:cTn id="168" dur="1" fill="hold">
                                          <p:stCondLst>
                                            <p:cond delay="0"/>
                                          </p:stCondLst>
                                        </p:cTn>
                                        <p:tgtEl>
                                          <p:spTgt spid="43"/>
                                        </p:tgtEl>
                                        <p:attrNameLst>
                                          <p:attrName>style.visibility</p:attrName>
                                        </p:attrNameLst>
                                      </p:cBhvr>
                                      <p:to>
                                        <p:strVal val="visible"/>
                                      </p:to>
                                    </p:set>
                                    <p:anim calcmode="lin" valueType="num">
                                      <p:cBhvr additive="base">
                                        <p:cTn id="169" dur="500" fill="hold"/>
                                        <p:tgtEl>
                                          <p:spTgt spid="43"/>
                                        </p:tgtEl>
                                        <p:attrNameLst>
                                          <p:attrName>ppt_x</p:attrName>
                                        </p:attrNameLst>
                                      </p:cBhvr>
                                      <p:tavLst>
                                        <p:tav tm="0">
                                          <p:val>
                                            <p:strVal val="#ppt_x"/>
                                          </p:val>
                                        </p:tav>
                                        <p:tav tm="100000">
                                          <p:val>
                                            <p:strVal val="#ppt_x"/>
                                          </p:val>
                                        </p:tav>
                                      </p:tavLst>
                                    </p:anim>
                                    <p:anim calcmode="lin" valueType="num">
                                      <p:cBhvr additive="base">
                                        <p:cTn id="170"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par>
                    <p:cTn id="171" fill="hold">
                      <p:stCondLst>
                        <p:cond delay="indefinite"/>
                      </p:stCondLst>
                      <p:childTnLst>
                        <p:par>
                          <p:cTn id="172" fill="hold">
                            <p:stCondLst>
                              <p:cond delay="0"/>
                            </p:stCondLst>
                            <p:childTnLst>
                              <p:par>
                                <p:cTn id="173" presetID="2" presetClass="entr" presetSubtype="4" fill="hold" grpId="0" nodeType="clickEffect">
                                  <p:stCondLst>
                                    <p:cond delay="0"/>
                                  </p:stCondLst>
                                  <p:childTnLst>
                                    <p:set>
                                      <p:cBhvr>
                                        <p:cTn id="174" dur="1" fill="hold">
                                          <p:stCondLst>
                                            <p:cond delay="0"/>
                                          </p:stCondLst>
                                        </p:cTn>
                                        <p:tgtEl>
                                          <p:spTgt spid="42"/>
                                        </p:tgtEl>
                                        <p:attrNameLst>
                                          <p:attrName>style.visibility</p:attrName>
                                        </p:attrNameLst>
                                      </p:cBhvr>
                                      <p:to>
                                        <p:strVal val="visible"/>
                                      </p:to>
                                    </p:set>
                                    <p:anim calcmode="lin" valueType="num">
                                      <p:cBhvr additive="base">
                                        <p:cTn id="175" dur="500" fill="hold"/>
                                        <p:tgtEl>
                                          <p:spTgt spid="42"/>
                                        </p:tgtEl>
                                        <p:attrNameLst>
                                          <p:attrName>ppt_x</p:attrName>
                                        </p:attrNameLst>
                                      </p:cBhvr>
                                      <p:tavLst>
                                        <p:tav tm="0">
                                          <p:val>
                                            <p:strVal val="#ppt_x"/>
                                          </p:val>
                                        </p:tav>
                                        <p:tav tm="100000">
                                          <p:val>
                                            <p:strVal val="#ppt_x"/>
                                          </p:val>
                                        </p:tav>
                                      </p:tavLst>
                                    </p:anim>
                                    <p:anim calcmode="lin" valueType="num">
                                      <p:cBhvr additive="base">
                                        <p:cTn id="176"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177" fill="hold">
                      <p:stCondLst>
                        <p:cond delay="indefinite"/>
                      </p:stCondLst>
                      <p:childTnLst>
                        <p:par>
                          <p:cTn id="178" fill="hold">
                            <p:stCondLst>
                              <p:cond delay="0"/>
                            </p:stCondLst>
                            <p:childTnLst>
                              <p:par>
                                <p:cTn id="179" presetID="2" presetClass="entr" presetSubtype="4" fill="hold" grpId="0" nodeType="clickEffect">
                                  <p:stCondLst>
                                    <p:cond delay="0"/>
                                  </p:stCondLst>
                                  <p:childTnLst>
                                    <p:set>
                                      <p:cBhvr>
                                        <p:cTn id="180" dur="1" fill="hold">
                                          <p:stCondLst>
                                            <p:cond delay="0"/>
                                          </p:stCondLst>
                                        </p:cTn>
                                        <p:tgtEl>
                                          <p:spTgt spid="44"/>
                                        </p:tgtEl>
                                        <p:attrNameLst>
                                          <p:attrName>style.visibility</p:attrName>
                                        </p:attrNameLst>
                                      </p:cBhvr>
                                      <p:to>
                                        <p:strVal val="visible"/>
                                      </p:to>
                                    </p:set>
                                    <p:anim calcmode="lin" valueType="num">
                                      <p:cBhvr additive="base">
                                        <p:cTn id="181" dur="500" fill="hold"/>
                                        <p:tgtEl>
                                          <p:spTgt spid="44"/>
                                        </p:tgtEl>
                                        <p:attrNameLst>
                                          <p:attrName>ppt_x</p:attrName>
                                        </p:attrNameLst>
                                      </p:cBhvr>
                                      <p:tavLst>
                                        <p:tav tm="0">
                                          <p:val>
                                            <p:strVal val="#ppt_x"/>
                                          </p:val>
                                        </p:tav>
                                        <p:tav tm="100000">
                                          <p:val>
                                            <p:strVal val="#ppt_x"/>
                                          </p:val>
                                        </p:tav>
                                      </p:tavLst>
                                    </p:anim>
                                    <p:anim calcmode="lin" valueType="num">
                                      <p:cBhvr additive="base">
                                        <p:cTn id="182"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animBg="1"/>
      <p:bldP spid="13" grpId="0" animBg="1"/>
      <p:bldP spid="14" grpId="0"/>
      <p:bldP spid="15" grpId="0" animBg="1"/>
      <p:bldP spid="16" grpId="0" animBg="1"/>
      <p:bldP spid="17" grpId="0"/>
      <p:bldP spid="18" grpId="0" animBg="1"/>
      <p:bldP spid="19" grpId="0" animBg="1"/>
      <p:bldP spid="21" grpId="0"/>
      <p:bldP spid="22" grpId="0" animBg="1"/>
      <p:bldP spid="25" grpId="0" animBg="1"/>
      <p:bldP spid="26" grpId="0"/>
      <p:bldP spid="27" grpId="0" animBg="1"/>
      <p:bldP spid="28" grpId="0" animBg="1"/>
      <p:bldP spid="29" grpId="0"/>
      <p:bldP spid="30" grpId="0" animBg="1"/>
      <p:bldP spid="31" grpId="0" animBg="1"/>
      <p:bldP spid="32" grpId="0"/>
      <p:bldP spid="33" grpId="0" animBg="1"/>
      <p:bldP spid="34" grpId="0" animBg="1"/>
      <p:bldP spid="35" grpId="0" animBg="1"/>
      <p:bldP spid="36" grpId="0"/>
      <p:bldP spid="38" grpId="0" animBg="1"/>
      <p:bldP spid="40" grpId="0" animBg="1"/>
      <p:bldP spid="41" grpId="0"/>
      <p:bldP spid="42" grpId="0" animBg="1"/>
      <p:bldP spid="43" grpId="0" animBg="1"/>
      <p:bldP spid="4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4376E-C5E1-9C6C-214B-78E12DB93352}"/>
              </a:ext>
            </a:extLst>
          </p:cNvPr>
          <p:cNvSpPr>
            <a:spLocks noGrp="1"/>
          </p:cNvSpPr>
          <p:nvPr>
            <p:ph type="title"/>
          </p:nvPr>
        </p:nvSpPr>
        <p:spPr>
          <a:xfrm>
            <a:off x="0" y="0"/>
            <a:ext cx="7180791" cy="733425"/>
          </a:xfrm>
        </p:spPr>
        <p:txBody>
          <a:bodyPr>
            <a:normAutofit/>
          </a:bodyPr>
          <a:lstStyle/>
          <a:p>
            <a:r>
              <a:rPr lang="en-US" dirty="0"/>
              <a:t>Key Procedures of Safeguarding</a:t>
            </a:r>
          </a:p>
        </p:txBody>
      </p:sp>
      <p:sp>
        <p:nvSpPr>
          <p:cNvPr id="3" name="Content Placeholder 2">
            <a:extLst>
              <a:ext uri="{FF2B5EF4-FFF2-40B4-BE49-F238E27FC236}">
                <a16:creationId xmlns:a16="http://schemas.microsoft.com/office/drawing/2014/main" id="{3C7D8B08-941B-BEC0-717D-6B05E83563B2}"/>
              </a:ext>
            </a:extLst>
          </p:cNvPr>
          <p:cNvSpPr>
            <a:spLocks noGrp="1"/>
          </p:cNvSpPr>
          <p:nvPr>
            <p:ph sz="half" idx="1"/>
          </p:nvPr>
        </p:nvSpPr>
        <p:spPr>
          <a:xfrm>
            <a:off x="127966" y="733424"/>
            <a:ext cx="3634565" cy="5907219"/>
          </a:xfr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a:normAutofit fontScale="92500" lnSpcReduction="20000"/>
          </a:bodyPr>
          <a:lstStyle/>
          <a:p>
            <a:pPr marL="0" indent="0">
              <a:buNone/>
            </a:pPr>
            <a:r>
              <a:rPr lang="en-US" b="1" u="sng" dirty="0"/>
              <a:t>Reporting Mechanisms</a:t>
            </a:r>
          </a:p>
          <a:p>
            <a:r>
              <a:rPr lang="en-US" dirty="0"/>
              <a:t>Procedures on how to report concerns or statements must be clear and assessable. All staff must know how and where/who they can report concerns too. </a:t>
            </a:r>
          </a:p>
          <a:p>
            <a:pPr marL="0" indent="0">
              <a:buNone/>
            </a:pPr>
            <a:endParaRPr lang="en-US" dirty="0"/>
          </a:p>
          <a:p>
            <a:r>
              <a:rPr lang="en-US" dirty="0"/>
              <a:t>If you have witnessed something concerning or a child discloses abuse to you, You have the responsibility to report.</a:t>
            </a:r>
          </a:p>
          <a:p>
            <a:pPr marL="0" indent="0">
              <a:buNone/>
            </a:pPr>
            <a:endParaRPr lang="en-US" dirty="0"/>
          </a:p>
          <a:p>
            <a:r>
              <a:rPr lang="en-US" dirty="0"/>
              <a:t>The Welsh Government (2014) state that safeguarding policies must include how to contact social services with concerns.</a:t>
            </a:r>
          </a:p>
          <a:p>
            <a:pPr marL="0" indent="0">
              <a:buNone/>
            </a:pPr>
            <a:endParaRPr lang="en-US" dirty="0"/>
          </a:p>
          <a:p>
            <a:r>
              <a:rPr lang="en-US" dirty="0"/>
              <a:t>The police may also be contacted on 101 or if anyone is at immediate risk 999.</a:t>
            </a:r>
          </a:p>
        </p:txBody>
      </p:sp>
      <p:sp>
        <p:nvSpPr>
          <p:cNvPr id="4" name="Content Placeholder 3">
            <a:extLst>
              <a:ext uri="{FF2B5EF4-FFF2-40B4-BE49-F238E27FC236}">
                <a16:creationId xmlns:a16="http://schemas.microsoft.com/office/drawing/2014/main" id="{D1369DFA-01A3-3FED-A904-9633B5328566}"/>
              </a:ext>
            </a:extLst>
          </p:cNvPr>
          <p:cNvSpPr>
            <a:spLocks noGrp="1"/>
          </p:cNvSpPr>
          <p:nvPr>
            <p:ph sz="half" idx="2"/>
          </p:nvPr>
        </p:nvSpPr>
        <p:spPr>
          <a:xfrm>
            <a:off x="3890497" y="733424"/>
            <a:ext cx="3906991" cy="5907218"/>
          </a:xfr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a:normAutofit fontScale="92500" lnSpcReduction="20000"/>
          </a:bodyPr>
          <a:lstStyle/>
          <a:p>
            <a:pPr marL="0" indent="0">
              <a:buNone/>
            </a:pPr>
            <a:r>
              <a:rPr lang="en-US" b="1" u="sng" dirty="0"/>
              <a:t>Designated Safeguarding Leads</a:t>
            </a:r>
          </a:p>
          <a:p>
            <a:pPr>
              <a:buFont typeface="Wingdings" pitchFamily="2" charset="2"/>
              <a:buChar char="Ø"/>
            </a:pPr>
            <a:r>
              <a:rPr lang="en-US" dirty="0"/>
              <a:t>Organizations will designate safeguarding teams and leaders. These individuals will have clear roles and responsibilities and who staff can also go to with safeguarding concerns. </a:t>
            </a:r>
          </a:p>
          <a:p>
            <a:pPr>
              <a:buFont typeface="Wingdings" pitchFamily="2" charset="2"/>
              <a:buChar char="Ø"/>
            </a:pPr>
            <a:endParaRPr lang="en-US" dirty="0"/>
          </a:p>
          <a:p>
            <a:pPr>
              <a:buFont typeface="Wingdings" pitchFamily="2" charset="2"/>
              <a:buChar char="Ø"/>
            </a:pPr>
            <a:r>
              <a:rPr lang="en-US" dirty="0"/>
              <a:t>The Designated Safeguarding Person (DSP) will discuss safeguarding concerns, decide whether to take further action and deal with any immediate concerns that poses risk to the child in their setting.</a:t>
            </a:r>
          </a:p>
          <a:p>
            <a:pPr>
              <a:buFont typeface="Wingdings" pitchFamily="2" charset="2"/>
              <a:buChar char="Ø"/>
            </a:pPr>
            <a:endParaRPr lang="en-US" dirty="0"/>
          </a:p>
          <a:p>
            <a:pPr>
              <a:buFont typeface="Wingdings" pitchFamily="2" charset="2"/>
              <a:buChar char="Ø"/>
            </a:pPr>
            <a:r>
              <a:rPr lang="en-US" dirty="0"/>
              <a:t>The local authority also has A Designated Safeguarding Officer (DSO), they are responsible for managing and monitoring safeguarding allegations and providing advice to organizations. </a:t>
            </a:r>
          </a:p>
          <a:p>
            <a:pPr marL="0" indent="0">
              <a:buNone/>
            </a:pPr>
            <a:r>
              <a:rPr lang="en-US" dirty="0"/>
              <a:t>           (The Welsh Government, N.D)</a:t>
            </a:r>
          </a:p>
        </p:txBody>
      </p:sp>
      <p:sp>
        <p:nvSpPr>
          <p:cNvPr id="9" name="Content Placeholder 3">
            <a:extLst>
              <a:ext uri="{FF2B5EF4-FFF2-40B4-BE49-F238E27FC236}">
                <a16:creationId xmlns:a16="http://schemas.microsoft.com/office/drawing/2014/main" id="{495B0B79-0336-B704-1AC6-D4DE6FDED5E5}"/>
              </a:ext>
            </a:extLst>
          </p:cNvPr>
          <p:cNvSpPr txBox="1">
            <a:spLocks/>
          </p:cNvSpPr>
          <p:nvPr/>
        </p:nvSpPr>
        <p:spPr>
          <a:xfrm>
            <a:off x="7925454" y="733424"/>
            <a:ext cx="4021707" cy="5907218"/>
          </a:xfrm>
          <a:prstGeom prst="rect">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sz="1700" b="1" u="sng" dirty="0"/>
              <a:t>Multi and Interagency Collaboration</a:t>
            </a:r>
          </a:p>
          <a:p>
            <a:pPr>
              <a:buFont typeface="Wingdings" pitchFamily="2" charset="2"/>
              <a:buChar char="Ø"/>
            </a:pPr>
            <a:r>
              <a:rPr lang="en-US" sz="1700" dirty="0"/>
              <a:t>Safeguarding Is the responsibility of everyone, so it is vital that organizations promote effective collaboration and communication to have all essential information.</a:t>
            </a:r>
          </a:p>
          <a:p>
            <a:pPr>
              <a:buFont typeface="Wingdings" pitchFamily="2" charset="2"/>
              <a:buChar char="Ø"/>
            </a:pPr>
            <a:endParaRPr lang="en-US" sz="1700" dirty="0"/>
          </a:p>
          <a:p>
            <a:pPr>
              <a:buFont typeface="Wingdings" pitchFamily="2" charset="2"/>
              <a:buChar char="Ø"/>
            </a:pPr>
            <a:r>
              <a:rPr lang="en-US" sz="1700" dirty="0"/>
              <a:t>More accurate assessments of risks to children and their needs.</a:t>
            </a:r>
          </a:p>
          <a:p>
            <a:pPr>
              <a:buFont typeface="Wingdings" pitchFamily="2" charset="2"/>
              <a:buChar char="Ø"/>
            </a:pPr>
            <a:endParaRPr lang="en-US" sz="1700" dirty="0"/>
          </a:p>
          <a:p>
            <a:pPr>
              <a:buFont typeface="Wingdings" pitchFamily="2" charset="2"/>
              <a:buChar char="Ø"/>
            </a:pPr>
            <a:r>
              <a:rPr lang="en-US" sz="1700" dirty="0"/>
              <a:t>A range of wider experiences from different sources help compile evidence in timely matters. </a:t>
            </a:r>
          </a:p>
          <a:p>
            <a:pPr>
              <a:buFont typeface="Wingdings" pitchFamily="2" charset="2"/>
              <a:buChar char="Ø"/>
            </a:pPr>
            <a:endParaRPr lang="en-US" sz="1700" dirty="0"/>
          </a:p>
          <a:p>
            <a:pPr>
              <a:buFont typeface="Wingdings" pitchFamily="2" charset="2"/>
              <a:buChar char="Ø"/>
            </a:pPr>
            <a:r>
              <a:rPr lang="en-US" sz="1700" dirty="0"/>
              <a:t>Improved identifications of risk lead to early interventions and prevention of more serious outcomes. </a:t>
            </a:r>
          </a:p>
          <a:p>
            <a:pPr marL="0" indent="0">
              <a:buNone/>
            </a:pPr>
            <a:r>
              <a:rPr lang="en-US" sz="1700" dirty="0"/>
              <a:t>               (The Uk Government, 2014).</a:t>
            </a:r>
          </a:p>
        </p:txBody>
      </p:sp>
    </p:spTree>
    <p:extLst>
      <p:ext uri="{BB962C8B-B14F-4D97-AF65-F5344CB8AC3E}">
        <p14:creationId xmlns:p14="http://schemas.microsoft.com/office/powerpoint/2010/main" val="2467894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 calcmode="lin" valueType="num">
                                      <p:cBhvr additive="base">
                                        <p:cTn id="49" dur="500" fill="hold"/>
                                        <p:tgtEl>
                                          <p:spTgt spid="4">
                                            <p:bg/>
                                          </p:spTgt>
                                        </p:tgtEl>
                                        <p:attrNameLst>
                                          <p:attrName>ppt_x</p:attrName>
                                        </p:attrNameLst>
                                      </p:cBhvr>
                                      <p:tavLst>
                                        <p:tav tm="0">
                                          <p:val>
                                            <p:strVal val="#ppt_x"/>
                                          </p:val>
                                        </p:tav>
                                        <p:tav tm="100000">
                                          <p:val>
                                            <p:strVal val="#ppt_x"/>
                                          </p:val>
                                        </p:tav>
                                      </p:tavLst>
                                    </p:anim>
                                    <p:anim calcmode="lin" valueType="num">
                                      <p:cBhvr additive="base">
                                        <p:cTn id="50"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 calcmode="lin" valueType="num">
                                      <p:cBhvr additive="base">
                                        <p:cTn id="5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1" end="1"/>
                                            </p:txEl>
                                          </p:spTgt>
                                        </p:tgtEl>
                                        <p:attrNameLst>
                                          <p:attrName>style.visibility</p:attrName>
                                        </p:attrNameLst>
                                      </p:cBhvr>
                                      <p:to>
                                        <p:strVal val="visible"/>
                                      </p:to>
                                    </p:set>
                                    <p:anim calcmode="lin" valueType="num">
                                      <p:cBhvr additive="base">
                                        <p:cTn id="6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anim calcmode="lin" valueType="num">
                                      <p:cBhvr additive="base">
                                        <p:cTn id="6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 calcmode="lin" valueType="num">
                                      <p:cBhvr additive="base">
                                        <p:cTn id="7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9">
                                            <p:bg/>
                                          </p:spTgt>
                                        </p:tgtEl>
                                        <p:attrNameLst>
                                          <p:attrName>style.visibility</p:attrName>
                                        </p:attrNameLst>
                                      </p:cBhvr>
                                      <p:to>
                                        <p:strVal val="visible"/>
                                      </p:to>
                                    </p:set>
                                    <p:anim calcmode="lin" valueType="num">
                                      <p:cBhvr additive="base">
                                        <p:cTn id="85" dur="500" fill="hold"/>
                                        <p:tgtEl>
                                          <p:spTgt spid="9">
                                            <p:bg/>
                                          </p:spTgt>
                                        </p:tgtEl>
                                        <p:attrNameLst>
                                          <p:attrName>ppt_x</p:attrName>
                                        </p:attrNameLst>
                                      </p:cBhvr>
                                      <p:tavLst>
                                        <p:tav tm="0">
                                          <p:val>
                                            <p:strVal val="#ppt_x"/>
                                          </p:val>
                                        </p:tav>
                                        <p:tav tm="100000">
                                          <p:val>
                                            <p:strVal val="#ppt_x"/>
                                          </p:val>
                                        </p:tav>
                                      </p:tavLst>
                                    </p:anim>
                                    <p:anim calcmode="lin" valueType="num">
                                      <p:cBhvr additive="base">
                                        <p:cTn id="86" dur="500" fill="hold"/>
                                        <p:tgtEl>
                                          <p:spTgt spid="9">
                                            <p:bg/>
                                          </p:spTgt>
                                        </p:tgtEl>
                                        <p:attrNameLst>
                                          <p:attrName>ppt_y</p:attrName>
                                        </p:attrNameLst>
                                      </p:cBhvr>
                                      <p:tavLst>
                                        <p:tav tm="0">
                                          <p:val>
                                            <p:strVal val="1+#ppt_h/2"/>
                                          </p:val>
                                        </p:tav>
                                        <p:tav tm="100000">
                                          <p:val>
                                            <p:strVal val="#ppt_y"/>
                                          </p:val>
                                        </p:tav>
                                      </p:tavLst>
                                    </p:anim>
                                  </p:childTnLst>
                                </p:cTn>
                              </p:par>
                              <p:par>
                                <p:cTn id="87" presetID="2" presetClass="entr" presetSubtype="4" fill="hold" grpId="0" nodeType="withEffect">
                                  <p:stCondLst>
                                    <p:cond delay="0"/>
                                  </p:stCondLst>
                                  <p:childTnLst>
                                    <p:set>
                                      <p:cBhvr>
                                        <p:cTn id="88" dur="1" fill="hold">
                                          <p:stCondLst>
                                            <p:cond delay="0"/>
                                          </p:stCondLst>
                                        </p:cTn>
                                        <p:tgtEl>
                                          <p:spTgt spid="9">
                                            <p:txEl>
                                              <p:pRg st="0" end="0"/>
                                            </p:txEl>
                                          </p:spTgt>
                                        </p:tgtEl>
                                        <p:attrNameLst>
                                          <p:attrName>style.visibility</p:attrName>
                                        </p:attrNameLst>
                                      </p:cBhvr>
                                      <p:to>
                                        <p:strVal val="visible"/>
                                      </p:to>
                                    </p:set>
                                    <p:anim calcmode="lin" valueType="num">
                                      <p:cBhvr additive="base">
                                        <p:cTn id="8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1" presetID="2" presetClass="entr" presetSubtype="4" fill="hold" grpId="0" nodeType="withEffect">
                                  <p:stCondLst>
                                    <p:cond delay="0"/>
                                  </p:stCondLst>
                                  <p:childTnLst>
                                    <p:set>
                                      <p:cBhvr>
                                        <p:cTn id="92" dur="1" fill="hold">
                                          <p:stCondLst>
                                            <p:cond delay="0"/>
                                          </p:stCondLst>
                                        </p:cTn>
                                        <p:tgtEl>
                                          <p:spTgt spid="9">
                                            <p:txEl>
                                              <p:pRg st="1" end="1"/>
                                            </p:txEl>
                                          </p:spTgt>
                                        </p:tgtEl>
                                        <p:attrNameLst>
                                          <p:attrName>style.visibility</p:attrName>
                                        </p:attrNameLst>
                                      </p:cBhvr>
                                      <p:to>
                                        <p:strVal val="visible"/>
                                      </p:to>
                                    </p:set>
                                    <p:anim calcmode="lin" valueType="num">
                                      <p:cBhvr additive="base">
                                        <p:cTn id="9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9">
                                            <p:txEl>
                                              <p:pRg st="1" end="1"/>
                                            </p:txEl>
                                          </p:spTgt>
                                        </p:tgtEl>
                                        <p:attrNameLst>
                                          <p:attrName>ppt_y</p:attrName>
                                        </p:attrNameLst>
                                      </p:cBhvr>
                                      <p:tavLst>
                                        <p:tav tm="0">
                                          <p:val>
                                            <p:strVal val="1+#ppt_h/2"/>
                                          </p:val>
                                        </p:tav>
                                        <p:tav tm="100000">
                                          <p:val>
                                            <p:strVal val="#ppt_y"/>
                                          </p:val>
                                        </p:tav>
                                      </p:tavLst>
                                    </p:anim>
                                  </p:childTnLst>
                                </p:cTn>
                              </p:par>
                              <p:par>
                                <p:cTn id="95" presetID="2" presetClass="entr" presetSubtype="4" fill="hold" grpId="0" nodeType="withEffect">
                                  <p:stCondLst>
                                    <p:cond delay="0"/>
                                  </p:stCondLst>
                                  <p:childTnLst>
                                    <p:set>
                                      <p:cBhvr>
                                        <p:cTn id="96" dur="1" fill="hold">
                                          <p:stCondLst>
                                            <p:cond delay="0"/>
                                          </p:stCondLst>
                                        </p:cTn>
                                        <p:tgtEl>
                                          <p:spTgt spid="9">
                                            <p:txEl>
                                              <p:pRg st="3" end="3"/>
                                            </p:txEl>
                                          </p:spTgt>
                                        </p:tgtEl>
                                        <p:attrNameLst>
                                          <p:attrName>style.visibility</p:attrName>
                                        </p:attrNameLst>
                                      </p:cBhvr>
                                      <p:to>
                                        <p:strVal val="visible"/>
                                      </p:to>
                                    </p:set>
                                    <p:anim calcmode="lin" valueType="num">
                                      <p:cBhvr additive="base">
                                        <p:cTn id="9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99" presetID="2" presetClass="entr" presetSubtype="4" fill="hold" grpId="0" nodeType="withEffect">
                                  <p:stCondLst>
                                    <p:cond delay="0"/>
                                  </p:stCondLst>
                                  <p:childTnLst>
                                    <p:set>
                                      <p:cBhvr>
                                        <p:cTn id="100" dur="1" fill="hold">
                                          <p:stCondLst>
                                            <p:cond delay="0"/>
                                          </p:stCondLst>
                                        </p:cTn>
                                        <p:tgtEl>
                                          <p:spTgt spid="9">
                                            <p:txEl>
                                              <p:pRg st="5" end="5"/>
                                            </p:txEl>
                                          </p:spTgt>
                                        </p:tgtEl>
                                        <p:attrNameLst>
                                          <p:attrName>style.visibility</p:attrName>
                                        </p:attrNameLst>
                                      </p:cBhvr>
                                      <p:to>
                                        <p:strVal val="visible"/>
                                      </p:to>
                                    </p:set>
                                    <p:anim calcmode="lin" valueType="num">
                                      <p:cBhvr additive="base">
                                        <p:cTn id="10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102" dur="500" fill="hold"/>
                                        <p:tgtEl>
                                          <p:spTgt spid="9">
                                            <p:txEl>
                                              <p:pRg st="5" end="5"/>
                                            </p:txEl>
                                          </p:spTgt>
                                        </p:tgtEl>
                                        <p:attrNameLst>
                                          <p:attrName>ppt_y</p:attrName>
                                        </p:attrNameLst>
                                      </p:cBhvr>
                                      <p:tavLst>
                                        <p:tav tm="0">
                                          <p:val>
                                            <p:strVal val="1+#ppt_h/2"/>
                                          </p:val>
                                        </p:tav>
                                        <p:tav tm="100000">
                                          <p:val>
                                            <p:strVal val="#ppt_y"/>
                                          </p:val>
                                        </p:tav>
                                      </p:tavLst>
                                    </p:anim>
                                  </p:childTnLst>
                                </p:cTn>
                              </p:par>
                              <p:par>
                                <p:cTn id="103" presetID="2" presetClass="entr" presetSubtype="4" fill="hold" grpId="0" nodeType="withEffect">
                                  <p:stCondLst>
                                    <p:cond delay="0"/>
                                  </p:stCondLst>
                                  <p:childTnLst>
                                    <p:set>
                                      <p:cBhvr>
                                        <p:cTn id="104" dur="1" fill="hold">
                                          <p:stCondLst>
                                            <p:cond delay="0"/>
                                          </p:stCondLst>
                                        </p:cTn>
                                        <p:tgtEl>
                                          <p:spTgt spid="9">
                                            <p:txEl>
                                              <p:pRg st="7" end="7"/>
                                            </p:txEl>
                                          </p:spTgt>
                                        </p:tgtEl>
                                        <p:attrNameLst>
                                          <p:attrName>style.visibility</p:attrName>
                                        </p:attrNameLst>
                                      </p:cBhvr>
                                      <p:to>
                                        <p:strVal val="visible"/>
                                      </p:to>
                                    </p:set>
                                    <p:anim calcmode="lin" valueType="num">
                                      <p:cBhvr additive="base">
                                        <p:cTn id="105"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106" dur="500" fill="hold"/>
                                        <p:tgtEl>
                                          <p:spTgt spid="9">
                                            <p:txEl>
                                              <p:pRg st="7" end="7"/>
                                            </p:txEl>
                                          </p:spTgt>
                                        </p:tgtEl>
                                        <p:attrNameLst>
                                          <p:attrName>ppt_y</p:attrName>
                                        </p:attrNameLst>
                                      </p:cBhvr>
                                      <p:tavLst>
                                        <p:tav tm="0">
                                          <p:val>
                                            <p:strVal val="1+#ppt_h/2"/>
                                          </p:val>
                                        </p:tav>
                                        <p:tav tm="100000">
                                          <p:val>
                                            <p:strVal val="#ppt_y"/>
                                          </p:val>
                                        </p:tav>
                                      </p:tavLst>
                                    </p:anim>
                                  </p:childTnLst>
                                </p:cTn>
                              </p:par>
                              <p:par>
                                <p:cTn id="107" presetID="2" presetClass="entr" presetSubtype="4" fill="hold" grpId="0" nodeType="withEffect">
                                  <p:stCondLst>
                                    <p:cond delay="0"/>
                                  </p:stCondLst>
                                  <p:childTnLst>
                                    <p:set>
                                      <p:cBhvr>
                                        <p:cTn id="108" dur="1" fill="hold">
                                          <p:stCondLst>
                                            <p:cond delay="0"/>
                                          </p:stCondLst>
                                        </p:cTn>
                                        <p:tgtEl>
                                          <p:spTgt spid="9">
                                            <p:txEl>
                                              <p:pRg st="8" end="8"/>
                                            </p:txEl>
                                          </p:spTgt>
                                        </p:tgtEl>
                                        <p:attrNameLst>
                                          <p:attrName>style.visibility</p:attrName>
                                        </p:attrNameLst>
                                      </p:cBhvr>
                                      <p:to>
                                        <p:strVal val="visible"/>
                                      </p:to>
                                    </p:set>
                                    <p:anim calcmode="lin" valueType="num">
                                      <p:cBhvr additive="base">
                                        <p:cTn id="109"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1" nodeType="clickEffect">
                                  <p:stCondLst>
                                    <p:cond delay="0"/>
                                  </p:stCondLst>
                                  <p:childTnLst>
                                    <p:set>
                                      <p:cBhvr>
                                        <p:cTn id="114" dur="1" fill="hold">
                                          <p:stCondLst>
                                            <p:cond delay="0"/>
                                          </p:stCondLst>
                                        </p:cTn>
                                        <p:tgtEl>
                                          <p:spTgt spid="9">
                                            <p:bg/>
                                          </p:spTgt>
                                        </p:tgtEl>
                                        <p:attrNameLst>
                                          <p:attrName>style.visibility</p:attrName>
                                        </p:attrNameLst>
                                      </p:cBhvr>
                                      <p:to>
                                        <p:strVal val="visible"/>
                                      </p:to>
                                    </p:set>
                                    <p:anim calcmode="lin" valueType="num">
                                      <p:cBhvr additive="base">
                                        <p:cTn id="115" dur="500" fill="hold"/>
                                        <p:tgtEl>
                                          <p:spTgt spid="9">
                                            <p:bg/>
                                          </p:spTgt>
                                        </p:tgtEl>
                                        <p:attrNameLst>
                                          <p:attrName>ppt_x</p:attrName>
                                        </p:attrNameLst>
                                      </p:cBhvr>
                                      <p:tavLst>
                                        <p:tav tm="0">
                                          <p:val>
                                            <p:strVal val="#ppt_x"/>
                                          </p:val>
                                        </p:tav>
                                        <p:tav tm="100000">
                                          <p:val>
                                            <p:strVal val="#ppt_x"/>
                                          </p:val>
                                        </p:tav>
                                      </p:tavLst>
                                    </p:anim>
                                    <p:anim calcmode="lin" valueType="num">
                                      <p:cBhvr additive="base">
                                        <p:cTn id="116" dur="500" fill="hold"/>
                                        <p:tgtEl>
                                          <p:spTgt spid="9">
                                            <p:bg/>
                                          </p:spTgt>
                                        </p:tgtEl>
                                        <p:attrNameLst>
                                          <p:attrName>ppt_y</p:attrName>
                                        </p:attrNameLst>
                                      </p:cBhvr>
                                      <p:tavLst>
                                        <p:tav tm="0">
                                          <p:val>
                                            <p:strVal val="1+#ppt_h/2"/>
                                          </p:val>
                                        </p:tav>
                                        <p:tav tm="100000">
                                          <p:val>
                                            <p:strVal val="#ppt_y"/>
                                          </p:val>
                                        </p:tav>
                                      </p:tavLst>
                                    </p:anim>
                                  </p:childTnLst>
                                </p:cTn>
                              </p:par>
                              <p:par>
                                <p:cTn id="117" presetID="2" presetClass="entr" presetSubtype="4" fill="hold" grpId="1" nodeType="withEffect">
                                  <p:stCondLst>
                                    <p:cond delay="0"/>
                                  </p:stCondLst>
                                  <p:childTnLst>
                                    <p:set>
                                      <p:cBhvr>
                                        <p:cTn id="118" dur="1" fill="hold">
                                          <p:stCondLst>
                                            <p:cond delay="0"/>
                                          </p:stCondLst>
                                        </p:cTn>
                                        <p:tgtEl>
                                          <p:spTgt spid="9">
                                            <p:txEl>
                                              <p:pRg st="0" end="0"/>
                                            </p:txEl>
                                          </p:spTgt>
                                        </p:tgtEl>
                                        <p:attrNameLst>
                                          <p:attrName>style.visibility</p:attrName>
                                        </p:attrNameLst>
                                      </p:cBhvr>
                                      <p:to>
                                        <p:strVal val="visible"/>
                                      </p:to>
                                    </p:set>
                                    <p:anim calcmode="lin" valueType="num">
                                      <p:cBhvr additive="base">
                                        <p:cTn id="1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20"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21" presetID="2" presetClass="entr" presetSubtype="4" fill="hold" grpId="1" nodeType="withEffect">
                                  <p:stCondLst>
                                    <p:cond delay="0"/>
                                  </p:stCondLst>
                                  <p:childTnLst>
                                    <p:set>
                                      <p:cBhvr>
                                        <p:cTn id="122" dur="1" fill="hold">
                                          <p:stCondLst>
                                            <p:cond delay="0"/>
                                          </p:stCondLst>
                                        </p:cTn>
                                        <p:tgtEl>
                                          <p:spTgt spid="9">
                                            <p:txEl>
                                              <p:pRg st="1" end="1"/>
                                            </p:txEl>
                                          </p:spTgt>
                                        </p:tgtEl>
                                        <p:attrNameLst>
                                          <p:attrName>style.visibility</p:attrName>
                                        </p:attrNameLst>
                                      </p:cBhvr>
                                      <p:to>
                                        <p:strVal val="visible"/>
                                      </p:to>
                                    </p:set>
                                    <p:anim calcmode="lin" valueType="num">
                                      <p:cBhvr additive="base">
                                        <p:cTn id="1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24" dur="500" fill="hold"/>
                                        <p:tgtEl>
                                          <p:spTgt spid="9">
                                            <p:txEl>
                                              <p:pRg st="1" end="1"/>
                                            </p:txEl>
                                          </p:spTgt>
                                        </p:tgtEl>
                                        <p:attrNameLst>
                                          <p:attrName>ppt_y</p:attrName>
                                        </p:attrNameLst>
                                      </p:cBhvr>
                                      <p:tavLst>
                                        <p:tav tm="0">
                                          <p:val>
                                            <p:strVal val="1+#ppt_h/2"/>
                                          </p:val>
                                        </p:tav>
                                        <p:tav tm="100000">
                                          <p:val>
                                            <p:strVal val="#ppt_y"/>
                                          </p:val>
                                        </p:tav>
                                      </p:tavLst>
                                    </p:anim>
                                  </p:childTnLst>
                                </p:cTn>
                              </p:par>
                              <p:par>
                                <p:cTn id="125" presetID="2" presetClass="entr" presetSubtype="4" fill="hold" grpId="1" nodeType="withEffect">
                                  <p:stCondLst>
                                    <p:cond delay="0"/>
                                  </p:stCondLst>
                                  <p:childTnLst>
                                    <p:set>
                                      <p:cBhvr>
                                        <p:cTn id="126" dur="1" fill="hold">
                                          <p:stCondLst>
                                            <p:cond delay="0"/>
                                          </p:stCondLst>
                                        </p:cTn>
                                        <p:tgtEl>
                                          <p:spTgt spid="9">
                                            <p:txEl>
                                              <p:pRg st="3" end="3"/>
                                            </p:txEl>
                                          </p:spTgt>
                                        </p:tgtEl>
                                        <p:attrNameLst>
                                          <p:attrName>style.visibility</p:attrName>
                                        </p:attrNameLst>
                                      </p:cBhvr>
                                      <p:to>
                                        <p:strVal val="visible"/>
                                      </p:to>
                                    </p:set>
                                    <p:anim calcmode="lin" valueType="num">
                                      <p:cBhvr additive="base">
                                        <p:cTn id="12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129" presetID="2" presetClass="entr" presetSubtype="4" fill="hold" grpId="1" nodeType="withEffect">
                                  <p:stCondLst>
                                    <p:cond delay="0"/>
                                  </p:stCondLst>
                                  <p:childTnLst>
                                    <p:set>
                                      <p:cBhvr>
                                        <p:cTn id="130" dur="1" fill="hold">
                                          <p:stCondLst>
                                            <p:cond delay="0"/>
                                          </p:stCondLst>
                                        </p:cTn>
                                        <p:tgtEl>
                                          <p:spTgt spid="9">
                                            <p:txEl>
                                              <p:pRg st="5" end="5"/>
                                            </p:txEl>
                                          </p:spTgt>
                                        </p:tgtEl>
                                        <p:attrNameLst>
                                          <p:attrName>style.visibility</p:attrName>
                                        </p:attrNameLst>
                                      </p:cBhvr>
                                      <p:to>
                                        <p:strVal val="visible"/>
                                      </p:to>
                                    </p:set>
                                    <p:anim calcmode="lin" valueType="num">
                                      <p:cBhvr additive="base">
                                        <p:cTn id="1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132" dur="500" fill="hold"/>
                                        <p:tgtEl>
                                          <p:spTgt spid="9">
                                            <p:txEl>
                                              <p:pRg st="5" end="5"/>
                                            </p:txEl>
                                          </p:spTgt>
                                        </p:tgtEl>
                                        <p:attrNameLst>
                                          <p:attrName>ppt_y</p:attrName>
                                        </p:attrNameLst>
                                      </p:cBhvr>
                                      <p:tavLst>
                                        <p:tav tm="0">
                                          <p:val>
                                            <p:strVal val="1+#ppt_h/2"/>
                                          </p:val>
                                        </p:tav>
                                        <p:tav tm="100000">
                                          <p:val>
                                            <p:strVal val="#ppt_y"/>
                                          </p:val>
                                        </p:tav>
                                      </p:tavLst>
                                    </p:anim>
                                  </p:childTnLst>
                                </p:cTn>
                              </p:par>
                              <p:par>
                                <p:cTn id="133" presetID="2" presetClass="entr" presetSubtype="4" fill="hold" grpId="1" nodeType="withEffect">
                                  <p:stCondLst>
                                    <p:cond delay="0"/>
                                  </p:stCondLst>
                                  <p:childTnLst>
                                    <p:set>
                                      <p:cBhvr>
                                        <p:cTn id="134" dur="1" fill="hold">
                                          <p:stCondLst>
                                            <p:cond delay="0"/>
                                          </p:stCondLst>
                                        </p:cTn>
                                        <p:tgtEl>
                                          <p:spTgt spid="9">
                                            <p:txEl>
                                              <p:pRg st="7" end="7"/>
                                            </p:txEl>
                                          </p:spTgt>
                                        </p:tgtEl>
                                        <p:attrNameLst>
                                          <p:attrName>style.visibility</p:attrName>
                                        </p:attrNameLst>
                                      </p:cBhvr>
                                      <p:to>
                                        <p:strVal val="visible"/>
                                      </p:to>
                                    </p:set>
                                    <p:anim calcmode="lin" valueType="num">
                                      <p:cBhvr additive="base">
                                        <p:cTn id="135"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136" dur="500" fill="hold"/>
                                        <p:tgtEl>
                                          <p:spTgt spid="9">
                                            <p:txEl>
                                              <p:pRg st="7" end="7"/>
                                            </p:txEl>
                                          </p:spTgt>
                                        </p:tgtEl>
                                        <p:attrNameLst>
                                          <p:attrName>ppt_y</p:attrName>
                                        </p:attrNameLst>
                                      </p:cBhvr>
                                      <p:tavLst>
                                        <p:tav tm="0">
                                          <p:val>
                                            <p:strVal val="1+#ppt_h/2"/>
                                          </p:val>
                                        </p:tav>
                                        <p:tav tm="100000">
                                          <p:val>
                                            <p:strVal val="#ppt_y"/>
                                          </p:val>
                                        </p:tav>
                                      </p:tavLst>
                                    </p:anim>
                                  </p:childTnLst>
                                </p:cTn>
                              </p:par>
                              <p:par>
                                <p:cTn id="137" presetID="2" presetClass="entr" presetSubtype="4" fill="hold" grpId="1" nodeType="withEffect">
                                  <p:stCondLst>
                                    <p:cond delay="0"/>
                                  </p:stCondLst>
                                  <p:childTnLst>
                                    <p:set>
                                      <p:cBhvr>
                                        <p:cTn id="138" dur="1" fill="hold">
                                          <p:stCondLst>
                                            <p:cond delay="0"/>
                                          </p:stCondLst>
                                        </p:cTn>
                                        <p:tgtEl>
                                          <p:spTgt spid="9">
                                            <p:txEl>
                                              <p:pRg st="8" end="8"/>
                                            </p:txEl>
                                          </p:spTgt>
                                        </p:tgtEl>
                                        <p:attrNameLst>
                                          <p:attrName>style.visibility</p:attrName>
                                        </p:attrNameLst>
                                      </p:cBhvr>
                                      <p:to>
                                        <p:strVal val="visible"/>
                                      </p:to>
                                    </p:set>
                                    <p:anim calcmode="lin" valueType="num">
                                      <p:cBhvr additive="base">
                                        <p:cTn id="139"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140"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build="p" animBg="1"/>
      <p:bldP spid="9" grpId="0" build="allAtOnce" animBg="1"/>
      <p:bldP spid="9" grpId="1"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7"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38" name="Straight Connector 37">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Isosceles Triangle 41">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4"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6" name="Isosceles Triangle 45">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48" name="Rectangle 4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Isosceles Triangle 4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2" name="Isosceles Triangle 5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54" name="Straight Connector 53">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1E1A92F-4897-519C-B98E-4C35765C9A91}"/>
              </a:ext>
            </a:extLst>
          </p:cNvPr>
          <p:cNvSpPr>
            <a:spLocks noGrp="1"/>
          </p:cNvSpPr>
          <p:nvPr>
            <p:ph type="title"/>
          </p:nvPr>
        </p:nvSpPr>
        <p:spPr>
          <a:xfrm>
            <a:off x="3835815" y="-37487"/>
            <a:ext cx="3007350" cy="596691"/>
          </a:xfrm>
          <a:noFill/>
        </p:spPr>
        <p:txBody>
          <a:bodyPr vert="horz" lIns="91440" tIns="45720" rIns="91440" bIns="45720" rtlCol="0" anchor="b">
            <a:normAutofit fontScale="90000"/>
          </a:bodyPr>
          <a:lstStyle/>
          <a:p>
            <a:pPr algn="r"/>
            <a:r>
              <a:rPr lang="en-US" sz="3200" u="sng" dirty="0"/>
              <a:t>Links to Theories</a:t>
            </a:r>
          </a:p>
        </p:txBody>
      </p:sp>
      <p:sp>
        <p:nvSpPr>
          <p:cNvPr id="58"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id="{B1848E87-1A56-F488-AF29-BA63E03723A6}"/>
              </a:ext>
            </a:extLst>
          </p:cNvPr>
          <p:cNvSpPr txBox="1"/>
          <p:nvPr/>
        </p:nvSpPr>
        <p:spPr>
          <a:xfrm>
            <a:off x="483135" y="604553"/>
            <a:ext cx="4021718" cy="1754326"/>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pPr marL="285750" indent="-285750">
              <a:buFont typeface="Wingdings" pitchFamily="2" charset="2"/>
              <a:buChar char="Ø"/>
            </a:pPr>
            <a:r>
              <a:rPr lang="en-US" dirty="0"/>
              <a:t>Bronfenbrenner’s Ecological Systems theory “views child development as a complex system of relationships affected by multiple levels of the surrounding environment” (Guy-Evans, 2024).</a:t>
            </a:r>
          </a:p>
        </p:txBody>
      </p:sp>
      <p:sp>
        <p:nvSpPr>
          <p:cNvPr id="4" name="TextBox 3">
            <a:extLst>
              <a:ext uri="{FF2B5EF4-FFF2-40B4-BE49-F238E27FC236}">
                <a16:creationId xmlns:a16="http://schemas.microsoft.com/office/drawing/2014/main" id="{C9627CB0-F8DC-1660-0252-03B2D44D93C0}"/>
              </a:ext>
            </a:extLst>
          </p:cNvPr>
          <p:cNvSpPr txBox="1"/>
          <p:nvPr/>
        </p:nvSpPr>
        <p:spPr>
          <a:xfrm>
            <a:off x="6310507" y="604553"/>
            <a:ext cx="4111960" cy="1477328"/>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pPr marL="285750" indent="-285750">
              <a:buFont typeface="Wingdings" pitchFamily="2" charset="2"/>
              <a:buChar char="Ø"/>
            </a:pPr>
            <a:r>
              <a:rPr lang="en-US" dirty="0"/>
              <a:t>Child’s Development is dependent on all relations and environments the child encounters. Making it important for Multi-Agency working to be effective and collaborative.</a:t>
            </a:r>
          </a:p>
        </p:txBody>
      </p:sp>
      <p:sp>
        <p:nvSpPr>
          <p:cNvPr id="5" name="Right Arrow 4">
            <a:extLst>
              <a:ext uri="{FF2B5EF4-FFF2-40B4-BE49-F238E27FC236}">
                <a16:creationId xmlns:a16="http://schemas.microsoft.com/office/drawing/2014/main" id="{8F013FE6-0BA4-9744-AAF9-696A70F33816}"/>
              </a:ext>
            </a:extLst>
          </p:cNvPr>
          <p:cNvSpPr/>
          <p:nvPr/>
        </p:nvSpPr>
        <p:spPr>
          <a:xfrm>
            <a:off x="4504853" y="1176857"/>
            <a:ext cx="2032421" cy="6097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1B22AED-D09C-0565-498E-A1FE92A478B0}"/>
              </a:ext>
            </a:extLst>
          </p:cNvPr>
          <p:cNvSpPr txBox="1"/>
          <p:nvPr/>
        </p:nvSpPr>
        <p:spPr>
          <a:xfrm>
            <a:off x="483135" y="2618542"/>
            <a:ext cx="4021718" cy="1754326"/>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pPr marL="285750" indent="-285750">
              <a:buFont typeface="Wingdings" pitchFamily="2" charset="2"/>
              <a:buChar char="Ø"/>
            </a:pPr>
            <a:r>
              <a:rPr lang="en-US" dirty="0"/>
              <a:t>Maslow’s Hierarchy of Needs "that our actions are motivated by certain physiological and psychological needs that progress from basic to complex.” (Cherry, 2024).</a:t>
            </a:r>
          </a:p>
        </p:txBody>
      </p:sp>
      <p:sp>
        <p:nvSpPr>
          <p:cNvPr id="32" name="TextBox 31">
            <a:extLst>
              <a:ext uri="{FF2B5EF4-FFF2-40B4-BE49-F238E27FC236}">
                <a16:creationId xmlns:a16="http://schemas.microsoft.com/office/drawing/2014/main" id="{D8CBAE8A-DA41-5C39-8CEE-2A8D0D190C4D}"/>
              </a:ext>
            </a:extLst>
          </p:cNvPr>
          <p:cNvSpPr txBox="1"/>
          <p:nvPr/>
        </p:nvSpPr>
        <p:spPr>
          <a:xfrm>
            <a:off x="6363748" y="2553022"/>
            <a:ext cx="4531807" cy="1754326"/>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pPr marL="285750" indent="-285750">
              <a:buFont typeface="Wingdings" pitchFamily="2" charset="2"/>
              <a:buChar char="Ø"/>
            </a:pPr>
            <a:r>
              <a:rPr lang="en-US" dirty="0"/>
              <a:t>One of these basic needs is a sense of belonging. It is up for schools to create safe spaces for children as “Children learn in an atmosphere of trust and respect: and have personal conviction to feel and be safe” (Lindon,2012).</a:t>
            </a:r>
          </a:p>
        </p:txBody>
      </p:sp>
      <p:sp>
        <p:nvSpPr>
          <p:cNvPr id="33" name="Right Arrow 32">
            <a:extLst>
              <a:ext uri="{FF2B5EF4-FFF2-40B4-BE49-F238E27FC236}">
                <a16:creationId xmlns:a16="http://schemas.microsoft.com/office/drawing/2014/main" id="{41808CB1-169B-3E2C-E55C-E484E6928957}"/>
              </a:ext>
            </a:extLst>
          </p:cNvPr>
          <p:cNvSpPr/>
          <p:nvPr/>
        </p:nvSpPr>
        <p:spPr>
          <a:xfrm>
            <a:off x="4503009" y="3190846"/>
            <a:ext cx="2032421" cy="6097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13C1EFBD-CBB8-D4DA-8438-F93B255F4AB5}"/>
              </a:ext>
            </a:extLst>
          </p:cNvPr>
          <p:cNvSpPr txBox="1"/>
          <p:nvPr/>
        </p:nvSpPr>
        <p:spPr>
          <a:xfrm>
            <a:off x="330200" y="4666593"/>
            <a:ext cx="11019203" cy="2031325"/>
          </a:xfrm>
          <a:prstGeom prst="rect">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wrap="square" rtlCol="0">
            <a:spAutoFit/>
          </a:bodyPr>
          <a:lstStyle/>
          <a:p>
            <a:r>
              <a:rPr lang="en-US" b="1" u="sng" dirty="0"/>
              <a:t>Key Points:</a:t>
            </a:r>
          </a:p>
          <a:p>
            <a:pPr marL="285750" indent="-285750">
              <a:buFont typeface="Wingdings" pitchFamily="2" charset="2"/>
              <a:buChar char="Ø"/>
            </a:pPr>
            <a:r>
              <a:rPr lang="en-US" dirty="0"/>
              <a:t>It is everybody's responsibility to safeguard children.</a:t>
            </a:r>
          </a:p>
          <a:p>
            <a:endParaRPr lang="en-US" dirty="0"/>
          </a:p>
          <a:p>
            <a:pPr marL="285750" indent="-285750">
              <a:buFont typeface="Wingdings" pitchFamily="2" charset="2"/>
              <a:buChar char="Ø"/>
            </a:pPr>
            <a:r>
              <a:rPr lang="en-US" dirty="0"/>
              <a:t>To keep procedures effective their must be openness to continual development and growth. </a:t>
            </a:r>
          </a:p>
          <a:p>
            <a:pPr marL="285750" indent="-285750">
              <a:buFont typeface="Wingdings" pitchFamily="2" charset="2"/>
              <a:buChar char="Ø"/>
            </a:pPr>
            <a:endParaRPr lang="en-US" dirty="0"/>
          </a:p>
          <a:p>
            <a:pPr marL="285750" indent="-285750">
              <a:buFont typeface="Wingdings" pitchFamily="2" charset="2"/>
              <a:buChar char="Ø"/>
            </a:pPr>
            <a:r>
              <a:rPr lang="en-US" dirty="0"/>
              <a:t>In order with statutory guidance from the Department for Education (2021) all schools must have a safeguarding policy, and all staff must be aware of who/how to report concerns.</a:t>
            </a:r>
          </a:p>
        </p:txBody>
      </p:sp>
    </p:spTree>
    <p:extLst>
      <p:ext uri="{BB962C8B-B14F-4D97-AF65-F5344CB8AC3E}">
        <p14:creationId xmlns:p14="http://schemas.microsoft.com/office/powerpoint/2010/main" val="290641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3"/>
                                        </p:tgtEl>
                                        <p:attrNameLst>
                                          <p:attrName>style.visibility</p:attrName>
                                        </p:attrNameLst>
                                      </p:cBhvr>
                                      <p:to>
                                        <p:strVal val="visible"/>
                                      </p:to>
                                    </p:set>
                                    <p:anim calcmode="lin" valueType="num">
                                      <p:cBhvr additive="base">
                                        <p:cTn id="37" dur="500" fill="hold"/>
                                        <p:tgtEl>
                                          <p:spTgt spid="33"/>
                                        </p:tgtEl>
                                        <p:attrNameLst>
                                          <p:attrName>ppt_x</p:attrName>
                                        </p:attrNameLst>
                                      </p:cBhvr>
                                      <p:tavLst>
                                        <p:tav tm="0">
                                          <p:val>
                                            <p:strVal val="#ppt_x"/>
                                          </p:val>
                                        </p:tav>
                                        <p:tav tm="100000">
                                          <p:val>
                                            <p:strVal val="#ppt_x"/>
                                          </p:val>
                                        </p:tav>
                                      </p:tavLst>
                                    </p:anim>
                                    <p:anim calcmode="lin" valueType="num">
                                      <p:cBhvr additive="base">
                                        <p:cTn id="3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2"/>
                                        </p:tgtEl>
                                        <p:attrNameLst>
                                          <p:attrName>style.visibility</p:attrName>
                                        </p:attrNameLst>
                                      </p:cBhvr>
                                      <p:to>
                                        <p:strVal val="visible"/>
                                      </p:to>
                                    </p:set>
                                    <p:anim calcmode="lin" valueType="num">
                                      <p:cBhvr additive="base">
                                        <p:cTn id="43" dur="500" fill="hold"/>
                                        <p:tgtEl>
                                          <p:spTgt spid="32"/>
                                        </p:tgtEl>
                                        <p:attrNameLst>
                                          <p:attrName>ppt_x</p:attrName>
                                        </p:attrNameLst>
                                      </p:cBhvr>
                                      <p:tavLst>
                                        <p:tav tm="0">
                                          <p:val>
                                            <p:strVal val="#ppt_x"/>
                                          </p:val>
                                        </p:tav>
                                        <p:tav tm="100000">
                                          <p:val>
                                            <p:strVal val="#ppt_x"/>
                                          </p:val>
                                        </p:tav>
                                      </p:tavLst>
                                    </p:anim>
                                    <p:anim calcmode="lin" valueType="num">
                                      <p:cBhvr additive="base">
                                        <p:cTn id="44"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4"/>
                                        </p:tgtEl>
                                        <p:attrNameLst>
                                          <p:attrName>style.visibility</p:attrName>
                                        </p:attrNameLst>
                                      </p:cBhvr>
                                      <p:to>
                                        <p:strVal val="visible"/>
                                      </p:to>
                                    </p:set>
                                    <p:anim calcmode="lin" valueType="num">
                                      <p:cBhvr additive="base">
                                        <p:cTn id="49" dur="500" fill="hold"/>
                                        <p:tgtEl>
                                          <p:spTgt spid="34"/>
                                        </p:tgtEl>
                                        <p:attrNameLst>
                                          <p:attrName>ppt_x</p:attrName>
                                        </p:attrNameLst>
                                      </p:cBhvr>
                                      <p:tavLst>
                                        <p:tav tm="0">
                                          <p:val>
                                            <p:strVal val="#ppt_x"/>
                                          </p:val>
                                        </p:tav>
                                        <p:tav tm="100000">
                                          <p:val>
                                            <p:strVal val="#ppt_x"/>
                                          </p:val>
                                        </p:tav>
                                      </p:tavLst>
                                    </p:anim>
                                    <p:anim calcmode="lin" valueType="num">
                                      <p:cBhvr additive="base">
                                        <p:cTn id="50"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P spid="5" grpId="0" animBg="1"/>
      <p:bldP spid="6" grpId="0" animBg="1"/>
      <p:bldP spid="32" grpId="0" animBg="1"/>
      <p:bldP spid="33" grpId="0" animBg="1"/>
      <p:bldP spid="3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4DBF464-02EB-49E8-BED5-CCD9C0E092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Rectangle 23">
              <a:extLst>
                <a:ext uri="{FF2B5EF4-FFF2-40B4-BE49-F238E27FC236}">
                  <a16:creationId xmlns:a16="http://schemas.microsoft.com/office/drawing/2014/main" id="{5F9D5DC0-F10A-4613-AEEB-F3886E477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25">
              <a:extLst>
                <a:ext uri="{FF2B5EF4-FFF2-40B4-BE49-F238E27FC236}">
                  <a16:creationId xmlns:a16="http://schemas.microsoft.com/office/drawing/2014/main" id="{A43566CA-E28A-4758-B656-13F767ECA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9517B8F0-793D-4F61-80A8-8CB87BC08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7">
              <a:extLst>
                <a:ext uri="{FF2B5EF4-FFF2-40B4-BE49-F238E27FC236}">
                  <a16:creationId xmlns:a16="http://schemas.microsoft.com/office/drawing/2014/main" id="{D139FBAF-C134-4E1A-9404-4C7FB029E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5" name="Straight Connector 14">
              <a:extLst>
                <a:ext uri="{FF2B5EF4-FFF2-40B4-BE49-F238E27FC236}">
                  <a16:creationId xmlns:a16="http://schemas.microsoft.com/office/drawing/2014/main" id="{9DE9C77E-3EF1-4718-818D-55EA1600B7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6" name="Rectangle 28">
              <a:extLst>
                <a:ext uri="{FF2B5EF4-FFF2-40B4-BE49-F238E27FC236}">
                  <a16:creationId xmlns:a16="http://schemas.microsoft.com/office/drawing/2014/main" id="{DB10DB84-C347-472C-96BD-AD4340F03D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70CA661F-8359-442A-A42C-A0993AF8B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8" name="Straight Connector 17">
              <a:extLst>
                <a:ext uri="{FF2B5EF4-FFF2-40B4-BE49-F238E27FC236}">
                  <a16:creationId xmlns:a16="http://schemas.microsoft.com/office/drawing/2014/main" id="{A75C8E99-F0B8-466B-A892-9E0643EAF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65DD307C-66C1-4F16-86F5-287334F7B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744416C0-DB16-4364-B13C-2EC6F1A8A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C7C671D9-E5D5-41C5-4127-6567A0D5EA54}"/>
              </a:ext>
            </a:extLst>
          </p:cNvPr>
          <p:cNvSpPr>
            <a:spLocks noGrp="1"/>
          </p:cNvSpPr>
          <p:nvPr>
            <p:ph type="title"/>
          </p:nvPr>
        </p:nvSpPr>
        <p:spPr>
          <a:xfrm>
            <a:off x="90188" y="0"/>
            <a:ext cx="8596668" cy="1320800"/>
          </a:xfrm>
        </p:spPr>
        <p:txBody>
          <a:bodyPr>
            <a:normAutofit/>
          </a:bodyPr>
          <a:lstStyle/>
          <a:p>
            <a:r>
              <a:rPr lang="en-US" u="sng" dirty="0">
                <a:solidFill>
                  <a:srgbClr val="FFFFFF"/>
                </a:solidFill>
              </a:rPr>
              <a:t>References. </a:t>
            </a:r>
          </a:p>
        </p:txBody>
      </p:sp>
      <p:sp>
        <p:nvSpPr>
          <p:cNvPr id="3" name="Content Placeholder 2">
            <a:extLst>
              <a:ext uri="{FF2B5EF4-FFF2-40B4-BE49-F238E27FC236}">
                <a16:creationId xmlns:a16="http://schemas.microsoft.com/office/drawing/2014/main" id="{E23EE8BD-46A1-497E-422A-A7698A782A7B}"/>
              </a:ext>
            </a:extLst>
          </p:cNvPr>
          <p:cNvSpPr>
            <a:spLocks noGrp="1"/>
          </p:cNvSpPr>
          <p:nvPr>
            <p:ph idx="1"/>
          </p:nvPr>
        </p:nvSpPr>
        <p:spPr>
          <a:xfrm>
            <a:off x="141890" y="788275"/>
            <a:ext cx="11372776" cy="6078191"/>
          </a:xfrm>
        </p:spPr>
        <p:txBody>
          <a:bodyPr>
            <a:normAutofit/>
          </a:bodyPr>
          <a:lstStyle/>
          <a:p>
            <a:pPr>
              <a:lnSpc>
                <a:spcPct val="90000"/>
              </a:lnSpc>
              <a:buFont typeface="Wingdings" pitchFamily="2" charset="2"/>
              <a:buChar char="§"/>
            </a:pPr>
            <a:r>
              <a:rPr lang="en-US" sz="1400" dirty="0">
                <a:solidFill>
                  <a:srgbClr val="FFFFFF"/>
                </a:solidFill>
              </a:rPr>
              <a:t>All Wales Area Child Protection Committees. And North Wales Child Protection Forum. (2008), Canllawiau amddiffyn plant Cymru gyfan = all Wales child protection, Cardiff: AWCPP.</a:t>
            </a:r>
          </a:p>
          <a:p>
            <a:pPr>
              <a:lnSpc>
                <a:spcPct val="90000"/>
              </a:lnSpc>
              <a:buFont typeface="Wingdings" pitchFamily="2" charset="2"/>
              <a:buChar char="§"/>
            </a:pPr>
            <a:r>
              <a:rPr lang="en-US" sz="1400" dirty="0">
                <a:solidFill>
                  <a:srgbClr val="FFFFFF"/>
                </a:solidFill>
              </a:rPr>
              <a:t>Cherry, K. (2024), </a:t>
            </a:r>
            <a:r>
              <a:rPr lang="en-US" sz="1400" i="1" dirty="0">
                <a:solidFill>
                  <a:srgbClr val="FFFFFF"/>
                </a:solidFill>
              </a:rPr>
              <a:t>Maslow's Hierarchy of Needs, </a:t>
            </a:r>
            <a:r>
              <a:rPr lang="en-US" sz="1400" dirty="0">
                <a:solidFill>
                  <a:srgbClr val="FFFFFF"/>
                </a:solidFill>
              </a:rPr>
              <a:t>Available </a:t>
            </a:r>
            <a:r>
              <a:rPr lang="en-US" sz="1400" dirty="0" err="1">
                <a:solidFill>
                  <a:srgbClr val="FFFFFF"/>
                </a:solidFill>
              </a:rPr>
              <a:t>at:https</a:t>
            </a:r>
            <a:r>
              <a:rPr lang="en-US" sz="1400" dirty="0">
                <a:solidFill>
                  <a:srgbClr val="FFFFFF"/>
                </a:solidFill>
              </a:rPr>
              <a:t>://</a:t>
            </a:r>
            <a:r>
              <a:rPr lang="en-US" sz="1400" dirty="0" err="1">
                <a:solidFill>
                  <a:srgbClr val="FFFFFF"/>
                </a:solidFill>
              </a:rPr>
              <a:t>www.verywellmind.com</a:t>
            </a:r>
            <a:r>
              <a:rPr lang="en-US" sz="1400" dirty="0">
                <a:solidFill>
                  <a:srgbClr val="FFFFFF"/>
                </a:solidFill>
              </a:rPr>
              <a:t>/what-is-maslows-hierarchy-of-needs-4136760 (Accsessed 22</a:t>
            </a:r>
            <a:r>
              <a:rPr lang="en-US" sz="1400" baseline="30000" dirty="0">
                <a:solidFill>
                  <a:srgbClr val="FFFFFF"/>
                </a:solidFill>
              </a:rPr>
              <a:t>nd</a:t>
            </a:r>
            <a:r>
              <a:rPr lang="en-US" sz="1400" dirty="0">
                <a:solidFill>
                  <a:srgbClr val="FFFFFF"/>
                </a:solidFill>
              </a:rPr>
              <a:t> April 2025)</a:t>
            </a:r>
          </a:p>
          <a:p>
            <a:pPr>
              <a:lnSpc>
                <a:spcPct val="90000"/>
              </a:lnSpc>
              <a:buFont typeface="Wingdings" pitchFamily="2" charset="2"/>
              <a:buChar char="§"/>
            </a:pPr>
            <a:r>
              <a:rPr lang="en-US" sz="1400" dirty="0">
                <a:solidFill>
                  <a:srgbClr val="FFFFFF"/>
                </a:solidFill>
              </a:rPr>
              <a:t>The Department for Education, (2021), </a:t>
            </a:r>
            <a:r>
              <a:rPr lang="en-US" sz="1400" i="1" dirty="0">
                <a:solidFill>
                  <a:srgbClr val="FFFFFF"/>
                </a:solidFill>
              </a:rPr>
              <a:t>Keeping Children Safe in Education, </a:t>
            </a:r>
            <a:r>
              <a:rPr lang="en-US" sz="1400" dirty="0">
                <a:solidFill>
                  <a:srgbClr val="FFFFFF"/>
                </a:solidFill>
              </a:rPr>
              <a:t>Available at: (Accsessed 22</a:t>
            </a:r>
            <a:r>
              <a:rPr lang="en-US" sz="1400" baseline="30000" dirty="0">
                <a:solidFill>
                  <a:srgbClr val="FFFFFF"/>
                </a:solidFill>
              </a:rPr>
              <a:t>nd</a:t>
            </a:r>
            <a:r>
              <a:rPr lang="en-US" sz="1400" dirty="0">
                <a:solidFill>
                  <a:srgbClr val="FFFFFF"/>
                </a:solidFill>
              </a:rPr>
              <a:t> April 2025).</a:t>
            </a:r>
          </a:p>
          <a:p>
            <a:pPr>
              <a:lnSpc>
                <a:spcPct val="90000"/>
              </a:lnSpc>
              <a:buFont typeface="Wingdings" pitchFamily="2" charset="2"/>
              <a:buChar char="§"/>
            </a:pPr>
            <a:r>
              <a:rPr lang="en-US" sz="1400" dirty="0">
                <a:solidFill>
                  <a:srgbClr val="FFFFFF"/>
                </a:solidFill>
              </a:rPr>
              <a:t>Guy-Evans, O. (2024), Bronfenbrenner’s Ecological Systems Theory, Available at: https://</a:t>
            </a:r>
            <a:r>
              <a:rPr lang="en-US" sz="1400" dirty="0" err="1">
                <a:solidFill>
                  <a:srgbClr val="FFFFFF"/>
                </a:solidFill>
              </a:rPr>
              <a:t>www.simplypsychology.org</a:t>
            </a:r>
            <a:r>
              <a:rPr lang="en-US" sz="1400" dirty="0">
                <a:solidFill>
                  <a:srgbClr val="FFFFFF"/>
                </a:solidFill>
              </a:rPr>
              <a:t>/</a:t>
            </a:r>
            <a:r>
              <a:rPr lang="en-US" sz="1400" dirty="0" err="1">
                <a:solidFill>
                  <a:srgbClr val="FFFFFF"/>
                </a:solidFill>
              </a:rPr>
              <a:t>bronfenbrenner.html</a:t>
            </a:r>
            <a:r>
              <a:rPr lang="en-US" sz="1400" dirty="0">
                <a:solidFill>
                  <a:srgbClr val="FFFFFF"/>
                </a:solidFill>
              </a:rPr>
              <a:t> (Accsessed 15th April 2025).</a:t>
            </a:r>
          </a:p>
          <a:p>
            <a:pPr>
              <a:lnSpc>
                <a:spcPct val="90000"/>
              </a:lnSpc>
              <a:buFont typeface="Wingdings" pitchFamily="2" charset="2"/>
              <a:buChar char="§"/>
            </a:pPr>
            <a:r>
              <a:rPr lang="en-US" sz="1400" dirty="0">
                <a:solidFill>
                  <a:srgbClr val="FFFFFF"/>
                </a:solidFill>
              </a:rPr>
              <a:t>Lindon, J. (2012), </a:t>
            </a:r>
            <a:r>
              <a:rPr lang="en-US" sz="1400" i="1" dirty="0">
                <a:solidFill>
                  <a:srgbClr val="FFFFFF"/>
                </a:solidFill>
              </a:rPr>
              <a:t>Safeguarding and Child Protection, </a:t>
            </a:r>
            <a:r>
              <a:rPr lang="en-US" sz="1400" dirty="0">
                <a:solidFill>
                  <a:srgbClr val="FFFFFF"/>
                </a:solidFill>
              </a:rPr>
              <a:t>LONDON: Hodder. </a:t>
            </a:r>
          </a:p>
          <a:p>
            <a:pPr>
              <a:lnSpc>
                <a:spcPct val="90000"/>
              </a:lnSpc>
              <a:buFont typeface="Wingdings" pitchFamily="2" charset="2"/>
              <a:buChar char="§"/>
            </a:pPr>
            <a:r>
              <a:rPr lang="en-US" sz="1400" dirty="0">
                <a:solidFill>
                  <a:srgbClr val="FFFFFF"/>
                </a:solidFill>
              </a:rPr>
              <a:t>The National Society for the Prevention of Cruelty to Children (NSPCC), (2024), </a:t>
            </a:r>
            <a:r>
              <a:rPr lang="en-US" sz="1400" i="1" dirty="0">
                <a:solidFill>
                  <a:srgbClr val="FFFFFF"/>
                </a:solidFill>
              </a:rPr>
              <a:t>Legislation and Statutory Guidance, </a:t>
            </a:r>
            <a:r>
              <a:rPr lang="en-US" sz="1400" dirty="0">
                <a:solidFill>
                  <a:srgbClr val="FFFFFF"/>
                </a:solidFill>
              </a:rPr>
              <a:t>Available </a:t>
            </a:r>
            <a:r>
              <a:rPr lang="en-US" sz="1400" dirty="0" err="1">
                <a:solidFill>
                  <a:srgbClr val="FFFFFF"/>
                </a:solidFill>
              </a:rPr>
              <a:t>at:https</a:t>
            </a:r>
            <a:r>
              <a:rPr lang="en-US" sz="1400" dirty="0">
                <a:solidFill>
                  <a:srgbClr val="FFFFFF"/>
                </a:solidFill>
              </a:rPr>
              <a:t>://</a:t>
            </a:r>
            <a:r>
              <a:rPr lang="en-US" sz="1400" dirty="0" err="1">
                <a:solidFill>
                  <a:srgbClr val="FFFFFF"/>
                </a:solidFill>
              </a:rPr>
              <a:t>thecpsu.org.uk</a:t>
            </a:r>
            <a:r>
              <a:rPr lang="en-US" sz="1400" dirty="0">
                <a:solidFill>
                  <a:srgbClr val="FFFFFF"/>
                </a:solidFill>
              </a:rPr>
              <a:t>/help-advice/introduction-to-safeguarding/legislation-and-statutory-guidance/ (Accsessed 20</a:t>
            </a:r>
            <a:r>
              <a:rPr lang="en-US" sz="1400" baseline="30000" dirty="0">
                <a:solidFill>
                  <a:srgbClr val="FFFFFF"/>
                </a:solidFill>
              </a:rPr>
              <a:t>th</a:t>
            </a:r>
            <a:r>
              <a:rPr lang="en-US" sz="1400" dirty="0">
                <a:solidFill>
                  <a:srgbClr val="FFFFFF"/>
                </a:solidFill>
              </a:rPr>
              <a:t> April 2025).</a:t>
            </a:r>
          </a:p>
          <a:p>
            <a:pPr>
              <a:lnSpc>
                <a:spcPct val="90000"/>
              </a:lnSpc>
              <a:buFont typeface="Wingdings" pitchFamily="2" charset="2"/>
              <a:buChar char="§"/>
            </a:pPr>
            <a:r>
              <a:rPr lang="en-US" sz="1400" dirty="0">
                <a:solidFill>
                  <a:srgbClr val="FFFFFF"/>
                </a:solidFill>
              </a:rPr>
              <a:t>The United Kingdom Government, (2014), </a:t>
            </a:r>
            <a:r>
              <a:rPr lang="en-US" sz="1400" i="1" dirty="0">
                <a:solidFill>
                  <a:srgbClr val="FFFFFF"/>
                </a:solidFill>
              </a:rPr>
              <a:t>Multi-Agency Working and information sharing project, </a:t>
            </a:r>
            <a:r>
              <a:rPr lang="en-US" sz="1400" dirty="0">
                <a:solidFill>
                  <a:srgbClr val="FFFFFF"/>
                </a:solidFill>
              </a:rPr>
              <a:t>Available </a:t>
            </a:r>
            <a:r>
              <a:rPr lang="en-US" sz="1400" dirty="0" err="1">
                <a:solidFill>
                  <a:srgbClr val="FFFFFF"/>
                </a:solidFill>
              </a:rPr>
              <a:t>at:https</a:t>
            </a:r>
            <a:r>
              <a:rPr lang="en-US" sz="1400" dirty="0">
                <a:solidFill>
                  <a:srgbClr val="FFFFFF"/>
                </a:solidFill>
              </a:rPr>
              <a:t>://</a:t>
            </a:r>
            <a:r>
              <a:rPr lang="en-US" sz="1400" dirty="0" err="1">
                <a:solidFill>
                  <a:srgbClr val="FFFFFF"/>
                </a:solidFill>
              </a:rPr>
              <a:t>moodle.uwtsd.ac.uk</a:t>
            </a:r>
            <a:r>
              <a:rPr lang="en-US" sz="1400" dirty="0">
                <a:solidFill>
                  <a:srgbClr val="FFFFFF"/>
                </a:solidFill>
              </a:rPr>
              <a:t>/course/format/tiles/</a:t>
            </a:r>
            <a:r>
              <a:rPr lang="en-US" sz="1400" dirty="0" err="1">
                <a:solidFill>
                  <a:srgbClr val="FFFFFF"/>
                </a:solidFill>
              </a:rPr>
              <a:t>mod_view.php?cmid</a:t>
            </a:r>
            <a:r>
              <a:rPr lang="en-US" sz="1400" dirty="0">
                <a:solidFill>
                  <a:srgbClr val="FFFFFF"/>
                </a:solidFill>
              </a:rPr>
              <a:t>=392884 (Accsessed: 20</a:t>
            </a:r>
            <a:r>
              <a:rPr lang="en-US" sz="1400" baseline="30000" dirty="0">
                <a:solidFill>
                  <a:srgbClr val="FFFFFF"/>
                </a:solidFill>
              </a:rPr>
              <a:t>th</a:t>
            </a:r>
            <a:r>
              <a:rPr lang="en-US" sz="1400" dirty="0">
                <a:solidFill>
                  <a:srgbClr val="FFFFFF"/>
                </a:solidFill>
              </a:rPr>
              <a:t> April 2025).</a:t>
            </a:r>
          </a:p>
          <a:p>
            <a:pPr>
              <a:lnSpc>
                <a:spcPct val="90000"/>
              </a:lnSpc>
              <a:buFont typeface="Wingdings" pitchFamily="2" charset="2"/>
              <a:buChar char="§"/>
            </a:pPr>
            <a:r>
              <a:rPr lang="en-US" sz="1400" dirty="0">
                <a:solidFill>
                  <a:srgbClr val="FFFFFF"/>
                </a:solidFill>
              </a:rPr>
              <a:t>The United Kingdom Government, (2023), </a:t>
            </a:r>
            <a:r>
              <a:rPr lang="en-US" sz="1400" i="1" dirty="0">
                <a:solidFill>
                  <a:srgbClr val="FFFFFF"/>
                </a:solidFill>
              </a:rPr>
              <a:t>Working Together to Safeguard Children, </a:t>
            </a:r>
            <a:r>
              <a:rPr lang="en-US" sz="1400" dirty="0">
                <a:solidFill>
                  <a:srgbClr val="FFFFFF"/>
                </a:solidFill>
              </a:rPr>
              <a:t>Available </a:t>
            </a:r>
            <a:r>
              <a:rPr lang="en-US" sz="1400" dirty="0" err="1">
                <a:solidFill>
                  <a:srgbClr val="FFFFFF"/>
                </a:solidFill>
              </a:rPr>
              <a:t>at:https</a:t>
            </a:r>
            <a:r>
              <a:rPr lang="en-US" sz="1400" dirty="0">
                <a:solidFill>
                  <a:srgbClr val="FFFFFF"/>
                </a:solidFill>
              </a:rPr>
              <a:t>://</a:t>
            </a:r>
            <a:r>
              <a:rPr lang="en-US" sz="1400" dirty="0" err="1">
                <a:solidFill>
                  <a:srgbClr val="FFFFFF"/>
                </a:solidFill>
              </a:rPr>
              <a:t>assets.publishing.service.gov.uk</a:t>
            </a:r>
            <a:r>
              <a:rPr lang="en-US" sz="1400" dirty="0">
                <a:solidFill>
                  <a:srgbClr val="FFFFFF"/>
                </a:solidFill>
              </a:rPr>
              <a:t>/media/669e7501ab418ab055592a7b/Working_together_to_safeguard_children_2023.pdf (Accsessed: 20</a:t>
            </a:r>
            <a:r>
              <a:rPr lang="en-US" sz="1400" baseline="30000" dirty="0">
                <a:solidFill>
                  <a:srgbClr val="FFFFFF"/>
                </a:solidFill>
              </a:rPr>
              <a:t>th</a:t>
            </a:r>
            <a:r>
              <a:rPr lang="en-US" sz="1400" dirty="0">
                <a:solidFill>
                  <a:srgbClr val="FFFFFF"/>
                </a:solidFill>
              </a:rPr>
              <a:t> April 2025).</a:t>
            </a:r>
          </a:p>
          <a:p>
            <a:pPr>
              <a:lnSpc>
                <a:spcPct val="90000"/>
              </a:lnSpc>
              <a:buFont typeface="Wingdings" pitchFamily="2" charset="2"/>
              <a:buChar char="§"/>
            </a:pPr>
            <a:r>
              <a:rPr lang="en-US" sz="1400" dirty="0">
                <a:solidFill>
                  <a:srgbClr val="FFFFFF"/>
                </a:solidFill>
              </a:rPr>
              <a:t>Wales Safeguarding Procedures, (N.D), </a:t>
            </a:r>
            <a:r>
              <a:rPr lang="en-US" sz="1400" i="1" dirty="0">
                <a:solidFill>
                  <a:srgbClr val="FFFFFF"/>
                </a:solidFill>
              </a:rPr>
              <a:t>The Wales Safeguarding Procedures for children and adults at risk of abuse, </a:t>
            </a:r>
            <a:r>
              <a:rPr lang="en-US" sz="1400" dirty="0">
                <a:solidFill>
                  <a:srgbClr val="FFFFFF"/>
                </a:solidFill>
              </a:rPr>
              <a:t>Available at: https://</a:t>
            </a:r>
            <a:r>
              <a:rPr lang="en-US" sz="1400" dirty="0" err="1">
                <a:solidFill>
                  <a:srgbClr val="FFFFFF"/>
                </a:solidFill>
              </a:rPr>
              <a:t>safeguarding.wales</a:t>
            </a:r>
            <a:r>
              <a:rPr lang="en-US" sz="1400" dirty="0">
                <a:solidFill>
                  <a:srgbClr val="FFFFFF"/>
                </a:solidFill>
              </a:rPr>
              <a:t>/</a:t>
            </a:r>
            <a:r>
              <a:rPr lang="en-US" sz="1400" dirty="0" err="1">
                <a:solidFill>
                  <a:srgbClr val="FFFFFF"/>
                </a:solidFill>
              </a:rPr>
              <a:t>en</a:t>
            </a:r>
            <a:r>
              <a:rPr lang="en-US" sz="1400" dirty="0">
                <a:solidFill>
                  <a:srgbClr val="FFFFFF"/>
                </a:solidFill>
              </a:rPr>
              <a:t>/int-</a:t>
            </a:r>
            <a:r>
              <a:rPr lang="en-US" sz="1400" dirty="0" err="1">
                <a:solidFill>
                  <a:srgbClr val="FFFFFF"/>
                </a:solidFill>
              </a:rPr>
              <a:t>i</a:t>
            </a:r>
            <a:r>
              <a:rPr lang="en-US" sz="1400" dirty="0">
                <a:solidFill>
                  <a:srgbClr val="FFFFFF"/>
                </a:solidFill>
              </a:rPr>
              <a:t>/int-i-i1/i1-p1/ (Accsessed: 20</a:t>
            </a:r>
            <a:r>
              <a:rPr lang="en-US" sz="1400" baseline="30000" dirty="0">
                <a:solidFill>
                  <a:srgbClr val="FFFFFF"/>
                </a:solidFill>
              </a:rPr>
              <a:t>th</a:t>
            </a:r>
            <a:r>
              <a:rPr lang="en-US" sz="1400" dirty="0">
                <a:solidFill>
                  <a:srgbClr val="FFFFFF"/>
                </a:solidFill>
              </a:rPr>
              <a:t> April 2025).</a:t>
            </a:r>
          </a:p>
          <a:p>
            <a:pPr>
              <a:lnSpc>
                <a:spcPct val="90000"/>
              </a:lnSpc>
              <a:buFont typeface="Wingdings" pitchFamily="2" charset="2"/>
              <a:buChar char="§"/>
            </a:pPr>
            <a:r>
              <a:rPr lang="en-US" sz="1400" dirty="0">
                <a:solidFill>
                  <a:srgbClr val="FFFFFF"/>
                </a:solidFill>
              </a:rPr>
              <a:t>The Welsh Government, (N.D), </a:t>
            </a:r>
            <a:r>
              <a:rPr lang="en-US" sz="1400" i="1" dirty="0">
                <a:solidFill>
                  <a:srgbClr val="FFFFFF"/>
                </a:solidFill>
              </a:rPr>
              <a:t>Wales Safeguarding Procedures, </a:t>
            </a:r>
            <a:r>
              <a:rPr lang="en-US" sz="1400" dirty="0">
                <a:solidFill>
                  <a:srgbClr val="FFFFFF"/>
                </a:solidFill>
              </a:rPr>
              <a:t>Available </a:t>
            </a:r>
            <a:r>
              <a:rPr lang="en-US" sz="1400" dirty="0" err="1">
                <a:solidFill>
                  <a:srgbClr val="FFFFFF"/>
                </a:solidFill>
              </a:rPr>
              <a:t>at:https</a:t>
            </a:r>
            <a:r>
              <a:rPr lang="en-US" sz="1400" dirty="0">
                <a:solidFill>
                  <a:srgbClr val="FFFFFF"/>
                </a:solidFill>
              </a:rPr>
              <a:t>://</a:t>
            </a:r>
            <a:r>
              <a:rPr lang="en-US" sz="1400" dirty="0" err="1">
                <a:solidFill>
                  <a:srgbClr val="FFFFFF"/>
                </a:solidFill>
              </a:rPr>
              <a:t>www.safeguarding.wales</a:t>
            </a:r>
            <a:r>
              <a:rPr lang="en-US" sz="1400" dirty="0">
                <a:solidFill>
                  <a:srgbClr val="FFFFFF"/>
                </a:solidFill>
              </a:rPr>
              <a:t>/</a:t>
            </a:r>
            <a:r>
              <a:rPr lang="en-US" sz="1400" dirty="0" err="1">
                <a:solidFill>
                  <a:srgbClr val="FFFFFF"/>
                </a:solidFill>
              </a:rPr>
              <a:t>en</a:t>
            </a:r>
            <a:r>
              <a:rPr lang="en-US" sz="1400" dirty="0">
                <a:solidFill>
                  <a:srgbClr val="FFFFFF"/>
                </a:solidFill>
              </a:rPr>
              <a:t>/glossary/ (Accsessed 20</a:t>
            </a:r>
            <a:r>
              <a:rPr lang="en-US" sz="1400" baseline="30000" dirty="0">
                <a:solidFill>
                  <a:srgbClr val="FFFFFF"/>
                </a:solidFill>
              </a:rPr>
              <a:t>th</a:t>
            </a:r>
            <a:r>
              <a:rPr lang="en-US" sz="1400" dirty="0">
                <a:solidFill>
                  <a:srgbClr val="FFFFFF"/>
                </a:solidFill>
              </a:rPr>
              <a:t> April 2025). </a:t>
            </a:r>
          </a:p>
          <a:p>
            <a:pPr>
              <a:lnSpc>
                <a:spcPct val="90000"/>
              </a:lnSpc>
              <a:buFont typeface="Wingdings" pitchFamily="2" charset="2"/>
              <a:buChar char="§"/>
            </a:pPr>
            <a:r>
              <a:rPr lang="en-US" sz="1400" dirty="0">
                <a:solidFill>
                  <a:srgbClr val="FFFFFF"/>
                </a:solidFill>
              </a:rPr>
              <a:t>The Welsh Government, (2014), </a:t>
            </a:r>
            <a:r>
              <a:rPr lang="en-US" sz="1400" i="1" dirty="0">
                <a:solidFill>
                  <a:srgbClr val="FFFFFF"/>
                </a:solidFill>
              </a:rPr>
              <a:t>Social Services and Wellbeing (Wales) Act 2014, </a:t>
            </a:r>
            <a:r>
              <a:rPr lang="en-US" sz="1400" dirty="0">
                <a:solidFill>
                  <a:srgbClr val="FFFFFF"/>
                </a:solidFill>
              </a:rPr>
              <a:t>Available </a:t>
            </a:r>
            <a:r>
              <a:rPr lang="en-US" sz="1400" dirty="0" err="1">
                <a:solidFill>
                  <a:srgbClr val="FFFFFF"/>
                </a:solidFill>
              </a:rPr>
              <a:t>at:https</a:t>
            </a:r>
            <a:r>
              <a:rPr lang="en-US" sz="1400" dirty="0">
                <a:solidFill>
                  <a:srgbClr val="FFFFFF"/>
                </a:solidFill>
              </a:rPr>
              <a:t>://</a:t>
            </a:r>
            <a:r>
              <a:rPr lang="en-US" sz="1400" dirty="0" err="1">
                <a:solidFill>
                  <a:srgbClr val="FFFFFF"/>
                </a:solidFill>
              </a:rPr>
              <a:t>www.gov.wales</a:t>
            </a:r>
            <a:r>
              <a:rPr lang="en-US" sz="1400" dirty="0">
                <a:solidFill>
                  <a:srgbClr val="FFFFFF"/>
                </a:solidFill>
              </a:rPr>
              <a:t>/sites/default/files/publications/2022-01/working-together-to-safeguard-people--code-of-safeguarding-practice_0.pdf (Accsessed 20</a:t>
            </a:r>
            <a:r>
              <a:rPr lang="en-US" sz="1400" baseline="30000" dirty="0">
                <a:solidFill>
                  <a:srgbClr val="FFFFFF"/>
                </a:solidFill>
              </a:rPr>
              <a:t>th</a:t>
            </a:r>
            <a:r>
              <a:rPr lang="en-US" sz="1400" dirty="0">
                <a:solidFill>
                  <a:srgbClr val="FFFFFF"/>
                </a:solidFill>
              </a:rPr>
              <a:t> April 2025).</a:t>
            </a:r>
          </a:p>
        </p:txBody>
      </p:sp>
    </p:spTree>
    <p:extLst>
      <p:ext uri="{BB962C8B-B14F-4D97-AF65-F5344CB8AC3E}">
        <p14:creationId xmlns:p14="http://schemas.microsoft.com/office/powerpoint/2010/main" val="11723682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329</TotalTime>
  <Words>1589</Words>
  <Application>Microsoft Macintosh PowerPoint</Application>
  <PresentationFormat>Widescreen</PresentationFormat>
  <Paragraphs>127</Paragraphs>
  <Slides>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Aptos</vt:lpstr>
      <vt:lpstr>Arial</vt:lpstr>
      <vt:lpstr>canada-type-gibson</vt:lpstr>
      <vt:lpstr>Trebuchet MS</vt:lpstr>
      <vt:lpstr>Wingdings</vt:lpstr>
      <vt:lpstr>Wingdings 3</vt:lpstr>
      <vt:lpstr>Facet</vt:lpstr>
      <vt:lpstr>Statutory Procedures</vt:lpstr>
      <vt:lpstr>Key Legislation</vt:lpstr>
      <vt:lpstr>Key Procedures of Safeguarding</vt:lpstr>
      <vt:lpstr>Links to Theories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Morgan (2211510)</dc:creator>
  <cp:lastModifiedBy>Hannah Morgan (2211510)</cp:lastModifiedBy>
  <cp:revision>2</cp:revision>
  <dcterms:created xsi:type="dcterms:W3CDTF">2025-04-20T18:31:56Z</dcterms:created>
  <dcterms:modified xsi:type="dcterms:W3CDTF">2025-04-22T17:49:28Z</dcterms:modified>
</cp:coreProperties>
</file>