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74"/>
  </p:notesMasterIdLst>
  <p:handoutMasterIdLst>
    <p:handoutMasterId r:id="rId75"/>
  </p:handoutMasterIdLst>
  <p:sldIdLst>
    <p:sldId id="279" r:id="rId2"/>
    <p:sldId id="345" r:id="rId3"/>
    <p:sldId id="318" r:id="rId4"/>
    <p:sldId id="347" r:id="rId5"/>
    <p:sldId id="259" r:id="rId6"/>
    <p:sldId id="260" r:id="rId7"/>
    <p:sldId id="281" r:id="rId8"/>
    <p:sldId id="344" r:id="rId9"/>
    <p:sldId id="265" r:id="rId10"/>
    <p:sldId id="266" r:id="rId11"/>
    <p:sldId id="343" r:id="rId12"/>
    <p:sldId id="271" r:id="rId13"/>
    <p:sldId id="272" r:id="rId14"/>
    <p:sldId id="273" r:id="rId15"/>
    <p:sldId id="274" r:id="rId16"/>
    <p:sldId id="275" r:id="rId17"/>
    <p:sldId id="277" r:id="rId18"/>
    <p:sldId id="359" r:id="rId19"/>
    <p:sldId id="283" r:id="rId20"/>
    <p:sldId id="285" r:id="rId21"/>
    <p:sldId id="286" r:id="rId22"/>
    <p:sldId id="287" r:id="rId23"/>
    <p:sldId id="291" r:id="rId24"/>
    <p:sldId id="290" r:id="rId25"/>
    <p:sldId id="293" r:id="rId26"/>
    <p:sldId id="297" r:id="rId27"/>
    <p:sldId id="295" r:id="rId28"/>
    <p:sldId id="294" r:id="rId29"/>
    <p:sldId id="292" r:id="rId30"/>
    <p:sldId id="298" r:id="rId31"/>
    <p:sldId id="301" r:id="rId32"/>
    <p:sldId id="296" r:id="rId33"/>
    <p:sldId id="299" r:id="rId34"/>
    <p:sldId id="300" r:id="rId35"/>
    <p:sldId id="302" r:id="rId36"/>
    <p:sldId id="303" r:id="rId37"/>
    <p:sldId id="280" r:id="rId38"/>
    <p:sldId id="304" r:id="rId39"/>
    <p:sldId id="360" r:id="rId40"/>
    <p:sldId id="365" r:id="rId41"/>
    <p:sldId id="361" r:id="rId42"/>
    <p:sldId id="340" r:id="rId43"/>
    <p:sldId id="337" r:id="rId44"/>
    <p:sldId id="313" r:id="rId45"/>
    <p:sldId id="338" r:id="rId46"/>
    <p:sldId id="319" r:id="rId47"/>
    <p:sldId id="310" r:id="rId48"/>
    <p:sldId id="314" r:id="rId49"/>
    <p:sldId id="309" r:id="rId50"/>
    <p:sldId id="315" r:id="rId51"/>
    <p:sldId id="317" r:id="rId52"/>
    <p:sldId id="311" r:id="rId53"/>
    <p:sldId id="342" r:id="rId54"/>
    <p:sldId id="316" r:id="rId55"/>
    <p:sldId id="329" r:id="rId56"/>
    <p:sldId id="362" r:id="rId57"/>
    <p:sldId id="363" r:id="rId58"/>
    <p:sldId id="364" r:id="rId59"/>
    <p:sldId id="366" r:id="rId60"/>
    <p:sldId id="321" r:id="rId61"/>
    <p:sldId id="325" r:id="rId62"/>
    <p:sldId id="326" r:id="rId63"/>
    <p:sldId id="330" r:id="rId64"/>
    <p:sldId id="328" r:id="rId65"/>
    <p:sldId id="331" r:id="rId66"/>
    <p:sldId id="367" r:id="rId67"/>
    <p:sldId id="368" r:id="rId68"/>
    <p:sldId id="370" r:id="rId69"/>
    <p:sldId id="372" r:id="rId70"/>
    <p:sldId id="373" r:id="rId71"/>
    <p:sldId id="333" r:id="rId72"/>
    <p:sldId id="341" r:id="rId73"/>
  </p:sldIdLst>
  <p:sldSz cx="9144000" cy="6858000" type="screen4x3"/>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011" autoAdjust="0"/>
    <p:restoredTop sz="50000" autoAdjust="0"/>
  </p:normalViewPr>
  <p:slideViewPr>
    <p:cSldViewPr snapToGrid="0">
      <p:cViewPr varScale="1">
        <p:scale>
          <a:sx n="42" d="100"/>
          <a:sy n="42" d="100"/>
        </p:scale>
        <p:origin x="1932"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F6F9905F-DF1E-4A8C-A36F-5F7A60E6677E}" type="datetimeFigureOut">
              <a:rPr lang="en-GB" smtClean="0"/>
              <a:t>14/12/2021</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935342BC-B78A-4B30-AD37-9CE527BB1562}" type="slidenum">
              <a:rPr lang="en-GB" smtClean="0"/>
              <a:t>‹#›</a:t>
            </a:fld>
            <a:endParaRPr lang="en-GB"/>
          </a:p>
        </p:txBody>
      </p:sp>
    </p:spTree>
    <p:extLst>
      <p:ext uri="{BB962C8B-B14F-4D97-AF65-F5344CB8AC3E}">
        <p14:creationId xmlns:p14="http://schemas.microsoft.com/office/powerpoint/2010/main" val="6329852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64E9FC30-B2CE-4A19-B697-EBB5753B5DC1}" type="datetimeFigureOut">
              <a:rPr lang="en-GB" smtClean="0"/>
              <a:t>14/12/2021</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73D386BE-71CF-4281-ABDB-F8D66FBE33EF}" type="slidenum">
              <a:rPr lang="en-GB" smtClean="0"/>
              <a:t>‹#›</a:t>
            </a:fld>
            <a:endParaRPr lang="en-GB"/>
          </a:p>
        </p:txBody>
      </p:sp>
    </p:spTree>
    <p:extLst>
      <p:ext uri="{BB962C8B-B14F-4D97-AF65-F5344CB8AC3E}">
        <p14:creationId xmlns:p14="http://schemas.microsoft.com/office/powerpoint/2010/main" val="4175537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2713" y="1685925"/>
            <a:ext cx="6072188" cy="4556125"/>
          </a:xfrm>
        </p:spPr>
      </p:sp>
      <p:sp>
        <p:nvSpPr>
          <p:cNvPr id="3" name="Notes Placeholder 2"/>
          <p:cNvSpPr>
            <a:spLocks noGrp="1"/>
          </p:cNvSpPr>
          <p:nvPr>
            <p:ph type="body" idx="1"/>
          </p:nvPr>
        </p:nvSpPr>
        <p:spPr/>
        <p:txBody>
          <a:bodyPr/>
          <a:lstStyle/>
          <a:p>
            <a:endParaRPr lang="en-GB" i="0" dirty="0"/>
          </a:p>
        </p:txBody>
      </p:sp>
      <p:sp>
        <p:nvSpPr>
          <p:cNvPr id="4" name="Slide Number Placeholder 3"/>
          <p:cNvSpPr>
            <a:spLocks noGrp="1"/>
          </p:cNvSpPr>
          <p:nvPr>
            <p:ph type="sldNum" sz="quarter" idx="5"/>
          </p:nvPr>
        </p:nvSpPr>
        <p:spPr/>
        <p:txBody>
          <a:bodyPr/>
          <a:lstStyle/>
          <a:p>
            <a:pPr marL="0" marR="0" lvl="0" indent="0" algn="r" defTabSz="901568" rtl="0" eaLnBrk="1" fontAlgn="auto" latinLnBrk="0" hangingPunct="1">
              <a:lnSpc>
                <a:spcPct val="100000"/>
              </a:lnSpc>
              <a:spcBef>
                <a:spcPts val="0"/>
              </a:spcBef>
              <a:spcAft>
                <a:spcPts val="0"/>
              </a:spcAft>
              <a:buClrTx/>
              <a:buSzTx/>
              <a:buFontTx/>
              <a:buNone/>
              <a:tabLst/>
              <a:defRPr/>
            </a:pPr>
            <a:fld id="{C9DF3834-AE5E-4216-B825-DD970B2831FA}"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01568"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3789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2</a:t>
            </a:fld>
            <a:endParaRPr lang="en-GB"/>
          </a:p>
        </p:txBody>
      </p:sp>
    </p:spTree>
    <p:extLst>
      <p:ext uri="{BB962C8B-B14F-4D97-AF65-F5344CB8AC3E}">
        <p14:creationId xmlns:p14="http://schemas.microsoft.com/office/powerpoint/2010/main" val="5318790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Parallel</a:t>
            </a:r>
            <a:r>
              <a:rPr lang="en-GB" baseline="0" dirty="0"/>
              <a:t> – and even more marked – experience in France</a:t>
            </a:r>
            <a:endParaRPr lang="en-GB" dirty="0"/>
          </a:p>
        </p:txBody>
      </p:sp>
      <p:sp>
        <p:nvSpPr>
          <p:cNvPr id="4" name="Slide Number Placeholder 3"/>
          <p:cNvSpPr>
            <a:spLocks noGrp="1"/>
          </p:cNvSpPr>
          <p:nvPr>
            <p:ph type="sldNum" sz="quarter" idx="10"/>
          </p:nvPr>
        </p:nvSpPr>
        <p:spPr/>
        <p:txBody>
          <a:bodyPr/>
          <a:lstStyle/>
          <a:p>
            <a:fld id="{0B8F1023-3D7F-4B2C-AFA1-4BEC0D3B321B}" type="slidenum">
              <a:rPr lang="en-GB" smtClean="0"/>
              <a:t>3</a:t>
            </a:fld>
            <a:endParaRPr lang="en-GB"/>
          </a:p>
        </p:txBody>
      </p:sp>
    </p:spTree>
    <p:extLst>
      <p:ext uri="{BB962C8B-B14F-4D97-AF65-F5344CB8AC3E}">
        <p14:creationId xmlns:p14="http://schemas.microsoft.com/office/powerpoint/2010/main" val="20996784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lvl="0"/>
            <a:r>
              <a:rPr lang="en-GB" dirty="0"/>
              <a:t>Nonetheless, </a:t>
            </a:r>
            <a:r>
              <a:rPr lang="en-GB" sz="1200" kern="1200" dirty="0">
                <a:solidFill>
                  <a:schemeClr val="tx1"/>
                </a:solidFill>
                <a:effectLst/>
                <a:latin typeface="+mn-lt"/>
                <a:ea typeface="+mn-ea"/>
                <a:cs typeface="+mn-cs"/>
              </a:rPr>
              <a:t>the Vietnam War was also notable for the scale of its impact upon the United States itself.</a:t>
            </a:r>
          </a:p>
          <a:p>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It is important to point out that the war directly impacted millions of Americans – and I’ll just give you some statistics that help express this. </a:t>
            </a:r>
          </a:p>
          <a:p>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A total of 2.7 million US military personnel were deployed in Vietnam over the course of the war – a significant number of people by any reckoning, and which roughly equates to more than one in a hundred of the population of the United States at the time. </a:t>
            </a:r>
          </a:p>
          <a:p>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Of this total nearly 650,000 were drafted into military service, with the highest deployment coming in 1968, when 536,000 American servicemen and women were stationed in Vietnam.</a:t>
            </a:r>
          </a:p>
          <a:p>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While paling compared to those inflicted upon Vietnamese military personnel and civilians, American casualties of the war were not insignificant 58,220 Americans died during the war, with more than 300,000 returning to the United States wounded – and this does not include the tens of thousands who suffered physical and psychological effects as a consequence of the war.</a:t>
            </a:r>
          </a:p>
          <a:p>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Such extensive involvement in the war hardly isolates it from other conflicts in US history, however. </a:t>
            </a:r>
          </a:p>
          <a:p>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As we have already seen on this module, the American Civil War had been waged on the doorstep of civilians in the Southern United States, and the nation had been mobilised on a ‘total war’ footing for both the First and Second World Wars. Not only this, at the turn of the century the United States had been previously embroiled in a military quagmire not entirely unlike the situation in Vietnam in the Philippines at the turn of the twentieth century, while there are parallels between the Vietnam War and other US foreign interventions that have taken place in more recent decades.  </a:t>
            </a:r>
          </a:p>
          <a:p>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Of greater novelty, though, was the extent to which the Vietnam War was a controversial issue in the United States, causing political and social divisions on a scale unlike those engendered by any previous conflict save the aforementioned Civil War. </a:t>
            </a:r>
          </a:p>
          <a:p>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Millions of Americans were involved in protesting the American presence in Southeast Asia, with opposition to the war maintaining close links to other Sixties social movements</a:t>
            </a:r>
          </a:p>
          <a:p>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Notably, leaders of the campaign for African American Civil Rights including Martin Luther King spoke out against the war, as did more African Americans with more militant views such as Malcolm X, Muhammad Ali and the Black Panther group.</a:t>
            </a:r>
          </a:p>
          <a:p>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Relatedly, Civil Rights, Black Power and opposition to the war also coalesced into widespread protests on university campuses throughout the United States, and there were more general links to what is often referred to as the Sixties counterculture – a blanket term that covers everything from the ‘flower power’ attitudes of what is commonly known as the hippie movement to various the revolutionary groups, the most famous of which was the Weather Underground aka the Weathermen.    </a:t>
            </a:r>
          </a:p>
          <a:p>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01E4037D-9F39-4A2D-AC84-620B4DC85BD8}"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2903484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Certainly this was the position of no less a figure than Martin Luther King.</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Initially agnostic about the war, by 1967 King was making a series of speeches in which he decried military intervention in Vietnam on the grounds that</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It siphoned much-needed state resources from New Society programmes in underprivileged communities</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It asked African Americans, and the poor and disenfranchised more generally, to fight for liberties that were not extended to them at home.</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Quote from slides, time permitting.</a:t>
            </a:r>
            <a:endParaRPr lang="en-US" sz="1200" kern="1200" dirty="0">
              <a:solidFill>
                <a:schemeClr val="tx1"/>
              </a:solidFill>
              <a:effectLst/>
              <a:latin typeface="+mn-lt"/>
              <a:ea typeface="+mn-ea"/>
              <a:cs typeface="+mn-cs"/>
            </a:endParaRPr>
          </a:p>
          <a:p>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E4037D-9F39-4A2D-AC84-620B4DC85BD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23156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E4037D-9F39-4A2D-AC84-620B4DC85BD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1776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African American organisations who espoused a more separatist agenda than King were equally outspoken about the war – perhaps most notably the black supremacist group, the Nation of Islam.</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Nation of Islam’s best-known member, Malcolm X, had queried the US presence in Southeast Asia as early as 1954, and despite their later differences both he and the Nation maintained a steadfast opposition throughout the duration of the Vietnam War.</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Famously, in 1967, the boxer Muhammad Ali – a convert to the Nation of Islam – refused to be drafted into the US military on grounds of conscientious objection, being stripped of his heavyweight championship and his licence to compete professionally.</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Ali’s stance encapsulated by his oft-quoted utterance “I </a:t>
            </a:r>
            <a:r>
              <a:rPr lang="en-GB" sz="1200" kern="1200" dirty="0" err="1">
                <a:solidFill>
                  <a:schemeClr val="tx1"/>
                </a:solidFill>
                <a:effectLst/>
                <a:latin typeface="+mn-lt"/>
                <a:ea typeface="+mn-ea"/>
                <a:cs typeface="+mn-cs"/>
              </a:rPr>
              <a:t>ain’t</a:t>
            </a:r>
            <a:r>
              <a:rPr lang="en-GB" sz="1200" kern="1200" dirty="0">
                <a:solidFill>
                  <a:schemeClr val="tx1"/>
                </a:solidFill>
                <a:effectLst/>
                <a:latin typeface="+mn-lt"/>
                <a:ea typeface="+mn-ea"/>
                <a:cs typeface="+mn-cs"/>
              </a:rPr>
              <a:t> got no quarrel with them Viet Cong … no Vietcong ever called me nigger” – made him hero of the anti-war movement, being invited speak at rallies on university campuses throughout the United States.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By equal measure, Ali was reviled in more conservative circles – particularly by those who remembered the much-vaunted patriotism of African American celebrities like Joe Louis in World War Two.</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E4037D-9F39-4A2D-AC84-620B4DC85BD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8733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This meant that Vietnam was thus the United States’ ‘first desegregated war’ – another factor that contributes to the distinctiveness of the Vietnam War.</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By the time of the Gulf of Tonkin industry, the military had afforded expanded career opportunities for some African Americans – as is evidenced by Sergeant Major Edgar Huff’s status as the senior enlisted man in US Armed Forces </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As a reflection of this, the US military made a concerted effort to entice African Americans in recruitment propaganda: the US Navy, for instance, issued recruiting posters directed specifically at African Americans, with several foregrounding the sorts of officer training and careers for women.</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An intriguing aspect of these recruitment tactics is the extent that they co-opted the types of messages espoused by Civil Rights and anti-war leaders.</a:t>
            </a:r>
            <a:endParaRPr lang="en-US"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 slogan ‘You can study black history or go out and make it,’  for instance, betrays an awareness of how reinterpretations of historic oppression of people of colour factored into the messages espoused by the Black Panthers and other groups;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Likewise, the appeal that ‘your son can be black, and navy too’ reflects the increasing emphasis on black, and moreover African, identity that was characteristic of many African Americans in the later 1960s and early 1970s – particularly read alongside the various cultural signifiers included on the accompanying poster: a photograph of a college-aged male, sporting an Afro hairstyle and a dashiki, a traditional garment worn in West Africa.</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E4037D-9F39-4A2D-AC84-620B4DC85BD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15300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The flipside of this was that black-targeted recruitment strategies were led by African American-led student organisations.</a:t>
            </a:r>
            <a:endParaRPr lang="en-US"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Pictured on this slide, for instance, is a leaflet handed out by the chair of the Student Nonviolent Coordinating Committee (SNCC), </a:t>
            </a:r>
            <a:r>
              <a:rPr lang="en-GB" sz="1200" kern="1200" dirty="0" err="1">
                <a:solidFill>
                  <a:schemeClr val="tx1"/>
                </a:solidFill>
                <a:effectLst/>
                <a:latin typeface="+mn-lt"/>
                <a:ea typeface="+mn-ea"/>
                <a:cs typeface="+mn-cs"/>
              </a:rPr>
              <a:t>Stokely</a:t>
            </a:r>
            <a:r>
              <a:rPr lang="en-GB" sz="1200" kern="1200" dirty="0">
                <a:solidFill>
                  <a:schemeClr val="tx1"/>
                </a:solidFill>
                <a:effectLst/>
                <a:latin typeface="+mn-lt"/>
                <a:ea typeface="+mn-ea"/>
                <a:cs typeface="+mn-cs"/>
              </a:rPr>
              <a:t> Carmichael, which – amongst other things – mocks the supposed virtues of African Americans gaining “training in the skills of killing off other oppressed people.”</a:t>
            </a:r>
            <a:endParaRPr lang="en-US"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Carmichael in particular was an articulate spokesman against the war, developing a critique based on a reading of US both history and of white, European imperialism which he situated alongside calls for the adoption of pan-African identity – essentially a belief that of the global African diaspora shared common political interests.</a:t>
            </a:r>
            <a:endParaRPr lang="en-US"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Such rhetoric reflected the increasingly militant stances adopted as the Sixties progressed, particularly after the 1965 riots in Watts, a neighbourhood of Los Angeles mostly populated by African Americans.</a:t>
            </a:r>
            <a:endParaRPr lang="en-US"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Likewise, there was disillusionment about a raft of Civil Rights legislation introduced in the mid-Sixties by President Johnson, with such so-called ‘New Society’ initiatives only receiving sporadic implementation and an apparent lack of funding.</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E4037D-9F39-4A2D-AC84-620B4DC85BD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3037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This anti-war ethos was reflected in popular culture – as the title of these records on-screen make plain:</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‘Stop the War Now’ by Edwin</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Starr</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Freda Payne’s ‘Bring the Boys Home’</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and ‘I </a:t>
            </a:r>
            <a:r>
              <a:rPr lang="en-GB" sz="1200" kern="1200" dirty="0" err="1">
                <a:solidFill>
                  <a:schemeClr val="tx1"/>
                </a:solidFill>
                <a:effectLst/>
                <a:latin typeface="+mn-lt"/>
                <a:ea typeface="+mn-ea"/>
                <a:cs typeface="+mn-cs"/>
              </a:rPr>
              <a:t>Wanna</a:t>
            </a:r>
            <a:r>
              <a:rPr lang="en-GB" sz="1200" kern="1200" dirty="0">
                <a:solidFill>
                  <a:schemeClr val="tx1"/>
                </a:solidFill>
                <a:effectLst/>
                <a:latin typeface="+mn-lt"/>
                <a:ea typeface="+mn-ea"/>
                <a:cs typeface="+mn-cs"/>
              </a:rPr>
              <a:t> Hurry My Brothers Home’ by Jimmy Holiday.</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Notably, each of these records were made using the idioms of rhythm and blues and soul music – genres both with specific roots in African American culture and which were associated with political issues particular to the black community in the United States.</a:t>
            </a:r>
            <a:endParaRPr lang="en-US" sz="1200" kern="1200" dirty="0">
              <a:solidFill>
                <a:schemeClr val="tx1"/>
              </a:solidFill>
              <a:effectLst/>
              <a:latin typeface="+mn-lt"/>
              <a:ea typeface="+mn-ea"/>
              <a:cs typeface="+mn-cs"/>
            </a:endParaRPr>
          </a:p>
          <a:p>
            <a:endParaRPr lang="en-GB" dirty="0"/>
          </a:p>
          <a:p>
            <a:pPr lvl="0"/>
            <a:r>
              <a:rPr lang="en-GB" sz="1200" kern="1200" dirty="0">
                <a:solidFill>
                  <a:schemeClr val="tx1"/>
                </a:solidFill>
                <a:effectLst/>
                <a:latin typeface="+mn-lt"/>
                <a:ea typeface="+mn-ea"/>
                <a:cs typeface="+mn-cs"/>
              </a:rPr>
              <a:t>Soul music, especially, became synonymous with the assertion of an avowedly black consciousness by political figures like </a:t>
            </a:r>
            <a:r>
              <a:rPr lang="en-GB" sz="1200" kern="1200" dirty="0" err="1">
                <a:solidFill>
                  <a:schemeClr val="tx1"/>
                </a:solidFill>
                <a:effectLst/>
                <a:latin typeface="+mn-lt"/>
                <a:ea typeface="+mn-ea"/>
                <a:cs typeface="+mn-cs"/>
              </a:rPr>
              <a:t>Stokely</a:t>
            </a:r>
            <a:r>
              <a:rPr lang="en-GB" sz="1200" kern="1200" dirty="0">
                <a:solidFill>
                  <a:schemeClr val="tx1"/>
                </a:solidFill>
                <a:effectLst/>
                <a:latin typeface="+mn-lt"/>
                <a:ea typeface="+mn-ea"/>
                <a:cs typeface="+mn-cs"/>
              </a:rPr>
              <a:t> Carmichael, Malcolm X and the Black Panthers.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Indeed, the refrain of one James Brown single – ‘Say it Loud, I’m Black and I’m Proud,’ released 1968 –  can be read as a shorthand to summarise the political and cultural mood shared by many African Americans in the late 1960 – including those serving in Southeast Asia.</a:t>
            </a:r>
            <a:endParaRPr lang="en-US" sz="1200" kern="1200" dirty="0">
              <a:solidFill>
                <a:schemeClr val="tx1"/>
              </a:solidFill>
              <a:effectLst/>
              <a:latin typeface="+mn-lt"/>
              <a:ea typeface="+mn-ea"/>
              <a:cs typeface="+mn-cs"/>
            </a:endParaRPr>
          </a:p>
          <a:p>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E4037D-9F39-4A2D-AC84-620B4DC85BD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94463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African Americans refer to their particular music tastes – </a:t>
            </a:r>
            <a:r>
              <a:rPr lang="en-GB" sz="1200" kern="1200" dirty="0" err="1">
                <a:solidFill>
                  <a:schemeClr val="tx1"/>
                </a:solidFill>
                <a:effectLst/>
                <a:latin typeface="+mn-lt"/>
                <a:ea typeface="+mn-ea"/>
                <a:cs typeface="+mn-cs"/>
              </a:rPr>
              <a:t>r’n’b</a:t>
            </a:r>
            <a:r>
              <a:rPr lang="en-GB" sz="1200" kern="1200" dirty="0">
                <a:solidFill>
                  <a:schemeClr val="tx1"/>
                </a:solidFill>
                <a:effectLst/>
                <a:latin typeface="+mn-lt"/>
                <a:ea typeface="+mn-ea"/>
                <a:cs typeface="+mn-cs"/>
              </a:rPr>
              <a:t>, soul, jazz – as an important signifier of African American identity in Vietnam, one which simultaneously differentiated them from white troops.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Additionally, some African American servicemen chose to adorn themselves with markers of a distinctively black, and sometimes pan-African, identity.</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Pictured on-screen items that featured in the exhibition ‘Soul Soldiers: African Americans and the Vietnam War Era’ in 2007. </a:t>
            </a:r>
            <a:r>
              <a:rPr lang="en-GB" sz="1200" i="1" kern="1200" dirty="0">
                <a:solidFill>
                  <a:schemeClr val="tx1"/>
                </a:solidFill>
                <a:effectLst/>
                <a:latin typeface="+mn-lt"/>
                <a:ea typeface="+mn-ea"/>
                <a:cs typeface="+mn-cs"/>
              </a:rPr>
              <a:t>We have</a:t>
            </a: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a bracelet woven from bootlaces which bears a badge of depicting a mask in a style associated with the peoples of sub-Saharan Africa,  and which  was worn by the members of the Mau </a:t>
            </a:r>
            <a:r>
              <a:rPr lang="en-GB" sz="1200" kern="1200" dirty="0" err="1">
                <a:solidFill>
                  <a:schemeClr val="tx1"/>
                </a:solidFill>
                <a:effectLst/>
                <a:latin typeface="+mn-lt"/>
                <a:ea typeface="+mn-ea"/>
                <a:cs typeface="+mn-cs"/>
              </a:rPr>
              <a:t>Mau</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grop</a:t>
            </a:r>
            <a:r>
              <a:rPr lang="en-GB" sz="1200" kern="1200" dirty="0">
                <a:solidFill>
                  <a:schemeClr val="tx1"/>
                </a:solidFill>
                <a:effectLst/>
                <a:latin typeface="+mn-lt"/>
                <a:ea typeface="+mn-ea"/>
                <a:cs typeface="+mn-cs"/>
              </a:rPr>
              <a:t>, a black nationalist association made up of soldiers serving in Vietnam who took their name from resistance fighters who had campaigned against British rule in Kenya during the 1950s.</a:t>
            </a:r>
            <a:endParaRPr lang="en-US" sz="1200"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a walking stick used by an African American soldier which has the Black Power clenched-fist salute on it</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and</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dirty="0">
                <a:solidFill>
                  <a:schemeClr val="tx1"/>
                </a:solidFill>
                <a:effectLst/>
                <a:latin typeface="+mn-lt"/>
                <a:ea typeface="+mn-ea"/>
                <a:cs typeface="+mn-cs"/>
              </a:rPr>
              <a:t>one veteran’s army jacket embroidered with the slogan ‘Black and Proud’ a la James Brown.</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Beyond specific traces of black material culture, African Americans also used linguistic and behavioural traits that marked them as an identifiable social group in Vietnam.</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E4037D-9F39-4A2D-AC84-620B4DC85BD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94070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The use of the term </a:t>
            </a:r>
            <a:r>
              <a:rPr lang="en-GB" sz="1200" i="1" kern="1200" dirty="0">
                <a:solidFill>
                  <a:schemeClr val="tx1"/>
                </a:solidFill>
                <a:effectLst/>
                <a:latin typeface="+mn-lt"/>
                <a:ea typeface="+mn-ea"/>
                <a:cs typeface="+mn-cs"/>
              </a:rPr>
              <a:t>Bloods</a:t>
            </a:r>
            <a:r>
              <a:rPr lang="en-GB" sz="1200" kern="1200" dirty="0">
                <a:solidFill>
                  <a:schemeClr val="tx1"/>
                </a:solidFill>
                <a:effectLst/>
                <a:latin typeface="+mn-lt"/>
                <a:ea typeface="+mn-ea"/>
                <a:cs typeface="+mn-cs"/>
              </a:rPr>
              <a:t>, and others such as ‘brother’ or ‘soul soldier,’ expressed collectivism and solidarity amongst African Americans, as did the use of distinctive patterns of speech.</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Modes of expression – slang and patois, particular rhythms and  cadences – associated specifically with African Americans, and which co-existed alongside the administrative jargon and military vernacular typically heard in Vietnam.</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Similarly, African Americans developed sets of terminology local to their situation in Vietnam, for instance dubbing white soldiers ‘rabbits’ or ‘Chucks,’ while also devising multitude variations on a ‘secret society-style’ handshake known as the dap.</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Pictured onscreen, the dap was an elaborate system of greeting one another involving clasping palms, bumping fists, chest taps and/or banging together heads, participation in which marked an individual’s ‘in-group’  membership.</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E4037D-9F39-4A2D-AC84-620B4DC85BD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307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Social tensions amongst different groups of servicemen also helped the spread of black consciousness in Vietnam</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In particular racial antipathies were inflamed in 1968 after the assassination of Martin Luther King and the subsequent riots that occurred in African American communities in cities across the United States.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Veterans report an increased separation between white and black troops behind the lines post-1968, and a number of instances of serious unrest are documented to have occurred at US military bases in Vietnam.</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African American inmates rioted at the Long </a:t>
            </a:r>
            <a:r>
              <a:rPr lang="en-GB" sz="1200" kern="1200" dirty="0" err="1">
                <a:solidFill>
                  <a:schemeClr val="tx1"/>
                </a:solidFill>
                <a:effectLst/>
                <a:latin typeface="+mn-lt"/>
                <a:ea typeface="+mn-ea"/>
                <a:cs typeface="+mn-cs"/>
              </a:rPr>
              <a:t>Binh</a:t>
            </a:r>
            <a:r>
              <a:rPr lang="en-GB" sz="1200" kern="1200" dirty="0">
                <a:solidFill>
                  <a:schemeClr val="tx1"/>
                </a:solidFill>
                <a:effectLst/>
                <a:latin typeface="+mn-lt"/>
                <a:ea typeface="+mn-ea"/>
                <a:cs typeface="+mn-cs"/>
              </a:rPr>
              <a:t> Stockade in August 1968, whilst black crewmen mutinied aboard the USS Kitty Hawk four years later.</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Conversely, there was also a pointed increase in the level of hostility directed towards African Americans by white servicemen.</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Most symbolically, it became commonplace for white soldiers to fly the flag of the Confederacy, i.e. the emblem of the slave-supporting South in the American Civil War, implicitly expressing a profound rejection of claims to equality that underpinned the Civil Rights movement.</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E4037D-9F39-4A2D-AC84-620B4DC85BD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67540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Attempting to exploit such racial discord, North Vietnamese authorities issued propaganda leaflets that encouraged African Americans to defect from US army, plus by urging black prisoners-of-war to publicly decry the United States government on their behalf.</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Tapped into </a:t>
            </a:r>
            <a:r>
              <a:rPr lang="en-GB" kern="0" dirty="0">
                <a:solidFill>
                  <a:sysClr val="windowText" lastClr="000000"/>
                </a:solidFill>
                <a:cs typeface="Arial" pitchFamily="34" charset="0"/>
              </a:rPr>
              <a:t>[</a:t>
            </a:r>
            <a:r>
              <a:rPr lang="en-GB" kern="0" dirty="0" err="1">
                <a:solidFill>
                  <a:sysClr val="windowText" lastClr="000000"/>
                </a:solidFill>
                <a:cs typeface="Arial" pitchFamily="34" charset="0"/>
              </a:rPr>
              <a:t>erception</a:t>
            </a:r>
            <a:r>
              <a:rPr lang="en-GB" kern="0" dirty="0">
                <a:solidFill>
                  <a:sysClr val="windowText" lastClr="000000"/>
                </a:solidFill>
                <a:cs typeface="Arial" pitchFamily="34" charset="0"/>
              </a:rPr>
              <a:t> that African Americans were disproportionately likely to serve in Vietnam,  though not necessarily borne out statistically (% of Vietnam-era veterans who were black was 10.6%, roughly the same ratio of African Africans: total US population at the time)</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B77B90-09C3-49A3-897C-EBB8562395B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89261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mn-lt"/>
                <a:ea typeface="+mn-ea"/>
                <a:cs typeface="+mn-cs"/>
              </a:rPr>
              <a:t>Put baldly, African Americans were more likely to be drafted because they were statistically more likely to come from poor and disadvantaged backgrounds where military abstention was not a realistic option.</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Student deferments, via which many otherwise eligible Americans avoided military service, were only available to those in higher education – that is to say, accessible to only those fortunate to have the financial means and educational opportunities to have enrolled at a university, and thus beyond the scope of most working-class African Americans.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By the same token, mechanisms of draft avoidance – both legal and extra-legal – were disproportionately available to those from privileged backgrounds.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What is more, one specific government policy, known as “Project 100,000,” initiated to meet escalating demand for US manpower in Southeast Asia, impacted upon African Americans in a heightened manner.</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In an effort to recruit an additional 100,000 into the armed forces, the educational qualifications for draftees was lowered in 1966 – indeed, as an aside, it was by this mechanism that Muhammad Ali was summoned to meet the draft, having failed an earlier army IQ test.</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Between October 1966 and June 1969, 41% soldiers recruited through Project 100,000 were black, which – given the increased sense of futility that surrounded the war in many quarters – led to criticisms in the United States that African Americans were effectively being used as “cannon fodder” for an unwinnable cause.</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In addition to all these factors was “the economic draft,” by which poor African Americans willingly volunteered for the military in high quantities because of the relatively few alternative career opportunities available to them.</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Still, while one should always reserve the right to spout the mantra </a:t>
            </a:r>
            <a:r>
              <a:rPr lang="en-GB" sz="1200" i="1" kern="1200" dirty="0">
                <a:solidFill>
                  <a:schemeClr val="tx1"/>
                </a:solidFill>
                <a:effectLst/>
                <a:latin typeface="+mn-lt"/>
                <a:ea typeface="+mn-ea"/>
                <a:cs typeface="+mn-cs"/>
              </a:rPr>
              <a:t>lies, damned lies and statistics</a:t>
            </a:r>
            <a:r>
              <a:rPr lang="en-GB" sz="1200" kern="1200" dirty="0">
                <a:solidFill>
                  <a:schemeClr val="tx1"/>
                </a:solidFill>
                <a:effectLst/>
                <a:latin typeface="+mn-lt"/>
                <a:ea typeface="+mn-ea"/>
                <a:cs typeface="+mn-cs"/>
              </a:rPr>
              <a:t> when citing numerical data on either side of this argument, other figures do suggest there are reasons to regard African American service in Vietnam as distinctive.</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Widely available statistics show that casualty rates amongst African Americans were notably higher than amongst their white counterparts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12.5% of total combat deaths in the Vietnam-era were incurred by African Americans, with spikes at certain points the war: some reports claim nearly a quarter of those killed in action during the mid-Sixties were black.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What is more, despite exceptions like Edgar Huff and the promises of career progression in recruitment literature, African Americans were massively underrepresented in senior positions in the military. In 1968, for instance, less than 1% of those entering the elite US Military Academy at West Point were black.</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Correspondingly, African Americans were overrepresented in frontline positions, with up to a quarter of those deployed in combat units being black.</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Furthermore, African Americans were disproportionately affected by draft legislation due to the manner in which issues of race and glass intersect with one another in American society.</a:t>
            </a:r>
          </a:p>
          <a:p>
            <a:pPr lvl="0"/>
            <a:r>
              <a:rPr lang="en-GB" sz="1200" kern="1200" dirty="0">
                <a:solidFill>
                  <a:schemeClr val="tx1"/>
                </a:solidFill>
                <a:effectLst/>
                <a:latin typeface="+mn-lt"/>
                <a:ea typeface="+mn-ea"/>
                <a:cs typeface="+mn-cs"/>
              </a:rPr>
              <a:t>The confluence of race and class also meant that African Americans met a magnified version of the problems encountered by veterans upon discharge from the military.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Besides the problems and negative stereotyping endured by veterans generally, African Americans faced continuing cultural prejudices and racial discrimination in the United States – plus a number of structural economic and legal disadvantages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Disproportionately working-class, African American veterans were more likely to be impacted by changes in the US economy that occurred in the 1960s, 70s and 80s.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Offshoring of hard industries from North America and the accompanying ‘white flight’ from major cities (the latter partly exacerbated by the urban riots of the Sixties) in America’s ‘rust belt’ caused high levels of joblessness in former manufacturing centres with large or majority black populations – examples of which are Detroit, Michigan; Gary, Indiana; Milwaukee, Wisconsin; plus Cleveland and Youngstown in Ohio</a:t>
            </a:r>
            <a:endParaRPr lang="en-US"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E4037D-9F39-4A2D-AC84-620B4DC85BD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64928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2713" y="1685925"/>
            <a:ext cx="6072188" cy="4556125"/>
          </a:xfrm>
        </p:spPr>
      </p:sp>
      <p:sp>
        <p:nvSpPr>
          <p:cNvPr id="3" name="Notes Placeholder 2"/>
          <p:cNvSpPr>
            <a:spLocks noGrp="1"/>
          </p:cNvSpPr>
          <p:nvPr>
            <p:ph type="body" idx="1"/>
          </p:nvPr>
        </p:nvSpPr>
        <p:spPr/>
        <p:txBody>
          <a:bodyPr/>
          <a:lstStyle/>
          <a:p>
            <a:endParaRPr lang="en-GB" i="0" dirty="0"/>
          </a:p>
        </p:txBody>
      </p:sp>
      <p:sp>
        <p:nvSpPr>
          <p:cNvPr id="4" name="Slide Number Placeholder 3"/>
          <p:cNvSpPr>
            <a:spLocks noGrp="1"/>
          </p:cNvSpPr>
          <p:nvPr>
            <p:ph type="sldNum" sz="quarter" idx="5"/>
          </p:nvPr>
        </p:nvSpPr>
        <p:spPr/>
        <p:txBody>
          <a:bodyPr/>
          <a:lstStyle/>
          <a:p>
            <a:pPr marL="0" marR="0" lvl="0" indent="0" algn="r" defTabSz="901568" rtl="0" eaLnBrk="1" fontAlgn="auto" latinLnBrk="0" hangingPunct="1">
              <a:lnSpc>
                <a:spcPct val="100000"/>
              </a:lnSpc>
              <a:spcBef>
                <a:spcPts val="0"/>
              </a:spcBef>
              <a:spcAft>
                <a:spcPts val="0"/>
              </a:spcAft>
              <a:buClrTx/>
              <a:buSzTx/>
              <a:buFontTx/>
              <a:buNone/>
              <a:tabLst/>
              <a:defRPr/>
            </a:pPr>
            <a:fld id="{C9DF3834-AE5E-4216-B825-DD970B2831FA}"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01568"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16499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5B38AE0-EB58-45FF-BDFF-77721C7ACCA6}" type="slidenum">
              <a:rPr lang="en-GB" altLang="en-US" smtClean="0">
                <a:solidFill>
                  <a:srgbClr val="000000"/>
                </a:solidFill>
              </a:rPr>
              <a:pPr fontAlgn="base">
                <a:spcBef>
                  <a:spcPct val="0"/>
                </a:spcBef>
                <a:spcAft>
                  <a:spcPct val="0"/>
                </a:spcAft>
                <a:defRPr/>
              </a:pPr>
              <a:t>19</a:t>
            </a:fld>
            <a:endParaRPr lang="en-GB" altLang="en-US">
              <a:solidFill>
                <a:srgbClr val="000000"/>
              </a:solidFill>
            </a:endParaRPr>
          </a:p>
        </p:txBody>
      </p:sp>
    </p:spTree>
    <p:extLst>
      <p:ext uri="{BB962C8B-B14F-4D97-AF65-F5344CB8AC3E}">
        <p14:creationId xmlns:p14="http://schemas.microsoft.com/office/powerpoint/2010/main" val="7097445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a:buFont typeface="Arial" panose="020B0604020202020204" pitchFamily="34" charset="0"/>
              <a:buChar char="•"/>
            </a:pPr>
            <a:r>
              <a:rPr lang="en-GB" sz="1200" dirty="0">
                <a:solidFill>
                  <a:prstClr val="black"/>
                </a:solidFill>
              </a:rPr>
              <a:t>As 1960s progressed, focus of Civil Rights movement increasingly centred on urban centres and economic injustice – challenging exploitation of African Americans in manufacturing cities of the North and the West Coast</a:t>
            </a:r>
            <a:endParaRPr lang="en-GB" sz="1200" i="1" dirty="0">
              <a:solidFill>
                <a:prstClr val="black"/>
              </a:solidFill>
            </a:endParaRPr>
          </a:p>
          <a:p>
            <a:pPr marL="171450" indent="-171450" algn="just">
              <a:buFont typeface="Arial" panose="020B0604020202020204" pitchFamily="34" charset="0"/>
              <a:buChar char="•"/>
            </a:pPr>
            <a:endParaRPr lang="en-GB" sz="1200" i="1" dirty="0">
              <a:solidFill>
                <a:prstClr val="black"/>
              </a:solidFill>
            </a:endParaRPr>
          </a:p>
          <a:p>
            <a:pPr marL="171450" indent="-171450" algn="just">
              <a:buFont typeface="Arial" panose="020B0604020202020204" pitchFamily="34" charset="0"/>
              <a:buChar char="•"/>
            </a:pPr>
            <a:r>
              <a:rPr lang="en-GB" sz="1200" dirty="0">
                <a:solidFill>
                  <a:prstClr val="black"/>
                </a:solidFill>
              </a:rPr>
              <a:t>Watts Riot, 1965: 46 square miles of Los Angeles brought under military control to holt uprising by African Americans – 34 people (31 of them black) were killed, 1000 people were injured and 4000 people were arrested. More than 600 buildings were damaged and a third of them completely destroyed by fire</a:t>
            </a:r>
          </a:p>
          <a:p>
            <a:pPr marL="171450" indent="-171450" algn="just">
              <a:buFont typeface="Arial" panose="020B0604020202020204" pitchFamily="34" charset="0"/>
              <a:buChar char="•"/>
            </a:pPr>
            <a:endParaRPr lang="en-GB" sz="1200" dirty="0">
              <a:solidFill>
                <a:prstClr val="black"/>
              </a:solidFill>
            </a:endParaRPr>
          </a:p>
          <a:p>
            <a:pPr marL="171450" indent="-171450" algn="just">
              <a:buFont typeface="Arial" panose="020B0604020202020204" pitchFamily="34" charset="0"/>
              <a:buChar char="•"/>
            </a:pPr>
            <a:r>
              <a:rPr lang="en-GB" sz="1200" dirty="0">
                <a:solidFill>
                  <a:prstClr val="black"/>
                </a:solidFill>
              </a:rPr>
              <a:t>For four years, from 1965 until 1968, 150 major riots and hundreds of smaller protests swept through cities as diverse as Los Angeles, New York, Newark, Chicago, Washington, Detroit, Atlanta, Milwaukee, Buffalo and so on – particularly after King’s assassination in 1968</a:t>
            </a:r>
            <a:endParaRPr lang="en-GB" sz="1200" b="1" i="1" u="sng" dirty="0">
              <a:solidFill>
                <a:prstClr val="black"/>
              </a:solidFill>
            </a:endParaRPr>
          </a:p>
          <a:p>
            <a:endParaRPr lang="en-GB" dirty="0"/>
          </a:p>
        </p:txBody>
      </p:sp>
      <p:sp>
        <p:nvSpPr>
          <p:cNvPr id="4" name="Slide Number Placeholder 3"/>
          <p:cNvSpPr>
            <a:spLocks noGrp="1"/>
          </p:cNvSpPr>
          <p:nvPr>
            <p:ph type="sldNum" sz="quarter" idx="10"/>
          </p:nvPr>
        </p:nvSpPr>
        <p:spPr/>
        <p:txBody>
          <a:bodyPr/>
          <a:lstStyle/>
          <a:p>
            <a:fld id="{E50B791D-2C7D-4DB0-AAC2-CFC904053109}" type="slidenum">
              <a:rPr lang="en-GB">
                <a:solidFill>
                  <a:prstClr val="black"/>
                </a:solidFill>
              </a:rPr>
              <a:pPr/>
              <a:t>20</a:t>
            </a:fld>
            <a:endParaRPr lang="en-GB" dirty="0">
              <a:solidFill>
                <a:prstClr val="black"/>
              </a:solidFill>
            </a:endParaRPr>
          </a:p>
        </p:txBody>
      </p:sp>
    </p:spTree>
    <p:extLst>
      <p:ext uri="{BB962C8B-B14F-4D97-AF65-F5344CB8AC3E}">
        <p14:creationId xmlns:p14="http://schemas.microsoft.com/office/powerpoint/2010/main" val="34221091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of</a:t>
            </a:r>
            <a:r>
              <a:rPr lang="en-GB" baseline="0" dirty="0"/>
              <a:t> whom we haven’t heard the last of.</a:t>
            </a:r>
            <a:endParaRPr lang="en-GB" dirty="0"/>
          </a:p>
        </p:txBody>
      </p:sp>
      <p:sp>
        <p:nvSpPr>
          <p:cNvPr id="4" name="Slide Number Placeholder 3"/>
          <p:cNvSpPr>
            <a:spLocks noGrp="1"/>
          </p:cNvSpPr>
          <p:nvPr>
            <p:ph type="sldNum" sz="quarter" idx="10"/>
          </p:nvPr>
        </p:nvSpPr>
        <p:spPr/>
        <p:txBody>
          <a:bodyPr/>
          <a:lstStyle/>
          <a:p>
            <a:fld id="{84757A61-22D0-4A9C-95FE-C6FAB330C38D}" type="slidenum">
              <a:rPr lang="en-GB" smtClean="0"/>
              <a:t>29</a:t>
            </a:fld>
            <a:endParaRPr lang="en-GB"/>
          </a:p>
        </p:txBody>
      </p:sp>
    </p:spTree>
    <p:extLst>
      <p:ext uri="{BB962C8B-B14F-4D97-AF65-F5344CB8AC3E}">
        <p14:creationId xmlns:p14="http://schemas.microsoft.com/office/powerpoint/2010/main" val="42794649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0644" indent="-170644">
              <a:buFont typeface="Arial" panose="020B0604020202020204" pitchFamily="34" charset="0"/>
              <a:buChar char="•"/>
            </a:pPr>
            <a:r>
              <a:rPr lang="en-GB" dirty="0"/>
              <a:t>Morel and others’ campaigning</a:t>
            </a:r>
            <a:r>
              <a:rPr lang="en-GB" baseline="0" dirty="0"/>
              <a:t> did eventually bear fruit …</a:t>
            </a:r>
            <a:endParaRPr lang="en-GB" dirty="0"/>
          </a:p>
        </p:txBody>
      </p:sp>
      <p:sp>
        <p:nvSpPr>
          <p:cNvPr id="4" name="Slide Number Placeholder 3"/>
          <p:cNvSpPr>
            <a:spLocks noGrp="1"/>
          </p:cNvSpPr>
          <p:nvPr>
            <p:ph type="sldNum" sz="quarter" idx="10"/>
          </p:nvPr>
        </p:nvSpPr>
        <p:spPr/>
        <p:txBody>
          <a:bodyPr/>
          <a:lstStyle/>
          <a:p>
            <a:fld id="{84757A61-22D0-4A9C-95FE-C6FAB330C38D}" type="slidenum">
              <a:rPr lang="en-GB" smtClean="0"/>
              <a:t>30</a:t>
            </a:fld>
            <a:endParaRPr lang="en-GB"/>
          </a:p>
        </p:txBody>
      </p:sp>
    </p:spTree>
    <p:extLst>
      <p:ext uri="{BB962C8B-B14F-4D97-AF65-F5344CB8AC3E}">
        <p14:creationId xmlns:p14="http://schemas.microsoft.com/office/powerpoint/2010/main" val="31323153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2713" y="1685925"/>
            <a:ext cx="6072188" cy="4556125"/>
          </a:xfrm>
        </p:spPr>
      </p:sp>
      <p:sp>
        <p:nvSpPr>
          <p:cNvPr id="3" name="Notes Placeholder 2"/>
          <p:cNvSpPr>
            <a:spLocks noGrp="1"/>
          </p:cNvSpPr>
          <p:nvPr>
            <p:ph type="body" idx="1"/>
          </p:nvPr>
        </p:nvSpPr>
        <p:spPr/>
        <p:txBody>
          <a:bodyPr/>
          <a:lstStyle/>
          <a:p>
            <a:endParaRPr lang="en-GB" i="0" dirty="0"/>
          </a:p>
        </p:txBody>
      </p:sp>
      <p:sp>
        <p:nvSpPr>
          <p:cNvPr id="4" name="Slide Number Placeholder 3"/>
          <p:cNvSpPr>
            <a:spLocks noGrp="1"/>
          </p:cNvSpPr>
          <p:nvPr>
            <p:ph type="sldNum" sz="quarter" idx="5"/>
          </p:nvPr>
        </p:nvSpPr>
        <p:spPr/>
        <p:txBody>
          <a:bodyPr/>
          <a:lstStyle/>
          <a:p>
            <a:pPr marL="0" marR="0" lvl="0" indent="0" algn="r" defTabSz="901568" rtl="0" eaLnBrk="1" fontAlgn="auto" latinLnBrk="0" hangingPunct="1">
              <a:lnSpc>
                <a:spcPct val="100000"/>
              </a:lnSpc>
              <a:spcBef>
                <a:spcPts val="0"/>
              </a:spcBef>
              <a:spcAft>
                <a:spcPts val="0"/>
              </a:spcAft>
              <a:buClrTx/>
              <a:buSzTx/>
              <a:buFontTx/>
              <a:buNone/>
              <a:tabLst/>
              <a:defRPr/>
            </a:pPr>
            <a:fld id="{C9DF3834-AE5E-4216-B825-DD970B2831FA}"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01568"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20258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342900" indent="-342900" algn="just">
              <a:buFont typeface="Arial" panose="020B0604020202020204" pitchFamily="34" charset="0"/>
              <a:buChar char="•"/>
              <a:defRPr/>
            </a:pPr>
            <a:endParaRPr lang="en-GB" sz="400" dirty="0">
              <a:solidFill>
                <a:prstClr val="black"/>
              </a:solidFill>
              <a:cs typeface="Arial" charset="0"/>
            </a:endParaRPr>
          </a:p>
          <a:p>
            <a:pPr marL="342900" indent="-342900" algn="just">
              <a:buFont typeface="Arial" panose="020B0604020202020204" pitchFamily="34" charset="0"/>
              <a:buChar char="•"/>
              <a:defRPr/>
            </a:pPr>
            <a:r>
              <a:rPr lang="en-GB" sz="1200" dirty="0">
                <a:solidFill>
                  <a:prstClr val="black"/>
                </a:solidFill>
                <a:cs typeface="Arial" charset="0"/>
              </a:rPr>
              <a:t>Born of recognition that despite considerable advances, the retrospectively-christened First Wave of Feminism (namely, the campaign for women’s suffrage) did not achieve genuine equality with men nor evince full realisation of women’s potentiality politically, socially, culturally, economically, artistically, psychologically or sexually</a:t>
            </a:r>
          </a:p>
          <a:p>
            <a:pPr marL="342900" indent="-342900" algn="just">
              <a:buFont typeface="Arial" panose="020B0604020202020204" pitchFamily="34" charset="0"/>
              <a:buChar char="•"/>
              <a:defRPr/>
            </a:pPr>
            <a:endParaRPr lang="en-GB" sz="800" dirty="0">
              <a:solidFill>
                <a:prstClr val="black"/>
              </a:solidFill>
              <a:cs typeface="Arial" charset="0"/>
            </a:endParaRPr>
          </a:p>
          <a:p>
            <a:pPr marL="342900" indent="-342900" algn="just">
              <a:buFont typeface="Arial" panose="020B0604020202020204" pitchFamily="34" charset="0"/>
              <a:buChar char="•"/>
              <a:defRPr/>
            </a:pPr>
            <a:r>
              <a:rPr lang="en-GB" sz="1200" dirty="0">
                <a:solidFill>
                  <a:prstClr val="black"/>
                </a:solidFill>
                <a:cs typeface="Arial" charset="0"/>
              </a:rPr>
              <a:t>International, cultural, social, intellectual movement from 1960s–1990s(?): influences of Simone de Beauvoir’s </a:t>
            </a:r>
            <a:r>
              <a:rPr lang="en-GB" sz="1200" i="1" dirty="0">
                <a:solidFill>
                  <a:prstClr val="black"/>
                </a:solidFill>
                <a:cs typeface="Arial" charset="0"/>
              </a:rPr>
              <a:t>The Second Sex </a:t>
            </a:r>
            <a:r>
              <a:rPr lang="en-GB" sz="1200" dirty="0">
                <a:solidFill>
                  <a:prstClr val="black"/>
                </a:solidFill>
                <a:cs typeface="Arial" charset="0"/>
              </a:rPr>
              <a:t>(1949) on Kate Millett </a:t>
            </a:r>
            <a:r>
              <a:rPr lang="en-GB" sz="1200" i="1" dirty="0">
                <a:solidFill>
                  <a:prstClr val="black"/>
                </a:solidFill>
                <a:cs typeface="Arial" charset="0"/>
              </a:rPr>
              <a:t>Sexual Politics</a:t>
            </a:r>
            <a:r>
              <a:rPr lang="en-GB" sz="1200" dirty="0">
                <a:solidFill>
                  <a:prstClr val="black"/>
                </a:solidFill>
                <a:cs typeface="Arial" charset="0"/>
              </a:rPr>
              <a:t> (1970) Germaine Greer's </a:t>
            </a:r>
            <a:r>
              <a:rPr lang="en-GB" sz="1200" i="1" dirty="0">
                <a:solidFill>
                  <a:prstClr val="black"/>
                </a:solidFill>
                <a:cs typeface="Arial" charset="0"/>
              </a:rPr>
              <a:t>The Female Eunuch</a:t>
            </a:r>
            <a:r>
              <a:rPr lang="en-GB" sz="1200" dirty="0">
                <a:solidFill>
                  <a:prstClr val="black"/>
                </a:solidFill>
                <a:cs typeface="Arial" charset="0"/>
              </a:rPr>
              <a:t> (1970); Guerrilla Girls </a:t>
            </a:r>
            <a:r>
              <a:rPr lang="en-GB" sz="1000" dirty="0">
                <a:solidFill>
                  <a:prstClr val="black"/>
                </a:solidFill>
                <a:cs typeface="Arial" charset="0"/>
              </a:rPr>
              <a:t>(see 1985 poster below)</a:t>
            </a:r>
          </a:p>
          <a:p>
            <a:pPr eaLnBrk="1" hangingPunct="1">
              <a:spcBef>
                <a:spcPct val="0"/>
              </a:spcBef>
            </a:pPr>
            <a:endParaRPr lang="en-GB" altLang="en-US" dirty="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defRPr/>
            </a:pPr>
            <a:fld id="{C5B38AE0-EB58-45FF-BDFF-77721C7ACCA6}" type="slidenum">
              <a:rPr lang="en-GB" altLang="en-US" smtClean="0">
                <a:solidFill>
                  <a:srgbClr val="000000"/>
                </a:solidFill>
              </a:rPr>
              <a:pPr fontAlgn="base">
                <a:spcBef>
                  <a:spcPct val="0"/>
                </a:spcBef>
                <a:spcAft>
                  <a:spcPct val="0"/>
                </a:spcAft>
                <a:defRPr/>
              </a:pPr>
              <a:t>47</a:t>
            </a:fld>
            <a:endParaRPr lang="en-GB" altLang="en-US">
              <a:solidFill>
                <a:srgbClr val="000000"/>
              </a:solidFill>
            </a:endParaRPr>
          </a:p>
        </p:txBody>
      </p:sp>
    </p:spTree>
    <p:extLst>
      <p:ext uri="{BB962C8B-B14F-4D97-AF65-F5344CB8AC3E}">
        <p14:creationId xmlns:p14="http://schemas.microsoft.com/office/powerpoint/2010/main" val="28193605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D386BE-71CF-4281-ABDB-F8D66FBE33EF}" type="slidenum">
              <a:rPr lang="en-GB" smtClean="0"/>
              <a:t>53</a:t>
            </a:fld>
            <a:endParaRPr lang="en-GB"/>
          </a:p>
        </p:txBody>
      </p:sp>
    </p:spTree>
    <p:extLst>
      <p:ext uri="{BB962C8B-B14F-4D97-AF65-F5344CB8AC3E}">
        <p14:creationId xmlns:p14="http://schemas.microsoft.com/office/powerpoint/2010/main" val="40624447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D386BE-71CF-4281-ABDB-F8D66FBE33EF}" type="slidenum">
              <a:rPr lang="en-GB" smtClean="0"/>
              <a:t>55</a:t>
            </a:fld>
            <a:endParaRPr lang="en-GB"/>
          </a:p>
        </p:txBody>
      </p:sp>
    </p:spTree>
    <p:extLst>
      <p:ext uri="{BB962C8B-B14F-4D97-AF65-F5344CB8AC3E}">
        <p14:creationId xmlns:p14="http://schemas.microsoft.com/office/powerpoint/2010/main" val="20181228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24D6D8-85A7-42D0-AA7D-D7B9AB563DE1}" type="slidenum">
              <a:rPr lang="en-US" smtClean="0"/>
              <a:t>60</a:t>
            </a:fld>
            <a:endParaRPr lang="en-US"/>
          </a:p>
        </p:txBody>
      </p:sp>
    </p:spTree>
    <p:extLst>
      <p:ext uri="{BB962C8B-B14F-4D97-AF65-F5344CB8AC3E}">
        <p14:creationId xmlns:p14="http://schemas.microsoft.com/office/powerpoint/2010/main" val="7501097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24D6D8-85A7-42D0-AA7D-D7B9AB563DE1}" type="slidenum">
              <a:rPr lang="en-US" smtClean="0"/>
              <a:t>61</a:t>
            </a:fld>
            <a:endParaRPr lang="en-US"/>
          </a:p>
        </p:txBody>
      </p:sp>
    </p:spTree>
    <p:extLst>
      <p:ext uri="{BB962C8B-B14F-4D97-AF65-F5344CB8AC3E}">
        <p14:creationId xmlns:p14="http://schemas.microsoft.com/office/powerpoint/2010/main" val="35055761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E24D6D8-85A7-42D0-AA7D-D7B9AB563DE1}" type="slidenum">
              <a:rPr lang="en-US" smtClean="0"/>
              <a:t>62</a:t>
            </a:fld>
            <a:endParaRPr lang="en-US"/>
          </a:p>
        </p:txBody>
      </p:sp>
    </p:spTree>
    <p:extLst>
      <p:ext uri="{BB962C8B-B14F-4D97-AF65-F5344CB8AC3E}">
        <p14:creationId xmlns:p14="http://schemas.microsoft.com/office/powerpoint/2010/main" val="2139434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D386BE-71CF-4281-ABDB-F8D66FBE33EF}" type="slidenum">
              <a:rPr lang="en-GB" smtClean="0"/>
              <a:t>66</a:t>
            </a:fld>
            <a:endParaRPr lang="en-GB"/>
          </a:p>
        </p:txBody>
      </p:sp>
    </p:spTree>
    <p:extLst>
      <p:ext uri="{BB962C8B-B14F-4D97-AF65-F5344CB8AC3E}">
        <p14:creationId xmlns:p14="http://schemas.microsoft.com/office/powerpoint/2010/main" val="9177598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3D386BE-71CF-4281-ABDB-F8D66FBE33EF}" type="slidenum">
              <a:rPr lang="en-GB" smtClean="0"/>
              <a:t>67</a:t>
            </a:fld>
            <a:endParaRPr lang="en-GB"/>
          </a:p>
        </p:txBody>
      </p:sp>
    </p:spTree>
    <p:extLst>
      <p:ext uri="{BB962C8B-B14F-4D97-AF65-F5344CB8AC3E}">
        <p14:creationId xmlns:p14="http://schemas.microsoft.com/office/powerpoint/2010/main" val="3773501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30FC8DF-D682-473B-8D33-C11242F5D8BF}" type="datetimeFigureOut">
              <a:rPr lang="en-GB" smtClean="0"/>
              <a:t>14/12/2021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3081748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0FC8DF-D682-473B-8D33-C11242F5D8BF}" type="datetimeFigureOut">
              <a:rPr lang="en-GB" smtClean="0"/>
              <a:t>14/12/2021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2690419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0FC8DF-D682-473B-8D33-C11242F5D8BF}" type="datetimeFigureOut">
              <a:rPr lang="en-GB" smtClean="0"/>
              <a:t>14/12/2021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3282410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30FC8DF-D682-473B-8D33-C11242F5D8BF}" type="datetimeFigureOut">
              <a:rPr lang="en-GB" smtClean="0"/>
              <a:t>14/12/2021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3847186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30FC8DF-D682-473B-8D33-C11242F5D8BF}" type="datetimeFigureOut">
              <a:rPr lang="en-GB" smtClean="0"/>
              <a:t>14/12/2021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3035487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30FC8DF-D682-473B-8D33-C11242F5D8BF}" type="datetimeFigureOut">
              <a:rPr lang="en-GB" smtClean="0"/>
              <a:t>14/12/2021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1843938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0FC8DF-D682-473B-8D33-C11242F5D8BF}" type="datetimeFigureOut">
              <a:rPr lang="en-GB" smtClean="0"/>
              <a:t>14/12/2021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28445155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0FC8DF-D682-473B-8D33-C11242F5D8BF}" type="datetimeFigureOut">
              <a:rPr lang="en-GB" smtClean="0"/>
              <a:t>14/12/2021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22161863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30FC8DF-D682-473B-8D33-C11242F5D8BF}" type="datetimeFigureOut">
              <a:rPr lang="en-GB" smtClean="0"/>
              <a:t>14/12/2021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719112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0FC8DF-D682-473B-8D33-C11242F5D8BF}" type="datetimeFigureOut">
              <a:rPr lang="en-GB" smtClean="0"/>
              <a:t>14/12/2021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829674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30FC8DF-D682-473B-8D33-C11242F5D8BF}" type="datetimeFigureOut">
              <a:rPr lang="en-GB" smtClean="0"/>
              <a:t>14/12/2021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3735F0-7832-4F93-ADBC-771C14E6156D}" type="slidenum">
              <a:rPr lang="en-GB" smtClean="0"/>
              <a:t>‹#›</a:t>
            </a:fld>
            <a:endParaRPr lang="en-GB"/>
          </a:p>
        </p:txBody>
      </p:sp>
    </p:spTree>
    <p:extLst>
      <p:ext uri="{BB962C8B-B14F-4D97-AF65-F5344CB8AC3E}">
        <p14:creationId xmlns:p14="http://schemas.microsoft.com/office/powerpoint/2010/main" val="617168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0FC8DF-D682-473B-8D33-C11242F5D8BF}" type="datetimeFigureOut">
              <a:rPr lang="en-GB" smtClean="0"/>
              <a:t>14/12/2021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3735F0-7832-4F93-ADBC-771C14E6156D}" type="slidenum">
              <a:rPr lang="en-GB" smtClean="0"/>
              <a:t>‹#›</a:t>
            </a:fld>
            <a:endParaRPr lang="en-GB"/>
          </a:p>
        </p:txBody>
      </p:sp>
    </p:spTree>
    <p:extLst>
      <p:ext uri="{BB962C8B-B14F-4D97-AF65-F5344CB8AC3E}">
        <p14:creationId xmlns:p14="http://schemas.microsoft.com/office/powerpoint/2010/main" val="1001046073"/>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hyperlink" Target="http://mlk-kpp01.stanford.edu/index.php/encyclopedia/documentsentry/doc_beyond_vietna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hyperlink" Target="http://mlk-kpp01.stanford.edu/index.php/encyclopedia/documentsentry/doc_beyond_vietna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video" Target="https://www.youtube.com/embed/RB-1nDmHJ_8?feature=oembed"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7.xml"/><Relationship Id="rId1" Type="http://schemas.openxmlformats.org/officeDocument/2006/relationships/video" Target="https://www.youtube.com/embed/_DnVvcYCW0s?feature=oembed"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22.xml.rels><?xml version="1.0" encoding="UTF-8" standalone="yes"?>
<Relationships xmlns="http://schemas.openxmlformats.org/package/2006/relationships"><Relationship Id="rId3" Type="http://schemas.openxmlformats.org/officeDocument/2006/relationships/hyperlink" Target="The%20Revolt%20of%20the%20Black%20Athlete" TargetMode="External"/><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2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 Id="rId5" Type="http://schemas.openxmlformats.org/officeDocument/2006/relationships/image" Target="../media/image53.png"/><Relationship Id="rId4" Type="http://schemas.openxmlformats.org/officeDocument/2006/relationships/image" Target="../media/image52.png"/></Relationships>
</file>

<file path=ppt/slides/_rels/slide2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2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 Id="rId5" Type="http://schemas.openxmlformats.org/officeDocument/2006/relationships/image" Target="../media/image60.png"/><Relationship Id="rId4" Type="http://schemas.openxmlformats.org/officeDocument/2006/relationships/image" Target="../media/image59.png"/></Relationships>
</file>

<file path=ppt/slides/_rels/slide2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65.png"/><Relationship Id="rId4" Type="http://schemas.openxmlformats.org/officeDocument/2006/relationships/image" Target="../media/image64.png"/></Relationships>
</file>

<file path=ppt/slides/_rels/slide3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68.png"/><Relationship Id="rId4" Type="http://schemas.openxmlformats.org/officeDocument/2006/relationships/image" Target="../media/image67.png"/></Relationships>
</file>

<file path=ppt/slides/_rels/slide3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 Id="rId5" Type="http://schemas.openxmlformats.org/officeDocument/2006/relationships/image" Target="../media/image76.png"/><Relationship Id="rId4" Type="http://schemas.openxmlformats.org/officeDocument/2006/relationships/image" Target="../media/image75.png"/></Relationships>
</file>

<file path=ppt/slides/_rels/slide34.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 Id="rId6" Type="http://schemas.openxmlformats.org/officeDocument/2006/relationships/image" Target="../media/image79.png"/><Relationship Id="rId5" Type="http://schemas.openxmlformats.org/officeDocument/2006/relationships/hyperlink" Target="https://www.youtube.com/watch?v=koCIfTiqCsA" TargetMode="External"/><Relationship Id="rId4" Type="http://schemas.openxmlformats.org/officeDocument/2006/relationships/hyperlink" Target="https://www.youtube.com/watch?v=WP1zKat-x4s"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2.xml"/><Relationship Id="rId5" Type="http://schemas.openxmlformats.org/officeDocument/2006/relationships/image" Target="../media/image85.png"/><Relationship Id="rId4" Type="http://schemas.openxmlformats.org/officeDocument/2006/relationships/image" Target="../media/image84.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2.xml"/><Relationship Id="rId4" Type="http://schemas.openxmlformats.org/officeDocument/2006/relationships/image" Target="../media/image88.png"/></Relationships>
</file>

<file path=ppt/slides/_rels/slide39.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slideLayout" Target="../slideLayouts/slideLayout2.xml"/><Relationship Id="rId1" Type="http://schemas.openxmlformats.org/officeDocument/2006/relationships/video" Target="https://www.youtube.com/embed/tfCupHW8W44?feature=oembed"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2.xml"/><Relationship Id="rId5" Type="http://schemas.openxmlformats.org/officeDocument/2006/relationships/image" Target="../media/image98.png"/><Relationship Id="rId4" Type="http://schemas.openxmlformats.org/officeDocument/2006/relationships/image" Target="../media/image97.png"/></Relationships>
</file>

<file path=ppt/slides/_rels/slide45.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slideLayout" Target="../slideLayouts/slideLayout2.xml"/><Relationship Id="rId1" Type="http://schemas.openxmlformats.org/officeDocument/2006/relationships/video" Target="https://www.youtube.com/embed/sUpY8PZlgV8?feature=oembed" TargetMode="External"/></Relationships>
</file>

<file path=ppt/slides/_rels/slide46.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slideLayout" Target="../slideLayouts/slideLayout2.xml"/><Relationship Id="rId1" Type="http://schemas.openxmlformats.org/officeDocument/2006/relationships/video" Target="https://www.youtube.com/embed/6RIm3dpdYsU?start=120&amp;feature=oembed"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02.png"/></Relationships>
</file>

<file path=ppt/slides/_rels/slide48.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06.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109.png"/></Relationships>
</file>

<file path=ppt/slides/_rels/slide61.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image" Target="../media/image110.jpeg"/></Relationships>
</file>

<file path=ppt/slides/_rels/slide62.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image" Target="../media/image110.jpeg"/></Relationships>
</file>

<file path=ppt/slides/_rels/slide63.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image" Target="../media/image113.png"/><Relationship Id="rId7" Type="http://schemas.openxmlformats.org/officeDocument/2006/relationships/image" Target="../media/image117.png"/><Relationship Id="rId2" Type="http://schemas.openxmlformats.org/officeDocument/2006/relationships/image" Target="../media/image112.png"/><Relationship Id="rId1" Type="http://schemas.openxmlformats.org/officeDocument/2006/relationships/slideLayout" Target="../slideLayouts/slideLayout2.xml"/><Relationship Id="rId6" Type="http://schemas.openxmlformats.org/officeDocument/2006/relationships/image" Target="../media/image116.png"/><Relationship Id="rId5" Type="http://schemas.openxmlformats.org/officeDocument/2006/relationships/image" Target="../media/image115.png"/><Relationship Id="rId4" Type="http://schemas.openxmlformats.org/officeDocument/2006/relationships/image" Target="../media/image114.png"/><Relationship Id="rId9" Type="http://schemas.openxmlformats.org/officeDocument/2006/relationships/image" Target="../media/image119.png"/></Relationships>
</file>

<file path=ppt/slides/_rels/slide65.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23.png"/><Relationship Id="rId4" Type="http://schemas.openxmlformats.org/officeDocument/2006/relationships/image" Target="../media/image122.png"/></Relationships>
</file>

<file path=ppt/slides/_rels/slide67.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25.png"/></Relationships>
</file>

<file path=ppt/slides/_rels/slide68.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slideLayout" Target="../slideLayouts/slideLayout2.xml"/><Relationship Id="rId1" Type="http://schemas.openxmlformats.org/officeDocument/2006/relationships/video" Target="https://www.youtube.com/embed/rdyU3tRJO5A?feature=oemb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4476" y="0"/>
            <a:ext cx="6124574" cy="7915274"/>
          </a:xfrm>
          <a:solidFill>
            <a:schemeClr val="tx1">
              <a:alpha val="70000"/>
            </a:schemeClr>
          </a:solidFill>
        </p:spPr>
        <p:txBody>
          <a:bodyPr>
            <a:normAutofit/>
          </a:bodyPr>
          <a:lstStyle/>
          <a:p>
            <a:r>
              <a:rPr lang="en-GB" sz="2800" dirty="0">
                <a:solidFill>
                  <a:schemeClr val="bg1"/>
                </a:solidFill>
                <a:latin typeface="Cooper Black" panose="0208090404030B020404" pitchFamily="18" charset="0"/>
              </a:rPr>
              <a:t>HPHI5006, 6006</a:t>
            </a:r>
            <a:br>
              <a:rPr lang="en-GB" sz="2800" dirty="0"/>
            </a:br>
            <a:r>
              <a:rPr lang="en-GB" sz="2800" dirty="0">
                <a:solidFill>
                  <a:srgbClr val="00B050"/>
                </a:solidFill>
                <a:latin typeface="Cooper Black" panose="0208090404030B020404" pitchFamily="18" charset="0"/>
              </a:rPr>
              <a:t>Routes &amp; Roots of the Black Atlantic</a:t>
            </a:r>
            <a:br>
              <a:rPr lang="en-GB" sz="2800" dirty="0">
                <a:solidFill>
                  <a:srgbClr val="00B0F0"/>
                </a:solidFill>
                <a:latin typeface="Cooper Black" panose="0208090404030B020404" pitchFamily="18" charset="0"/>
              </a:rPr>
            </a:br>
            <a:br>
              <a:rPr lang="en-GB" sz="1500" dirty="0">
                <a:solidFill>
                  <a:srgbClr val="00B0F0"/>
                </a:solidFill>
                <a:latin typeface="Cooper Black" panose="0208090404030B020404" pitchFamily="18" charset="0"/>
              </a:rPr>
            </a:br>
            <a:br>
              <a:rPr lang="en-GB" sz="1500" dirty="0">
                <a:solidFill>
                  <a:srgbClr val="00B0F0"/>
                </a:solidFill>
                <a:latin typeface="Cooper Black" panose="0208090404030B020404" pitchFamily="18" charset="0"/>
              </a:rPr>
            </a:br>
            <a:r>
              <a:rPr lang="en-GB" sz="3000" dirty="0">
                <a:solidFill>
                  <a:srgbClr val="FF0000"/>
                </a:solidFill>
                <a:latin typeface="Cooper Black" panose="0208090404030B020404" pitchFamily="18" charset="0"/>
              </a:rPr>
              <a:t>Lecture 14: Cultures of the Civil Rights Movement</a:t>
            </a:r>
            <a:br>
              <a:rPr lang="en-GB" sz="3000" dirty="0">
                <a:solidFill>
                  <a:srgbClr val="FF0000"/>
                </a:solidFill>
                <a:latin typeface="Cooper Black" panose="0208090404030B020404" pitchFamily="18" charset="0"/>
              </a:rPr>
            </a:br>
            <a:br>
              <a:rPr lang="en-GB" sz="3000" dirty="0">
                <a:solidFill>
                  <a:srgbClr val="FF0000"/>
                </a:solidFill>
                <a:latin typeface="Cooper Black" panose="0208090404030B020404" pitchFamily="18" charset="0"/>
              </a:rPr>
            </a:br>
            <a:r>
              <a:rPr lang="en-GB" sz="3000" dirty="0">
                <a:solidFill>
                  <a:srgbClr val="FF0000"/>
                </a:solidFill>
                <a:latin typeface="Cooper Black" panose="0208090404030B020404" pitchFamily="18" charset="0"/>
              </a:rPr>
              <a:t>  </a:t>
            </a:r>
            <a:r>
              <a:rPr lang="en-GB" sz="3000" dirty="0">
                <a:solidFill>
                  <a:srgbClr val="FFFF00"/>
                </a:solidFill>
                <a:latin typeface="Cooper Black" panose="0208090404030B020404" pitchFamily="18" charset="0"/>
              </a:rPr>
              <a:t>Part One: </a:t>
            </a:r>
            <a:br>
              <a:rPr lang="en-GB" sz="3000" dirty="0">
                <a:solidFill>
                  <a:srgbClr val="FFFF00"/>
                </a:solidFill>
                <a:latin typeface="Cooper Black" panose="0208090404030B020404" pitchFamily="18" charset="0"/>
              </a:rPr>
            </a:br>
            <a:r>
              <a:rPr lang="en-GB" sz="3000" dirty="0">
                <a:solidFill>
                  <a:srgbClr val="FFFF00"/>
                </a:solidFill>
                <a:latin typeface="Cooper Black" panose="0208090404030B020404" pitchFamily="18" charset="0"/>
              </a:rPr>
              <a:t>African Americans and the Vietnam War </a:t>
            </a:r>
            <a:br>
              <a:rPr lang="en-GB" sz="3000" dirty="0">
                <a:solidFill>
                  <a:srgbClr val="FF0000"/>
                </a:solidFill>
                <a:latin typeface="Cooper Black" panose="0208090404030B020404" pitchFamily="18" charset="0"/>
              </a:rPr>
            </a:br>
            <a:br>
              <a:rPr lang="en-GB" sz="3000" dirty="0">
                <a:solidFill>
                  <a:srgbClr val="FF0000"/>
                </a:solidFill>
                <a:latin typeface="Cooper Black" panose="0208090404030B020404" pitchFamily="18" charset="0"/>
              </a:rPr>
            </a:br>
            <a:br>
              <a:rPr lang="en-GB" sz="3000" dirty="0">
                <a:solidFill>
                  <a:srgbClr val="FF0000"/>
                </a:solidFill>
                <a:latin typeface="Cooper Black" panose="0208090404030B020404" pitchFamily="18" charset="0"/>
              </a:rPr>
            </a:br>
            <a:br>
              <a:rPr lang="en-GB" sz="3000" dirty="0">
                <a:solidFill>
                  <a:srgbClr val="FF0000"/>
                </a:solidFill>
                <a:latin typeface="Cooper Black" panose="0208090404030B020404" pitchFamily="18" charset="0"/>
              </a:rPr>
            </a:br>
            <a:endParaRPr lang="en-GB" dirty="0">
              <a:solidFill>
                <a:srgbClr val="FF0000"/>
              </a:solidFill>
              <a:latin typeface="Cooper Black" panose="0208090404030B020404" pitchFamily="18" charset="0"/>
            </a:endParaRPr>
          </a:p>
        </p:txBody>
      </p:sp>
    </p:spTree>
    <p:extLst>
      <p:ext uri="{BB962C8B-B14F-4D97-AF65-F5344CB8AC3E}">
        <p14:creationId xmlns:p14="http://schemas.microsoft.com/office/powerpoint/2010/main" val="3122938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3894"/>
            <a:ext cx="9144000" cy="1588806"/>
          </a:xfrm>
          <a:prstGeom prst="rect">
            <a:avLst/>
          </a:prstGeom>
          <a:noFill/>
        </p:spPr>
        <p:txBody>
          <a:bodyPr wrap="square" lIns="540000" tIns="360000" rIns="540000" bIns="360000" rtlCol="0">
            <a:spAutoFit/>
          </a:bodyPr>
          <a:lstStyle/>
          <a:p>
            <a:pPr algn="ctr"/>
            <a:r>
              <a:rPr lang="en-GB" sz="2800" dirty="0">
                <a:solidFill>
                  <a:srgbClr val="FFFF00"/>
                </a:solidFill>
                <a:latin typeface="Cooper Black" panose="0208090404030B020404" pitchFamily="18" charset="0"/>
              </a:rPr>
              <a:t>Wars of Decolonisation: Algerian War of Independence (1954–1962)</a:t>
            </a:r>
          </a:p>
        </p:txBody>
      </p:sp>
      <p:pic>
        <p:nvPicPr>
          <p:cNvPr id="4" name="Picture 2" descr="http://wps.ablongman.com/wps/media/objects/262/268312/art/figures/KISH616.jpg"/>
          <p:cNvPicPr>
            <a:picLocks noChangeAspect="1" noChangeArrowheads="1"/>
          </p:cNvPicPr>
          <p:nvPr/>
        </p:nvPicPr>
        <p:blipFill rotWithShape="1">
          <a:blip r:embed="rId3">
            <a:extLst>
              <a:ext uri="{28A0092B-C50C-407E-A947-70E740481C1C}">
                <a14:useLocalDpi xmlns:a14="http://schemas.microsoft.com/office/drawing/2010/main" val="0"/>
              </a:ext>
            </a:extLst>
          </a:blip>
          <a:srcRect b="11318"/>
          <a:stretch/>
        </p:blipFill>
        <p:spPr bwMode="auto">
          <a:xfrm>
            <a:off x="4139952" y="1325514"/>
            <a:ext cx="5004048" cy="284041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505624"/>
            <a:ext cx="4355976" cy="43668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22494" y="4141870"/>
            <a:ext cx="3621505" cy="27161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7984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5548" y="-24204"/>
            <a:ext cx="9144000" cy="1157918"/>
          </a:xfrm>
          <a:prstGeom prst="rect">
            <a:avLst/>
          </a:prstGeom>
          <a:noFill/>
        </p:spPr>
        <p:txBody>
          <a:bodyPr wrap="square" lIns="540000" tIns="360000" rIns="540000" bIns="360000" rtlCol="0">
            <a:spAutoFit/>
          </a:bodyPr>
          <a:lstStyle/>
          <a:p>
            <a:pPr algn="ctr"/>
            <a:r>
              <a:rPr lang="en-GB" sz="2800" dirty="0">
                <a:solidFill>
                  <a:srgbClr val="FFFF00"/>
                </a:solidFill>
                <a:latin typeface="Cooper Black" panose="0208090404030B020404" pitchFamily="18" charset="0"/>
              </a:rPr>
              <a:t>First Indochina War (1946–1954)</a:t>
            </a:r>
          </a:p>
        </p:txBody>
      </p:sp>
      <p:sp>
        <p:nvSpPr>
          <p:cNvPr id="5" name="TextBox 4"/>
          <p:cNvSpPr txBox="1"/>
          <p:nvPr/>
        </p:nvSpPr>
        <p:spPr>
          <a:xfrm>
            <a:off x="2991475" y="3933056"/>
            <a:ext cx="2068156" cy="2210175"/>
          </a:xfrm>
          <a:prstGeom prst="rect">
            <a:avLst/>
          </a:prstGeom>
          <a:noFill/>
        </p:spPr>
        <p:txBody>
          <a:bodyPr wrap="square" lIns="180000" tIns="180000" rIns="180000" bIns="180000" rtlCol="0">
            <a:spAutoFit/>
          </a:bodyPr>
          <a:lstStyle/>
          <a:p>
            <a:pPr algn="r"/>
            <a:r>
              <a:rPr lang="en-GB" sz="1200" dirty="0"/>
              <a:t>French legionnaire in Vietnam, with US-made tank in background, 1954; </a:t>
            </a:r>
            <a:r>
              <a:rPr lang="en-GB" sz="1200" dirty="0" err="1"/>
              <a:t>Ho</a:t>
            </a:r>
            <a:r>
              <a:rPr lang="en-GB" sz="1200" dirty="0"/>
              <a:t> Chi Minh with military advisors, before battle of Battle of </a:t>
            </a:r>
            <a:r>
              <a:rPr lang="en-GB" sz="1200" dirty="0" err="1"/>
              <a:t>Dien</a:t>
            </a:r>
            <a:r>
              <a:rPr lang="en-GB" sz="1200" dirty="0"/>
              <a:t> Bien </a:t>
            </a:r>
            <a:r>
              <a:rPr lang="en-GB" sz="1200" dirty="0" err="1"/>
              <a:t>Phu</a:t>
            </a:r>
            <a:r>
              <a:rPr lang="en-GB" sz="1200" dirty="0"/>
              <a:t>,</a:t>
            </a:r>
          </a:p>
          <a:p>
            <a:pPr algn="r"/>
            <a:r>
              <a:rPr lang="en-GB" sz="1200" dirty="0"/>
              <a:t> 1954; Viet Minh troops fly flag during decisive victory in Battle of </a:t>
            </a:r>
            <a:r>
              <a:rPr lang="en-GB" sz="1200" dirty="0" err="1"/>
              <a:t>Dien</a:t>
            </a:r>
            <a:r>
              <a:rPr lang="en-GB" sz="1200" dirty="0"/>
              <a:t> Bien </a:t>
            </a:r>
            <a:r>
              <a:rPr lang="en-GB" sz="1200" dirty="0" err="1"/>
              <a:t>Phu</a:t>
            </a:r>
            <a:r>
              <a:rPr lang="en-GB" sz="1200" dirty="0"/>
              <a:t>, 1954 </a:t>
            </a:r>
          </a:p>
        </p:txBody>
      </p:sp>
      <p:pic>
        <p:nvPicPr>
          <p:cNvPr id="6" name="Picture 2" descr="http://wps.ablongman.com/wps/media/objects/262/268312/art/figures/KISH616.jpg"/>
          <p:cNvPicPr>
            <a:picLocks noChangeAspect="1" noChangeArrowheads="1"/>
          </p:cNvPicPr>
          <p:nvPr/>
        </p:nvPicPr>
        <p:blipFill rotWithShape="1">
          <a:blip r:embed="rId3">
            <a:extLst>
              <a:ext uri="{28A0092B-C50C-407E-A947-70E740481C1C}">
                <a14:useLocalDpi xmlns:a14="http://schemas.microsoft.com/office/drawing/2010/main" val="0"/>
              </a:ext>
            </a:extLst>
          </a:blip>
          <a:srcRect b="11318"/>
          <a:stretch/>
        </p:blipFill>
        <p:spPr bwMode="auto">
          <a:xfrm>
            <a:off x="4139952" y="1092637"/>
            <a:ext cx="5004048" cy="2840419"/>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 y="3212976"/>
            <a:ext cx="2916018" cy="36450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60059" y="3933056"/>
            <a:ext cx="3883942" cy="29249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548" y="1092638"/>
            <a:ext cx="3332316" cy="22234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1106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505455"/>
            <a:ext cx="9144000" cy="5188852"/>
          </a:xfrm>
          <a:prstGeom prst="rect">
            <a:avLst/>
          </a:prstGeom>
          <a:noFill/>
        </p:spPr>
        <p:txBody>
          <a:bodyPr wrap="square" lIns="405000" tIns="270000" rIns="405000" bIns="270000" rtlCol="0">
            <a:spAutoFit/>
          </a:bodyPr>
          <a:lstStyle/>
          <a:p>
            <a:endParaRPr lang="en-GB" sz="1275" dirty="0"/>
          </a:p>
          <a:p>
            <a:endParaRPr lang="en-GB" sz="1275" dirty="0"/>
          </a:p>
          <a:p>
            <a:endParaRPr lang="en-GB" sz="1275" dirty="0"/>
          </a:p>
          <a:p>
            <a:endParaRPr lang="en-GB" sz="1275" dirty="0"/>
          </a:p>
          <a:p>
            <a:endParaRPr lang="en-GB" sz="1275" dirty="0"/>
          </a:p>
          <a:p>
            <a:endParaRPr lang="en-GB" sz="1275" dirty="0"/>
          </a:p>
          <a:p>
            <a:endParaRPr lang="en-GB" sz="1275" dirty="0"/>
          </a:p>
          <a:p>
            <a:endParaRPr lang="en-GB" sz="1275" dirty="0"/>
          </a:p>
          <a:p>
            <a:endParaRPr lang="en-GB" sz="1275" dirty="0"/>
          </a:p>
          <a:p>
            <a:endParaRPr lang="en-GB" sz="1275" dirty="0"/>
          </a:p>
          <a:p>
            <a:endParaRPr lang="en-GB" sz="1275" dirty="0"/>
          </a:p>
          <a:p>
            <a:endParaRPr lang="en-GB" sz="1275" dirty="0"/>
          </a:p>
          <a:p>
            <a:endParaRPr lang="en-GB" sz="1275" dirty="0"/>
          </a:p>
          <a:p>
            <a:pPr marL="214313" indent="-214313">
              <a:buFont typeface="Arial" panose="020B0604020202020204" pitchFamily="34" charset="0"/>
              <a:buChar char="•"/>
            </a:pPr>
            <a:endParaRPr lang="en-GB" sz="1600" dirty="0"/>
          </a:p>
          <a:p>
            <a:pPr marL="214313" indent="-214313">
              <a:buFont typeface="Arial" panose="020B0604020202020204" pitchFamily="34" charset="0"/>
              <a:buChar char="•"/>
            </a:pPr>
            <a:endParaRPr lang="en-GB" sz="800" dirty="0"/>
          </a:p>
          <a:p>
            <a:pPr marL="214313" indent="-214313">
              <a:buFont typeface="Arial" panose="020B0604020202020204" pitchFamily="34" charset="0"/>
              <a:buChar char="•"/>
            </a:pPr>
            <a:r>
              <a:rPr lang="en-GB" sz="1600" b="1" dirty="0"/>
              <a:t>US Military ‘advisers’ present in Vietnam  959—1964; military deployment after Gulf of Tonkin incident, August 1964</a:t>
            </a:r>
          </a:p>
          <a:p>
            <a:pPr marL="214313" indent="-214313">
              <a:buFont typeface="Arial" panose="020B0604020202020204" pitchFamily="34" charset="0"/>
              <a:buChar char="•"/>
            </a:pPr>
            <a:r>
              <a:rPr lang="en-GB" sz="1600" b="1" dirty="0"/>
              <a:t>No. p  US military personnel deployed =   2.7 million; peak at 536,000 in 1968.  </a:t>
            </a:r>
          </a:p>
          <a:p>
            <a:pPr marL="214313" indent="-214313">
              <a:buFont typeface="Arial" panose="020B0604020202020204" pitchFamily="34" charset="0"/>
              <a:buChar char="•"/>
            </a:pPr>
            <a:r>
              <a:rPr lang="en-GB" sz="1600" b="1" dirty="0"/>
              <a:t>648,500 (about 25%) of total forces were draftees.</a:t>
            </a:r>
          </a:p>
          <a:p>
            <a:pPr marL="214313" indent="-214313">
              <a:buFont typeface="Arial" panose="020B0604020202020204" pitchFamily="34" charset="0"/>
              <a:buChar char="•"/>
            </a:pPr>
            <a:r>
              <a:rPr lang="en-GB" sz="1600" b="1" dirty="0"/>
              <a:t>US casualties totalled 58,220 dead, 303,644 wounded</a:t>
            </a:r>
          </a:p>
          <a:p>
            <a:pPr marL="214313" indent="-214313">
              <a:buFont typeface="Arial" panose="020B0604020202020204" pitchFamily="34" charset="0"/>
              <a:buChar char="•"/>
            </a:pPr>
            <a:r>
              <a:rPr lang="en-GB" sz="1600" b="1" dirty="0"/>
              <a:t>Widespread opposition to involvement in Vietnam in US; intersections with Civil Rights movement, Black Power, student protests, Sixties counterculture (hippies, Weathermen</a:t>
            </a:r>
            <a:r>
              <a:rPr lang="en-GB" sz="1275" b="1" dirty="0"/>
              <a:t>)</a:t>
            </a:r>
            <a:endParaRPr lang="en-GB" sz="1350" b="1"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7058" y="1351119"/>
            <a:ext cx="2716942" cy="17886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713" y="1387340"/>
            <a:ext cx="2574317" cy="17162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53482" y="2820875"/>
            <a:ext cx="1982327" cy="15426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51954" y="1411488"/>
            <a:ext cx="1339453" cy="1764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21680" y="2684846"/>
            <a:ext cx="1311883" cy="1814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32942" y="2803926"/>
            <a:ext cx="2817019" cy="17835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a:extLst>
              <a:ext uri="{FF2B5EF4-FFF2-40B4-BE49-F238E27FC236}">
                <a16:creationId xmlns:a16="http://schemas.microsoft.com/office/drawing/2014/main" id="{1BE31A71-9E75-442F-8046-957F9EADF964}"/>
              </a:ext>
            </a:extLst>
          </p:cNvPr>
          <p:cNvSpPr txBox="1"/>
          <p:nvPr/>
        </p:nvSpPr>
        <p:spPr>
          <a:xfrm>
            <a:off x="-15548" y="-24204"/>
            <a:ext cx="9144000" cy="1588806"/>
          </a:xfrm>
          <a:prstGeom prst="rect">
            <a:avLst/>
          </a:prstGeom>
          <a:noFill/>
        </p:spPr>
        <p:txBody>
          <a:bodyPr wrap="square" lIns="540000" tIns="360000" rIns="540000" bIns="360000" rtlCol="0">
            <a:spAutoFit/>
          </a:bodyPr>
          <a:lstStyle/>
          <a:p>
            <a:pPr algn="ctr"/>
            <a:r>
              <a:rPr lang="en-GB" sz="2800" dirty="0">
                <a:solidFill>
                  <a:srgbClr val="FFFF00"/>
                </a:solidFill>
                <a:latin typeface="Cooper Black" panose="0208090404030B020404" pitchFamily="18" charset="0"/>
              </a:rPr>
              <a:t>Vietnam War aka Second Indochina War (1955–1975)</a:t>
            </a:r>
          </a:p>
        </p:txBody>
      </p:sp>
    </p:spTree>
    <p:extLst>
      <p:ext uri="{BB962C8B-B14F-4D97-AF65-F5344CB8AC3E}">
        <p14:creationId xmlns:p14="http://schemas.microsoft.com/office/powerpoint/2010/main" val="22041625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2082" y="-3083"/>
            <a:ext cx="8892406" cy="3687503"/>
          </a:xfrm>
          <a:prstGeom prst="rect">
            <a:avLst/>
          </a:prstGeom>
          <a:noFill/>
        </p:spPr>
        <p:txBody>
          <a:bodyPr wrap="square" lIns="360000" tIns="180000" rIns="360000" bIns="18000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00"/>
                </a:solidFill>
                <a:effectLst/>
                <a:uLnTx/>
                <a:uFillTx/>
                <a:latin typeface="Cooper Black" panose="0208090404030B020404" pitchFamily="18" charset="0"/>
                <a:ea typeface="+mn-ea"/>
                <a:cs typeface="Arial" pitchFamily="34" charset="0"/>
              </a:rPr>
              <a:t>Black Opposition to the War: Martin Luther King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FFFF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p:txBody>
      </p:sp>
      <p:sp>
        <p:nvSpPr>
          <p:cNvPr id="9" name="TextBox 8"/>
          <p:cNvSpPr txBox="1"/>
          <p:nvPr/>
        </p:nvSpPr>
        <p:spPr>
          <a:xfrm>
            <a:off x="127144" y="3525096"/>
            <a:ext cx="3301855" cy="517404"/>
          </a:xfrm>
          <a:prstGeom prst="rect">
            <a:avLst/>
          </a:prstGeom>
          <a:noFill/>
        </p:spPr>
        <p:txBody>
          <a:bodyPr wrap="square" lIns="108000" tIns="180000" rIns="108000" bIns="18000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1" u="none" strike="noStrike" kern="1200" cap="none" spc="0" normalizeH="0" baseline="0" noProof="0" dirty="0">
                <a:ln>
                  <a:noFill/>
                </a:ln>
                <a:effectLst/>
                <a:uLnTx/>
                <a:uFillTx/>
                <a:latin typeface="Calibri" panose="020F0502020204030204"/>
                <a:ea typeface="+mn-ea"/>
                <a:cs typeface="+mn-cs"/>
              </a:rPr>
              <a:t>King at anti-war march, Chicago, 1967</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596771"/>
            <a:ext cx="4392488" cy="2928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4768383" y="399285"/>
            <a:ext cx="4355455" cy="6251621"/>
          </a:xfrm>
          <a:prstGeom prst="rect">
            <a:avLst/>
          </a:prstGeom>
          <a:noFill/>
        </p:spPr>
        <p:txBody>
          <a:bodyPr wrap="square" lIns="360000" tIns="360000" rIns="360000" bIns="360000"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effectLst/>
                <a:uLnTx/>
                <a:uFillTx/>
                <a:latin typeface="Calibri" panose="020F0502020204030204"/>
                <a:ea typeface="+mn-ea"/>
                <a:cs typeface="+mn-cs"/>
              </a:rPr>
              <a:t>“There is at a very obvious and almost facile connection between the war in Vietnam and the struggle I and others have been waging in America. A few years ago there was a shining moment in that struggle. It seemed as if there was a real promise of hope through the poverty program … </a:t>
            </a:r>
            <a:r>
              <a:rPr kumimoji="0" lang="en-GB" sz="1800" b="1" i="0" u="none" strike="noStrike" kern="1200" cap="none" spc="0" normalizeH="0" baseline="0" noProof="0" dirty="0">
                <a:ln>
                  <a:noFill/>
                </a:ln>
                <a:solidFill>
                  <a:srgbClr val="92D050"/>
                </a:solidFill>
                <a:effectLst/>
                <a:uLnTx/>
                <a:uFillTx/>
                <a:latin typeface="Calibri" panose="020F0502020204030204"/>
                <a:ea typeface="+mn-ea"/>
                <a:cs typeface="+mn-cs"/>
              </a:rPr>
              <a:t>Then came the build-up in Vietnam, and I watched this program broken and eviscerated as if it were some plaything of a society gone mad on war</a:t>
            </a:r>
            <a:r>
              <a:rPr kumimoji="0" lang="en-GB" sz="1800" b="0" i="0" u="none" strike="noStrike" kern="1200" cap="none" spc="0" normalizeH="0" baseline="0" noProof="0" dirty="0">
                <a:ln>
                  <a:noFill/>
                </a:ln>
                <a:solidFill>
                  <a:srgbClr val="92D050"/>
                </a:solidFill>
                <a:effectLst/>
                <a:uLnTx/>
                <a:uFillTx/>
                <a:latin typeface="Calibri" panose="020F0502020204030204"/>
                <a:ea typeface="+mn-ea"/>
                <a:cs typeface="+mn-cs"/>
              </a:rPr>
              <a:t>. And I knew that </a:t>
            </a:r>
            <a:r>
              <a:rPr kumimoji="0" lang="en-GB" sz="1800" b="1" i="0" u="none" strike="noStrike" kern="1200" cap="none" spc="0" normalizeH="0" baseline="0" noProof="0" dirty="0">
                <a:ln>
                  <a:noFill/>
                </a:ln>
                <a:solidFill>
                  <a:srgbClr val="92D050"/>
                </a:solidFill>
                <a:effectLst/>
                <a:uLnTx/>
                <a:uFillTx/>
                <a:latin typeface="Calibri" panose="020F0502020204030204"/>
                <a:ea typeface="+mn-ea"/>
                <a:cs typeface="+mn-cs"/>
              </a:rPr>
              <a:t>America would never invest the necessary funds or energies in rehabilitation of its poor so long as adventures like Vietnam continued to draw men and skills and money like some demonic, destructive suction tube</a:t>
            </a:r>
            <a:r>
              <a:rPr kumimoji="0" lang="en-GB" sz="1800" b="0" i="0" u="none" strike="noStrike" kern="1200" cap="none" spc="0" normalizeH="0" baseline="0" noProof="0" dirty="0">
                <a:ln>
                  <a:noFill/>
                </a:ln>
                <a:effectLst/>
                <a:uLnTx/>
                <a:uFillTx/>
                <a:latin typeface="Calibri" panose="020F0502020204030204"/>
                <a:ea typeface="+mn-ea"/>
                <a:cs typeface="+mn-cs"/>
              </a:rPr>
              <a: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700" b="0"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p:txBody>
      </p:sp>
      <p:sp>
        <p:nvSpPr>
          <p:cNvPr id="3" name="Rectangle 2"/>
          <p:cNvSpPr/>
          <p:nvPr/>
        </p:nvSpPr>
        <p:spPr>
          <a:xfrm>
            <a:off x="96799" y="4303656"/>
            <a:ext cx="4572000" cy="2062103"/>
          </a:xfrm>
          <a:prstGeom prst="rect">
            <a:avLst/>
          </a:prstGeom>
        </p:spPr>
        <p:txBody>
          <a:bodyPr>
            <a:spAutoFit/>
          </a:bodyPr>
          <a:lstStyle/>
          <a:p>
            <a:pPr marL="171450" marR="0" lvl="0" indent="-171450" algn="r" defTabSz="914400" rtl="0" eaLnBrk="1" fontAlgn="auto" latinLnBrk="0" hangingPunct="1">
              <a:lnSpc>
                <a:spcPct val="100000"/>
              </a:lnSpc>
              <a:spcBef>
                <a:spcPts val="0"/>
              </a:spcBef>
              <a:spcAft>
                <a:spcPts val="0"/>
              </a:spcAft>
              <a:buClrTx/>
              <a:buSzTx/>
              <a:buFontTx/>
              <a:buChar char="-"/>
              <a:tabLst/>
              <a:defRPr/>
            </a:pPr>
            <a:r>
              <a:rPr kumimoji="0" lang="en-GB" sz="2000" b="0" i="0" u="none" strike="noStrike" kern="1200" cap="none" spc="0" normalizeH="0" baseline="0" noProof="0" dirty="0">
                <a:ln>
                  <a:noFill/>
                </a:ln>
                <a:effectLst/>
                <a:uLnTx/>
                <a:uFillTx/>
                <a:latin typeface="Calibri" panose="020F0502020204030204"/>
                <a:ea typeface="+mn-ea"/>
                <a:cs typeface="+mn-cs"/>
              </a:rPr>
              <a:t>Martin Luther King, ‘Beyond Vietnam Speech,’ New York, April 1967</a:t>
            </a:r>
            <a:r>
              <a:rPr kumimoji="0" lang="en-GB" sz="1400" b="0" i="0" u="none" strike="noStrike" kern="1200" cap="none" spc="0" normalizeH="0" baseline="0" noProof="0" dirty="0">
                <a:ln>
                  <a:noFill/>
                </a:ln>
                <a:effectLst/>
                <a:uLnTx/>
                <a:uFillTx/>
                <a:latin typeface="Calibri" panose="020F0502020204030204"/>
                <a:ea typeface="+mn-ea"/>
                <a:cs typeface="+mn-cs"/>
              </a:rPr>
              <a:t> (see: </a:t>
            </a:r>
            <a:r>
              <a:rPr kumimoji="0" lang="en-GB" sz="1400" b="0" i="0" u="none" strike="noStrike" kern="1200" cap="none" spc="0" normalizeH="0" baseline="0" noProof="0" dirty="0">
                <a:ln>
                  <a:noFill/>
                </a:ln>
                <a:effectLst/>
                <a:uLnTx/>
                <a:uFillTx/>
                <a:latin typeface="Calibri" panose="020F0502020204030204"/>
                <a:ea typeface="+mn-ea"/>
                <a:cs typeface="+mn-cs"/>
                <a:hlinkClick r:id="rId4">
                  <a:extLst>
                    <a:ext uri="{A12FA001-AC4F-418D-AE19-62706E023703}">
                      <ahyp:hlinkClr xmlns:ahyp="http://schemas.microsoft.com/office/drawing/2018/hyperlinkcolor" val="tx"/>
                    </a:ext>
                  </a:extLst>
                </a:hlinkClick>
              </a:rPr>
              <a:t>http://mlk-kpp01.stanford.edu/index.php/encyclopedia/documentsentry/doc_beyond_vietnam/</a:t>
            </a:r>
            <a:r>
              <a:rPr kumimoji="0" lang="en-GB" sz="1400" b="0" i="0" u="none" strike="noStrike" kern="1200" cap="none" spc="0" normalizeH="0" baseline="0" noProof="0" dirty="0">
                <a:ln>
                  <a:noFill/>
                </a:ln>
                <a:effectLst/>
                <a:uLnTx/>
                <a:uFillTx/>
                <a:latin typeface="Calibri" panose="020F050202020403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p:txBody>
      </p:sp>
    </p:spTree>
    <p:extLst>
      <p:ext uri="{BB962C8B-B14F-4D97-AF65-F5344CB8AC3E}">
        <p14:creationId xmlns:p14="http://schemas.microsoft.com/office/powerpoint/2010/main" val="3698988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2082" y="-3083"/>
            <a:ext cx="8892406" cy="5549551"/>
          </a:xfrm>
          <a:prstGeom prst="rect">
            <a:avLst/>
          </a:prstGeom>
          <a:noFill/>
        </p:spPr>
        <p:txBody>
          <a:bodyPr wrap="square" lIns="360000" tIns="180000" rIns="360000" bIns="18000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00"/>
                </a:solidFill>
                <a:effectLst/>
                <a:uLnTx/>
                <a:uFillTx/>
                <a:latin typeface="Cooper Black" panose="0208090404030B020404" pitchFamily="18" charset="0"/>
                <a:ea typeface="+mn-ea"/>
                <a:cs typeface="Arial" pitchFamily="34" charset="0"/>
              </a:rPr>
              <a:t>Black Opposition to the War: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00"/>
                </a:solidFill>
                <a:effectLst/>
                <a:uLnTx/>
                <a:uFillTx/>
                <a:latin typeface="Cooper Black" panose="0208090404030B020404" pitchFamily="18" charset="0"/>
                <a:ea typeface="+mn-ea"/>
                <a:cs typeface="Arial" pitchFamily="34" charset="0"/>
              </a:rPr>
              <a:t>Martin Luther King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FFFF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FFFF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FFFF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FFFF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FFFF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FFFF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FFFF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FFFF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9039" y="77326"/>
            <a:ext cx="4392488" cy="2928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55137" y="2636912"/>
            <a:ext cx="9088863" cy="4743515"/>
          </a:xfrm>
          <a:prstGeom prst="rect">
            <a:avLst/>
          </a:prstGeom>
          <a:noFill/>
        </p:spPr>
        <p:txBody>
          <a:bodyPr wrap="square" lIns="360000" tIns="360000" rIns="360000" bIns="360000"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700" b="0" i="0" u="none" strike="noStrike" kern="1200" cap="none" spc="0" normalizeH="0" baseline="0" noProof="0" dirty="0">
              <a:ln>
                <a:noFill/>
              </a:ln>
              <a:solidFill>
                <a:srgbClr val="FFFF00"/>
              </a:solidFill>
              <a:effectLst/>
              <a:uLnTx/>
              <a:uFillTx/>
              <a:latin typeface="Calibri" panose="020F0502020204030204"/>
              <a:ea typeface="+mn-ea"/>
              <a:cs typeface="Arial"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effectLst/>
                <a:uLnTx/>
                <a:uFillTx/>
                <a:latin typeface="Calibri" panose="020F0502020204030204"/>
                <a:ea typeface="+mn-ea"/>
                <a:cs typeface="+mn-cs"/>
              </a:rPr>
              <a:t>“ … Perhaps a more tragic recognition of reality took place when it became clear to me the war was doing far more than devastating the hopes of the poor at home. It was sending their sons, brothers and husbands to fight and to die in </a:t>
            </a:r>
            <a:r>
              <a:rPr kumimoji="0" lang="en-GB" sz="1800" b="1" i="0" u="none" strike="noStrike" kern="1200" cap="none" spc="0" normalizeH="0" baseline="0" noProof="0" dirty="0">
                <a:ln>
                  <a:noFill/>
                </a:ln>
                <a:effectLst/>
                <a:uLnTx/>
                <a:uFillTx/>
                <a:latin typeface="Calibri" panose="020F0502020204030204"/>
                <a:ea typeface="+mn-ea"/>
                <a:cs typeface="+mn-cs"/>
              </a:rPr>
              <a:t>extraordinarily high </a:t>
            </a:r>
            <a:r>
              <a:rPr kumimoji="0" lang="en-GB" sz="1800" b="1" i="0" u="none" strike="noStrike" kern="1200" cap="none" spc="0" normalizeH="0" baseline="0" noProof="0" dirty="0" err="1">
                <a:ln>
                  <a:noFill/>
                </a:ln>
                <a:effectLst/>
                <a:uLnTx/>
                <a:uFillTx/>
                <a:latin typeface="Calibri" panose="020F0502020204030204"/>
                <a:ea typeface="+mn-ea"/>
                <a:cs typeface="+mn-cs"/>
              </a:rPr>
              <a:t>proporti</a:t>
            </a:r>
            <a:r>
              <a:rPr kumimoji="0" lang="en-US" sz="1800" b="1" i="0" u="none" strike="noStrike" kern="1200" cap="none" spc="0" normalizeH="0" baseline="0" noProof="0" dirty="0" err="1">
                <a:ln>
                  <a:noFill/>
                </a:ln>
                <a:effectLst/>
                <a:uLnTx/>
                <a:uFillTx/>
                <a:latin typeface="Calibri" panose="020F0502020204030204"/>
                <a:ea typeface="+mn-ea"/>
                <a:cs typeface="+mn-cs"/>
              </a:rPr>
              <a:t>ons</a:t>
            </a:r>
            <a:r>
              <a:rPr kumimoji="0" lang="en-US" sz="1800" b="1" i="0" u="none" strike="noStrike" kern="1200" cap="none" spc="0" normalizeH="0" baseline="0" noProof="0" dirty="0">
                <a:ln>
                  <a:noFill/>
                </a:ln>
                <a:effectLst/>
                <a:uLnTx/>
                <a:uFillTx/>
                <a:latin typeface="Calibri" panose="020F0502020204030204"/>
                <a:ea typeface="+mn-ea"/>
                <a:cs typeface="+mn-cs"/>
              </a:rPr>
              <a:t> relative to the rest of the population. </a:t>
            </a:r>
            <a:r>
              <a:rPr kumimoji="0" lang="en-US" sz="1800" b="1" i="0" u="none" strike="noStrike" kern="1200" cap="none" spc="0" normalizeH="0" baseline="0" noProof="0" dirty="0">
                <a:ln>
                  <a:noFill/>
                </a:ln>
                <a:solidFill>
                  <a:srgbClr val="92D050"/>
                </a:solidFill>
                <a:effectLst/>
                <a:uLnTx/>
                <a:uFillTx/>
                <a:latin typeface="Calibri" panose="020F0502020204030204"/>
                <a:ea typeface="+mn-ea"/>
                <a:cs typeface="+mn-cs"/>
              </a:rPr>
              <a:t>We were taking the black young men who had been crippled by our society and sending them eight thousand miles away to guarantee liberties in Southeast Asia which they had not found in southwest Georgia and East Harlem</a:t>
            </a:r>
            <a:r>
              <a:rPr kumimoji="0" lang="en-US" sz="1800" b="1" i="0" u="none" strike="noStrike" kern="1200" cap="none" spc="0" normalizeH="0" baseline="0" noProof="0" dirty="0">
                <a:ln>
                  <a:noFill/>
                </a:ln>
                <a:effectLst/>
                <a:uLnTx/>
                <a:uFillTx/>
                <a:latin typeface="Calibri" panose="020F0502020204030204"/>
                <a:ea typeface="+mn-ea"/>
                <a:cs typeface="+mn-cs"/>
              </a:rPr>
              <a:t>. So we have been repeatedly faced with the cruel irony of watching Negro and white boys on TV screens as they kill and die together for a nation that has been unable to seat them together in the same schools. So we watch them in brutal solidarity burning the huts of a poor village, but we realize that they would hardly live on the same block in Chicago. I could not be silent in the face of such cruel manipulation of the poor.”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effectLst/>
              <a:uLnTx/>
              <a:uFillTx/>
              <a:latin typeface="Calibri" panose="020F0502020204030204"/>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700" b="0"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p:txBody>
      </p:sp>
      <p:sp>
        <p:nvSpPr>
          <p:cNvPr id="6" name="Rectangle 5"/>
          <p:cNvSpPr/>
          <p:nvPr/>
        </p:nvSpPr>
        <p:spPr>
          <a:xfrm>
            <a:off x="55137" y="943548"/>
            <a:ext cx="4463148" cy="2062103"/>
          </a:xfrm>
          <a:prstGeom prst="rect">
            <a:avLst/>
          </a:prstGeom>
        </p:spPr>
        <p:txBody>
          <a:bodyPr wrap="square">
            <a:spAutoFit/>
          </a:bodyPr>
          <a:lstStyle/>
          <a:p>
            <a:pPr marL="171450" marR="0" lvl="0" indent="-171450" algn="r" defTabSz="914400" rtl="0" eaLnBrk="1" fontAlgn="auto" latinLnBrk="0" hangingPunct="1">
              <a:lnSpc>
                <a:spcPct val="100000"/>
              </a:lnSpc>
              <a:spcBef>
                <a:spcPts val="0"/>
              </a:spcBef>
              <a:spcAft>
                <a:spcPts val="0"/>
              </a:spcAft>
              <a:buClrTx/>
              <a:buSzTx/>
              <a:buFontTx/>
              <a:buChar char="-"/>
              <a:tabLst/>
              <a:defRPr/>
            </a:pPr>
            <a:r>
              <a:rPr kumimoji="0" lang="en-GB" sz="2000" b="0" i="0" u="none" strike="noStrike" kern="1200" cap="none" spc="0" normalizeH="0" baseline="0" noProof="0" dirty="0">
                <a:ln>
                  <a:noFill/>
                </a:ln>
                <a:effectLst/>
                <a:uLnTx/>
                <a:uFillTx/>
                <a:latin typeface="Calibri" panose="020F0502020204030204"/>
                <a:ea typeface="+mn-ea"/>
                <a:cs typeface="+mn-cs"/>
              </a:rPr>
              <a:t>Martin Luther King, ‘Beyond Vietnam Speech,’ New York, April 1967</a:t>
            </a:r>
            <a:r>
              <a:rPr kumimoji="0" lang="en-GB" sz="1400" b="0" i="0" u="none" strike="noStrike" kern="1200" cap="none" spc="0" normalizeH="0" baseline="0" noProof="0" dirty="0">
                <a:ln>
                  <a:noFill/>
                </a:ln>
                <a:effectLst/>
                <a:uLnTx/>
                <a:uFillTx/>
                <a:latin typeface="Calibri" panose="020F0502020204030204"/>
                <a:ea typeface="+mn-ea"/>
                <a:cs typeface="+mn-cs"/>
              </a:rPr>
              <a:t> (see: </a:t>
            </a:r>
            <a:r>
              <a:rPr kumimoji="0" lang="en-GB" sz="1400" b="0" i="0" u="none" strike="noStrike" kern="1200" cap="none" spc="0" normalizeH="0" baseline="0" noProof="0" dirty="0">
                <a:ln>
                  <a:noFill/>
                </a:ln>
                <a:effectLst/>
                <a:uLnTx/>
                <a:uFillTx/>
                <a:latin typeface="Calibri" panose="020F0502020204030204"/>
                <a:ea typeface="+mn-ea"/>
                <a:cs typeface="+mn-cs"/>
                <a:hlinkClick r:id="rId4">
                  <a:extLst>
                    <a:ext uri="{A12FA001-AC4F-418D-AE19-62706E023703}">
                      <ahyp:hlinkClr xmlns:ahyp="http://schemas.microsoft.com/office/drawing/2018/hyperlinkcolor" val="tx"/>
                    </a:ext>
                  </a:extLst>
                </a:hlinkClick>
              </a:rPr>
              <a:t>http://mlk-kpp01.stanford.edu/index.php/encyclopedia/documentsentry/doc_beyond_vietnam/</a:t>
            </a:r>
            <a:r>
              <a:rPr kumimoji="0" lang="en-GB" sz="1400" b="0" i="0" u="none" strike="noStrike" kern="1200" cap="none" spc="0" normalizeH="0" baseline="0" noProof="0" dirty="0">
                <a:ln>
                  <a:noFill/>
                </a:ln>
                <a:effectLst/>
                <a:uLnTx/>
                <a:uFillTx/>
                <a:latin typeface="Calibri" panose="020F050202020403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p:txBody>
      </p:sp>
    </p:spTree>
    <p:extLst>
      <p:ext uri="{BB962C8B-B14F-4D97-AF65-F5344CB8AC3E}">
        <p14:creationId xmlns:p14="http://schemas.microsoft.com/office/powerpoint/2010/main" val="31475320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78756" y="99818"/>
            <a:ext cx="4065244" cy="7380821"/>
          </a:xfrm>
          <a:prstGeom prst="rect">
            <a:avLst/>
          </a:prstGeom>
          <a:noFill/>
        </p:spPr>
        <p:txBody>
          <a:bodyPr wrap="square" lIns="360000" tIns="180000" rIns="360000" bIns="180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3200" dirty="0">
                <a:latin typeface="Cooper Black" panose="0208090404030B020404" pitchFamily="18" charset="0"/>
                <a:cs typeface="Arial" pitchFamily="34" charset="0"/>
              </a:rPr>
              <a:t>Muhammad Ali (1942—2016)</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3200" dirty="0">
              <a:latin typeface="Cooper Black" panose="0208090404030B020404" pitchFamily="18" charset="0"/>
              <a:cs typeface="Arial" pitchFamily="34" charset="0"/>
            </a:endParaRP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effectLst/>
                <a:uLnTx/>
                <a:uFillTx/>
                <a:cs typeface="Arial" pitchFamily="34" charset="0"/>
              </a:rPr>
              <a:t>b. Cassius</a:t>
            </a:r>
            <a:r>
              <a:rPr lang="en-GB" sz="2000" dirty="0">
                <a:cs typeface="Arial" pitchFamily="34" charset="0"/>
              </a:rPr>
              <a:t> Clay, </a:t>
            </a:r>
            <a:r>
              <a:rPr kumimoji="0" lang="en-GB" sz="2000" i="0" u="none" strike="noStrike" kern="1200" cap="none" spc="0" normalizeH="0" baseline="0" noProof="0" dirty="0">
                <a:ln>
                  <a:noFill/>
                </a:ln>
                <a:effectLst/>
                <a:uLnTx/>
                <a:uFillTx/>
                <a:cs typeface="Arial" pitchFamily="34" charset="0"/>
              </a:rPr>
              <a:t>Louisville, Kentucky</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cs typeface="Arial" pitchFamily="34" charset="0"/>
              </a:rPr>
              <a:t>1960: won gold medal at  Olympics</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cs typeface="Arial" pitchFamily="34" charset="0"/>
              </a:rPr>
              <a:t>1964: won professional World Heavyweight Championship; converted to Nation of Islam – changed name to Muhammad Ali</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cs typeface="Arial" pitchFamily="34" charset="0"/>
              </a:rPr>
              <a:t>1967: stripped of title for refusing to be inducted into the US military</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dirty="0">
                <a:cs typeface="Arial" pitchFamily="34" charset="0"/>
              </a:rPr>
              <a:t>1970: boxing licence reinstated 1970</a:t>
            </a:r>
          </a:p>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Arial" pitchFamily="34" charset="0"/>
            </a:endParaRPr>
          </a:p>
        </p:txBody>
      </p:sp>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831" y="3717032"/>
            <a:ext cx="3140968" cy="31409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b="5897"/>
          <a:stretch/>
        </p:blipFill>
        <p:spPr bwMode="auto">
          <a:xfrm>
            <a:off x="120316" y="545560"/>
            <a:ext cx="4958440" cy="31205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3107137" y="3818912"/>
            <a:ext cx="1425762" cy="979069"/>
          </a:xfrm>
          <a:prstGeom prst="rect">
            <a:avLst/>
          </a:prstGeom>
          <a:noFill/>
        </p:spPr>
        <p:txBody>
          <a:bodyPr wrap="square" lIns="108000" tIns="180000" rIns="108000" bIns="180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effectLst/>
                <a:uLnTx/>
                <a:uFillTx/>
                <a:latin typeface="Calibri" panose="020F0502020204030204"/>
                <a:ea typeface="+mn-ea"/>
                <a:cs typeface="+mn-cs"/>
              </a:rPr>
              <a:t>Muhammad Ali at St John's University, New York, May 1968; with Malcom X, 1964</a:t>
            </a:r>
          </a:p>
        </p:txBody>
      </p:sp>
      <p:sp>
        <p:nvSpPr>
          <p:cNvPr id="11" name="TextBox 10">
            <a:extLst>
              <a:ext uri="{FF2B5EF4-FFF2-40B4-BE49-F238E27FC236}">
                <a16:creationId xmlns:a16="http://schemas.microsoft.com/office/drawing/2014/main" id="{7441848C-43A1-4E81-91E5-EE547D386CDF}"/>
              </a:ext>
            </a:extLst>
          </p:cNvPr>
          <p:cNvSpPr txBox="1"/>
          <p:nvPr/>
        </p:nvSpPr>
        <p:spPr>
          <a:xfrm>
            <a:off x="-857250" y="99818"/>
            <a:ext cx="4590046" cy="36933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FFFF00"/>
                </a:solidFill>
                <a:effectLst/>
                <a:uLnTx/>
                <a:uFillTx/>
                <a:latin typeface="Cooper Black" panose="0208090404030B020404" pitchFamily="18" charset="0"/>
                <a:cs typeface="Arial" pitchFamily="34" charset="0"/>
              </a:rPr>
              <a:t>Black Opposition to the War</a:t>
            </a:r>
          </a:p>
        </p:txBody>
      </p:sp>
    </p:spTree>
    <p:extLst>
      <p:ext uri="{BB962C8B-B14F-4D97-AF65-F5344CB8AC3E}">
        <p14:creationId xmlns:p14="http://schemas.microsoft.com/office/powerpoint/2010/main" val="2731887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3" title="Muhammad Ali on the Vietnam war and racism.">
            <a:hlinkClick r:id="" action="ppaction://media"/>
            <a:extLst>
              <a:ext uri="{FF2B5EF4-FFF2-40B4-BE49-F238E27FC236}">
                <a16:creationId xmlns:a16="http://schemas.microsoft.com/office/drawing/2014/main" id="{7EEE2F1A-C2B3-414B-B154-4647B0D586CF}"/>
              </a:ext>
            </a:extLst>
          </p:cNvPr>
          <p:cNvPicPr>
            <a:picLocks noRot="1" noChangeAspect="1"/>
          </p:cNvPicPr>
          <p:nvPr>
            <a:videoFile r:link="rId1"/>
          </p:nvPr>
        </p:nvPicPr>
        <p:blipFill>
          <a:blip r:embed="rId3"/>
          <a:stretch>
            <a:fillRect/>
          </a:stretch>
        </p:blipFill>
        <p:spPr>
          <a:xfrm>
            <a:off x="36202" y="866274"/>
            <a:ext cx="8965122" cy="5065294"/>
          </a:xfrm>
          <a:prstGeom prst="rect">
            <a:avLst/>
          </a:prstGeom>
        </p:spPr>
      </p:pic>
    </p:spTree>
    <p:extLst>
      <p:ext uri="{BB962C8B-B14F-4D97-AF65-F5344CB8AC3E}">
        <p14:creationId xmlns:p14="http://schemas.microsoft.com/office/powerpoint/2010/main" val="2172761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2"/>
                                        </p:tgtEl>
                                      </p:cBhvr>
                                    </p:cmd>
                                  </p:childTnLst>
                                </p:cTn>
                              </p:par>
                            </p:childTnLst>
                          </p:cTn>
                        </p:par>
                      </p:childTnLst>
                    </p:cTn>
                  </p:par>
                </p:childTnLst>
              </p:cTn>
              <p:nextCondLst>
                <p:cond evt="onClick" delay="0">
                  <p:tgtEl>
                    <p:spTgt spid="2"/>
                  </p:tgtEl>
                </p:cond>
              </p:nextCondLst>
            </p:seq>
            <p:video>
              <p:cMediaNode vol="80000">
                <p:cTn id="12" fill="hold" display="0">
                  <p:stCondLst>
                    <p:cond delay="indefinite"/>
                  </p:stCondLst>
                </p:cTn>
                <p:tgtEl>
                  <p:spTgt spid="2"/>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766" y="0"/>
            <a:ext cx="4587766" cy="3656725"/>
          </a:xfrm>
          <a:prstGeom prst="rect">
            <a:avLst/>
          </a:prstGeom>
          <a:noFill/>
        </p:spPr>
        <p:txBody>
          <a:bodyPr wrap="square" lIns="360000" tIns="180000" rIns="360000" bIns="18000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i="0" u="none" strike="noStrike" kern="1200" cap="none" spc="0" normalizeH="0" baseline="0" noProof="0" dirty="0">
                <a:ln>
                  <a:noFill/>
                </a:ln>
                <a:solidFill>
                  <a:srgbClr val="FFFF00"/>
                </a:solidFill>
                <a:effectLst/>
                <a:uLnTx/>
                <a:uFillTx/>
                <a:latin typeface="Cooper Black" panose="0208090404030B020404" pitchFamily="18" charset="0"/>
                <a:ea typeface="+mn-ea"/>
                <a:cs typeface="Arial" pitchFamily="34" charset="0"/>
              </a:rPr>
              <a:t>Desegregation &amp; Recruitment</a:t>
            </a:r>
          </a:p>
          <a:p>
            <a:pPr marL="285750" marR="0" lvl="0" indent="-285750" algn="l" defTabSz="914400" rtl="0" eaLnBrk="1" fontAlgn="auto" latinLnBrk="0" hangingPunct="1">
              <a:lnSpc>
                <a:spcPct val="100000"/>
              </a:lnSpc>
              <a:spcBef>
                <a:spcPts val="0"/>
              </a:spcBef>
              <a:spcAft>
                <a:spcPts val="0"/>
              </a:spcAft>
              <a:buClrTx/>
              <a:buSzTx/>
              <a:buFontTx/>
              <a:buChar char="-"/>
              <a:tabLst/>
              <a:defRPr/>
            </a:pPr>
            <a:endParaRPr kumimoji="0" lang="en-GB" i="0" u="none" strike="noStrike" kern="1200" cap="none" spc="0" normalizeH="0" baseline="0" noProof="0" dirty="0">
              <a:ln>
                <a:noFill/>
              </a:ln>
              <a:effectLst/>
              <a:uLnTx/>
              <a:uFillTx/>
              <a:latin typeface="Calibri" panose="020F0502020204030204"/>
              <a:ea typeface="+mn-ea"/>
              <a:cs typeface="Arial"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effectLst/>
                <a:uLnTx/>
                <a:uFillTx/>
                <a:latin typeface="Calibri" panose="020F0502020204030204"/>
                <a:ea typeface="+mn-ea"/>
                <a:cs typeface="Arial" pitchFamily="34" charset="0"/>
              </a:rPr>
              <a:t>Vietnam first ‘desegregated war’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i="0" u="none" strike="noStrike" kern="1200" cap="none" spc="0" normalizeH="0" baseline="0" noProof="0" dirty="0">
              <a:ln>
                <a:noFill/>
              </a:ln>
              <a:effectLst/>
              <a:uLnTx/>
              <a:uFillTx/>
              <a:latin typeface="Calibri" panose="020F0502020204030204"/>
              <a:ea typeface="+mn-ea"/>
              <a:cs typeface="Arial"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i="0" u="none" strike="noStrike" kern="1200" cap="none" spc="0" normalizeH="0" baseline="0" noProof="0" dirty="0">
                <a:ln>
                  <a:noFill/>
                </a:ln>
                <a:effectLst/>
                <a:uLnTx/>
                <a:uFillTx/>
                <a:latin typeface="Calibri" panose="020F0502020204030204"/>
                <a:ea typeface="+mn-ea"/>
                <a:cs typeface="Arial" pitchFamily="34" charset="0"/>
              </a:rPr>
              <a:t>Expanded career opportunities for African Americans in  US military; e.g. E</a:t>
            </a:r>
            <a:r>
              <a:rPr kumimoji="0" lang="en-GB" altLang="en-US" sz="2000" i="0" u="none" strike="noStrike" kern="1200" cap="none" spc="0" normalizeH="0" baseline="0" noProof="0" dirty="0">
                <a:ln>
                  <a:noFill/>
                </a:ln>
                <a:effectLst/>
                <a:uLnTx/>
                <a:uFillTx/>
                <a:latin typeface="Calibri" panose="020F0502020204030204"/>
                <a:ea typeface="+mn-ea"/>
              </a:rPr>
              <a:t>dgar Huff senior enlisted man in US Armed Forces </a:t>
            </a:r>
            <a:r>
              <a:rPr kumimoji="0" lang="en-GB" altLang="en-US" sz="1400" i="0" u="none" strike="noStrike" kern="1200" cap="none" spc="0" normalizeH="0" baseline="0" noProof="0" dirty="0">
                <a:ln>
                  <a:noFill/>
                </a:ln>
                <a:effectLst/>
                <a:uLnTx/>
                <a:uFillTx/>
                <a:latin typeface="Calibri" panose="020F0502020204030204"/>
                <a:ea typeface="+mn-ea"/>
              </a:rPr>
              <a:t>(pictured)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2000" i="0" u="none" strike="noStrike" kern="1200" cap="none" spc="0" normalizeH="0" baseline="0" noProof="0" dirty="0">
              <a:ln>
                <a:noFill/>
              </a:ln>
              <a:effectLst/>
              <a:uLnTx/>
              <a:uFillTx/>
              <a:latin typeface="Calibri" panose="020F0502020204030204"/>
              <a:ea typeface="+mn-ea"/>
            </a:endParaRPr>
          </a:p>
        </p:txBody>
      </p:sp>
      <p:pic>
        <p:nvPicPr>
          <p:cNvPr id="717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27230" y="3440501"/>
            <a:ext cx="2785329" cy="34816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5" y="3504665"/>
            <a:ext cx="2652076" cy="3353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4" name="Picture 6"/>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9401"/>
          <a:stretch/>
        </p:blipFill>
        <p:spPr bwMode="auto">
          <a:xfrm>
            <a:off x="2278503" y="3504665"/>
            <a:ext cx="4207703" cy="2179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rotWithShape="1">
          <a:blip r:embed="rId6">
            <a:extLst>
              <a:ext uri="{28A0092B-C50C-407E-A947-70E740481C1C}">
                <a14:useLocalDpi xmlns:a14="http://schemas.microsoft.com/office/drawing/2010/main" val="0"/>
              </a:ext>
            </a:extLst>
          </a:blip>
          <a:srcRect b="5665"/>
          <a:stretch/>
        </p:blipFill>
        <p:spPr bwMode="auto">
          <a:xfrm>
            <a:off x="4572000" y="17815"/>
            <a:ext cx="4540559" cy="34780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53260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9143852" cy="6272826"/>
          </a:xfrm>
          <a:prstGeom prst="rect">
            <a:avLst/>
          </a:prstGeom>
          <a:noFill/>
        </p:spPr>
        <p:txBody>
          <a:bodyPr wrap="square" lIns="360000" tIns="180000" rIns="360000" bIns="180000" rtlCol="0">
            <a:spAutoFit/>
          </a:bodyPr>
          <a:lstStyle/>
          <a:p>
            <a:pPr defTabSz="914400">
              <a:defRPr/>
            </a:pPr>
            <a:r>
              <a:rPr kumimoji="0" lang="en-GB" sz="2400" i="0" u="none" strike="noStrike" kern="1200" cap="none" spc="0" normalizeH="0" baseline="0" noProof="0" dirty="0">
                <a:ln>
                  <a:noFill/>
                </a:ln>
                <a:solidFill>
                  <a:srgbClr val="FFFF00"/>
                </a:solidFill>
                <a:effectLst/>
                <a:uLnTx/>
                <a:uFillTx/>
                <a:latin typeface="Cooper Black" panose="0208090404030B020404" pitchFamily="18" charset="0"/>
                <a:cs typeface="Arial" pitchFamily="34" charset="0"/>
              </a:rPr>
              <a:t>Black Opposition to the War: </a:t>
            </a:r>
            <a:r>
              <a:rPr kumimoji="0" lang="en-GB" sz="2400" b="0" i="0" u="none" strike="noStrike" kern="1200" cap="none" spc="0" normalizeH="0" baseline="0" noProof="0" dirty="0">
                <a:ln>
                  <a:noFill/>
                </a:ln>
                <a:solidFill>
                  <a:srgbClr val="FFFF00"/>
                </a:solidFill>
                <a:effectLst/>
                <a:uLnTx/>
                <a:uFillTx/>
                <a:latin typeface="Cooper Black" panose="0208090404030B020404" pitchFamily="18" charset="0"/>
                <a:ea typeface="+mn-ea"/>
                <a:cs typeface="Arial" pitchFamily="34" charset="0"/>
              </a:rPr>
              <a:t>STUDENT MOVEMENT</a:t>
            </a:r>
            <a:endParaRPr kumimoji="0" lang="en-GB" sz="2400" b="0" i="0" u="none" strike="noStrike" kern="1200" cap="none" spc="0" normalizeH="0" baseline="0" noProof="0" dirty="0">
              <a:ln>
                <a:noFill/>
              </a:ln>
              <a:effectLst/>
              <a:uLnTx/>
              <a:uFillTx/>
              <a:latin typeface="Cooper Black" panose="0208090404030B020404" pitchFamily="18" charset="0"/>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1" i="0" u="none" strike="noStrike" kern="1200" cap="none" spc="0" normalizeH="0" baseline="0" noProof="0" dirty="0">
              <a:ln>
                <a:noFill/>
              </a:ln>
              <a:effectLst/>
              <a:uLnTx/>
              <a:uFillTx/>
              <a:latin typeface="Calibri" panose="020F0502020204030204"/>
              <a:ea typeface="+mn-ea"/>
              <a:cs typeface="Arial"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effectLst/>
                <a:uLnTx/>
                <a:uFillTx/>
                <a:latin typeface="Calibri" panose="020F0502020204030204"/>
                <a:ea typeface="+mn-ea"/>
                <a:cs typeface="Arial" pitchFamily="34" charset="0"/>
              </a:rPr>
              <a:t>Opposition to war and black-targeted recruitment strategies by African American-led student organisations, e.g. </a:t>
            </a:r>
            <a:r>
              <a:rPr kumimoji="0" lang="en-GB" sz="1800" b="0" i="0" u="none" strike="noStrike" kern="1200" cap="none" spc="0" normalizeH="0" baseline="0" noProof="0" dirty="0">
                <a:ln>
                  <a:noFill/>
                </a:ln>
                <a:effectLst/>
                <a:uLnTx/>
                <a:uFillTx/>
                <a:latin typeface="Calibri" panose="020F0502020204030204"/>
                <a:ea typeface="+mn-ea"/>
                <a:cs typeface="+mn-cs"/>
              </a:rPr>
              <a:t>Student Nonviolent Coordinating Committee (SNCC) and its chair </a:t>
            </a:r>
            <a:r>
              <a:rPr kumimoji="0" lang="en-GB" sz="1800" b="0" i="0" u="none" strike="noStrike" kern="1200" cap="none" spc="0" normalizeH="0" baseline="0" noProof="0" dirty="0" err="1">
                <a:ln>
                  <a:noFill/>
                </a:ln>
                <a:effectLst/>
                <a:uLnTx/>
                <a:uFillTx/>
                <a:latin typeface="Calibri" panose="020F0502020204030204"/>
                <a:ea typeface="+mn-ea"/>
                <a:cs typeface="+mn-cs"/>
              </a:rPr>
              <a:t>Stokely</a:t>
            </a:r>
            <a:r>
              <a:rPr kumimoji="0" lang="en-GB" sz="1800" b="0" i="0" u="none" strike="noStrike" kern="1200" cap="none" spc="0" normalizeH="0" baseline="0" noProof="0" dirty="0">
                <a:ln>
                  <a:noFill/>
                </a:ln>
                <a:effectLst/>
                <a:uLnTx/>
                <a:uFillTx/>
                <a:latin typeface="Calibri" panose="020F0502020204030204"/>
                <a:ea typeface="+mn-ea"/>
                <a:cs typeface="+mn-cs"/>
              </a:rPr>
              <a:t> Carmichael  (AKA Kwame </a:t>
            </a:r>
            <a:r>
              <a:rPr kumimoji="0" lang="en-GB" sz="1800" b="0" i="0" u="none" strike="noStrike" kern="1200" cap="none" spc="0" normalizeH="0" baseline="0" noProof="0" dirty="0" err="1">
                <a:ln>
                  <a:noFill/>
                </a:ln>
                <a:effectLst/>
                <a:uLnTx/>
                <a:uFillTx/>
                <a:latin typeface="Calibri" panose="020F0502020204030204"/>
                <a:ea typeface="+mn-ea"/>
                <a:cs typeface="+mn-cs"/>
              </a:rPr>
              <a:t>Ture</a:t>
            </a:r>
            <a:r>
              <a:rPr kumimoji="0" lang="en-GB" sz="1800" b="0" i="0" u="none" strike="noStrike" kern="1200" cap="none" spc="0" normalizeH="0" baseline="0" noProof="0" dirty="0">
                <a:ln>
                  <a:noFill/>
                </a:ln>
                <a:effectLst/>
                <a:uLnTx/>
                <a:uFillTx/>
                <a:latin typeface="Calibri" panose="020F0502020204030204"/>
                <a:ea typeface="+mn-ea"/>
                <a:cs typeface="+mn-cs"/>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1200" cap="none" spc="0" normalizeH="0" baseline="0" noProof="0" dirty="0">
                <a:ln>
                  <a:noFill/>
                </a:ln>
                <a:effectLst/>
                <a:uLnTx/>
                <a:uFillTx/>
                <a:latin typeface="Calibri" panose="020F0502020204030204"/>
                <a:ea typeface="+mn-ea"/>
                <a:cs typeface="+mn-cs"/>
              </a:rPr>
              <a:t>Critique of the war based on an understanding of American history, of European imperialism, and pan-African consciousness</a:t>
            </a: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p:cNvSpPr txBox="1"/>
          <p:nvPr/>
        </p:nvSpPr>
        <p:spPr>
          <a:xfrm>
            <a:off x="0" y="3402577"/>
            <a:ext cx="3704056" cy="578959"/>
          </a:xfrm>
          <a:prstGeom prst="rect">
            <a:avLst/>
          </a:prstGeom>
          <a:noFill/>
        </p:spPr>
        <p:txBody>
          <a:bodyPr wrap="square" lIns="108000" tIns="180000" rIns="108000" bIns="18000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56619" y="917322"/>
            <a:ext cx="5048102" cy="36307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7637093" y="585174"/>
            <a:ext cx="1506907" cy="1440734"/>
          </a:xfrm>
          <a:prstGeom prst="rect">
            <a:avLst/>
          </a:prstGeom>
          <a:noFill/>
        </p:spPr>
        <p:txBody>
          <a:bodyPr wrap="square" lIns="108000" tIns="180000" rIns="108000" bIns="18000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1" u="none" strike="noStrike" kern="1200" cap="none" spc="0" normalizeH="0" baseline="0" noProof="0" dirty="0" err="1">
                <a:ln>
                  <a:noFill/>
                </a:ln>
                <a:effectLst/>
                <a:uLnTx/>
                <a:uFillTx/>
                <a:latin typeface="Calibri" panose="020F0502020204030204"/>
                <a:ea typeface="+mn-ea"/>
                <a:cs typeface="+mn-cs"/>
              </a:rPr>
              <a:t>Stokely</a:t>
            </a:r>
            <a:r>
              <a:rPr kumimoji="0" lang="en-GB" sz="1400" b="0" i="1" u="none" strike="noStrike" kern="1200" cap="none" spc="0" normalizeH="0" baseline="0" noProof="0" dirty="0">
                <a:ln>
                  <a:noFill/>
                </a:ln>
                <a:effectLst/>
                <a:uLnTx/>
                <a:uFillTx/>
                <a:latin typeface="Calibri" panose="020F0502020204030204"/>
                <a:ea typeface="+mn-ea"/>
                <a:cs typeface="+mn-cs"/>
              </a:rPr>
              <a:t> Carmichael  with satirical anti-recruitment leaflets  </a:t>
            </a:r>
          </a:p>
        </p:txBody>
      </p:sp>
      <p:sp>
        <p:nvSpPr>
          <p:cNvPr id="3" name="Rectangle 2">
            <a:extLst>
              <a:ext uri="{FF2B5EF4-FFF2-40B4-BE49-F238E27FC236}">
                <a16:creationId xmlns:a16="http://schemas.microsoft.com/office/drawing/2014/main" id="{012D02FE-0F18-4601-B7AB-86023365B048}"/>
              </a:ext>
            </a:extLst>
          </p:cNvPr>
          <p:cNvSpPr/>
          <p:nvPr/>
        </p:nvSpPr>
        <p:spPr>
          <a:xfrm>
            <a:off x="6196263" y="2598821"/>
            <a:ext cx="637674" cy="192505"/>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72A18897-B4B1-416F-8AFF-4A06EE9D2C39}"/>
              </a:ext>
            </a:extLst>
          </p:cNvPr>
          <p:cNvSpPr/>
          <p:nvPr/>
        </p:nvSpPr>
        <p:spPr>
          <a:xfrm>
            <a:off x="4716714" y="3933409"/>
            <a:ext cx="264360" cy="96253"/>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16051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Stokely Carmichael on Vietnam War 1967">
            <a:hlinkClick r:id="" action="ppaction://media"/>
            <a:extLst>
              <a:ext uri="{FF2B5EF4-FFF2-40B4-BE49-F238E27FC236}">
                <a16:creationId xmlns:a16="http://schemas.microsoft.com/office/drawing/2014/main" id="{6F428125-6ED7-4071-9B29-77AACA152352}"/>
              </a:ext>
            </a:extLst>
          </p:cNvPr>
          <p:cNvPicPr>
            <a:picLocks noRot="1" noChangeAspect="1"/>
          </p:cNvPicPr>
          <p:nvPr>
            <a:videoFile r:link="rId1"/>
          </p:nvPr>
        </p:nvPicPr>
        <p:blipFill>
          <a:blip r:embed="rId3"/>
          <a:stretch>
            <a:fillRect/>
          </a:stretch>
        </p:blipFill>
        <p:spPr>
          <a:xfrm>
            <a:off x="128337" y="96253"/>
            <a:ext cx="9015663" cy="6761747"/>
          </a:xfrm>
          <a:prstGeom prst="rect">
            <a:avLst/>
          </a:prstGeom>
        </p:spPr>
      </p:pic>
    </p:spTree>
    <p:extLst>
      <p:ext uri="{BB962C8B-B14F-4D97-AF65-F5344CB8AC3E}">
        <p14:creationId xmlns:p14="http://schemas.microsoft.com/office/powerpoint/2010/main" val="3201595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13" y="1116"/>
            <a:ext cx="9155113" cy="5688050"/>
          </a:xfrm>
          <a:prstGeom prst="rect">
            <a:avLst/>
          </a:prstGeom>
          <a:noFill/>
        </p:spPr>
        <p:txBody>
          <a:bodyPr wrap="square" lIns="360000" tIns="180000" rIns="360000" bIns="18000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i="0" u="none" strike="noStrike" kern="0" cap="none" spc="0" normalizeH="0" baseline="0" noProof="0" dirty="0">
                <a:ln>
                  <a:noFill/>
                </a:ln>
                <a:solidFill>
                  <a:srgbClr val="FFFF00"/>
                </a:solidFill>
                <a:effectLst/>
                <a:uLnTx/>
                <a:uFillTx/>
                <a:latin typeface="Cooper Black" panose="0208090404030B020404" pitchFamily="18" charset="0"/>
                <a:cs typeface="Arial" pitchFamily="34" charset="0"/>
              </a:rPr>
              <a:t>Black Opposition to the War: Soul Music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0" cap="none" spc="0" normalizeH="0" baseline="0" noProof="0" dirty="0">
              <a:ln>
                <a:noFill/>
              </a:ln>
              <a:solidFill>
                <a:srgbClr val="FFFF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0" cap="none" spc="0" normalizeH="0" baseline="0" noProof="0" dirty="0">
              <a:ln>
                <a:noFill/>
              </a:ln>
              <a:solidFill>
                <a:srgbClr val="FFFF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285750" marR="0" lvl="0" indent="-285750" algn="l" defTabSz="914400" rtl="0" eaLnBrk="1" fontAlgn="auto" latinLnBrk="0" hangingPunct="1">
              <a:lnSpc>
                <a:spcPct val="100000"/>
              </a:lnSpc>
              <a:spcBef>
                <a:spcPts val="0"/>
              </a:spcBef>
              <a:spcAft>
                <a:spcPts val="0"/>
              </a:spcAft>
              <a:buClrTx/>
              <a:buSzTx/>
              <a:buFontTx/>
              <a:buChar char="-"/>
              <a:tabLst/>
              <a:defRPr/>
            </a:pPr>
            <a:endParaRPr kumimoji="0" lang="en-GB" sz="1800" b="0"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692696"/>
            <a:ext cx="7486650" cy="3816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4"/>
          <a:stretch>
            <a:fillRect/>
          </a:stretch>
        </p:blipFill>
        <p:spPr>
          <a:xfrm>
            <a:off x="6732240" y="4442257"/>
            <a:ext cx="2411760" cy="2411760"/>
          </a:xfrm>
          <a:prstGeom prst="rect">
            <a:avLst/>
          </a:prstGeom>
        </p:spPr>
      </p:pic>
      <p:pic>
        <p:nvPicPr>
          <p:cNvPr id="4" name="Picture 3"/>
          <p:cNvPicPr>
            <a:picLocks noChangeAspect="1"/>
          </p:cNvPicPr>
          <p:nvPr/>
        </p:nvPicPr>
        <p:blipFill>
          <a:blip r:embed="rId5"/>
          <a:stretch>
            <a:fillRect/>
          </a:stretch>
        </p:blipFill>
        <p:spPr>
          <a:xfrm>
            <a:off x="4211960" y="4442257"/>
            <a:ext cx="2467112" cy="2480856"/>
          </a:xfrm>
          <a:prstGeom prst="rect">
            <a:avLst/>
          </a:prstGeom>
        </p:spPr>
      </p:pic>
      <p:sp>
        <p:nvSpPr>
          <p:cNvPr id="5" name="Rectangle 4"/>
          <p:cNvSpPr/>
          <p:nvPr/>
        </p:nvSpPr>
        <p:spPr>
          <a:xfrm>
            <a:off x="695684" y="5078897"/>
            <a:ext cx="2811686"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effectLst/>
                <a:uLnTx/>
                <a:uFillTx/>
                <a:latin typeface="Calibri" panose="020F0502020204030204"/>
                <a:ea typeface="+mn-ea"/>
                <a:cs typeface="+mn-cs"/>
              </a:rPr>
              <a:t>Popular music reflected the anti-war ethos amongst African Americans – and politicised black identity</a:t>
            </a:r>
          </a:p>
        </p:txBody>
      </p:sp>
    </p:spTree>
    <p:extLst>
      <p:ext uri="{BB962C8B-B14F-4D97-AF65-F5344CB8AC3E}">
        <p14:creationId xmlns:p14="http://schemas.microsoft.com/office/powerpoint/2010/main" val="10753197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14" y="17122"/>
            <a:ext cx="9155114" cy="7888653"/>
          </a:xfrm>
          <a:prstGeom prst="rect">
            <a:avLst/>
          </a:prstGeom>
          <a:noFill/>
        </p:spPr>
        <p:txBody>
          <a:bodyPr wrap="square" lIns="360000" tIns="180000" rIns="360000" bIns="18000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srgbClr val="FFFF00"/>
                </a:solidFill>
                <a:effectLst/>
                <a:uLnTx/>
                <a:uFillTx/>
                <a:latin typeface="Cooper Black" panose="0208090404030B020404" pitchFamily="18" charset="0"/>
                <a:ea typeface="+mn-ea"/>
                <a:cs typeface="Arial" pitchFamily="34" charset="0"/>
              </a:rPr>
              <a:t>BLACK CONSCIOUSNESS: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srgbClr val="FFFF00"/>
                </a:solidFill>
                <a:effectLst/>
                <a:uLnTx/>
                <a:uFillTx/>
                <a:latin typeface="Cooper Black" panose="0208090404030B020404" pitchFamily="18" charset="0"/>
                <a:ea typeface="+mn-ea"/>
                <a:cs typeface="Arial" pitchFamily="34" charset="0"/>
              </a:rPr>
              <a:t>AFRICAN AMERICAN CULTURE IN VIETNAM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0" cap="none" spc="0" normalizeH="0" baseline="0" noProof="0" dirty="0">
              <a:ln>
                <a:noFill/>
              </a:ln>
              <a:solidFill>
                <a:srgbClr val="FFFF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0" cap="none" spc="0" normalizeH="0" baseline="0" noProof="0" dirty="0">
              <a:ln>
                <a:noFill/>
              </a:ln>
              <a:solidFill>
                <a:srgbClr val="FFFF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285750" marR="0" lvl="0" indent="-285750" algn="l" defTabSz="914400" rtl="0" eaLnBrk="1" fontAlgn="auto" latinLnBrk="0" hangingPunct="1">
              <a:lnSpc>
                <a:spcPct val="100000"/>
              </a:lnSpc>
              <a:spcBef>
                <a:spcPts val="0"/>
              </a:spcBef>
              <a:spcAft>
                <a:spcPts val="0"/>
              </a:spcAft>
              <a:buClrTx/>
              <a:buSzTx/>
              <a:buFontTx/>
              <a:buChar char="-"/>
              <a:tabLst/>
              <a:defRPr/>
            </a:pPr>
            <a:endParaRPr kumimoji="0" lang="en-GB" sz="1700" b="0"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285750" marR="0" lvl="0" indent="-285750" algn="l" defTabSz="914400" rtl="0" eaLnBrk="1" fontAlgn="auto" latinLnBrk="0" hangingPunct="1">
              <a:lnSpc>
                <a:spcPct val="100000"/>
              </a:lnSpc>
              <a:spcBef>
                <a:spcPts val="0"/>
              </a:spcBef>
              <a:spcAft>
                <a:spcPts val="0"/>
              </a:spcAft>
              <a:buClrTx/>
              <a:buSzTx/>
              <a:buFontTx/>
              <a:buChar char="-"/>
              <a:tabLst/>
              <a:defRPr/>
            </a:pPr>
            <a:endParaRPr kumimoji="0" lang="en-GB" sz="1700" b="0"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285750" marR="0" lvl="0" indent="-285750" algn="l" defTabSz="914400" rtl="0" eaLnBrk="1" fontAlgn="auto" latinLnBrk="0" hangingPunct="1">
              <a:lnSpc>
                <a:spcPct val="100000"/>
              </a:lnSpc>
              <a:spcBef>
                <a:spcPts val="0"/>
              </a:spcBef>
              <a:spcAft>
                <a:spcPts val="0"/>
              </a:spcAft>
              <a:buClrTx/>
              <a:buSzTx/>
              <a:buFontTx/>
              <a:buChar char="-"/>
              <a:tabLst/>
              <a:defRPr/>
            </a:pPr>
            <a:endParaRPr kumimoji="0" lang="en-GB" sz="1700" b="0"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285750" marR="0" lvl="0" indent="-285750" algn="l" defTabSz="914400" rtl="0" eaLnBrk="1" fontAlgn="auto" latinLnBrk="0" hangingPunct="1">
              <a:lnSpc>
                <a:spcPct val="100000"/>
              </a:lnSpc>
              <a:spcBef>
                <a:spcPts val="0"/>
              </a:spcBef>
              <a:spcAft>
                <a:spcPts val="0"/>
              </a:spcAft>
              <a:buClrTx/>
              <a:buSzTx/>
              <a:buFontTx/>
              <a:buChar char="-"/>
              <a:tabLst/>
              <a:defRPr/>
            </a:pPr>
            <a:endParaRPr kumimoji="0" lang="en-GB" b="0"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R="0" lvl="0" algn="l" defTabSz="914400" rtl="0" eaLnBrk="1" fontAlgn="auto" latinLnBrk="0" hangingPunct="1">
              <a:lnSpc>
                <a:spcPct val="100000"/>
              </a:lnSpc>
              <a:spcBef>
                <a:spcPts val="0"/>
              </a:spcBef>
              <a:spcAft>
                <a:spcPts val="0"/>
              </a:spcAft>
              <a:buClrTx/>
              <a:buSzTx/>
              <a:tabLst/>
              <a:defRPr/>
            </a:pPr>
            <a:r>
              <a:rPr kumimoji="0" lang="en-GB" b="1" i="0" u="none" strike="noStrike" kern="0" cap="none" spc="0" normalizeH="0" baseline="0" noProof="0" dirty="0">
                <a:ln>
                  <a:noFill/>
                </a:ln>
                <a:effectLst/>
                <a:uLnTx/>
                <a:uFillTx/>
                <a:latin typeface="Calibri" panose="020F0502020204030204"/>
                <a:ea typeface="+mn-ea"/>
                <a:cs typeface="Arial" pitchFamily="34" charset="0"/>
              </a:rPr>
              <a:t>African American servicemen chose to wear markers of distinctly black (and often pan-African) identity.</a:t>
            </a:r>
          </a:p>
          <a:p>
            <a:pPr marR="0" lvl="0" algn="r" defTabSz="914400" rtl="0" eaLnBrk="1" fontAlgn="auto" latinLnBrk="0" hangingPunct="1">
              <a:lnSpc>
                <a:spcPct val="100000"/>
              </a:lnSpc>
              <a:spcBef>
                <a:spcPts val="0"/>
              </a:spcBef>
              <a:spcAft>
                <a:spcPts val="0"/>
              </a:spcAft>
              <a:buClrTx/>
              <a:buSzTx/>
              <a:tabLst/>
              <a:defRPr/>
            </a:pPr>
            <a:r>
              <a:rPr kumimoji="0" lang="en-GB" sz="1600" b="0" i="1" u="none" strike="noStrike" kern="0" cap="none" spc="0" normalizeH="0" baseline="0" noProof="0" dirty="0">
                <a:ln>
                  <a:noFill/>
                </a:ln>
                <a:effectLst/>
                <a:uLnTx/>
                <a:uFillTx/>
                <a:latin typeface="Calibri" panose="020F0502020204030204"/>
                <a:ea typeface="+mn-ea"/>
                <a:cs typeface="Arial" pitchFamily="34" charset="0"/>
              </a:rPr>
              <a:t>Above images show a bracelet w</a:t>
            </a:r>
            <a:r>
              <a:rPr kumimoji="0" lang="en-GB" altLang="en-US" sz="1600" b="0" i="1" u="none" strike="noStrike" kern="1200" cap="none" spc="0" normalizeH="0" baseline="0" noProof="0" dirty="0">
                <a:ln>
                  <a:noFill/>
                </a:ln>
                <a:effectLst/>
                <a:uLnTx/>
                <a:uFillTx/>
                <a:latin typeface="Calibri" panose="020F0502020204030204"/>
                <a:ea typeface="+mn-ea"/>
              </a:rPr>
              <a:t>oven from boot laces worn by members of the </a:t>
            </a:r>
            <a:r>
              <a:rPr kumimoji="0" lang="en-GB" altLang="en-US" sz="1600" b="1" i="1" u="none" strike="noStrike" kern="1200" cap="none" spc="0" normalizeH="0" baseline="0" noProof="0" dirty="0">
                <a:ln>
                  <a:noFill/>
                </a:ln>
                <a:effectLst/>
                <a:uLnTx/>
                <a:uFillTx/>
                <a:latin typeface="Calibri" panose="020F0502020204030204"/>
                <a:ea typeface="+mn-ea"/>
              </a:rPr>
              <a:t>Mau Mau </a:t>
            </a:r>
            <a:r>
              <a:rPr kumimoji="0" lang="en-GB" altLang="en-US" sz="1600" b="0" i="1" u="none" strike="noStrike" kern="1200" cap="none" spc="0" normalizeH="0" baseline="0" noProof="0" dirty="0">
                <a:ln>
                  <a:noFill/>
                </a:ln>
                <a:effectLst/>
                <a:uLnTx/>
                <a:uFillTx/>
                <a:latin typeface="Calibri" panose="020F0502020204030204"/>
                <a:ea typeface="+mn-ea"/>
              </a:rPr>
              <a:t>group, a Black Nationalist organisation of soldiers in Vietnam; a walking stick with a </a:t>
            </a:r>
            <a:r>
              <a:rPr kumimoji="0" lang="en-GB" altLang="en-US" sz="1600" b="1" i="1" u="none" strike="noStrike" kern="1200" cap="none" spc="0" normalizeH="0" baseline="0" noProof="0" dirty="0">
                <a:ln>
                  <a:noFill/>
                </a:ln>
                <a:effectLst/>
                <a:uLnTx/>
                <a:uFillTx/>
                <a:latin typeface="Calibri" panose="020F0502020204030204"/>
                <a:ea typeface="+mn-ea"/>
              </a:rPr>
              <a:t>Black Power </a:t>
            </a:r>
            <a:r>
              <a:rPr kumimoji="0" lang="en-GB" altLang="en-US" sz="1600" b="0" i="1" u="none" strike="noStrike" kern="1200" cap="none" spc="0" normalizeH="0" baseline="0" noProof="0" dirty="0">
                <a:ln>
                  <a:noFill/>
                </a:ln>
                <a:effectLst/>
                <a:uLnTx/>
                <a:uFillTx/>
                <a:latin typeface="Calibri" panose="020F0502020204030204"/>
                <a:ea typeface="+mn-ea"/>
              </a:rPr>
              <a:t>clenched-fist salute; a jacket embroidered with ‘</a:t>
            </a:r>
            <a:r>
              <a:rPr kumimoji="0" lang="en-GB" altLang="en-US" sz="1600" b="1" i="1" u="none" strike="noStrike" kern="1200" cap="none" spc="0" normalizeH="0" baseline="0" noProof="0" dirty="0">
                <a:ln>
                  <a:noFill/>
                </a:ln>
                <a:effectLst/>
                <a:uLnTx/>
                <a:uFillTx/>
                <a:latin typeface="Calibri" panose="020F0502020204030204"/>
                <a:ea typeface="+mn-ea"/>
              </a:rPr>
              <a:t>Black and Proud</a:t>
            </a:r>
            <a:r>
              <a:rPr kumimoji="0" lang="en-GB" altLang="en-US" sz="1600" b="0" i="1" u="none" strike="noStrike" kern="1200" cap="none" spc="0" normalizeH="0" baseline="0" noProof="0" dirty="0">
                <a:ln>
                  <a:noFill/>
                </a:ln>
                <a:effectLst/>
                <a:uLnTx/>
                <a:uFillTx/>
                <a:latin typeface="Calibri" panose="020F0502020204030204"/>
                <a:ea typeface="+mn-ea"/>
              </a:rPr>
              <a:t>’ – all from ‘Soul Soldiers: African Americans and the Vietnam War Era’ exhibition, Senator John Heinz Pittsburgh Regional History </a:t>
            </a:r>
            <a:r>
              <a:rPr kumimoji="0" lang="en-GB" altLang="en-US" sz="1600" b="0" i="1" u="none" strike="noStrike" kern="1200" cap="none" spc="0" normalizeH="0" baseline="0" noProof="0" dirty="0" err="1">
                <a:ln>
                  <a:noFill/>
                </a:ln>
                <a:effectLst/>
                <a:uLnTx/>
                <a:uFillTx/>
                <a:latin typeface="Calibri" panose="020F0502020204030204"/>
                <a:ea typeface="+mn-ea"/>
              </a:rPr>
              <a:t>Center</a:t>
            </a:r>
            <a:r>
              <a:rPr kumimoji="0" lang="en-GB" altLang="en-US" sz="1600" b="0" i="1" u="none" strike="noStrike" kern="1200" cap="none" spc="0" normalizeH="0" baseline="0" noProof="0" dirty="0">
                <a:ln>
                  <a:noFill/>
                </a:ln>
                <a:effectLst/>
                <a:uLnTx/>
                <a:uFillTx/>
                <a:latin typeface="Calibri" panose="020F0502020204030204"/>
                <a:ea typeface="+mn-ea"/>
              </a:rPr>
              <a:t>, 2006–2007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0" cap="none" spc="0" normalizeH="0" baseline="0" noProof="0" dirty="0">
              <a:ln>
                <a:noFill/>
              </a:ln>
              <a:effectLst/>
              <a:uLnTx/>
              <a:uFillTx/>
              <a:latin typeface="Calibri" panose="020F0502020204030204"/>
              <a:ea typeface="+mn-ea"/>
              <a:cs typeface="Arial" pitchFamily="34" charset="0"/>
            </a:endParaRPr>
          </a:p>
          <a:p>
            <a:pPr marL="285750" marR="0" lvl="0" indent="-285750" algn="l" defTabSz="914400" rtl="0" eaLnBrk="1" fontAlgn="auto" latinLnBrk="0" hangingPunct="1">
              <a:lnSpc>
                <a:spcPct val="100000"/>
              </a:lnSpc>
              <a:spcBef>
                <a:spcPts val="0"/>
              </a:spcBef>
              <a:spcAft>
                <a:spcPts val="0"/>
              </a:spcAft>
              <a:buClrTx/>
              <a:buSzTx/>
              <a:buFontTx/>
              <a:buChar char="-"/>
              <a:tabLst/>
              <a:defRPr/>
            </a:pPr>
            <a:endParaRPr kumimoji="0" lang="en-GB" sz="1800" b="0"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3732" y="959519"/>
            <a:ext cx="3488316" cy="3956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77498" y="959519"/>
            <a:ext cx="1124683" cy="386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16013" y="959519"/>
            <a:ext cx="3382178" cy="386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25485" y="2996861"/>
            <a:ext cx="1177000" cy="1155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079357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5247"/>
            <a:ext cx="9144000" cy="6580602"/>
          </a:xfrm>
          <a:prstGeom prst="rect">
            <a:avLst/>
          </a:prstGeom>
          <a:noFill/>
        </p:spPr>
        <p:txBody>
          <a:bodyPr wrap="square" lIns="360000" tIns="180000" rIns="360000" bIns="18000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i="0" u="none" strike="noStrike" kern="0" cap="none" spc="0" normalizeH="0" baseline="0" noProof="0" dirty="0">
                <a:ln>
                  <a:noFill/>
                </a:ln>
                <a:solidFill>
                  <a:srgbClr val="FFFF00"/>
                </a:solidFill>
                <a:effectLst/>
                <a:uLnTx/>
                <a:uFillTx/>
                <a:latin typeface="Cooper Black" panose="0208090404030B020404" pitchFamily="18" charset="0"/>
                <a:ea typeface="+mn-ea"/>
                <a:cs typeface="Arial" pitchFamily="34" charset="0"/>
              </a:rPr>
              <a:t>BLACK CONSCIOUSNESS: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i="0" u="none" strike="noStrike" kern="0" cap="none" spc="0" normalizeH="0" baseline="0" noProof="0" dirty="0">
                <a:ln>
                  <a:noFill/>
                </a:ln>
                <a:solidFill>
                  <a:srgbClr val="FFFF00"/>
                </a:solidFill>
                <a:effectLst/>
                <a:uLnTx/>
                <a:uFillTx/>
                <a:latin typeface="Cooper Black" panose="0208090404030B020404" pitchFamily="18" charset="0"/>
                <a:ea typeface="+mn-ea"/>
                <a:cs typeface="Arial" pitchFamily="34" charset="0"/>
              </a:rPr>
              <a:t>AFRICAN AMERICAN CULTURE IN VIETNAM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effectLst/>
              <a:uLnTx/>
              <a:uFillTx/>
              <a:latin typeface="Calibri" panose="020F0502020204030204"/>
              <a:ea typeface="+mn-ea"/>
              <a:cs typeface="Arial"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0" cap="none" spc="0" normalizeH="0" baseline="0" noProof="0" dirty="0">
                <a:ln>
                  <a:noFill/>
                </a:ln>
                <a:effectLst/>
                <a:uLnTx/>
                <a:uFillTx/>
                <a:latin typeface="Calibri" panose="020F0502020204030204"/>
                <a:ea typeface="+mn-ea"/>
                <a:cs typeface="Arial" pitchFamily="34" charset="0"/>
              </a:rPr>
              <a:t>African American</a:t>
            </a:r>
            <a:r>
              <a:rPr kumimoji="0" lang="en-GB" sz="2000" b="0" i="0" u="none" strike="noStrike" kern="0" cap="none" spc="0" normalizeH="0" noProof="0" dirty="0">
                <a:ln>
                  <a:noFill/>
                </a:ln>
                <a:effectLst/>
                <a:uLnTx/>
                <a:uFillTx/>
                <a:latin typeface="Calibri" panose="020F0502020204030204"/>
                <a:ea typeface="+mn-ea"/>
                <a:cs typeface="Arial" pitchFamily="34" charset="0"/>
              </a:rPr>
              <a:t> servicemen</a:t>
            </a:r>
            <a:r>
              <a:rPr kumimoji="0" lang="en-GB" sz="2000" b="0" i="0" u="none" strike="noStrike" kern="0" cap="none" spc="0" normalizeH="0" baseline="0" noProof="0" dirty="0">
                <a:ln>
                  <a:noFill/>
                </a:ln>
                <a:effectLst/>
                <a:uLnTx/>
                <a:uFillTx/>
                <a:latin typeface="Calibri" panose="020F0502020204030204"/>
                <a:ea typeface="+mn-ea"/>
                <a:cs typeface="Arial" pitchFamily="34" charset="0"/>
              </a:rPr>
              <a:t> used distinct slang &amp; speech patterns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0" cap="none" spc="0" normalizeH="0" baseline="0" noProof="0" dirty="0">
              <a:ln>
                <a:noFill/>
              </a:ln>
              <a:effectLst/>
              <a:uLnTx/>
              <a:uFillTx/>
              <a:latin typeface="Calibri" panose="020F0502020204030204"/>
              <a:ea typeface="+mn-ea"/>
              <a:cs typeface="Arial"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0" cap="none" spc="0" normalizeH="0" baseline="0" noProof="0" dirty="0">
                <a:ln>
                  <a:noFill/>
                </a:ln>
                <a:effectLst/>
                <a:uLnTx/>
                <a:uFillTx/>
                <a:latin typeface="Calibri" panose="020F0502020204030204"/>
                <a:ea typeface="+mn-ea"/>
                <a:cs typeface="Arial" pitchFamily="34" charset="0"/>
              </a:rPr>
              <a:t>Innovated systems of greeting one another, e.g. the dap, an </a:t>
            </a:r>
            <a:r>
              <a:rPr kumimoji="0" lang="en-GB" altLang="en-US" sz="2000" b="0" i="0" u="none" strike="noStrike" kern="1200" cap="none" spc="0" normalizeH="0" baseline="0" noProof="0" dirty="0">
                <a:ln>
                  <a:noFill/>
                </a:ln>
                <a:effectLst/>
                <a:uLnTx/>
                <a:uFillTx/>
                <a:latin typeface="Calibri" panose="020F0502020204030204"/>
                <a:ea typeface="+mn-ea"/>
              </a:rPr>
              <a:t>elaborate series of handshakes, hugs, chest taps, head taps, and sayings </a:t>
            </a:r>
            <a:r>
              <a:rPr kumimoji="0" lang="en-GB" altLang="en-US" sz="1600" b="0" i="0" u="none" strike="noStrike" kern="1200" cap="none" spc="0" normalizeH="0" baseline="0" noProof="0" dirty="0">
                <a:ln>
                  <a:noFill/>
                </a:ln>
                <a:effectLst/>
                <a:uLnTx/>
                <a:uFillTx/>
                <a:latin typeface="Calibri" panose="020F0502020204030204"/>
                <a:ea typeface="+mn-ea"/>
              </a:rPr>
              <a:t>(pictured</a:t>
            </a:r>
            <a:r>
              <a:rPr kumimoji="0" lang="en-GB" altLang="en-US" sz="1400" b="0" i="0" u="none" strike="noStrike" kern="1200" cap="none" spc="0" normalizeH="0" baseline="0" noProof="0" dirty="0">
                <a:ln>
                  <a:noFill/>
                </a:ln>
                <a:effectLst/>
                <a:uLnTx/>
                <a:uFillTx/>
                <a:latin typeface="Calibri" panose="020F0502020204030204"/>
                <a:ea typeface="+mn-ea"/>
              </a:rPr>
              <a:t>)</a:t>
            </a:r>
            <a:endParaRPr kumimoji="0" lang="en-GB" sz="1400" b="0"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p:txBody>
      </p:sp>
      <p:pic>
        <p:nvPicPr>
          <p:cNvPr id="6"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5958176" y="1135888"/>
            <a:ext cx="2490047" cy="3528392"/>
          </a:xfrm>
          <a:prstGeom prst="rect">
            <a:avLst/>
          </a:prstGeom>
          <a:noFill/>
        </p:spPr>
      </p:pic>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191" y="1084582"/>
            <a:ext cx="4957843" cy="35796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27018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5076056" cy="7257711"/>
          </a:xfrm>
          <a:prstGeom prst="rect">
            <a:avLst/>
          </a:prstGeom>
          <a:noFill/>
        </p:spPr>
        <p:txBody>
          <a:bodyPr wrap="square" lIns="360000" tIns="180000" rIns="360000" bIns="18000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i="0" u="none" strike="noStrike" kern="0" cap="none" spc="0" normalizeH="0" baseline="0" noProof="0" dirty="0">
                <a:ln>
                  <a:noFill/>
                </a:ln>
                <a:solidFill>
                  <a:srgbClr val="FFFF00"/>
                </a:solidFill>
                <a:effectLst/>
                <a:uLnTx/>
                <a:uFillTx/>
                <a:latin typeface="Cooper Black" panose="0208090404030B020404" pitchFamily="18" charset="0"/>
                <a:cs typeface="Arial" pitchFamily="34" charset="0"/>
              </a:rPr>
              <a:t>Post-1968 Tensions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0" cap="none" spc="0" normalizeH="0" baseline="0" noProof="0" dirty="0">
                <a:ln>
                  <a:noFill/>
                </a:ln>
                <a:effectLst/>
                <a:uLnTx/>
                <a:uFillTx/>
                <a:latin typeface="Calibri" panose="020F0502020204030204"/>
                <a:ea typeface="+mn-ea"/>
                <a:cs typeface="Arial" pitchFamily="34" charset="0"/>
              </a:rPr>
              <a:t>Assassination of Martin Luther King in 1968, and subsequent riots in US cities,  inflamed racial tensions  amongst troops in Vietnam</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0" cap="none" spc="0" normalizeH="0" baseline="0" noProof="0" dirty="0">
              <a:ln>
                <a:noFill/>
              </a:ln>
              <a:effectLst/>
              <a:uLnTx/>
              <a:uFillTx/>
              <a:latin typeface="Calibri" panose="020F0502020204030204"/>
              <a:ea typeface="+mn-ea"/>
              <a:cs typeface="Arial"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0" cap="none" spc="0" normalizeH="0" baseline="0" noProof="0" dirty="0">
                <a:ln>
                  <a:noFill/>
                </a:ln>
                <a:effectLst/>
                <a:uLnTx/>
                <a:uFillTx/>
                <a:latin typeface="Calibri" panose="020F0502020204030204"/>
                <a:ea typeface="+mn-ea"/>
                <a:cs typeface="Arial" pitchFamily="34" charset="0"/>
              </a:rPr>
              <a:t>Race riots occurred at </a:t>
            </a:r>
            <a:r>
              <a:rPr kumimoji="0" lang="en-GB" sz="2000" b="0" i="0" u="none" strike="noStrike" kern="1200" cap="none" spc="0" normalizeH="0" baseline="0" noProof="0" dirty="0">
                <a:ln>
                  <a:noFill/>
                </a:ln>
                <a:effectLst/>
                <a:uLnTx/>
                <a:uFillTx/>
                <a:latin typeface="Calibri" panose="020F0502020204030204"/>
                <a:ea typeface="+mn-ea"/>
                <a:cs typeface="+mn-cs"/>
              </a:rPr>
              <a:t>Long </a:t>
            </a:r>
            <a:r>
              <a:rPr kumimoji="0" lang="en-GB" sz="2000" b="0" i="0" u="none" strike="noStrike" kern="1200" cap="none" spc="0" normalizeH="0" baseline="0" noProof="0" dirty="0" err="1">
                <a:ln>
                  <a:noFill/>
                </a:ln>
                <a:effectLst/>
                <a:uLnTx/>
                <a:uFillTx/>
                <a:latin typeface="Calibri" panose="020F0502020204030204"/>
                <a:ea typeface="+mn-ea"/>
                <a:cs typeface="+mn-cs"/>
              </a:rPr>
              <a:t>Binh</a:t>
            </a:r>
            <a:r>
              <a:rPr kumimoji="0" lang="en-GB" sz="2000" b="0" i="0" u="none" strike="noStrike" kern="1200" cap="none" spc="0" normalizeH="0" baseline="0" noProof="0" dirty="0">
                <a:ln>
                  <a:noFill/>
                </a:ln>
                <a:effectLst/>
                <a:uLnTx/>
                <a:uFillTx/>
                <a:latin typeface="Calibri" panose="020F0502020204030204"/>
                <a:ea typeface="+mn-ea"/>
                <a:cs typeface="+mn-cs"/>
              </a:rPr>
              <a:t> Stockade (August 1968) and aboard USS Kitty Hawk (October 1972). </a:t>
            </a:r>
            <a:r>
              <a:rPr kumimoji="0" lang="en-GB" sz="1800" b="0" i="0" u="none" strike="noStrike" kern="1200" cap="none" spc="0" normalizeH="0" baseline="0" noProof="0" dirty="0">
                <a:ln>
                  <a:noFill/>
                </a:ln>
                <a:effectLst/>
                <a:uLnTx/>
                <a:uFillTx/>
                <a:latin typeface="Calibri" panose="020F0502020204030204"/>
                <a:ea typeface="+mn-ea"/>
                <a:cs typeface="+mn-cs"/>
              </a:rPr>
              <a:t>Note: stockade = military prison.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0" cap="none" spc="0" normalizeH="0" baseline="0" noProof="0" dirty="0">
              <a:ln>
                <a:noFill/>
              </a:ln>
              <a:effectLst/>
              <a:uLnTx/>
              <a:uFillTx/>
              <a:latin typeface="Calibri" panose="020F0502020204030204"/>
              <a:ea typeface="+mn-ea"/>
              <a:cs typeface="Arial"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0" cap="none" spc="0" normalizeH="0" baseline="0" noProof="0" dirty="0">
                <a:ln>
                  <a:noFill/>
                </a:ln>
                <a:effectLst/>
                <a:uLnTx/>
                <a:uFillTx/>
                <a:latin typeface="Calibri" panose="020F0502020204030204"/>
                <a:ea typeface="+mn-ea"/>
                <a:cs typeface="Arial" pitchFamily="34" charset="0"/>
              </a:rPr>
              <a:t>De-facto segregation between ‘bloods’ (African American soldiers) and ‘rabbits’ (African American slang for white soldiers)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000" b="0" i="0" u="none" strike="noStrike" kern="0" cap="none" spc="0" normalizeH="0" baseline="0" noProof="0" dirty="0">
              <a:ln>
                <a:noFill/>
              </a:ln>
              <a:effectLst/>
              <a:uLnTx/>
              <a:uFillTx/>
              <a:latin typeface="Calibri" panose="020F0502020204030204"/>
              <a:ea typeface="+mn-ea"/>
              <a:cs typeface="Arial"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0" cap="none" spc="0" normalizeH="0" baseline="0" noProof="0" dirty="0">
                <a:ln>
                  <a:noFill/>
                </a:ln>
                <a:effectLst/>
                <a:uLnTx/>
                <a:uFillTx/>
                <a:latin typeface="Calibri" panose="020F0502020204030204"/>
                <a:ea typeface="+mn-ea"/>
                <a:cs typeface="Arial" pitchFamily="34" charset="0"/>
              </a:rPr>
              <a:t>Hostility to Civil Rights movement amongst white soldiers: flying of Confederate flag by some troops </a:t>
            </a:r>
            <a:r>
              <a:rPr kumimoji="0" lang="en-GB" sz="1400" b="0" i="0" u="none" strike="noStrike" kern="0" cap="none" spc="0" normalizeH="0" baseline="0" noProof="0" dirty="0">
                <a:ln>
                  <a:noFill/>
                </a:ln>
                <a:effectLst/>
                <a:uLnTx/>
                <a:uFillTx/>
                <a:latin typeface="Calibri" panose="020F0502020204030204"/>
                <a:ea typeface="+mn-ea"/>
                <a:cs typeface="Arial" pitchFamily="34" charset="0"/>
              </a:rPr>
              <a:t>(pictured)</a:t>
            </a:r>
          </a:p>
          <a:p>
            <a:pPr marL="285750" marR="0" lvl="0" indent="-285750" algn="l" defTabSz="914400" rtl="0" eaLnBrk="1" fontAlgn="auto" latinLnBrk="0" hangingPunct="1">
              <a:lnSpc>
                <a:spcPct val="100000"/>
              </a:lnSpc>
              <a:spcBef>
                <a:spcPts val="0"/>
              </a:spcBef>
              <a:spcAft>
                <a:spcPts val="0"/>
              </a:spcAft>
              <a:buClrTx/>
              <a:buSzTx/>
              <a:buFontTx/>
              <a:buChar char="-"/>
              <a:tabLst/>
              <a:defRPr/>
            </a:pPr>
            <a:endParaRPr kumimoji="0" lang="en-GB" sz="1800" b="0" i="0" u="none" strike="noStrike" kern="0" cap="none" spc="0" normalizeH="0" baseline="0" noProof="0" dirty="0">
              <a:ln>
                <a:noFill/>
              </a:ln>
              <a:effectLst/>
              <a:uLnTx/>
              <a:uFillTx/>
              <a:latin typeface="Calibri" panose="020F0502020204030204"/>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113019"/>
            <a:ext cx="2952328"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80609" y="2744795"/>
            <a:ext cx="2963391" cy="408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48546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4157" y="1133852"/>
            <a:ext cx="3310415" cy="4901609"/>
          </a:xfrm>
          <a:prstGeom prst="rect">
            <a:avLst/>
          </a:prstGeom>
        </p:spPr>
      </p:pic>
      <p:sp>
        <p:nvSpPr>
          <p:cNvPr id="3" name="TextBox 2"/>
          <p:cNvSpPr txBox="1"/>
          <p:nvPr/>
        </p:nvSpPr>
        <p:spPr>
          <a:xfrm>
            <a:off x="0" y="0"/>
            <a:ext cx="9144000" cy="1225290"/>
          </a:xfrm>
          <a:prstGeom prst="rect">
            <a:avLst/>
          </a:prstGeom>
          <a:noFill/>
        </p:spPr>
        <p:txBody>
          <a:bodyPr wrap="square" lIns="360000" tIns="180000" rIns="360000" bIns="18000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a:ln>
                  <a:noFill/>
                </a:ln>
                <a:solidFill>
                  <a:srgbClr val="FFFF00"/>
                </a:solidFill>
                <a:effectLst/>
                <a:uLnTx/>
                <a:uFillTx/>
                <a:latin typeface="Cooper Black" panose="0208090404030B020404" pitchFamily="18" charset="0"/>
                <a:ea typeface="+mn-ea"/>
                <a:cs typeface="Arial" pitchFamily="34" charset="0"/>
              </a:rPr>
              <a:t>TARGETING OF AFRICAN AMERICANS BY NORTHERN VIETNAMESE PROPAGANDA</a:t>
            </a:r>
          </a:p>
        </p:txBody>
      </p:sp>
      <p:pic>
        <p:nvPicPr>
          <p:cNvPr id="4" name="Picture 3"/>
          <p:cNvPicPr>
            <a:picLocks noChangeAspect="1"/>
          </p:cNvPicPr>
          <p:nvPr/>
        </p:nvPicPr>
        <p:blipFill>
          <a:blip r:embed="rId4"/>
          <a:stretch>
            <a:fillRect/>
          </a:stretch>
        </p:blipFill>
        <p:spPr>
          <a:xfrm>
            <a:off x="3554608" y="1112672"/>
            <a:ext cx="4065724" cy="2910688"/>
          </a:xfrm>
          <a:prstGeom prst="rect">
            <a:avLst/>
          </a:prstGeom>
        </p:spPr>
      </p:pic>
      <p:pic>
        <p:nvPicPr>
          <p:cNvPr id="5" name="Picture 4">
            <a:extLst>
              <a:ext uri="{FF2B5EF4-FFF2-40B4-BE49-F238E27FC236}">
                <a16:creationId xmlns:a16="http://schemas.microsoft.com/office/drawing/2014/main" id="{F036EF62-AF55-45AE-B6CD-970322DA57A9}"/>
              </a:ext>
            </a:extLst>
          </p:cNvPr>
          <p:cNvPicPr>
            <a:picLocks noChangeAspect="1"/>
          </p:cNvPicPr>
          <p:nvPr/>
        </p:nvPicPr>
        <p:blipFill rotWithShape="1">
          <a:blip r:embed="rId5"/>
          <a:srcRect b="21471"/>
          <a:stretch/>
        </p:blipFill>
        <p:spPr>
          <a:xfrm>
            <a:off x="3520451" y="4023360"/>
            <a:ext cx="4066159" cy="2675815"/>
          </a:xfrm>
          <a:prstGeom prst="rect">
            <a:avLst/>
          </a:prstGeom>
        </p:spPr>
      </p:pic>
      <p:sp>
        <p:nvSpPr>
          <p:cNvPr id="7" name="TextBox 6">
            <a:extLst>
              <a:ext uri="{FF2B5EF4-FFF2-40B4-BE49-F238E27FC236}">
                <a16:creationId xmlns:a16="http://schemas.microsoft.com/office/drawing/2014/main" id="{551AC544-F854-4F24-BFE1-A82F340E1252}"/>
              </a:ext>
            </a:extLst>
          </p:cNvPr>
          <p:cNvSpPr txBox="1"/>
          <p:nvPr/>
        </p:nvSpPr>
        <p:spPr>
          <a:xfrm>
            <a:off x="7824646" y="1201695"/>
            <a:ext cx="1285197" cy="3416320"/>
          </a:xfrm>
          <a:prstGeom prst="rect">
            <a:avLst/>
          </a:prstGeom>
          <a:noFill/>
        </p:spPr>
        <p:txBody>
          <a:bodyPr wrap="square">
            <a:spAutoFit/>
          </a:bodyPr>
          <a:lstStyle/>
          <a:p>
            <a:r>
              <a:rPr lang="en-GB" dirty="0"/>
              <a:t>Eldridge Cleaver and US People's Anti-Imperialist Delegation giving raised fist salute, North Vietnam., 1970</a:t>
            </a:r>
          </a:p>
        </p:txBody>
      </p:sp>
    </p:spTree>
    <p:extLst>
      <p:ext uri="{BB962C8B-B14F-4D97-AF65-F5344CB8AC3E}">
        <p14:creationId xmlns:p14="http://schemas.microsoft.com/office/powerpoint/2010/main" val="478353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72" y="0"/>
            <a:ext cx="9143628" cy="7442377"/>
          </a:xfrm>
          <a:prstGeom prst="rect">
            <a:avLst/>
          </a:prstGeom>
          <a:noFill/>
        </p:spPr>
        <p:txBody>
          <a:bodyPr wrap="square" lIns="540000" tIns="180000" rIns="540000" bIns="18000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i="0" u="none" strike="noStrike" kern="1200" cap="none" spc="0" normalizeH="0" baseline="0" noProof="0" dirty="0">
                <a:ln>
                  <a:noFill/>
                </a:ln>
                <a:solidFill>
                  <a:srgbClr val="FFFF00"/>
                </a:solidFill>
                <a:effectLst/>
                <a:uLnTx/>
                <a:uFillTx/>
                <a:latin typeface="Cooper Black" panose="0208090404030B020404" pitchFamily="18" charset="0"/>
                <a:cs typeface="Arial" pitchFamily="34" charset="0"/>
              </a:rPr>
              <a:t>DISTINCTIVE CHARACTERISTICS OF AFRICAN AMERICAN SERVICE IN VIETNAM</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0" cap="none" spc="0" normalizeH="0" baseline="0" noProof="0" dirty="0">
              <a:ln>
                <a:noFill/>
              </a:ln>
              <a:effectLst/>
              <a:uLnTx/>
              <a:uFillTx/>
              <a:latin typeface="Calibri" panose="020F0502020204030204"/>
              <a:ea typeface="+mn-ea"/>
              <a:cs typeface="Arial"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0" cap="none" spc="0" normalizeH="0" baseline="0" noProof="0" dirty="0">
                <a:ln>
                  <a:noFill/>
                </a:ln>
                <a:effectLst/>
                <a:uLnTx/>
                <a:uFillTx/>
                <a:latin typeface="Calibri" panose="020F0502020204030204"/>
                <a:cs typeface="Arial" pitchFamily="34" charset="0"/>
              </a:rPr>
              <a:t>Disproportionately affected by draft legislation due to intersections of race and class;</a:t>
            </a:r>
            <a:r>
              <a:rPr kumimoji="0" lang="en-GB" sz="2200" b="0" i="0" u="none" strike="noStrike" kern="0" cap="none" spc="0" normalizeH="0" noProof="0" dirty="0">
                <a:ln>
                  <a:noFill/>
                </a:ln>
                <a:effectLst/>
                <a:uLnTx/>
                <a:uFillTx/>
                <a:latin typeface="Calibri" panose="020F0502020204030204"/>
                <a:cs typeface="Arial" pitchFamily="34" charset="0"/>
              </a:rPr>
              <a:t> draftees </a:t>
            </a:r>
            <a:r>
              <a:rPr kumimoji="0" lang="en-GB" sz="2200" b="0" i="0" u="none" strike="noStrike" kern="0" cap="none" spc="0" normalizeH="0" baseline="0" noProof="0" dirty="0">
                <a:ln>
                  <a:noFill/>
                </a:ln>
                <a:effectLst/>
                <a:uLnTx/>
                <a:uFillTx/>
                <a:latin typeface="Calibri" panose="020F0502020204030204"/>
                <a:cs typeface="Arial" pitchFamily="34" charset="0"/>
              </a:rPr>
              <a:t>more likely from low-income brackets</a:t>
            </a:r>
            <a:endParaRPr lang="en-GB" sz="2200" kern="0" dirty="0">
              <a:latin typeface="Calibri" panose="020F0502020204030204"/>
              <a:cs typeface="Arial"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2200" b="0" i="0" u="none" strike="noStrike" kern="0" cap="none" spc="0" normalizeH="0" baseline="0" noProof="0" dirty="0">
              <a:ln>
                <a:noFill/>
              </a:ln>
              <a:effectLst/>
              <a:uLnTx/>
              <a:uFillTx/>
              <a:latin typeface="Calibri" panose="020F0502020204030204"/>
              <a:ea typeface="+mn-ea"/>
              <a:cs typeface="Arial"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0" cap="none" spc="0" normalizeH="0" baseline="0" noProof="0" dirty="0">
                <a:ln>
                  <a:noFill/>
                </a:ln>
                <a:effectLst/>
                <a:uLnTx/>
                <a:uFillTx/>
                <a:latin typeface="Calibri" panose="020F0502020204030204"/>
                <a:ea typeface="+mn-ea"/>
                <a:cs typeface="Arial" pitchFamily="34" charset="0"/>
              </a:rPr>
              <a:t>Casualty rates amongst African Americans </a:t>
            </a:r>
            <a:r>
              <a:rPr kumimoji="0" lang="en-GB" sz="2400" b="0" i="1" u="none" strike="noStrike" kern="0" cap="none" spc="0" normalizeH="0" baseline="0" noProof="0" dirty="0">
                <a:ln>
                  <a:noFill/>
                </a:ln>
                <a:effectLst/>
                <a:uLnTx/>
                <a:uFillTx/>
                <a:latin typeface="Calibri" panose="020F0502020204030204"/>
                <a:ea typeface="+mn-ea"/>
                <a:cs typeface="Arial" pitchFamily="34" charset="0"/>
              </a:rPr>
              <a:t>were</a:t>
            </a:r>
            <a:r>
              <a:rPr kumimoji="0" lang="en-GB" sz="2400" b="0" i="0" u="none" strike="noStrike" kern="0" cap="none" spc="0" normalizeH="0" baseline="0" noProof="0" dirty="0">
                <a:ln>
                  <a:noFill/>
                </a:ln>
                <a:effectLst/>
                <a:uLnTx/>
                <a:uFillTx/>
                <a:latin typeface="Calibri" panose="020F0502020204030204"/>
                <a:ea typeface="+mn-ea"/>
                <a:cs typeface="Arial" pitchFamily="34" charset="0"/>
              </a:rPr>
              <a:t> notably higher: 12.5% (vs 10.6% of those who served) of total combat deaths were black</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0" cap="none" spc="0" normalizeH="0" baseline="0" noProof="0" dirty="0">
              <a:ln>
                <a:noFill/>
              </a:ln>
              <a:effectLst/>
              <a:uLnTx/>
              <a:uFillTx/>
              <a:latin typeface="Calibri" panose="020F0502020204030204"/>
              <a:ea typeface="+mn-ea"/>
              <a:cs typeface="Arial"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0" cap="none" spc="0" normalizeH="0" baseline="0" noProof="0" dirty="0">
                <a:ln>
                  <a:noFill/>
                </a:ln>
                <a:effectLst/>
                <a:uLnTx/>
                <a:uFillTx/>
                <a:latin typeface="Calibri" panose="020F0502020204030204"/>
                <a:ea typeface="+mn-ea"/>
                <a:cs typeface="Arial" pitchFamily="34" charset="0"/>
              </a:rPr>
              <a:t>African Americans underrepresented in senior positions: in </a:t>
            </a:r>
            <a:r>
              <a:rPr kumimoji="0" lang="en-GB" altLang="en-US" sz="2400" b="0" i="0" u="none" strike="noStrike" kern="1200" cap="none" spc="0" normalizeH="0" baseline="0" noProof="0" dirty="0">
                <a:ln>
                  <a:noFill/>
                </a:ln>
                <a:effectLst/>
                <a:uLnTx/>
                <a:uFillTx/>
                <a:latin typeface="Calibri" panose="020F0502020204030204"/>
                <a:ea typeface="+mn-ea"/>
                <a:cs typeface="+mn-cs"/>
              </a:rPr>
              <a:t>1968, only 0.7 % of US Military Academy graduates were black</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0" cap="none" spc="0" normalizeH="0" baseline="0" noProof="0" dirty="0">
              <a:ln>
                <a:noFill/>
              </a:ln>
              <a:effectLst/>
              <a:uLnTx/>
              <a:uFillTx/>
              <a:latin typeface="Calibri" panose="020F0502020204030204"/>
              <a:ea typeface="+mn-ea"/>
              <a:cs typeface="Arial"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0" cap="none" spc="0" normalizeH="0" baseline="0" noProof="0" dirty="0">
                <a:ln>
                  <a:noFill/>
                </a:ln>
                <a:effectLst/>
                <a:uLnTx/>
                <a:uFillTx/>
                <a:latin typeface="Calibri" panose="020F0502020204030204"/>
                <a:ea typeface="+mn-ea"/>
                <a:cs typeface="Arial" pitchFamily="34" charset="0"/>
              </a:rPr>
              <a:t>African Americans overrepresented in frontline positions -  a key predictor of PTSD</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400" kern="0" dirty="0">
              <a:latin typeface="Calibri" panose="020F0502020204030204"/>
              <a:cs typeface="Arial" pitchFamily="34" charset="0"/>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kern="0" dirty="0">
                <a:latin typeface="Calibri" panose="020F0502020204030204"/>
                <a:cs typeface="Arial" pitchFamily="34" charset="0"/>
              </a:rPr>
              <a:t>Returned home to limited economic opportunities</a:t>
            </a:r>
            <a:endParaRPr kumimoji="0" lang="en-GB" sz="2400" b="0" i="0" u="none" strike="noStrike" kern="0" cap="none" spc="0" normalizeH="0" baseline="0" noProof="0" dirty="0">
              <a:ln>
                <a:noFill/>
              </a:ln>
              <a:effectLst/>
              <a:uLnTx/>
              <a:uFillTx/>
              <a:latin typeface="Calibri" panose="020F0502020204030204"/>
              <a:ea typeface="+mn-ea"/>
              <a:cs typeface="Arial"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altLang="en-US" sz="2200" b="0" i="0" u="none" strike="noStrike" kern="1200" cap="none" spc="0" normalizeH="0" baseline="0" noProof="0" dirty="0">
              <a:ln>
                <a:noFill/>
              </a:ln>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Tx/>
              <a:buChar char="-"/>
              <a:tabLst/>
              <a:defRPr/>
            </a:pPr>
            <a:endParaRPr kumimoji="0" lang="en-GB" sz="22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a:p>
            <a:pPr marL="285750" marR="0" lvl="0" indent="-285750" algn="l" defTabSz="914400" rtl="0" eaLnBrk="1" fontAlgn="auto" latinLnBrk="0" hangingPunct="1">
              <a:lnSpc>
                <a:spcPct val="100000"/>
              </a:lnSpc>
              <a:spcBef>
                <a:spcPts val="0"/>
              </a:spcBef>
              <a:spcAft>
                <a:spcPts val="0"/>
              </a:spcAft>
              <a:buClrTx/>
              <a:buSzTx/>
              <a:buFontTx/>
              <a:buChar char="-"/>
              <a:tabLst/>
              <a:defRPr/>
            </a:pPr>
            <a:endParaRPr kumimoji="0" lang="en-GB" sz="1800" b="1" i="0" u="none" strike="noStrike" kern="0" cap="none" spc="0" normalizeH="0" baseline="0" noProof="0" dirty="0">
              <a:ln>
                <a:noFill/>
              </a:ln>
              <a:solidFill>
                <a:sysClr val="windowText" lastClr="000000"/>
              </a:solidFill>
              <a:effectLst/>
              <a:uLnTx/>
              <a:uFillTx/>
              <a:latin typeface="Calibri" panose="020F0502020204030204"/>
              <a:ea typeface="+mn-ea"/>
              <a:cs typeface="Arial" pitchFamily="34" charset="0"/>
            </a:endParaRPr>
          </a:p>
        </p:txBody>
      </p:sp>
    </p:spTree>
    <p:extLst>
      <p:ext uri="{BB962C8B-B14F-4D97-AF65-F5344CB8AC3E}">
        <p14:creationId xmlns:p14="http://schemas.microsoft.com/office/powerpoint/2010/main" val="19521227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4476" y="0"/>
            <a:ext cx="6124574" cy="7915274"/>
          </a:xfrm>
          <a:solidFill>
            <a:schemeClr val="tx1">
              <a:alpha val="70000"/>
            </a:schemeClr>
          </a:solidFill>
        </p:spPr>
        <p:txBody>
          <a:bodyPr>
            <a:normAutofit/>
          </a:bodyPr>
          <a:lstStyle/>
          <a:p>
            <a:r>
              <a:rPr lang="en-GB" sz="2800" dirty="0">
                <a:solidFill>
                  <a:schemeClr val="bg1"/>
                </a:solidFill>
                <a:latin typeface="Cooper Black" panose="0208090404030B020404" pitchFamily="18" charset="0"/>
              </a:rPr>
              <a:t>HPHI5006, 6006</a:t>
            </a:r>
            <a:br>
              <a:rPr lang="en-GB" sz="2800" dirty="0"/>
            </a:br>
            <a:r>
              <a:rPr lang="en-GB" sz="2800" dirty="0">
                <a:solidFill>
                  <a:srgbClr val="00B050"/>
                </a:solidFill>
                <a:latin typeface="Cooper Black" panose="0208090404030B020404" pitchFamily="18" charset="0"/>
              </a:rPr>
              <a:t>Routes &amp; Roots of the Black Atlantic</a:t>
            </a:r>
            <a:br>
              <a:rPr lang="en-GB" sz="2800" dirty="0">
                <a:solidFill>
                  <a:srgbClr val="00B0F0"/>
                </a:solidFill>
                <a:latin typeface="Cooper Black" panose="0208090404030B020404" pitchFamily="18" charset="0"/>
              </a:rPr>
            </a:br>
            <a:br>
              <a:rPr lang="en-GB" sz="1500" dirty="0">
                <a:solidFill>
                  <a:srgbClr val="00B0F0"/>
                </a:solidFill>
                <a:latin typeface="Cooper Black" panose="0208090404030B020404" pitchFamily="18" charset="0"/>
              </a:rPr>
            </a:br>
            <a:br>
              <a:rPr lang="en-GB" sz="1500" dirty="0">
                <a:solidFill>
                  <a:srgbClr val="00B0F0"/>
                </a:solidFill>
                <a:latin typeface="Cooper Black" panose="0208090404030B020404" pitchFamily="18" charset="0"/>
              </a:rPr>
            </a:br>
            <a:r>
              <a:rPr lang="en-GB" sz="3000" dirty="0">
                <a:solidFill>
                  <a:srgbClr val="FF0000"/>
                </a:solidFill>
                <a:latin typeface="Cooper Black" panose="0208090404030B020404" pitchFamily="18" charset="0"/>
              </a:rPr>
              <a:t>Lecture 14: Cultures of the Civil Rights Movement</a:t>
            </a:r>
            <a:br>
              <a:rPr lang="en-GB" sz="3000" dirty="0">
                <a:solidFill>
                  <a:srgbClr val="FF0000"/>
                </a:solidFill>
                <a:latin typeface="Cooper Black" panose="0208090404030B020404" pitchFamily="18" charset="0"/>
              </a:rPr>
            </a:br>
            <a:br>
              <a:rPr lang="en-GB" sz="3000" dirty="0">
                <a:solidFill>
                  <a:srgbClr val="FF0000"/>
                </a:solidFill>
                <a:latin typeface="Cooper Black" panose="0208090404030B020404" pitchFamily="18" charset="0"/>
              </a:rPr>
            </a:br>
            <a:r>
              <a:rPr lang="en-GB" sz="3000" dirty="0">
                <a:solidFill>
                  <a:srgbClr val="FF0000"/>
                </a:solidFill>
                <a:latin typeface="Cooper Black" panose="0208090404030B020404" pitchFamily="18" charset="0"/>
              </a:rPr>
              <a:t>  </a:t>
            </a:r>
            <a:r>
              <a:rPr lang="en-GB" sz="3000" dirty="0">
                <a:solidFill>
                  <a:srgbClr val="FFFF00"/>
                </a:solidFill>
                <a:latin typeface="Cooper Black" panose="0208090404030B020404" pitchFamily="18" charset="0"/>
              </a:rPr>
              <a:t>Part Two: </a:t>
            </a:r>
            <a:br>
              <a:rPr lang="en-GB" sz="3000" dirty="0">
                <a:solidFill>
                  <a:srgbClr val="FFFF00"/>
                </a:solidFill>
                <a:latin typeface="Cooper Black" panose="0208090404030B020404" pitchFamily="18" charset="0"/>
              </a:rPr>
            </a:br>
            <a:r>
              <a:rPr lang="en-GB" sz="3000" dirty="0">
                <a:solidFill>
                  <a:srgbClr val="FFFF00"/>
                </a:solidFill>
                <a:latin typeface="Cooper Black" panose="0208090404030B020404" pitchFamily="18" charset="0"/>
              </a:rPr>
              <a:t>The Revolt of the Black Athlete</a:t>
            </a:r>
            <a:br>
              <a:rPr lang="en-GB" sz="3000" dirty="0">
                <a:solidFill>
                  <a:srgbClr val="FF0000"/>
                </a:solidFill>
                <a:latin typeface="Cooper Black" panose="0208090404030B020404" pitchFamily="18" charset="0"/>
              </a:rPr>
            </a:br>
            <a:br>
              <a:rPr lang="en-GB" sz="3000" dirty="0">
                <a:solidFill>
                  <a:srgbClr val="FF0000"/>
                </a:solidFill>
                <a:latin typeface="Cooper Black" panose="0208090404030B020404" pitchFamily="18" charset="0"/>
              </a:rPr>
            </a:br>
            <a:br>
              <a:rPr lang="en-GB" sz="3000" dirty="0">
                <a:solidFill>
                  <a:srgbClr val="FF0000"/>
                </a:solidFill>
                <a:latin typeface="Cooper Black" panose="0208090404030B020404" pitchFamily="18" charset="0"/>
              </a:rPr>
            </a:br>
            <a:br>
              <a:rPr lang="en-GB" sz="3000" dirty="0">
                <a:solidFill>
                  <a:srgbClr val="FF0000"/>
                </a:solidFill>
                <a:latin typeface="Cooper Black" panose="0208090404030B020404" pitchFamily="18" charset="0"/>
              </a:rPr>
            </a:br>
            <a:endParaRPr lang="en-GB" dirty="0">
              <a:solidFill>
                <a:srgbClr val="FF0000"/>
              </a:solidFill>
              <a:latin typeface="Cooper Black" panose="0208090404030B020404" pitchFamily="18" charset="0"/>
            </a:endParaRPr>
          </a:p>
        </p:txBody>
      </p:sp>
    </p:spTree>
    <p:extLst>
      <p:ext uri="{BB962C8B-B14F-4D97-AF65-F5344CB8AC3E}">
        <p14:creationId xmlns:p14="http://schemas.microsoft.com/office/powerpoint/2010/main" val="39286663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utoShape 4" descr="https://upload.wikimedia.org/wikipedia/commons/6/64/LevittownPA.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Rectangle 3"/>
          <p:cNvSpPr/>
          <p:nvPr/>
        </p:nvSpPr>
        <p:spPr>
          <a:xfrm>
            <a:off x="-32194" y="-351714"/>
            <a:ext cx="9155113" cy="1859988"/>
          </a:xfrm>
          <a:prstGeom prst="rect">
            <a:avLst/>
          </a:prstGeom>
        </p:spPr>
        <p:txBody>
          <a:bodyPr wrap="square" lIns="540000" tIns="540000" rIns="540000" bIns="540000">
            <a:spAutoFit/>
          </a:bodyPr>
          <a:lstStyle/>
          <a:p>
            <a:pPr algn="ctr">
              <a:defRPr/>
            </a:pPr>
            <a:r>
              <a:rPr lang="en-GB" sz="4000" dirty="0">
                <a:latin typeface="Cooper Black" panose="0208090404030B020404" pitchFamily="18" charset="0"/>
              </a:rPr>
              <a:t>1968</a:t>
            </a:r>
          </a:p>
          <a:p>
            <a:pPr>
              <a:defRPr/>
            </a:pPr>
            <a:endParaRPr lang="en-GB" sz="1000" b="1" u="sng" dirty="0">
              <a:solidFill>
                <a:prstClr val="black"/>
              </a:solidFill>
            </a:endParaRPr>
          </a:p>
        </p:txBody>
      </p:sp>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199" y="1025029"/>
            <a:ext cx="2613371" cy="3355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3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996221"/>
            <a:ext cx="6005695" cy="3384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53274" y="4290126"/>
            <a:ext cx="9197274" cy="2321653"/>
          </a:xfrm>
          <a:prstGeom prst="rect">
            <a:avLst/>
          </a:prstGeom>
        </p:spPr>
        <p:txBody>
          <a:bodyPr wrap="square" lIns="540000" tIns="540000" rIns="540000" bIns="540000">
            <a:spAutoFit/>
          </a:bodyPr>
          <a:lstStyle/>
          <a:p>
            <a:pPr marL="171450" lvl="0" indent="-171450" algn="just">
              <a:buFont typeface="Arial" panose="020B0604020202020204" pitchFamily="34" charset="0"/>
              <a:buChar char="•"/>
            </a:pPr>
            <a:r>
              <a:rPr lang="en-GB" sz="2000" dirty="0"/>
              <a:t>Richard Nixon wins presidential election for Republican Party – ran on a ticket promising “law and order” and on behalf of “the great, quite forgotten majority – the </a:t>
            </a:r>
            <a:r>
              <a:rPr lang="en-GB" sz="2000" dirty="0" err="1"/>
              <a:t>nonshouters</a:t>
            </a:r>
            <a:r>
              <a:rPr lang="en-GB" sz="2000" dirty="0"/>
              <a:t> and the </a:t>
            </a:r>
            <a:r>
              <a:rPr lang="en-GB" sz="2000" dirty="0" err="1"/>
              <a:t>nondemonstrators</a:t>
            </a:r>
            <a:r>
              <a:rPr lang="en-GB" sz="2000" dirty="0"/>
              <a:t>” – later termed the ‘Silent Majority’</a:t>
            </a:r>
          </a:p>
        </p:txBody>
      </p:sp>
    </p:spTree>
    <p:extLst>
      <p:ext uri="{BB962C8B-B14F-4D97-AF65-F5344CB8AC3E}">
        <p14:creationId xmlns:p14="http://schemas.microsoft.com/office/powerpoint/2010/main" val="16874093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340768"/>
            <a:ext cx="9119220" cy="1404140"/>
          </a:xfrm>
          <a:prstGeom prst="rect">
            <a:avLst/>
          </a:prstGeom>
        </p:spPr>
        <p:txBody>
          <a:bodyPr wrap="square" lIns="540000" tIns="360000" rIns="540000" bIns="360000">
            <a:spAutoFit/>
          </a:bodyPr>
          <a:lstStyle/>
          <a:p>
            <a:pPr marL="342900" indent="-342900" algn="just">
              <a:buFont typeface="Arial" panose="020B0604020202020204" pitchFamily="34" charset="0"/>
              <a:buChar char="•"/>
            </a:pPr>
            <a:endParaRPr lang="en-GB" sz="2200" dirty="0">
              <a:solidFill>
                <a:prstClr val="black"/>
              </a:solidFill>
            </a:endParaRPr>
          </a:p>
          <a:p>
            <a:pPr marL="342900" indent="-342900" algn="just">
              <a:buFont typeface="Arial" panose="020B0604020202020204" pitchFamily="34" charset="0"/>
              <a:buChar char="•"/>
            </a:pPr>
            <a:endParaRPr lang="en-GB" sz="2200" dirty="0">
              <a:solidFill>
                <a:prstClr val="black"/>
              </a:solidFill>
            </a:endParaRPr>
          </a:p>
        </p:txBody>
      </p:sp>
      <p:sp>
        <p:nvSpPr>
          <p:cNvPr id="2" name="AutoShape 2" descr="https://upload.wikimedia.org/wikipedia/commons/thumb/1/12/Unidentified_Artist_-_Frederick_Douglass_-_Google_Art_Project-restore.png/800px-Unidentified_Artist_-_Frederick_Douglass_-_Google_Art_Project-restore.png"/>
          <p:cNvSpPr>
            <a:spLocks noChangeAspect="1" noChangeArrowheads="1"/>
          </p:cNvSpPr>
          <p:nvPr/>
        </p:nvSpPr>
        <p:spPr bwMode="auto">
          <a:xfrm>
            <a:off x="155575" y="269665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sp>
        <p:nvSpPr>
          <p:cNvPr id="3" name="AutoShape 2" descr="https://upload.wikimedia.org/wikipedia/en/4/4e/MLK_mugshot_birmingham.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sp>
        <p:nvSpPr>
          <p:cNvPr id="10" name="Rectangle 9"/>
          <p:cNvSpPr/>
          <p:nvPr/>
        </p:nvSpPr>
        <p:spPr>
          <a:xfrm>
            <a:off x="-1" y="-5680"/>
            <a:ext cx="9119221" cy="1342584"/>
          </a:xfrm>
          <a:prstGeom prst="rect">
            <a:avLst/>
          </a:prstGeom>
        </p:spPr>
        <p:txBody>
          <a:bodyPr wrap="square" lIns="540000" tIns="360000" rIns="540000" bIns="360000">
            <a:spAutoFit/>
          </a:bodyPr>
          <a:lstStyle/>
          <a:p>
            <a:pPr algn="ctr"/>
            <a:r>
              <a:rPr lang="en-GB" sz="4000" dirty="0">
                <a:latin typeface="Cooper Black" panose="0208090404030B020404" pitchFamily="18" charset="0"/>
              </a:rPr>
              <a:t>Urban Riots/Rebellions</a:t>
            </a:r>
          </a:p>
        </p:txBody>
      </p:sp>
      <p:pic>
        <p:nvPicPr>
          <p:cNvPr id="5" name="Picture 4"/>
          <p:cNvPicPr>
            <a:picLocks noChangeAspect="1"/>
          </p:cNvPicPr>
          <p:nvPr/>
        </p:nvPicPr>
        <p:blipFill>
          <a:blip r:embed="rId3"/>
          <a:stretch>
            <a:fillRect/>
          </a:stretch>
        </p:blipFill>
        <p:spPr>
          <a:xfrm>
            <a:off x="-2" y="993140"/>
            <a:ext cx="4383404" cy="2920237"/>
          </a:xfrm>
          <a:prstGeom prst="rect">
            <a:avLst/>
          </a:prstGeom>
        </p:spPr>
      </p:pic>
      <p:pic>
        <p:nvPicPr>
          <p:cNvPr id="7" name="Picture 6"/>
          <p:cNvPicPr>
            <a:picLocks noChangeAspect="1"/>
          </p:cNvPicPr>
          <p:nvPr/>
        </p:nvPicPr>
        <p:blipFill>
          <a:blip r:embed="rId4"/>
          <a:stretch>
            <a:fillRect/>
          </a:stretch>
        </p:blipFill>
        <p:spPr>
          <a:xfrm>
            <a:off x="4999353" y="1038342"/>
            <a:ext cx="4090771" cy="2944623"/>
          </a:xfrm>
          <a:prstGeom prst="rect">
            <a:avLst/>
          </a:prstGeom>
        </p:spPr>
      </p:pic>
      <p:pic>
        <p:nvPicPr>
          <p:cNvPr id="9" name="Picture 8"/>
          <p:cNvPicPr>
            <a:picLocks noChangeAspect="1"/>
          </p:cNvPicPr>
          <p:nvPr/>
        </p:nvPicPr>
        <p:blipFill>
          <a:blip r:embed="rId5"/>
          <a:stretch>
            <a:fillRect/>
          </a:stretch>
        </p:blipFill>
        <p:spPr>
          <a:xfrm>
            <a:off x="5777921" y="3770137"/>
            <a:ext cx="2914141" cy="2914141"/>
          </a:xfrm>
          <a:prstGeom prst="rect">
            <a:avLst/>
          </a:prstGeom>
        </p:spPr>
      </p:pic>
      <p:pic>
        <p:nvPicPr>
          <p:cNvPr id="8" name="Picture 7"/>
          <p:cNvPicPr>
            <a:picLocks noChangeAspect="1"/>
          </p:cNvPicPr>
          <p:nvPr/>
        </p:nvPicPr>
        <p:blipFill>
          <a:blip r:embed="rId6"/>
          <a:stretch>
            <a:fillRect/>
          </a:stretch>
        </p:blipFill>
        <p:spPr>
          <a:xfrm>
            <a:off x="-2" y="3917241"/>
            <a:ext cx="5055286" cy="2846924"/>
          </a:xfrm>
          <a:prstGeom prst="rect">
            <a:avLst/>
          </a:prstGeom>
        </p:spPr>
      </p:pic>
    </p:spTree>
    <p:extLst>
      <p:ext uri="{BB962C8B-B14F-4D97-AF65-F5344CB8AC3E}">
        <p14:creationId xmlns:p14="http://schemas.microsoft.com/office/powerpoint/2010/main" val="33935386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314950" y="0"/>
            <a:ext cx="3829050" cy="5105400"/>
          </a:xfrm>
          <a:prstGeom prst="rect">
            <a:avLst/>
          </a:prstGeom>
        </p:spPr>
      </p:pic>
      <p:pic>
        <p:nvPicPr>
          <p:cNvPr id="3" name="Picture 2"/>
          <p:cNvPicPr>
            <a:picLocks noChangeAspect="1"/>
          </p:cNvPicPr>
          <p:nvPr/>
        </p:nvPicPr>
        <p:blipFill>
          <a:blip r:embed="rId3"/>
          <a:stretch>
            <a:fillRect/>
          </a:stretch>
        </p:blipFill>
        <p:spPr>
          <a:xfrm>
            <a:off x="-1" y="0"/>
            <a:ext cx="4773217" cy="6857999"/>
          </a:xfrm>
          <a:prstGeom prst="rect">
            <a:avLst/>
          </a:prstGeom>
        </p:spPr>
      </p:pic>
      <p:pic>
        <p:nvPicPr>
          <p:cNvPr id="4" name="Picture 3"/>
          <p:cNvPicPr>
            <a:picLocks noChangeAspect="1"/>
          </p:cNvPicPr>
          <p:nvPr/>
        </p:nvPicPr>
        <p:blipFill>
          <a:blip r:embed="rId4"/>
          <a:stretch>
            <a:fillRect/>
          </a:stretch>
        </p:blipFill>
        <p:spPr>
          <a:xfrm>
            <a:off x="3820716" y="0"/>
            <a:ext cx="1905000" cy="1918804"/>
          </a:xfrm>
          <a:prstGeom prst="rect">
            <a:avLst/>
          </a:prstGeom>
        </p:spPr>
      </p:pic>
      <p:sp>
        <p:nvSpPr>
          <p:cNvPr id="5" name="Rectangle 4"/>
          <p:cNvSpPr/>
          <p:nvPr/>
        </p:nvSpPr>
        <p:spPr>
          <a:xfrm>
            <a:off x="5210629" y="5221370"/>
            <a:ext cx="3788228" cy="1477328"/>
          </a:xfrm>
          <a:prstGeom prst="rect">
            <a:avLst/>
          </a:prstGeom>
        </p:spPr>
        <p:txBody>
          <a:bodyPr wrap="square">
            <a:spAutoFit/>
          </a:bodyPr>
          <a:lstStyle/>
          <a:p>
            <a:r>
              <a:rPr lang="en-GB" dirty="0"/>
              <a:t>American athletes Tommie Smith (gold medallist) and John Carlos (bronze), and Australian Peter Norman (silver) protest at 200m medal ceremony, Mexico Olympics</a:t>
            </a:r>
          </a:p>
        </p:txBody>
      </p:sp>
    </p:spTree>
    <p:extLst>
      <p:ext uri="{BB962C8B-B14F-4D97-AF65-F5344CB8AC3E}">
        <p14:creationId xmlns:p14="http://schemas.microsoft.com/office/powerpoint/2010/main" val="14508409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4800" y="1359408"/>
            <a:ext cx="3530600" cy="4660392"/>
          </a:xfrm>
          <a:prstGeom prst="rect">
            <a:avLst/>
          </a:prstGeom>
        </p:spPr>
      </p:pic>
      <p:sp>
        <p:nvSpPr>
          <p:cNvPr id="3" name="Rectangle 2"/>
          <p:cNvSpPr/>
          <p:nvPr/>
        </p:nvSpPr>
        <p:spPr>
          <a:xfrm>
            <a:off x="133350" y="424934"/>
            <a:ext cx="9190021" cy="646331"/>
          </a:xfrm>
          <a:prstGeom prst="rect">
            <a:avLst/>
          </a:prstGeom>
        </p:spPr>
        <p:txBody>
          <a:bodyPr wrap="square">
            <a:spAutoFit/>
          </a:bodyPr>
          <a:lstStyle/>
          <a:p>
            <a:pPr algn="ctr"/>
            <a:r>
              <a:rPr lang="en-GB" sz="3600" dirty="0">
                <a:latin typeface="Cooper Black" panose="0208090404030B020404" pitchFamily="18" charset="0"/>
              </a:rPr>
              <a:t>Olympic Project for Human Rights</a:t>
            </a:r>
          </a:p>
        </p:txBody>
      </p:sp>
      <p:sp>
        <p:nvSpPr>
          <p:cNvPr id="4" name="Rectangle 3"/>
          <p:cNvSpPr/>
          <p:nvPr/>
        </p:nvSpPr>
        <p:spPr>
          <a:xfrm>
            <a:off x="4444455" y="1359408"/>
            <a:ext cx="3708945" cy="1200329"/>
          </a:xfrm>
          <a:prstGeom prst="rect">
            <a:avLst/>
          </a:prstGeom>
        </p:spPr>
        <p:txBody>
          <a:bodyPr wrap="square">
            <a:spAutoFit/>
          </a:bodyPr>
          <a:lstStyle/>
          <a:p>
            <a:r>
              <a:rPr lang="en-GB" sz="2400" dirty="0"/>
              <a:t>Est. by Harry Edwards – author of </a:t>
            </a:r>
            <a:r>
              <a:rPr lang="en-GB" sz="2400" i="1" dirty="0">
                <a:hlinkClick r:id="rId3"/>
              </a:rPr>
              <a:t>The Revolt of the Black Athlete </a:t>
            </a:r>
            <a:r>
              <a:rPr lang="en-GB" sz="2400" dirty="0"/>
              <a:t>(1969)</a:t>
            </a:r>
            <a:endParaRPr lang="en-GB" sz="2400" i="1" dirty="0"/>
          </a:p>
        </p:txBody>
      </p:sp>
      <p:pic>
        <p:nvPicPr>
          <p:cNvPr id="7" name="Picture 6"/>
          <p:cNvPicPr>
            <a:picLocks noChangeAspect="1"/>
          </p:cNvPicPr>
          <p:nvPr/>
        </p:nvPicPr>
        <p:blipFill>
          <a:blip r:embed="rId4"/>
          <a:stretch>
            <a:fillRect/>
          </a:stretch>
        </p:blipFill>
        <p:spPr>
          <a:xfrm>
            <a:off x="4063578" y="3067049"/>
            <a:ext cx="4947072" cy="3145643"/>
          </a:xfrm>
          <a:prstGeom prst="rect">
            <a:avLst/>
          </a:prstGeom>
        </p:spPr>
      </p:pic>
    </p:spTree>
    <p:extLst>
      <p:ext uri="{BB962C8B-B14F-4D97-AF65-F5344CB8AC3E}">
        <p14:creationId xmlns:p14="http://schemas.microsoft.com/office/powerpoint/2010/main" val="3974509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012828"/>
            <a:ext cx="7886700" cy="1325563"/>
          </a:xfrm>
        </p:spPr>
        <p:txBody>
          <a:bodyPr>
            <a:normAutofit fontScale="90000"/>
          </a:bodyPr>
          <a:lstStyle/>
          <a:p>
            <a:br>
              <a:rPr lang="en-GB" sz="3100" dirty="0">
                <a:latin typeface="Cooper Black" panose="0208090404030B020404" pitchFamily="18" charset="0"/>
              </a:rPr>
            </a:br>
            <a:br>
              <a:rPr lang="en-GB" dirty="0">
                <a:latin typeface="Cooper Black" panose="0208090404030B020404" pitchFamily="18" charset="0"/>
              </a:rPr>
            </a:br>
            <a:r>
              <a:rPr lang="en-GB" dirty="0">
                <a:solidFill>
                  <a:srgbClr val="FFFF00"/>
                </a:solidFill>
                <a:latin typeface="Cooper Black" panose="0208090404030B020404" pitchFamily="18" charset="0"/>
              </a:rPr>
              <a:t>Muhammad Ali’s Comeback </a:t>
            </a:r>
            <a:br>
              <a:rPr lang="en-GB" sz="3100" dirty="0">
                <a:latin typeface="Cooper Black" panose="0208090404030B020404" pitchFamily="18" charset="0"/>
              </a:rPr>
            </a:br>
            <a:br>
              <a:rPr lang="en-GB" sz="3100" dirty="0">
                <a:latin typeface="Cooper Black" panose="0208090404030B020404" pitchFamily="18" charset="0"/>
              </a:rPr>
            </a:br>
            <a:r>
              <a:rPr lang="en-GB" sz="3100" dirty="0">
                <a:latin typeface="+mn-lt"/>
              </a:rPr>
              <a:t>1970 – boxing licence restored</a:t>
            </a:r>
            <a:br>
              <a:rPr lang="en-GB" sz="3100" dirty="0">
                <a:latin typeface="+mn-lt"/>
              </a:rPr>
            </a:br>
            <a:r>
              <a:rPr lang="en-GB" sz="3100" dirty="0">
                <a:latin typeface="+mn-lt"/>
              </a:rPr>
              <a:t>1971 – US Supreme Court reversed conviction for draft evasion, upholding  Ali’s status as a conscientious objector</a:t>
            </a:r>
            <a:br>
              <a:rPr lang="en-GB" sz="4000" dirty="0">
                <a:latin typeface="+mn-lt"/>
              </a:rPr>
            </a:br>
            <a:endParaRPr lang="en-GB" dirty="0">
              <a:latin typeface="+mn-lt"/>
            </a:endParaRPr>
          </a:p>
        </p:txBody>
      </p:sp>
      <p:pic>
        <p:nvPicPr>
          <p:cNvPr id="9" name="Content Placeholder 8"/>
          <p:cNvPicPr>
            <a:picLocks noGrp="1" noChangeAspect="1"/>
          </p:cNvPicPr>
          <p:nvPr>
            <p:ph idx="1"/>
          </p:nvPr>
        </p:nvPicPr>
        <p:blipFill>
          <a:blip r:embed="rId2"/>
          <a:stretch>
            <a:fillRect/>
          </a:stretch>
        </p:blipFill>
        <p:spPr>
          <a:xfrm>
            <a:off x="6646728" y="3111547"/>
            <a:ext cx="2497272" cy="3578181"/>
          </a:xfrm>
          <a:prstGeom prst="rect">
            <a:avLst/>
          </a:prstGeom>
        </p:spPr>
      </p:pic>
      <p:pic>
        <p:nvPicPr>
          <p:cNvPr id="10" name="Picture 9"/>
          <p:cNvPicPr>
            <a:picLocks noChangeAspect="1"/>
          </p:cNvPicPr>
          <p:nvPr/>
        </p:nvPicPr>
        <p:blipFill>
          <a:blip r:embed="rId3"/>
          <a:stretch>
            <a:fillRect/>
          </a:stretch>
        </p:blipFill>
        <p:spPr>
          <a:xfrm>
            <a:off x="1178181" y="3429000"/>
            <a:ext cx="2066258" cy="3200399"/>
          </a:xfrm>
          <a:prstGeom prst="rect">
            <a:avLst/>
          </a:prstGeom>
        </p:spPr>
      </p:pic>
    </p:spTree>
    <p:extLst>
      <p:ext uri="{BB962C8B-B14F-4D97-AF65-F5344CB8AC3E}">
        <p14:creationId xmlns:p14="http://schemas.microsoft.com/office/powerpoint/2010/main" val="10770454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4641403" cy="3694557"/>
          </a:xfrm>
          <a:prstGeom prst="rect">
            <a:avLst/>
          </a:prstGeom>
        </p:spPr>
      </p:pic>
      <p:pic>
        <p:nvPicPr>
          <p:cNvPr id="5" name="Picture 4"/>
          <p:cNvPicPr>
            <a:picLocks noChangeAspect="1"/>
          </p:cNvPicPr>
          <p:nvPr/>
        </p:nvPicPr>
        <p:blipFill>
          <a:blip r:embed="rId3"/>
          <a:stretch>
            <a:fillRect/>
          </a:stretch>
        </p:blipFill>
        <p:spPr>
          <a:xfrm>
            <a:off x="2056534" y="3287080"/>
            <a:ext cx="2991716" cy="3570920"/>
          </a:xfrm>
          <a:prstGeom prst="rect">
            <a:avLst/>
          </a:prstGeom>
        </p:spPr>
      </p:pic>
      <p:pic>
        <p:nvPicPr>
          <p:cNvPr id="7" name="Picture 6"/>
          <p:cNvPicPr>
            <a:picLocks noChangeAspect="1"/>
          </p:cNvPicPr>
          <p:nvPr/>
        </p:nvPicPr>
        <p:blipFill>
          <a:blip r:embed="rId4"/>
          <a:stretch>
            <a:fillRect/>
          </a:stretch>
        </p:blipFill>
        <p:spPr>
          <a:xfrm>
            <a:off x="6534150" y="3287080"/>
            <a:ext cx="2533650" cy="3562350"/>
          </a:xfrm>
          <a:prstGeom prst="rect">
            <a:avLst/>
          </a:prstGeom>
        </p:spPr>
      </p:pic>
      <p:pic>
        <p:nvPicPr>
          <p:cNvPr id="8" name="Picture 7"/>
          <p:cNvPicPr>
            <a:picLocks noChangeAspect="1"/>
          </p:cNvPicPr>
          <p:nvPr/>
        </p:nvPicPr>
        <p:blipFill>
          <a:blip r:embed="rId5"/>
          <a:stretch>
            <a:fillRect/>
          </a:stretch>
        </p:blipFill>
        <p:spPr>
          <a:xfrm>
            <a:off x="4584855" y="0"/>
            <a:ext cx="4559145" cy="3039430"/>
          </a:xfrm>
          <a:prstGeom prst="rect">
            <a:avLst/>
          </a:prstGeom>
        </p:spPr>
      </p:pic>
    </p:spTree>
    <p:extLst>
      <p:ext uri="{BB962C8B-B14F-4D97-AF65-F5344CB8AC3E}">
        <p14:creationId xmlns:p14="http://schemas.microsoft.com/office/powerpoint/2010/main" val="4253420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latin typeface="Cooper Black" panose="0208090404030B020404" pitchFamily="18" charset="0"/>
              </a:rPr>
              <a:t>George Foreman </a:t>
            </a:r>
            <a:br>
              <a:rPr lang="en-GB" dirty="0">
                <a:latin typeface="Cooper Black" panose="0208090404030B020404" pitchFamily="18" charset="0"/>
              </a:rPr>
            </a:br>
            <a:r>
              <a:rPr lang="en-GB" dirty="0">
                <a:latin typeface="Cooper Black" panose="0208090404030B020404" pitchFamily="18" charset="0"/>
              </a:rPr>
              <a:t>1968 Olympic Heavyweight Champion (amateur)</a:t>
            </a:r>
          </a:p>
        </p:txBody>
      </p:sp>
      <p:pic>
        <p:nvPicPr>
          <p:cNvPr id="4" name="Content Placeholder 3"/>
          <p:cNvPicPr>
            <a:picLocks noGrp="1" noChangeAspect="1"/>
          </p:cNvPicPr>
          <p:nvPr>
            <p:ph idx="1"/>
          </p:nvPr>
        </p:nvPicPr>
        <p:blipFill rotWithShape="1">
          <a:blip r:embed="rId2"/>
          <a:srcRect t="-1" r="28286" b="-3923"/>
          <a:stretch/>
        </p:blipFill>
        <p:spPr>
          <a:xfrm>
            <a:off x="4900996" y="1881981"/>
            <a:ext cx="4243004" cy="3452019"/>
          </a:xfrm>
          <a:prstGeom prst="rect">
            <a:avLst/>
          </a:prstGeom>
        </p:spPr>
      </p:pic>
      <p:pic>
        <p:nvPicPr>
          <p:cNvPr id="6" name="Picture 5"/>
          <p:cNvPicPr>
            <a:picLocks noChangeAspect="1"/>
          </p:cNvPicPr>
          <p:nvPr/>
        </p:nvPicPr>
        <p:blipFill>
          <a:blip r:embed="rId3"/>
          <a:stretch>
            <a:fillRect/>
          </a:stretch>
        </p:blipFill>
        <p:spPr>
          <a:xfrm>
            <a:off x="-1" y="1881980"/>
            <a:ext cx="5031485" cy="2842419"/>
          </a:xfrm>
          <a:prstGeom prst="rect">
            <a:avLst/>
          </a:prstGeom>
        </p:spPr>
      </p:pic>
    </p:spTree>
    <p:extLst>
      <p:ext uri="{BB962C8B-B14F-4D97-AF65-F5344CB8AC3E}">
        <p14:creationId xmlns:p14="http://schemas.microsoft.com/office/powerpoint/2010/main" val="7072126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rotWithShape="1">
          <a:blip r:embed="rId2"/>
          <a:srcRect t="-1" r="28286" b="-3923"/>
          <a:stretch/>
        </p:blipFill>
        <p:spPr>
          <a:xfrm>
            <a:off x="5031485" y="-35319"/>
            <a:ext cx="4243004" cy="3452019"/>
          </a:xfrm>
          <a:prstGeom prst="rect">
            <a:avLst/>
          </a:prstGeom>
        </p:spPr>
      </p:pic>
      <p:pic>
        <p:nvPicPr>
          <p:cNvPr id="6" name="Picture 5"/>
          <p:cNvPicPr>
            <a:picLocks noChangeAspect="1"/>
          </p:cNvPicPr>
          <p:nvPr/>
        </p:nvPicPr>
        <p:blipFill>
          <a:blip r:embed="rId3"/>
          <a:stretch>
            <a:fillRect/>
          </a:stretch>
        </p:blipFill>
        <p:spPr>
          <a:xfrm>
            <a:off x="0" y="0"/>
            <a:ext cx="5031485" cy="2842419"/>
          </a:xfrm>
          <a:prstGeom prst="rect">
            <a:avLst/>
          </a:prstGeom>
        </p:spPr>
      </p:pic>
      <p:pic>
        <p:nvPicPr>
          <p:cNvPr id="5" name="Picture 4"/>
          <p:cNvPicPr>
            <a:picLocks noChangeAspect="1"/>
          </p:cNvPicPr>
          <p:nvPr/>
        </p:nvPicPr>
        <p:blipFill>
          <a:blip r:embed="rId4"/>
          <a:stretch>
            <a:fillRect/>
          </a:stretch>
        </p:blipFill>
        <p:spPr>
          <a:xfrm>
            <a:off x="2515742" y="2877738"/>
            <a:ext cx="5227711" cy="3980262"/>
          </a:xfrm>
          <a:prstGeom prst="rect">
            <a:avLst/>
          </a:prstGeom>
        </p:spPr>
      </p:pic>
      <p:sp>
        <p:nvSpPr>
          <p:cNvPr id="7" name="Rectangle 6"/>
          <p:cNvSpPr/>
          <p:nvPr/>
        </p:nvSpPr>
        <p:spPr>
          <a:xfrm>
            <a:off x="260031" y="3207547"/>
            <a:ext cx="1713358" cy="3416320"/>
          </a:xfrm>
          <a:prstGeom prst="rect">
            <a:avLst/>
          </a:prstGeom>
        </p:spPr>
        <p:txBody>
          <a:bodyPr wrap="square">
            <a:spAutoFit/>
          </a:bodyPr>
          <a:lstStyle/>
          <a:p>
            <a:r>
              <a:rPr lang="en-GB" dirty="0"/>
              <a:t>Lewis A. </a:t>
            </a:r>
            <a:r>
              <a:rPr lang="en-GB" dirty="0" err="1"/>
              <a:t>Erenberg</a:t>
            </a:r>
            <a:r>
              <a:rPr lang="en-GB" dirty="0"/>
              <a:t>, </a:t>
            </a:r>
            <a:r>
              <a:rPr lang="en-GB" i="1" dirty="0"/>
              <a:t>The Rumble in the Jungle: Muhammad Ali and George Foreman on the Global Stage</a:t>
            </a:r>
          </a:p>
          <a:p>
            <a:r>
              <a:rPr lang="en-GB" dirty="0"/>
              <a:t>(Chicago: University of Chicago, 2019), p. 53</a:t>
            </a:r>
          </a:p>
        </p:txBody>
      </p:sp>
    </p:spTree>
    <p:extLst>
      <p:ext uri="{BB962C8B-B14F-4D97-AF65-F5344CB8AC3E}">
        <p14:creationId xmlns:p14="http://schemas.microsoft.com/office/powerpoint/2010/main" val="22157694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3350" y="98428"/>
            <a:ext cx="2628900" cy="3429000"/>
          </a:xfrm>
          <a:prstGeom prst="rect">
            <a:avLst/>
          </a:prstGeom>
        </p:spPr>
      </p:pic>
      <p:pic>
        <p:nvPicPr>
          <p:cNvPr id="6" name="Picture 5"/>
          <p:cNvPicPr>
            <a:picLocks noChangeAspect="1"/>
          </p:cNvPicPr>
          <p:nvPr/>
        </p:nvPicPr>
        <p:blipFill>
          <a:blip r:embed="rId3"/>
          <a:stretch>
            <a:fillRect/>
          </a:stretch>
        </p:blipFill>
        <p:spPr>
          <a:xfrm>
            <a:off x="2762250" y="3527428"/>
            <a:ext cx="4743450" cy="3186017"/>
          </a:xfrm>
          <a:prstGeom prst="rect">
            <a:avLst/>
          </a:prstGeom>
        </p:spPr>
      </p:pic>
      <p:pic>
        <p:nvPicPr>
          <p:cNvPr id="7" name="Picture 6"/>
          <p:cNvPicPr>
            <a:picLocks noChangeAspect="1"/>
          </p:cNvPicPr>
          <p:nvPr/>
        </p:nvPicPr>
        <p:blipFill>
          <a:blip r:embed="rId4"/>
          <a:stretch>
            <a:fillRect/>
          </a:stretch>
        </p:blipFill>
        <p:spPr>
          <a:xfrm>
            <a:off x="175880" y="3729786"/>
            <a:ext cx="2391439" cy="2716276"/>
          </a:xfrm>
          <a:prstGeom prst="rect">
            <a:avLst/>
          </a:prstGeom>
        </p:spPr>
      </p:pic>
      <p:sp>
        <p:nvSpPr>
          <p:cNvPr id="8" name="Content Placeholder 7"/>
          <p:cNvSpPr>
            <a:spLocks noGrp="1"/>
          </p:cNvSpPr>
          <p:nvPr>
            <p:ph idx="1"/>
          </p:nvPr>
        </p:nvSpPr>
        <p:spPr>
          <a:xfrm>
            <a:off x="2934364" y="254748"/>
            <a:ext cx="2982726" cy="4351338"/>
          </a:xfrm>
        </p:spPr>
        <p:txBody>
          <a:bodyPr>
            <a:normAutofit/>
          </a:bodyPr>
          <a:lstStyle/>
          <a:p>
            <a:pPr algn="just"/>
            <a:r>
              <a:rPr lang="en-GB" sz="2400" dirty="0"/>
              <a:t>Foreman a graduate of the Jobs Corps (est. 1964) – part of LBJ’s ‘Great Society’ and ‘War on Poverty’ (note: Nixon later slashed Jobs Corps funding)</a:t>
            </a:r>
          </a:p>
        </p:txBody>
      </p:sp>
      <p:pic>
        <p:nvPicPr>
          <p:cNvPr id="9" name="Content Placeholder 4"/>
          <p:cNvPicPr>
            <a:picLocks noChangeAspect="1"/>
          </p:cNvPicPr>
          <p:nvPr/>
        </p:nvPicPr>
        <p:blipFill>
          <a:blip r:embed="rId5"/>
          <a:stretch>
            <a:fillRect/>
          </a:stretch>
        </p:blipFill>
        <p:spPr>
          <a:xfrm>
            <a:off x="6112021" y="98428"/>
            <a:ext cx="2898629" cy="3692522"/>
          </a:xfrm>
          <a:prstGeom prst="rect">
            <a:avLst/>
          </a:prstGeom>
        </p:spPr>
      </p:pic>
    </p:spTree>
    <p:extLst>
      <p:ext uri="{BB962C8B-B14F-4D97-AF65-F5344CB8AC3E}">
        <p14:creationId xmlns:p14="http://schemas.microsoft.com/office/powerpoint/2010/main" val="30529759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6" name="Content Placeholder 5"/>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844800" y="0"/>
            <a:ext cx="6299200" cy="4345061"/>
          </a:xfrm>
          <a:prstGeom prst="rect">
            <a:avLst/>
          </a:prstGeom>
        </p:spPr>
      </p:pic>
      <p:pic>
        <p:nvPicPr>
          <p:cNvPr id="7" name="Content Placeholder 4"/>
          <p:cNvPicPr>
            <a:picLocks noChangeAspect="1"/>
          </p:cNvPicPr>
          <p:nvPr/>
        </p:nvPicPr>
        <p:blipFill>
          <a:blip r:embed="rId3"/>
          <a:stretch>
            <a:fillRect/>
          </a:stretch>
        </p:blipFill>
        <p:spPr>
          <a:xfrm>
            <a:off x="0" y="2416251"/>
            <a:ext cx="3998641" cy="4351338"/>
          </a:xfrm>
          <a:prstGeom prst="rect">
            <a:avLst/>
          </a:prstGeom>
        </p:spPr>
      </p:pic>
      <p:sp>
        <p:nvSpPr>
          <p:cNvPr id="8" name="Content Placeholder 7"/>
          <p:cNvSpPr txBox="1">
            <a:spLocks/>
          </p:cNvSpPr>
          <p:nvPr/>
        </p:nvSpPr>
        <p:spPr>
          <a:xfrm>
            <a:off x="4972714" y="4395035"/>
            <a:ext cx="2982726" cy="4351338"/>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just"/>
            <a:r>
              <a:rPr lang="en-GB" sz="3200" dirty="0"/>
              <a:t>Foreman icon of ‘Silent Majority’</a:t>
            </a:r>
          </a:p>
        </p:txBody>
      </p:sp>
    </p:spTree>
    <p:extLst>
      <p:ext uri="{BB962C8B-B14F-4D97-AF65-F5344CB8AC3E}">
        <p14:creationId xmlns:p14="http://schemas.microsoft.com/office/powerpoint/2010/main" val="42697983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endParaRPr lang="en-GB" dirty="0">
              <a:latin typeface="Cooper Black" panose="0208090404030B020404" pitchFamily="18" charset="0"/>
            </a:endParaRPr>
          </a:p>
        </p:txBody>
      </p:sp>
      <p:pic>
        <p:nvPicPr>
          <p:cNvPr id="4" name="Picture 3"/>
          <p:cNvPicPr>
            <a:picLocks noChangeAspect="1"/>
          </p:cNvPicPr>
          <p:nvPr/>
        </p:nvPicPr>
        <p:blipFill>
          <a:blip r:embed="rId3"/>
          <a:stretch>
            <a:fillRect/>
          </a:stretch>
        </p:blipFill>
        <p:spPr>
          <a:xfrm>
            <a:off x="1447801" y="33339"/>
            <a:ext cx="5789752" cy="3860800"/>
          </a:xfrm>
          <a:prstGeom prst="rect">
            <a:avLst/>
          </a:prstGeom>
        </p:spPr>
      </p:pic>
      <p:pic>
        <p:nvPicPr>
          <p:cNvPr id="6" name="Picture 5"/>
          <p:cNvPicPr>
            <a:picLocks noChangeAspect="1"/>
          </p:cNvPicPr>
          <p:nvPr/>
        </p:nvPicPr>
        <p:blipFill>
          <a:blip r:embed="rId4"/>
          <a:stretch>
            <a:fillRect/>
          </a:stretch>
        </p:blipFill>
        <p:spPr>
          <a:xfrm>
            <a:off x="0" y="2833353"/>
            <a:ext cx="2494616" cy="4024647"/>
          </a:xfrm>
          <a:prstGeom prst="rect">
            <a:avLst/>
          </a:prstGeom>
        </p:spPr>
      </p:pic>
      <p:sp>
        <p:nvSpPr>
          <p:cNvPr id="5" name="Content Placeholder 4">
            <a:extLst>
              <a:ext uri="{FF2B5EF4-FFF2-40B4-BE49-F238E27FC236}">
                <a16:creationId xmlns:a16="http://schemas.microsoft.com/office/drawing/2014/main" id="{48347291-CC00-48E2-A0E6-D61B354137A8}"/>
              </a:ext>
            </a:extLst>
          </p:cNvPr>
          <p:cNvSpPr>
            <a:spLocks noGrp="1"/>
          </p:cNvSpPr>
          <p:nvPr>
            <p:ph idx="1"/>
          </p:nvPr>
        </p:nvSpPr>
        <p:spPr/>
        <p:txBody>
          <a:bodyPr/>
          <a:lstStyle/>
          <a:p>
            <a:endParaRPr lang="en-GB"/>
          </a:p>
        </p:txBody>
      </p:sp>
      <p:pic>
        <p:nvPicPr>
          <p:cNvPr id="9" name="Content Placeholder 7">
            <a:extLst>
              <a:ext uri="{FF2B5EF4-FFF2-40B4-BE49-F238E27FC236}">
                <a16:creationId xmlns:a16="http://schemas.microsoft.com/office/drawing/2014/main" id="{E660A597-ABBA-46B6-9614-835F376C1806}"/>
              </a:ext>
            </a:extLst>
          </p:cNvPr>
          <p:cNvPicPr>
            <a:picLocks noChangeAspect="1"/>
          </p:cNvPicPr>
          <p:nvPr/>
        </p:nvPicPr>
        <p:blipFill>
          <a:blip r:embed="rId5"/>
          <a:stretch>
            <a:fillRect/>
          </a:stretch>
        </p:blipFill>
        <p:spPr>
          <a:xfrm>
            <a:off x="5790909" y="2624153"/>
            <a:ext cx="3353091" cy="4200508"/>
          </a:xfrm>
          <a:prstGeom prst="rect">
            <a:avLst/>
          </a:prstGeom>
        </p:spPr>
      </p:pic>
    </p:spTree>
    <p:extLst>
      <p:ext uri="{BB962C8B-B14F-4D97-AF65-F5344CB8AC3E}">
        <p14:creationId xmlns:p14="http://schemas.microsoft.com/office/powerpoint/2010/main" val="20080255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0353"/>
            <a:ext cx="7886700" cy="1325563"/>
          </a:xfrm>
        </p:spPr>
        <p:txBody>
          <a:bodyPr/>
          <a:lstStyle/>
          <a:p>
            <a:r>
              <a:rPr lang="en-GB" b="1" dirty="0">
                <a:latin typeface="Cooper Black" panose="0208090404030B020404" pitchFamily="18" charset="0"/>
              </a:rPr>
              <a:t>Mobutu Dictatorship</a:t>
            </a:r>
          </a:p>
        </p:txBody>
      </p:sp>
      <p:sp>
        <p:nvSpPr>
          <p:cNvPr id="3" name="Content Placeholder 2"/>
          <p:cNvSpPr>
            <a:spLocks noGrp="1"/>
          </p:cNvSpPr>
          <p:nvPr>
            <p:ph idx="1"/>
          </p:nvPr>
        </p:nvSpPr>
        <p:spPr>
          <a:xfrm>
            <a:off x="232521" y="999324"/>
            <a:ext cx="4168030" cy="5287176"/>
          </a:xfrm>
        </p:spPr>
        <p:txBody>
          <a:bodyPr>
            <a:normAutofit fontScale="92500" lnSpcReduction="10000"/>
          </a:bodyPr>
          <a:lstStyle/>
          <a:p>
            <a:r>
              <a:rPr lang="en-GB" sz="2800" dirty="0"/>
              <a:t>Belgian Colonial regime lasts until independence movement led by Patrice Lumumba est. Republic of Congo, 1960</a:t>
            </a:r>
          </a:p>
          <a:p>
            <a:r>
              <a:rPr lang="en-GB" sz="2800" dirty="0"/>
              <a:t>Congo Crisis, 1960–1965: Lumumba murdered; coup d'état brought Mobutu </a:t>
            </a:r>
            <a:r>
              <a:rPr lang="en-GB" sz="2800" dirty="0" err="1"/>
              <a:t>Sese</a:t>
            </a:r>
            <a:r>
              <a:rPr lang="en-GB" sz="2800" dirty="0"/>
              <a:t> </a:t>
            </a:r>
            <a:r>
              <a:rPr lang="en-GB" sz="2800" dirty="0" err="1"/>
              <a:t>Seko</a:t>
            </a:r>
            <a:r>
              <a:rPr lang="en-GB" sz="2800" dirty="0"/>
              <a:t> – a former officer in infamous Force </a:t>
            </a:r>
            <a:r>
              <a:rPr lang="en-GB" sz="2800" dirty="0" err="1"/>
              <a:t>Publique</a:t>
            </a:r>
            <a:r>
              <a:rPr lang="en-GB" sz="2800" dirty="0"/>
              <a:t> colonial army –to power as President of renamed Zaire</a:t>
            </a:r>
          </a:p>
          <a:p>
            <a:r>
              <a:rPr lang="en-GB" sz="2800" dirty="0"/>
              <a:t>Mobutu dictatorship lasts from 1965–1997</a:t>
            </a:r>
          </a:p>
          <a:p>
            <a:endParaRPr lang="en-GB" dirty="0"/>
          </a:p>
        </p:txBody>
      </p:sp>
      <p:pic>
        <p:nvPicPr>
          <p:cNvPr id="4" name="Picture 3"/>
          <p:cNvPicPr>
            <a:picLocks noChangeAspect="1"/>
          </p:cNvPicPr>
          <p:nvPr/>
        </p:nvPicPr>
        <p:blipFill>
          <a:blip r:embed="rId3"/>
          <a:stretch>
            <a:fillRect/>
          </a:stretch>
        </p:blipFill>
        <p:spPr>
          <a:xfrm>
            <a:off x="6296771" y="0"/>
            <a:ext cx="2745629" cy="3627586"/>
          </a:xfrm>
          <a:prstGeom prst="rect">
            <a:avLst/>
          </a:prstGeom>
        </p:spPr>
      </p:pic>
      <p:sp>
        <p:nvSpPr>
          <p:cNvPr id="5" name="Rectangle 4"/>
          <p:cNvSpPr/>
          <p:nvPr/>
        </p:nvSpPr>
        <p:spPr>
          <a:xfrm>
            <a:off x="6289206" y="2471356"/>
            <a:ext cx="2745629" cy="923330"/>
          </a:xfrm>
          <a:prstGeom prst="rect">
            <a:avLst/>
          </a:prstGeom>
          <a:solidFill>
            <a:schemeClr val="accent6">
              <a:lumMod val="20000"/>
              <a:lumOff val="80000"/>
              <a:alpha val="42000"/>
            </a:schemeClr>
          </a:solidFill>
        </p:spPr>
        <p:txBody>
          <a:bodyPr wrap="square">
            <a:spAutoFit/>
          </a:bodyPr>
          <a:lstStyle/>
          <a:p>
            <a:pPr algn="ctr"/>
            <a:r>
              <a:rPr lang="en-GB" b="1" dirty="0"/>
              <a:t>Patrice Lumumba </a:t>
            </a:r>
          </a:p>
          <a:p>
            <a:pPr algn="ctr"/>
            <a:r>
              <a:rPr lang="en-GB" b="1" dirty="0"/>
              <a:t>(1925–1960)</a:t>
            </a:r>
          </a:p>
          <a:p>
            <a:r>
              <a:rPr lang="en-GB" dirty="0"/>
              <a:t> </a:t>
            </a:r>
          </a:p>
        </p:txBody>
      </p:sp>
      <p:pic>
        <p:nvPicPr>
          <p:cNvPr id="6" name="Picture 5"/>
          <p:cNvPicPr>
            <a:picLocks noChangeAspect="1"/>
          </p:cNvPicPr>
          <p:nvPr/>
        </p:nvPicPr>
        <p:blipFill>
          <a:blip r:embed="rId4"/>
          <a:stretch>
            <a:fillRect/>
          </a:stretch>
        </p:blipFill>
        <p:spPr>
          <a:xfrm>
            <a:off x="6296771" y="3197162"/>
            <a:ext cx="2745629" cy="3660838"/>
          </a:xfrm>
          <a:prstGeom prst="rect">
            <a:avLst/>
          </a:prstGeom>
        </p:spPr>
      </p:pic>
      <p:sp>
        <p:nvSpPr>
          <p:cNvPr id="8" name="Rectangle 7"/>
          <p:cNvSpPr/>
          <p:nvPr/>
        </p:nvSpPr>
        <p:spPr>
          <a:xfrm>
            <a:off x="6289206" y="5706977"/>
            <a:ext cx="2753194" cy="1200329"/>
          </a:xfrm>
          <a:prstGeom prst="rect">
            <a:avLst/>
          </a:prstGeom>
          <a:solidFill>
            <a:schemeClr val="bg1">
              <a:alpha val="70000"/>
            </a:schemeClr>
          </a:solidFill>
        </p:spPr>
        <p:txBody>
          <a:bodyPr wrap="square">
            <a:spAutoFit/>
          </a:bodyPr>
          <a:lstStyle/>
          <a:p>
            <a:pPr algn="ctr"/>
            <a:endParaRPr lang="en-GB" b="1" dirty="0"/>
          </a:p>
          <a:p>
            <a:pPr algn="ctr"/>
            <a:r>
              <a:rPr lang="en-GB" b="1" dirty="0"/>
              <a:t>Mobutu </a:t>
            </a:r>
            <a:r>
              <a:rPr lang="en-GB" b="1" dirty="0" err="1"/>
              <a:t>Sese</a:t>
            </a:r>
            <a:r>
              <a:rPr lang="en-GB" b="1" dirty="0"/>
              <a:t> </a:t>
            </a:r>
            <a:r>
              <a:rPr lang="en-GB" b="1" dirty="0" err="1"/>
              <a:t>Seko</a:t>
            </a:r>
            <a:r>
              <a:rPr lang="en-GB" b="1" dirty="0"/>
              <a:t> </a:t>
            </a:r>
          </a:p>
          <a:p>
            <a:pPr algn="ctr"/>
            <a:r>
              <a:rPr lang="en-GB" b="1" dirty="0"/>
              <a:t>(1930–1997)</a:t>
            </a:r>
          </a:p>
          <a:p>
            <a:endParaRPr lang="en-GB" dirty="0"/>
          </a:p>
        </p:txBody>
      </p:sp>
      <p:pic>
        <p:nvPicPr>
          <p:cNvPr id="7" name="Picture 6"/>
          <p:cNvPicPr>
            <a:picLocks noChangeAspect="1"/>
          </p:cNvPicPr>
          <p:nvPr/>
        </p:nvPicPr>
        <p:blipFill>
          <a:blip r:embed="rId5"/>
          <a:stretch>
            <a:fillRect/>
          </a:stretch>
        </p:blipFill>
        <p:spPr>
          <a:xfrm>
            <a:off x="4551874" y="4446790"/>
            <a:ext cx="1733550" cy="2411210"/>
          </a:xfrm>
          <a:prstGeom prst="rect">
            <a:avLst/>
          </a:prstGeom>
        </p:spPr>
      </p:pic>
    </p:spTree>
    <p:extLst>
      <p:ext uri="{BB962C8B-B14F-4D97-AF65-F5344CB8AC3E}">
        <p14:creationId xmlns:p14="http://schemas.microsoft.com/office/powerpoint/2010/main" val="12259311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21464"/>
            <a:ext cx="7886700" cy="1325563"/>
          </a:xfrm>
        </p:spPr>
        <p:txBody>
          <a:bodyPr/>
          <a:lstStyle/>
          <a:p>
            <a:pPr algn="ctr"/>
            <a:r>
              <a:rPr lang="en-GB" dirty="0" err="1">
                <a:latin typeface="Cooper Black" panose="0208090404030B020404" pitchFamily="18" charset="0"/>
              </a:rPr>
              <a:t>Authenticité</a:t>
            </a:r>
            <a:endParaRPr lang="en-GB" dirty="0">
              <a:latin typeface="Cooper Black" panose="0208090404030B020404" pitchFamily="18" charset="0"/>
            </a:endParaRPr>
          </a:p>
        </p:txBody>
      </p:sp>
      <p:sp>
        <p:nvSpPr>
          <p:cNvPr id="3" name="Content Placeholder 2"/>
          <p:cNvSpPr>
            <a:spLocks noGrp="1"/>
          </p:cNvSpPr>
          <p:nvPr>
            <p:ph idx="1"/>
          </p:nvPr>
        </p:nvSpPr>
        <p:spPr>
          <a:xfrm>
            <a:off x="628650" y="918348"/>
            <a:ext cx="7886700" cy="4758551"/>
          </a:xfrm>
        </p:spPr>
        <p:txBody>
          <a:bodyPr>
            <a:normAutofit/>
          </a:bodyPr>
          <a:lstStyle/>
          <a:p>
            <a:r>
              <a:rPr lang="en-GB" sz="2200" i="1" dirty="0" err="1"/>
              <a:t>Zairianization</a:t>
            </a:r>
            <a:r>
              <a:rPr lang="en-GB" sz="2200" i="1" dirty="0"/>
              <a:t> </a:t>
            </a:r>
            <a:r>
              <a:rPr lang="en-GB" sz="2200" dirty="0"/>
              <a:t>= effort to rid vestiges of colonialism and the continuing influence of Western culture</a:t>
            </a:r>
          </a:p>
          <a:p>
            <a:r>
              <a:rPr lang="en-GB" sz="2200" dirty="0"/>
              <a:t>Assertion of African heritage and liberation – return to origins</a:t>
            </a:r>
          </a:p>
          <a:p>
            <a:pPr lvl="1">
              <a:buFontTx/>
              <a:buChar char="-"/>
            </a:pPr>
            <a:r>
              <a:rPr lang="en-GB" sz="2200" dirty="0"/>
              <a:t>Joseph-</a:t>
            </a:r>
            <a:r>
              <a:rPr lang="en-GB" sz="2200" dirty="0" err="1"/>
              <a:t>Désiré</a:t>
            </a:r>
            <a:r>
              <a:rPr lang="en-GB" sz="2200" dirty="0"/>
              <a:t> Mobutu became Mobutu </a:t>
            </a:r>
            <a:r>
              <a:rPr lang="en-GB" sz="2200" dirty="0" err="1"/>
              <a:t>Sese</a:t>
            </a:r>
            <a:r>
              <a:rPr lang="en-GB" sz="2200" dirty="0"/>
              <a:t> </a:t>
            </a:r>
            <a:r>
              <a:rPr lang="en-GB" sz="2200" dirty="0" err="1"/>
              <a:t>Seko</a:t>
            </a:r>
            <a:r>
              <a:rPr lang="en-GB" sz="2200" dirty="0"/>
              <a:t> Kuku </a:t>
            </a:r>
            <a:r>
              <a:rPr lang="en-GB" sz="2200" dirty="0" err="1"/>
              <a:t>Ngbendu</a:t>
            </a:r>
            <a:r>
              <a:rPr lang="en-GB" sz="2200" dirty="0"/>
              <a:t> </a:t>
            </a:r>
            <a:r>
              <a:rPr lang="en-GB" sz="2200" dirty="0" err="1"/>
              <a:t>Wa</a:t>
            </a:r>
            <a:r>
              <a:rPr lang="en-GB" sz="2200" dirty="0"/>
              <a:t> </a:t>
            </a:r>
            <a:r>
              <a:rPr lang="en-GB" sz="2200" dirty="0" err="1"/>
              <a:t>Za</a:t>
            </a:r>
            <a:r>
              <a:rPr lang="en-GB" sz="2200" dirty="0"/>
              <a:t> </a:t>
            </a:r>
            <a:r>
              <a:rPr lang="en-GB" sz="2200" dirty="0" err="1"/>
              <a:t>Banga</a:t>
            </a:r>
            <a:r>
              <a:rPr lang="en-GB" sz="2200" dirty="0"/>
              <a:t>; Leopoldville became Kinshasa; Congo became Zaire</a:t>
            </a:r>
          </a:p>
          <a:p>
            <a:pPr lvl="1">
              <a:buFontTx/>
              <a:buChar char="-"/>
            </a:pPr>
            <a:r>
              <a:rPr lang="en-GB" sz="2200" dirty="0"/>
              <a:t>Introduction of </a:t>
            </a:r>
            <a:r>
              <a:rPr lang="en-GB" sz="2200" dirty="0" err="1"/>
              <a:t>abacost</a:t>
            </a:r>
            <a:r>
              <a:rPr lang="en-GB" sz="2200" dirty="0"/>
              <a:t> national dress (non-Western suit)</a:t>
            </a:r>
          </a:p>
          <a:p>
            <a:pPr>
              <a:buFontTx/>
              <a:buChar char="-"/>
            </a:pPr>
            <a:endParaRPr lang="en-GB" sz="2200" dirty="0"/>
          </a:p>
        </p:txBody>
      </p:sp>
      <p:pic>
        <p:nvPicPr>
          <p:cNvPr id="4" name="Picture 3"/>
          <p:cNvPicPr>
            <a:picLocks noChangeAspect="1"/>
          </p:cNvPicPr>
          <p:nvPr/>
        </p:nvPicPr>
        <p:blipFill>
          <a:blip r:embed="rId2"/>
          <a:stretch>
            <a:fillRect/>
          </a:stretch>
        </p:blipFill>
        <p:spPr>
          <a:xfrm>
            <a:off x="1076325" y="3654711"/>
            <a:ext cx="3933825" cy="3144429"/>
          </a:xfrm>
          <a:prstGeom prst="rect">
            <a:avLst/>
          </a:prstGeom>
        </p:spPr>
      </p:pic>
      <p:pic>
        <p:nvPicPr>
          <p:cNvPr id="5" name="Picture 4"/>
          <p:cNvPicPr>
            <a:picLocks noChangeAspect="1"/>
          </p:cNvPicPr>
          <p:nvPr/>
        </p:nvPicPr>
        <p:blipFill>
          <a:blip r:embed="rId3"/>
          <a:stretch>
            <a:fillRect/>
          </a:stretch>
        </p:blipFill>
        <p:spPr>
          <a:xfrm>
            <a:off x="5510213" y="3654711"/>
            <a:ext cx="1819275" cy="3262148"/>
          </a:xfrm>
          <a:prstGeom prst="rect">
            <a:avLst/>
          </a:prstGeom>
        </p:spPr>
      </p:pic>
    </p:spTree>
    <p:extLst>
      <p:ext uri="{BB962C8B-B14F-4D97-AF65-F5344CB8AC3E}">
        <p14:creationId xmlns:p14="http://schemas.microsoft.com/office/powerpoint/2010/main" val="2436674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latin typeface="Cooper Black" panose="0208090404030B020404" pitchFamily="18" charset="0"/>
              </a:rPr>
              <a:t>‘Rumble in the Jungle’ and ‘Back to Africa’ – Ali in Africa 1964</a:t>
            </a:r>
          </a:p>
        </p:txBody>
      </p:sp>
      <p:pic>
        <p:nvPicPr>
          <p:cNvPr id="5" name="Content Placeholder 4"/>
          <p:cNvPicPr>
            <a:picLocks noGrp="1" noChangeAspect="1"/>
          </p:cNvPicPr>
          <p:nvPr>
            <p:ph idx="1"/>
          </p:nvPr>
        </p:nvPicPr>
        <p:blipFill>
          <a:blip r:embed="rId2"/>
          <a:stretch>
            <a:fillRect/>
          </a:stretch>
        </p:blipFill>
        <p:spPr>
          <a:xfrm>
            <a:off x="147108" y="1863211"/>
            <a:ext cx="4984745" cy="3738559"/>
          </a:xfrm>
          <a:prstGeom prst="rect">
            <a:avLst/>
          </a:prstGeom>
        </p:spPr>
      </p:pic>
      <p:pic>
        <p:nvPicPr>
          <p:cNvPr id="6" name="Picture 5"/>
          <p:cNvPicPr>
            <a:picLocks noChangeAspect="1"/>
          </p:cNvPicPr>
          <p:nvPr/>
        </p:nvPicPr>
        <p:blipFill>
          <a:blip r:embed="rId3"/>
          <a:stretch>
            <a:fillRect/>
          </a:stretch>
        </p:blipFill>
        <p:spPr>
          <a:xfrm>
            <a:off x="4591050" y="3596512"/>
            <a:ext cx="4552950" cy="3261488"/>
          </a:xfrm>
          <a:prstGeom prst="rect">
            <a:avLst/>
          </a:prstGeom>
        </p:spPr>
      </p:pic>
      <p:sp>
        <p:nvSpPr>
          <p:cNvPr id="7" name="Rectangle 6"/>
          <p:cNvSpPr/>
          <p:nvPr/>
        </p:nvSpPr>
        <p:spPr>
          <a:xfrm>
            <a:off x="147108" y="5774292"/>
            <a:ext cx="3243792" cy="646331"/>
          </a:xfrm>
          <a:prstGeom prst="rect">
            <a:avLst/>
          </a:prstGeom>
        </p:spPr>
        <p:txBody>
          <a:bodyPr wrap="square">
            <a:spAutoFit/>
          </a:bodyPr>
          <a:lstStyle/>
          <a:p>
            <a:r>
              <a:rPr lang="en-GB" dirty="0"/>
              <a:t>Ali with Kwame Nkrumah in Ghana; and in Egypt, 1964</a:t>
            </a:r>
          </a:p>
        </p:txBody>
      </p:sp>
    </p:spTree>
    <p:extLst>
      <p:ext uri="{BB962C8B-B14F-4D97-AF65-F5344CB8AC3E}">
        <p14:creationId xmlns:p14="http://schemas.microsoft.com/office/powerpoint/2010/main" val="2115959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0" y="0"/>
            <a:ext cx="6096000" cy="4076700"/>
          </a:xfrm>
          <a:prstGeom prst="rect">
            <a:avLst/>
          </a:prstGeom>
        </p:spPr>
      </p:pic>
      <p:pic>
        <p:nvPicPr>
          <p:cNvPr id="5" name="Picture 4"/>
          <p:cNvPicPr>
            <a:picLocks noChangeAspect="1"/>
          </p:cNvPicPr>
          <p:nvPr/>
        </p:nvPicPr>
        <p:blipFill>
          <a:blip r:embed="rId3"/>
          <a:stretch>
            <a:fillRect/>
          </a:stretch>
        </p:blipFill>
        <p:spPr>
          <a:xfrm>
            <a:off x="6477000" y="3056106"/>
            <a:ext cx="2667000" cy="3801894"/>
          </a:xfrm>
          <a:prstGeom prst="rect">
            <a:avLst/>
          </a:prstGeom>
        </p:spPr>
      </p:pic>
      <p:pic>
        <p:nvPicPr>
          <p:cNvPr id="6" name="Picture 5"/>
          <p:cNvPicPr>
            <a:picLocks noChangeAspect="1"/>
          </p:cNvPicPr>
          <p:nvPr/>
        </p:nvPicPr>
        <p:blipFill>
          <a:blip r:embed="rId4"/>
          <a:stretch>
            <a:fillRect/>
          </a:stretch>
        </p:blipFill>
        <p:spPr>
          <a:xfrm>
            <a:off x="5543550" y="-48417"/>
            <a:ext cx="3600450" cy="2400300"/>
          </a:xfrm>
          <a:prstGeom prst="rect">
            <a:avLst/>
          </a:prstGeom>
        </p:spPr>
      </p:pic>
      <p:pic>
        <p:nvPicPr>
          <p:cNvPr id="7" name="Picture 6"/>
          <p:cNvPicPr>
            <a:picLocks noChangeAspect="1"/>
          </p:cNvPicPr>
          <p:nvPr/>
        </p:nvPicPr>
        <p:blipFill>
          <a:blip r:embed="rId5"/>
          <a:stretch>
            <a:fillRect/>
          </a:stretch>
        </p:blipFill>
        <p:spPr>
          <a:xfrm>
            <a:off x="0" y="3799957"/>
            <a:ext cx="4329113" cy="3058043"/>
          </a:xfrm>
          <a:prstGeom prst="rect">
            <a:avLst/>
          </a:prstGeom>
        </p:spPr>
      </p:pic>
    </p:spTree>
    <p:extLst>
      <p:ext uri="{BB962C8B-B14F-4D97-AF65-F5344CB8AC3E}">
        <p14:creationId xmlns:p14="http://schemas.microsoft.com/office/powerpoint/2010/main" val="15539131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0" y="-22605"/>
            <a:ext cx="7886700" cy="1325563"/>
          </a:xfrm>
        </p:spPr>
        <p:txBody>
          <a:bodyPr>
            <a:normAutofit fontScale="90000"/>
          </a:bodyPr>
          <a:lstStyle/>
          <a:p>
            <a:pPr algn="ctr"/>
            <a:r>
              <a:rPr lang="en-GB" dirty="0">
                <a:latin typeface="Cooper Black" panose="0208090404030B020404" pitchFamily="18" charset="0"/>
              </a:rPr>
              <a:t>‘</a:t>
            </a:r>
            <a:r>
              <a:rPr lang="en-GB" sz="4000" dirty="0">
                <a:latin typeface="Cooper Black" panose="0208090404030B020404" pitchFamily="18" charset="0"/>
              </a:rPr>
              <a:t>Rumble in the Jungle’ as ‘Black Happening’ – Zaire 74 Concert</a:t>
            </a:r>
            <a:endParaRPr lang="en-GB" dirty="0">
              <a:latin typeface="Cooper Black" panose="0208090404030B020404" pitchFamily="18" charset="0"/>
            </a:endParaRPr>
          </a:p>
        </p:txBody>
      </p:sp>
      <p:pic>
        <p:nvPicPr>
          <p:cNvPr id="5" name="Content Placeholder 4"/>
          <p:cNvPicPr>
            <a:picLocks noGrp="1" noChangeAspect="1"/>
          </p:cNvPicPr>
          <p:nvPr>
            <p:ph idx="1"/>
          </p:nvPr>
        </p:nvPicPr>
        <p:blipFill>
          <a:blip r:embed="rId2"/>
          <a:stretch>
            <a:fillRect/>
          </a:stretch>
        </p:blipFill>
        <p:spPr>
          <a:xfrm>
            <a:off x="4635098" y="3700040"/>
            <a:ext cx="4353188" cy="2930131"/>
          </a:xfrm>
          <a:prstGeom prst="rect">
            <a:avLst/>
          </a:prstGeom>
        </p:spPr>
      </p:pic>
      <p:pic>
        <p:nvPicPr>
          <p:cNvPr id="4" name="Picture 3"/>
          <p:cNvPicPr>
            <a:picLocks noChangeAspect="1"/>
          </p:cNvPicPr>
          <p:nvPr/>
        </p:nvPicPr>
        <p:blipFill>
          <a:blip r:embed="rId3"/>
          <a:stretch>
            <a:fillRect/>
          </a:stretch>
        </p:blipFill>
        <p:spPr>
          <a:xfrm>
            <a:off x="0" y="1302958"/>
            <a:ext cx="7098497" cy="2614613"/>
          </a:xfrm>
          <a:prstGeom prst="rect">
            <a:avLst/>
          </a:prstGeom>
        </p:spPr>
      </p:pic>
      <p:sp>
        <p:nvSpPr>
          <p:cNvPr id="6" name="Rectangle 5"/>
          <p:cNvSpPr/>
          <p:nvPr/>
        </p:nvSpPr>
        <p:spPr>
          <a:xfrm>
            <a:off x="38100" y="4875845"/>
            <a:ext cx="4572000" cy="1754326"/>
          </a:xfrm>
          <a:prstGeom prst="rect">
            <a:avLst/>
          </a:prstGeom>
        </p:spPr>
        <p:txBody>
          <a:bodyPr>
            <a:spAutoFit/>
          </a:bodyPr>
          <a:lstStyle/>
          <a:p>
            <a:endParaRPr lang="en-GB" dirty="0">
              <a:hlinkClick r:id="rId4"/>
            </a:endParaRPr>
          </a:p>
          <a:p>
            <a:endParaRPr lang="en-GB" dirty="0">
              <a:hlinkClick r:id="rId4"/>
            </a:endParaRPr>
          </a:p>
          <a:p>
            <a:endParaRPr lang="en-GB" dirty="0">
              <a:hlinkClick r:id="rId4"/>
            </a:endParaRPr>
          </a:p>
          <a:p>
            <a:r>
              <a:rPr lang="en-GB" dirty="0">
                <a:hlinkClick r:id="rId4"/>
              </a:rPr>
              <a:t>https://www.youtube.com/watch?v=WP1zKat-x4s</a:t>
            </a:r>
            <a:r>
              <a:rPr lang="en-GB" dirty="0"/>
              <a:t> ; 12: 12</a:t>
            </a:r>
          </a:p>
          <a:p>
            <a:endParaRPr lang="en-GB" dirty="0"/>
          </a:p>
        </p:txBody>
      </p:sp>
      <p:sp>
        <p:nvSpPr>
          <p:cNvPr id="7" name="Rectangle 6"/>
          <p:cNvSpPr/>
          <p:nvPr/>
        </p:nvSpPr>
        <p:spPr>
          <a:xfrm>
            <a:off x="63098" y="4324850"/>
            <a:ext cx="4572000" cy="1477328"/>
          </a:xfrm>
          <a:prstGeom prst="rect">
            <a:avLst/>
          </a:prstGeom>
        </p:spPr>
        <p:txBody>
          <a:bodyPr>
            <a:spAutoFit/>
          </a:bodyPr>
          <a:lstStyle/>
          <a:p>
            <a:r>
              <a:rPr lang="en-GB" dirty="0"/>
              <a:t>“You can’t get liberated broke.” Promoter Don King to James Brown in </a:t>
            </a:r>
            <a:r>
              <a:rPr lang="en-GB" i="1" dirty="0"/>
              <a:t>Soul Power </a:t>
            </a:r>
            <a:r>
              <a:rPr lang="en-GB" dirty="0"/>
              <a:t>(2008)</a:t>
            </a:r>
            <a:endParaRPr lang="en-GB" i="1" dirty="0"/>
          </a:p>
          <a:p>
            <a:r>
              <a:rPr lang="en-GB" dirty="0">
                <a:hlinkClick r:id="rId5"/>
              </a:rPr>
              <a:t>https://www.youtube.com/watch?v=koCIfTiqCsA</a:t>
            </a:r>
            <a:endParaRPr lang="en-GB" dirty="0"/>
          </a:p>
          <a:p>
            <a:endParaRPr lang="en-GB" dirty="0"/>
          </a:p>
        </p:txBody>
      </p:sp>
      <p:pic>
        <p:nvPicPr>
          <p:cNvPr id="8" name="Picture 7"/>
          <p:cNvPicPr>
            <a:picLocks noChangeAspect="1"/>
          </p:cNvPicPr>
          <p:nvPr/>
        </p:nvPicPr>
        <p:blipFill>
          <a:blip r:embed="rId6"/>
          <a:stretch>
            <a:fillRect/>
          </a:stretch>
        </p:blipFill>
        <p:spPr>
          <a:xfrm>
            <a:off x="6824641" y="1302958"/>
            <a:ext cx="2433659" cy="1271587"/>
          </a:xfrm>
          <a:prstGeom prst="rect">
            <a:avLst/>
          </a:prstGeom>
        </p:spPr>
      </p:pic>
    </p:spTree>
    <p:extLst>
      <p:ext uri="{BB962C8B-B14F-4D97-AF65-F5344CB8AC3E}">
        <p14:creationId xmlns:p14="http://schemas.microsoft.com/office/powerpoint/2010/main" val="6853090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2"/>
          <a:stretch>
            <a:fillRect/>
          </a:stretch>
        </p:blipFill>
        <p:spPr>
          <a:xfrm>
            <a:off x="1479913" y="1825625"/>
            <a:ext cx="6184174" cy="4351338"/>
          </a:xfrm>
          <a:prstGeom prst="rect">
            <a:avLst/>
          </a:prstGeom>
        </p:spPr>
      </p:pic>
      <p:pic>
        <p:nvPicPr>
          <p:cNvPr id="5" name="Picture 4"/>
          <p:cNvPicPr>
            <a:picLocks noChangeAspect="1"/>
          </p:cNvPicPr>
          <p:nvPr/>
        </p:nvPicPr>
        <p:blipFill>
          <a:blip r:embed="rId3"/>
          <a:stretch>
            <a:fillRect/>
          </a:stretch>
        </p:blipFill>
        <p:spPr>
          <a:xfrm>
            <a:off x="323849" y="0"/>
            <a:ext cx="2616200" cy="3492627"/>
          </a:xfrm>
          <a:prstGeom prst="rect">
            <a:avLst/>
          </a:prstGeom>
        </p:spPr>
      </p:pic>
    </p:spTree>
    <p:extLst>
      <p:ext uri="{BB962C8B-B14F-4D97-AF65-F5344CB8AC3E}">
        <p14:creationId xmlns:p14="http://schemas.microsoft.com/office/powerpoint/2010/main" val="23408219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309562" y="4171950"/>
            <a:ext cx="3606799" cy="2362200"/>
          </a:xfrm>
        </p:spPr>
        <p:txBody>
          <a:bodyPr>
            <a:normAutofit fontScale="70000" lnSpcReduction="20000"/>
          </a:bodyPr>
          <a:lstStyle/>
          <a:p>
            <a:pPr marL="0" indent="0">
              <a:buNone/>
            </a:pPr>
            <a:r>
              <a:rPr lang="en-GB" dirty="0"/>
              <a:t>Ali lighting torch at 1996 Atlanta Olympics – symbol of transformation as national hero</a:t>
            </a:r>
          </a:p>
          <a:p>
            <a:pPr marL="0" indent="0">
              <a:buNone/>
            </a:pPr>
            <a:endParaRPr lang="en-GB" dirty="0"/>
          </a:p>
          <a:p>
            <a:pPr marL="0" indent="0">
              <a:buNone/>
            </a:pPr>
            <a:r>
              <a:rPr lang="en-GB" dirty="0"/>
              <a:t>Foreman went on to become born again Christian and  regain title aged 45 (and ears $millions through his grills!) </a:t>
            </a:r>
          </a:p>
        </p:txBody>
      </p:sp>
      <p:pic>
        <p:nvPicPr>
          <p:cNvPr id="4" name="Picture 3"/>
          <p:cNvPicPr>
            <a:picLocks noChangeAspect="1"/>
          </p:cNvPicPr>
          <p:nvPr/>
        </p:nvPicPr>
        <p:blipFill>
          <a:blip r:embed="rId2"/>
          <a:stretch>
            <a:fillRect/>
          </a:stretch>
        </p:blipFill>
        <p:spPr>
          <a:xfrm>
            <a:off x="309562" y="171450"/>
            <a:ext cx="5095875" cy="4000500"/>
          </a:xfrm>
          <a:prstGeom prst="rect">
            <a:avLst/>
          </a:prstGeom>
        </p:spPr>
      </p:pic>
      <p:pic>
        <p:nvPicPr>
          <p:cNvPr id="5" name="Picture 4"/>
          <p:cNvPicPr>
            <a:picLocks noChangeAspect="1"/>
          </p:cNvPicPr>
          <p:nvPr/>
        </p:nvPicPr>
        <p:blipFill>
          <a:blip r:embed="rId3"/>
          <a:stretch>
            <a:fillRect/>
          </a:stretch>
        </p:blipFill>
        <p:spPr>
          <a:xfrm>
            <a:off x="6286500" y="-24606"/>
            <a:ext cx="2857500" cy="4000500"/>
          </a:xfrm>
          <a:prstGeom prst="rect">
            <a:avLst/>
          </a:prstGeom>
        </p:spPr>
      </p:pic>
      <p:pic>
        <p:nvPicPr>
          <p:cNvPr id="6" name="Picture 5"/>
          <p:cNvPicPr>
            <a:picLocks noChangeAspect="1"/>
          </p:cNvPicPr>
          <p:nvPr/>
        </p:nvPicPr>
        <p:blipFill>
          <a:blip r:embed="rId4"/>
          <a:stretch>
            <a:fillRect/>
          </a:stretch>
        </p:blipFill>
        <p:spPr>
          <a:xfrm>
            <a:off x="4972050" y="3975894"/>
            <a:ext cx="4310058" cy="2873372"/>
          </a:xfrm>
          <a:prstGeom prst="rect">
            <a:avLst/>
          </a:prstGeom>
        </p:spPr>
      </p:pic>
      <p:pic>
        <p:nvPicPr>
          <p:cNvPr id="7" name="Picture 6"/>
          <p:cNvPicPr>
            <a:picLocks noChangeAspect="1"/>
          </p:cNvPicPr>
          <p:nvPr/>
        </p:nvPicPr>
        <p:blipFill>
          <a:blip r:embed="rId5"/>
          <a:stretch>
            <a:fillRect/>
          </a:stretch>
        </p:blipFill>
        <p:spPr>
          <a:xfrm>
            <a:off x="4797424" y="2400300"/>
            <a:ext cx="1855791" cy="1855791"/>
          </a:xfrm>
          <a:prstGeom prst="rect">
            <a:avLst/>
          </a:prstGeom>
        </p:spPr>
      </p:pic>
    </p:spTree>
    <p:extLst>
      <p:ext uri="{BB962C8B-B14F-4D97-AF65-F5344CB8AC3E}">
        <p14:creationId xmlns:p14="http://schemas.microsoft.com/office/powerpoint/2010/main" val="16859174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4476" y="0"/>
            <a:ext cx="6124574" cy="7915274"/>
          </a:xfrm>
          <a:solidFill>
            <a:schemeClr val="tx1">
              <a:alpha val="70000"/>
            </a:schemeClr>
          </a:solidFill>
        </p:spPr>
        <p:txBody>
          <a:bodyPr>
            <a:normAutofit/>
          </a:bodyPr>
          <a:lstStyle/>
          <a:p>
            <a:r>
              <a:rPr lang="en-GB" sz="2800" dirty="0">
                <a:solidFill>
                  <a:schemeClr val="bg1"/>
                </a:solidFill>
                <a:latin typeface="Cooper Black" panose="0208090404030B020404" pitchFamily="18" charset="0"/>
              </a:rPr>
              <a:t>HPHI5006, 6006</a:t>
            </a:r>
            <a:br>
              <a:rPr lang="en-GB" sz="2800" dirty="0"/>
            </a:br>
            <a:r>
              <a:rPr lang="en-GB" sz="2800" dirty="0">
                <a:solidFill>
                  <a:srgbClr val="00B050"/>
                </a:solidFill>
                <a:latin typeface="Cooper Black" panose="0208090404030B020404" pitchFamily="18" charset="0"/>
              </a:rPr>
              <a:t>Routes &amp; Roots of the Black Atlantic</a:t>
            </a:r>
            <a:br>
              <a:rPr lang="en-GB" sz="2800" dirty="0">
                <a:solidFill>
                  <a:srgbClr val="00B0F0"/>
                </a:solidFill>
                <a:latin typeface="Cooper Black" panose="0208090404030B020404" pitchFamily="18" charset="0"/>
              </a:rPr>
            </a:br>
            <a:br>
              <a:rPr lang="en-GB" sz="1500" dirty="0">
                <a:solidFill>
                  <a:srgbClr val="00B0F0"/>
                </a:solidFill>
                <a:latin typeface="Cooper Black" panose="0208090404030B020404" pitchFamily="18" charset="0"/>
              </a:rPr>
            </a:br>
            <a:br>
              <a:rPr lang="en-GB" sz="1500" dirty="0">
                <a:solidFill>
                  <a:srgbClr val="00B0F0"/>
                </a:solidFill>
                <a:latin typeface="Cooper Black" panose="0208090404030B020404" pitchFamily="18" charset="0"/>
              </a:rPr>
            </a:br>
            <a:r>
              <a:rPr lang="en-GB" sz="3000" dirty="0">
                <a:solidFill>
                  <a:srgbClr val="FF0000"/>
                </a:solidFill>
                <a:latin typeface="Cooper Black" panose="0208090404030B020404" pitchFamily="18" charset="0"/>
              </a:rPr>
              <a:t>Lecture 14: Cultures of the Civil Rights Movement</a:t>
            </a:r>
            <a:br>
              <a:rPr lang="en-GB" sz="3000" dirty="0">
                <a:solidFill>
                  <a:srgbClr val="FF0000"/>
                </a:solidFill>
                <a:latin typeface="Cooper Black" panose="0208090404030B020404" pitchFamily="18" charset="0"/>
              </a:rPr>
            </a:br>
            <a:br>
              <a:rPr lang="en-GB" sz="3000" dirty="0">
                <a:solidFill>
                  <a:srgbClr val="FF0000"/>
                </a:solidFill>
                <a:latin typeface="Cooper Black" panose="0208090404030B020404" pitchFamily="18" charset="0"/>
              </a:rPr>
            </a:br>
            <a:r>
              <a:rPr lang="en-GB" sz="3000" dirty="0">
                <a:solidFill>
                  <a:srgbClr val="FF0000"/>
                </a:solidFill>
                <a:latin typeface="Cooper Black" panose="0208090404030B020404" pitchFamily="18" charset="0"/>
              </a:rPr>
              <a:t>  </a:t>
            </a:r>
            <a:r>
              <a:rPr lang="en-GB" sz="3000" dirty="0">
                <a:solidFill>
                  <a:srgbClr val="FFFF00"/>
                </a:solidFill>
                <a:latin typeface="Cooper Black" panose="0208090404030B020404" pitchFamily="18" charset="0"/>
              </a:rPr>
              <a:t>Part Three: </a:t>
            </a:r>
            <a:br>
              <a:rPr lang="en-GB" sz="3000" dirty="0">
                <a:solidFill>
                  <a:srgbClr val="FFFF00"/>
                </a:solidFill>
                <a:latin typeface="Cooper Black" panose="0208090404030B020404" pitchFamily="18" charset="0"/>
              </a:rPr>
            </a:br>
            <a:r>
              <a:rPr lang="en-GB" sz="3000" dirty="0">
                <a:solidFill>
                  <a:srgbClr val="FFFF00"/>
                </a:solidFill>
                <a:latin typeface="Cooper Black" panose="0208090404030B020404" pitchFamily="18" charset="0"/>
              </a:rPr>
              <a:t>Black Feminism</a:t>
            </a:r>
            <a:br>
              <a:rPr lang="en-GB" sz="3000" dirty="0">
                <a:solidFill>
                  <a:srgbClr val="FF0000"/>
                </a:solidFill>
                <a:latin typeface="Cooper Black" panose="0208090404030B020404" pitchFamily="18" charset="0"/>
              </a:rPr>
            </a:br>
            <a:br>
              <a:rPr lang="en-GB" sz="3000" dirty="0">
                <a:solidFill>
                  <a:srgbClr val="FF0000"/>
                </a:solidFill>
                <a:latin typeface="Cooper Black" panose="0208090404030B020404" pitchFamily="18" charset="0"/>
              </a:rPr>
            </a:br>
            <a:br>
              <a:rPr lang="en-GB" sz="3000" dirty="0">
                <a:solidFill>
                  <a:srgbClr val="FF0000"/>
                </a:solidFill>
                <a:latin typeface="Cooper Black" panose="0208090404030B020404" pitchFamily="18" charset="0"/>
              </a:rPr>
            </a:br>
            <a:br>
              <a:rPr lang="en-GB" sz="3000" dirty="0">
                <a:solidFill>
                  <a:srgbClr val="FF0000"/>
                </a:solidFill>
                <a:latin typeface="Cooper Black" panose="0208090404030B020404" pitchFamily="18" charset="0"/>
              </a:rPr>
            </a:br>
            <a:br>
              <a:rPr lang="en-GB" sz="3000" dirty="0">
                <a:solidFill>
                  <a:srgbClr val="FF0000"/>
                </a:solidFill>
                <a:latin typeface="Cooper Black" panose="0208090404030B020404" pitchFamily="18" charset="0"/>
              </a:rPr>
            </a:br>
            <a:br>
              <a:rPr lang="en-GB" sz="3000" dirty="0">
                <a:solidFill>
                  <a:srgbClr val="FF0000"/>
                </a:solidFill>
                <a:latin typeface="Cooper Black" panose="0208090404030B020404" pitchFamily="18" charset="0"/>
              </a:rPr>
            </a:br>
            <a:endParaRPr lang="en-GB" dirty="0">
              <a:solidFill>
                <a:srgbClr val="FF0000"/>
              </a:solidFill>
              <a:latin typeface="Cooper Black" panose="0208090404030B020404" pitchFamily="18" charset="0"/>
            </a:endParaRPr>
          </a:p>
        </p:txBody>
      </p:sp>
    </p:spTree>
    <p:extLst>
      <p:ext uri="{BB962C8B-B14F-4D97-AF65-F5344CB8AC3E}">
        <p14:creationId xmlns:p14="http://schemas.microsoft.com/office/powerpoint/2010/main" val="18322540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2951" y="228600"/>
            <a:ext cx="5144493" cy="2863515"/>
          </a:xfrm>
        </p:spPr>
        <p:txBody>
          <a:bodyPr>
            <a:normAutofit fontScale="90000"/>
          </a:bodyPr>
          <a:lstStyle/>
          <a:p>
            <a:pPr algn="ctr"/>
            <a:r>
              <a:rPr lang="en-GB" dirty="0">
                <a:solidFill>
                  <a:srgbClr val="FFFF00"/>
                </a:solidFill>
                <a:latin typeface="Cooper Black" panose="0208090404030B020404" pitchFamily="18" charset="0"/>
              </a:rPr>
              <a:t>Sojourner Truth, ‘</a:t>
            </a:r>
            <a:r>
              <a:rPr lang="en-GB" dirty="0" err="1">
                <a:solidFill>
                  <a:srgbClr val="FFFF00"/>
                </a:solidFill>
                <a:latin typeface="Cooper Black" panose="0208090404030B020404" pitchFamily="18" charset="0"/>
              </a:rPr>
              <a:t>Ain’t</a:t>
            </a:r>
            <a:r>
              <a:rPr lang="en-GB" dirty="0">
                <a:solidFill>
                  <a:srgbClr val="FFFF00"/>
                </a:solidFill>
                <a:latin typeface="Cooper Black" panose="0208090404030B020404" pitchFamily="18" charset="0"/>
              </a:rPr>
              <a:t> I A Woman?’ </a:t>
            </a:r>
            <a:r>
              <a:rPr lang="en-GB" sz="2700" dirty="0">
                <a:solidFill>
                  <a:srgbClr val="FFFF00"/>
                </a:solidFill>
                <a:latin typeface="Cooper Black" panose="0208090404030B020404" pitchFamily="18" charset="0"/>
              </a:rPr>
              <a:t>(1851/1863) – speech at Women's Rights Convention, Akron, Ohio 29 May 1851</a:t>
            </a:r>
          </a:p>
        </p:txBody>
      </p:sp>
      <p:pic>
        <p:nvPicPr>
          <p:cNvPr id="6" name="Content Placeholder 5"/>
          <p:cNvPicPr>
            <a:picLocks noGrp="1" noChangeAspect="1"/>
          </p:cNvPicPr>
          <p:nvPr>
            <p:ph idx="1"/>
          </p:nvPr>
        </p:nvPicPr>
        <p:blipFill>
          <a:blip r:embed="rId2"/>
          <a:stretch>
            <a:fillRect/>
          </a:stretch>
        </p:blipFill>
        <p:spPr>
          <a:xfrm>
            <a:off x="7036810" y="-43232"/>
            <a:ext cx="2107190" cy="3230703"/>
          </a:xfrm>
          <a:prstGeom prst="rect">
            <a:avLst/>
          </a:prstGeom>
        </p:spPr>
      </p:pic>
      <p:pic>
        <p:nvPicPr>
          <p:cNvPr id="4" name="Picture 3"/>
          <p:cNvPicPr>
            <a:picLocks noChangeAspect="1"/>
          </p:cNvPicPr>
          <p:nvPr/>
        </p:nvPicPr>
        <p:blipFill rotWithShape="1">
          <a:blip r:embed="rId3"/>
          <a:srcRect l="8958" t="3361" r="7561" b="1491"/>
          <a:stretch/>
        </p:blipFill>
        <p:spPr>
          <a:xfrm>
            <a:off x="7047444" y="3308684"/>
            <a:ext cx="2199876" cy="3400619"/>
          </a:xfrm>
          <a:prstGeom prst="rect">
            <a:avLst/>
          </a:prstGeom>
        </p:spPr>
      </p:pic>
      <p:pic>
        <p:nvPicPr>
          <p:cNvPr id="5" name="Picture 4"/>
          <p:cNvPicPr>
            <a:picLocks noChangeAspect="1"/>
          </p:cNvPicPr>
          <p:nvPr/>
        </p:nvPicPr>
        <p:blipFill>
          <a:blip r:embed="rId4"/>
          <a:stretch>
            <a:fillRect/>
          </a:stretch>
        </p:blipFill>
        <p:spPr>
          <a:xfrm>
            <a:off x="0" y="77982"/>
            <a:ext cx="1902951" cy="3230702"/>
          </a:xfrm>
          <a:prstGeom prst="rect">
            <a:avLst/>
          </a:prstGeom>
        </p:spPr>
      </p:pic>
      <p:sp>
        <p:nvSpPr>
          <p:cNvPr id="7" name="TextBox 6">
            <a:extLst>
              <a:ext uri="{FF2B5EF4-FFF2-40B4-BE49-F238E27FC236}">
                <a16:creationId xmlns:a16="http://schemas.microsoft.com/office/drawing/2014/main" id="{F802E24E-F8AC-4F63-A34A-C6D34119BCE4}"/>
              </a:ext>
            </a:extLst>
          </p:cNvPr>
          <p:cNvSpPr txBox="1"/>
          <p:nvPr/>
        </p:nvSpPr>
        <p:spPr>
          <a:xfrm>
            <a:off x="497982" y="3429000"/>
            <a:ext cx="6063916" cy="3108543"/>
          </a:xfrm>
          <a:prstGeom prst="rect">
            <a:avLst/>
          </a:prstGeom>
          <a:noFill/>
        </p:spPr>
        <p:txBody>
          <a:bodyPr wrap="square">
            <a:spAutoFit/>
          </a:bodyPr>
          <a:lstStyle/>
          <a:p>
            <a:r>
              <a:rPr lang="en-GB" sz="2800" dirty="0"/>
              <a:t>…. And raising herself to her full height, and her voice to a pitch like rolling thunder, she asked. ‘</a:t>
            </a:r>
            <a:r>
              <a:rPr lang="en-GB" sz="2800" b="1" dirty="0"/>
              <a:t>And [</a:t>
            </a:r>
            <a:r>
              <a:rPr lang="en-GB" sz="2800" b="1" dirty="0" err="1"/>
              <a:t>arn’t</a:t>
            </a:r>
            <a:r>
              <a:rPr lang="en-GB" sz="2800" b="1" dirty="0"/>
              <a:t>] </a:t>
            </a:r>
            <a:r>
              <a:rPr lang="en-GB" sz="2800" b="1" dirty="0" err="1"/>
              <a:t>ain't</a:t>
            </a:r>
            <a:r>
              <a:rPr lang="en-GB" sz="2800" b="1" dirty="0"/>
              <a:t> I a woman? </a:t>
            </a:r>
            <a:r>
              <a:rPr lang="en-GB" sz="2800" dirty="0"/>
              <a:t>Look at me! Look at my arm! …. I have ploughed, and planted, and gathered into barns, and no man could head me! </a:t>
            </a:r>
            <a:r>
              <a:rPr lang="en-GB" sz="2800" b="1" dirty="0"/>
              <a:t>And </a:t>
            </a:r>
            <a:r>
              <a:rPr lang="en-GB" sz="2800" b="1" dirty="0" err="1"/>
              <a:t>ain't</a:t>
            </a:r>
            <a:r>
              <a:rPr lang="en-GB" sz="2800" b="1" dirty="0"/>
              <a:t> I a woman?</a:t>
            </a:r>
            <a:endParaRPr lang="en-GB" sz="2800" dirty="0"/>
          </a:p>
        </p:txBody>
      </p:sp>
    </p:spTree>
    <p:extLst>
      <p:ext uri="{BB962C8B-B14F-4D97-AF65-F5344CB8AC3E}">
        <p14:creationId xmlns:p14="http://schemas.microsoft.com/office/powerpoint/2010/main" val="8578833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F990B-4A2B-4955-95AE-A911A7BE3741}"/>
              </a:ext>
            </a:extLst>
          </p:cNvPr>
          <p:cNvSpPr>
            <a:spLocks noGrp="1"/>
          </p:cNvSpPr>
          <p:nvPr>
            <p:ph type="title"/>
          </p:nvPr>
        </p:nvSpPr>
        <p:spPr/>
        <p:txBody>
          <a:bodyPr/>
          <a:lstStyle/>
          <a:p>
            <a:pPr algn="ctr"/>
            <a:r>
              <a:rPr lang="en-GB" dirty="0">
                <a:solidFill>
                  <a:srgbClr val="FFFF00"/>
                </a:solidFill>
                <a:latin typeface="Cooper Black" panose="0208090404030B020404" pitchFamily="18" charset="0"/>
              </a:rPr>
              <a:t>Sojourner Truth</a:t>
            </a:r>
            <a:br>
              <a:rPr lang="en-GB" dirty="0">
                <a:solidFill>
                  <a:srgbClr val="FFFF00"/>
                </a:solidFill>
                <a:latin typeface="Cooper Black" panose="0208090404030B020404" pitchFamily="18" charset="0"/>
              </a:rPr>
            </a:br>
            <a:r>
              <a:rPr lang="en-GB" sz="3600" dirty="0">
                <a:solidFill>
                  <a:srgbClr val="FFFF00"/>
                </a:solidFill>
                <a:latin typeface="Cooper Black" panose="0208090404030B020404" pitchFamily="18" charset="0"/>
              </a:rPr>
              <a:t>(c. 1797—1883)</a:t>
            </a:r>
            <a:endParaRPr lang="en-GB" dirty="0">
              <a:solidFill>
                <a:srgbClr val="FFFF00"/>
              </a:solidFill>
              <a:latin typeface="Cooper Black" panose="0208090404030B020404" pitchFamily="18" charset="0"/>
            </a:endParaRPr>
          </a:p>
        </p:txBody>
      </p:sp>
      <p:sp>
        <p:nvSpPr>
          <p:cNvPr id="3" name="Content Placeholder 2">
            <a:extLst>
              <a:ext uri="{FF2B5EF4-FFF2-40B4-BE49-F238E27FC236}">
                <a16:creationId xmlns:a16="http://schemas.microsoft.com/office/drawing/2014/main" id="{34DC07FA-9D49-41ED-8B46-E27F51C9FC0A}"/>
              </a:ext>
            </a:extLst>
          </p:cNvPr>
          <p:cNvSpPr>
            <a:spLocks noGrp="1"/>
          </p:cNvSpPr>
          <p:nvPr>
            <p:ph idx="1"/>
          </p:nvPr>
        </p:nvSpPr>
        <p:spPr>
          <a:xfrm>
            <a:off x="628650" y="1825624"/>
            <a:ext cx="5863590" cy="4667249"/>
          </a:xfrm>
        </p:spPr>
        <p:txBody>
          <a:bodyPr>
            <a:normAutofit lnSpcReduction="10000"/>
          </a:bodyPr>
          <a:lstStyle/>
          <a:p>
            <a:r>
              <a:rPr lang="en-GB" dirty="0"/>
              <a:t>b. Isabella von Wagner in </a:t>
            </a:r>
            <a:r>
              <a:rPr lang="en-GB" dirty="0" err="1"/>
              <a:t>Swartekill</a:t>
            </a:r>
            <a:r>
              <a:rPr lang="en-GB" dirty="0"/>
              <a:t>, New York – grew up speaking Dutch</a:t>
            </a:r>
          </a:p>
          <a:p>
            <a:r>
              <a:rPr lang="en-GB" dirty="0"/>
              <a:t>1826: escaped slavery with her daughter</a:t>
            </a:r>
          </a:p>
          <a:p>
            <a:r>
              <a:rPr lang="en-GB" dirty="0"/>
              <a:t>1827: New York abolition completed</a:t>
            </a:r>
          </a:p>
          <a:p>
            <a:r>
              <a:rPr lang="en-GB" dirty="0"/>
              <a:t>1828: won legal case to retrieve her son who had been sold to slaveowner in Alabama</a:t>
            </a:r>
          </a:p>
          <a:p>
            <a:r>
              <a:rPr lang="en-GB" dirty="0"/>
              <a:t>Became itinerant preacher, women’s rights and campaigner and abolitionist</a:t>
            </a:r>
          </a:p>
        </p:txBody>
      </p:sp>
      <p:pic>
        <p:nvPicPr>
          <p:cNvPr id="4" name="Picture 3">
            <a:extLst>
              <a:ext uri="{FF2B5EF4-FFF2-40B4-BE49-F238E27FC236}">
                <a16:creationId xmlns:a16="http://schemas.microsoft.com/office/drawing/2014/main" id="{07EE20FC-441A-405B-AA58-5F86BB960219}"/>
              </a:ext>
            </a:extLst>
          </p:cNvPr>
          <p:cNvPicPr>
            <a:picLocks noChangeAspect="1"/>
          </p:cNvPicPr>
          <p:nvPr/>
        </p:nvPicPr>
        <p:blipFill>
          <a:blip r:embed="rId2"/>
          <a:stretch>
            <a:fillRect/>
          </a:stretch>
        </p:blipFill>
        <p:spPr>
          <a:xfrm>
            <a:off x="6709925" y="1690689"/>
            <a:ext cx="2434075" cy="3978273"/>
          </a:xfrm>
          <a:prstGeom prst="rect">
            <a:avLst/>
          </a:prstGeom>
        </p:spPr>
      </p:pic>
    </p:spTree>
    <p:extLst>
      <p:ext uri="{BB962C8B-B14F-4D97-AF65-F5344CB8AC3E}">
        <p14:creationId xmlns:p14="http://schemas.microsoft.com/office/powerpoint/2010/main" val="7027002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B7F01-C336-43C9-836D-6A4029B08F39}"/>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95497445-18FE-4E0F-A2BF-CC624E7737CA}"/>
              </a:ext>
            </a:extLst>
          </p:cNvPr>
          <p:cNvPicPr>
            <a:picLocks noGrp="1" noChangeAspect="1"/>
          </p:cNvPicPr>
          <p:nvPr>
            <p:ph idx="1"/>
          </p:nvPr>
        </p:nvPicPr>
        <p:blipFill>
          <a:blip r:embed="rId2"/>
          <a:stretch>
            <a:fillRect/>
          </a:stretch>
        </p:blipFill>
        <p:spPr>
          <a:xfrm>
            <a:off x="4741328" y="-1"/>
            <a:ext cx="3936710" cy="6858001"/>
          </a:xfrm>
          <a:prstGeom prst="rect">
            <a:avLst/>
          </a:prstGeom>
        </p:spPr>
      </p:pic>
      <p:pic>
        <p:nvPicPr>
          <p:cNvPr id="4" name="Picture 3">
            <a:extLst>
              <a:ext uri="{FF2B5EF4-FFF2-40B4-BE49-F238E27FC236}">
                <a16:creationId xmlns:a16="http://schemas.microsoft.com/office/drawing/2014/main" id="{AE01AB3A-09F3-4193-8667-0AFC4354FCF3}"/>
              </a:ext>
            </a:extLst>
          </p:cNvPr>
          <p:cNvPicPr>
            <a:picLocks noChangeAspect="1"/>
          </p:cNvPicPr>
          <p:nvPr/>
        </p:nvPicPr>
        <p:blipFill>
          <a:blip r:embed="rId3"/>
          <a:stretch>
            <a:fillRect/>
          </a:stretch>
        </p:blipFill>
        <p:spPr>
          <a:xfrm>
            <a:off x="804617" y="0"/>
            <a:ext cx="3936711" cy="6858000"/>
          </a:xfrm>
          <a:prstGeom prst="rect">
            <a:avLst/>
          </a:prstGeom>
        </p:spPr>
      </p:pic>
    </p:spTree>
    <p:extLst>
      <p:ext uri="{BB962C8B-B14F-4D97-AF65-F5344CB8AC3E}">
        <p14:creationId xmlns:p14="http://schemas.microsoft.com/office/powerpoint/2010/main" val="5691257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9A3FB-85F8-4E01-9E1E-88B73153DBC5}"/>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C58A80EC-A5C9-421B-B6C0-3D81555CCE08}"/>
              </a:ext>
            </a:extLst>
          </p:cNvPr>
          <p:cNvSpPr>
            <a:spLocks noGrp="1"/>
          </p:cNvSpPr>
          <p:nvPr>
            <p:ph idx="1"/>
          </p:nvPr>
        </p:nvSpPr>
        <p:spPr/>
        <p:txBody>
          <a:bodyPr/>
          <a:lstStyle/>
          <a:p>
            <a:pPr marL="0" indent="0" algn="just">
              <a:buNone/>
            </a:pPr>
            <a:r>
              <a:rPr lang="en-GB" sz="3200" dirty="0"/>
              <a:t>“There is a great stir about </a:t>
            </a:r>
            <a:r>
              <a:rPr lang="en-GB" sz="3200" dirty="0" err="1"/>
              <a:t>colored</a:t>
            </a:r>
            <a:r>
              <a:rPr lang="en-GB" sz="3200" dirty="0"/>
              <a:t> men getting their rights, but not a word about the </a:t>
            </a:r>
            <a:r>
              <a:rPr lang="en-GB" sz="3200" dirty="0" err="1"/>
              <a:t>colored</a:t>
            </a:r>
            <a:r>
              <a:rPr lang="en-GB" sz="3200" dirty="0"/>
              <a:t> woman; and if </a:t>
            </a:r>
            <a:r>
              <a:rPr lang="en-GB" sz="3200" dirty="0" err="1"/>
              <a:t>colored</a:t>
            </a:r>
            <a:r>
              <a:rPr lang="en-GB" sz="3200" dirty="0"/>
              <a:t> men get their rights, and not </a:t>
            </a:r>
            <a:r>
              <a:rPr lang="en-GB" sz="3200" dirty="0" err="1"/>
              <a:t>colored</a:t>
            </a:r>
            <a:r>
              <a:rPr lang="en-GB" sz="3200" dirty="0"/>
              <a:t> women theirs, you see the </a:t>
            </a:r>
            <a:r>
              <a:rPr lang="en-GB" sz="3200" dirty="0" err="1"/>
              <a:t>colored</a:t>
            </a:r>
            <a:r>
              <a:rPr lang="en-GB" sz="3200" dirty="0"/>
              <a:t> men will be masters over the women, and it will be just as bad as it was before.”</a:t>
            </a:r>
          </a:p>
          <a:p>
            <a:pPr algn="r">
              <a:buFontTx/>
              <a:buChar char="-"/>
            </a:pPr>
            <a:r>
              <a:rPr lang="en-GB" sz="2400" dirty="0"/>
              <a:t>Sojourner Truth, ‘Address to the First Annual Meeting of the American Equal Rights Association,” New York City, 9 May 1867</a:t>
            </a:r>
            <a:r>
              <a:rPr lang="en-GB" sz="2000" dirty="0"/>
              <a:t>.</a:t>
            </a:r>
          </a:p>
          <a:p>
            <a:pPr>
              <a:buFontTx/>
              <a:buChar char="-"/>
            </a:pPr>
            <a:endParaRPr lang="en-GB" dirty="0"/>
          </a:p>
          <a:p>
            <a:pPr marL="0" indent="0">
              <a:buNone/>
            </a:pPr>
            <a:endParaRPr lang="en-GB" dirty="0"/>
          </a:p>
        </p:txBody>
      </p:sp>
      <p:sp>
        <p:nvSpPr>
          <p:cNvPr id="4" name="Title 1">
            <a:extLst>
              <a:ext uri="{FF2B5EF4-FFF2-40B4-BE49-F238E27FC236}">
                <a16:creationId xmlns:a16="http://schemas.microsoft.com/office/drawing/2014/main" id="{5158FC08-DAEB-44D2-9620-FBC28EC2FAB5}"/>
              </a:ext>
            </a:extLst>
          </p:cNvPr>
          <p:cNvSpPr txBox="1">
            <a:spLocks/>
          </p:cNvSpPr>
          <p:nvPr/>
        </p:nvSpPr>
        <p:spPr>
          <a:xfrm>
            <a:off x="781050" y="517526"/>
            <a:ext cx="78867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dirty="0">
                <a:solidFill>
                  <a:srgbClr val="FFFF00"/>
                </a:solidFill>
                <a:latin typeface="Cooper Black" panose="0208090404030B020404" pitchFamily="18" charset="0"/>
              </a:rPr>
              <a:t>Sojourner Truth’s Activism</a:t>
            </a:r>
          </a:p>
        </p:txBody>
      </p:sp>
    </p:spTree>
    <p:extLst>
      <p:ext uri="{BB962C8B-B14F-4D97-AF65-F5344CB8AC3E}">
        <p14:creationId xmlns:p14="http://schemas.microsoft.com/office/powerpoint/2010/main" val="30797031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48FD7-1946-4AA7-B554-54D4DEF136E9}"/>
              </a:ext>
            </a:extLst>
          </p:cNvPr>
          <p:cNvSpPr>
            <a:spLocks noGrp="1"/>
          </p:cNvSpPr>
          <p:nvPr>
            <p:ph type="title"/>
          </p:nvPr>
        </p:nvSpPr>
        <p:spPr>
          <a:xfrm>
            <a:off x="2823210" y="365126"/>
            <a:ext cx="5692140" cy="1325563"/>
          </a:xfrm>
        </p:spPr>
        <p:txBody>
          <a:bodyPr/>
          <a:lstStyle/>
          <a:p>
            <a:pPr algn="ctr"/>
            <a:r>
              <a:rPr lang="en-GB" dirty="0">
                <a:solidFill>
                  <a:srgbClr val="FFFF00"/>
                </a:solidFill>
                <a:latin typeface="Cooper Black" panose="0208090404030B020404" pitchFamily="18" charset="0"/>
              </a:rPr>
              <a:t>Angela Davis</a:t>
            </a:r>
          </a:p>
        </p:txBody>
      </p:sp>
      <p:sp>
        <p:nvSpPr>
          <p:cNvPr id="3" name="Content Placeholder 2">
            <a:extLst>
              <a:ext uri="{FF2B5EF4-FFF2-40B4-BE49-F238E27FC236}">
                <a16:creationId xmlns:a16="http://schemas.microsoft.com/office/drawing/2014/main" id="{8B6355C7-23AF-42C9-83CA-42A2167FFE18}"/>
              </a:ext>
            </a:extLst>
          </p:cNvPr>
          <p:cNvSpPr>
            <a:spLocks noGrp="1"/>
          </p:cNvSpPr>
          <p:nvPr>
            <p:ph idx="1"/>
          </p:nvPr>
        </p:nvSpPr>
        <p:spPr>
          <a:xfrm>
            <a:off x="3108960" y="1690689"/>
            <a:ext cx="5692140" cy="4486274"/>
          </a:xfrm>
        </p:spPr>
        <p:txBody>
          <a:bodyPr>
            <a:normAutofit fontScale="85000" lnSpcReduction="20000"/>
          </a:bodyPr>
          <a:lstStyle/>
          <a:p>
            <a:r>
              <a:rPr lang="en-GB" dirty="0"/>
              <a:t>b. 1944, Birmingham Alabama</a:t>
            </a:r>
          </a:p>
          <a:p>
            <a:r>
              <a:rPr lang="en-GB" dirty="0"/>
              <a:t>Educated at Brandeis University and University of Frankfurt</a:t>
            </a:r>
          </a:p>
          <a:p>
            <a:r>
              <a:rPr lang="en-GB" dirty="0"/>
              <a:t>Taught at University of California, Los Angeles, 1969–70</a:t>
            </a:r>
          </a:p>
          <a:p>
            <a:r>
              <a:rPr lang="en-GB" dirty="0"/>
              <a:t>1970: guns belonging to Davis used in armed takeover of a courtroom in Marin County, California, in which four people were killed. </a:t>
            </a:r>
          </a:p>
          <a:p>
            <a:r>
              <a:rPr lang="en-GB" dirty="0"/>
              <a:t>Jailed for three capital felonies, including conspiracy to murder; acquitted of all charges in 1972</a:t>
            </a:r>
          </a:p>
          <a:p>
            <a:r>
              <a:rPr lang="en-GB" dirty="0"/>
              <a:t>Today professor at the University of California, Santa Cruz</a:t>
            </a:r>
          </a:p>
        </p:txBody>
      </p:sp>
      <p:pic>
        <p:nvPicPr>
          <p:cNvPr id="4" name="Picture 3">
            <a:extLst>
              <a:ext uri="{FF2B5EF4-FFF2-40B4-BE49-F238E27FC236}">
                <a16:creationId xmlns:a16="http://schemas.microsoft.com/office/drawing/2014/main" id="{B5802295-4002-43A7-9419-F59AAB89EE5D}"/>
              </a:ext>
            </a:extLst>
          </p:cNvPr>
          <p:cNvPicPr>
            <a:picLocks noChangeAspect="1"/>
          </p:cNvPicPr>
          <p:nvPr/>
        </p:nvPicPr>
        <p:blipFill>
          <a:blip r:embed="rId2"/>
          <a:stretch>
            <a:fillRect/>
          </a:stretch>
        </p:blipFill>
        <p:spPr>
          <a:xfrm>
            <a:off x="0" y="-15456"/>
            <a:ext cx="2646362" cy="3412293"/>
          </a:xfrm>
          <a:prstGeom prst="rect">
            <a:avLst/>
          </a:prstGeom>
        </p:spPr>
      </p:pic>
      <p:pic>
        <p:nvPicPr>
          <p:cNvPr id="5" name="Picture 4">
            <a:extLst>
              <a:ext uri="{FF2B5EF4-FFF2-40B4-BE49-F238E27FC236}">
                <a16:creationId xmlns:a16="http://schemas.microsoft.com/office/drawing/2014/main" id="{44D6B236-572E-4D00-8BEB-28FD2C3A1AE5}"/>
              </a:ext>
            </a:extLst>
          </p:cNvPr>
          <p:cNvPicPr>
            <a:picLocks noChangeAspect="1"/>
          </p:cNvPicPr>
          <p:nvPr/>
        </p:nvPicPr>
        <p:blipFill rotWithShape="1">
          <a:blip r:embed="rId3"/>
          <a:srcRect r="34725"/>
          <a:stretch/>
        </p:blipFill>
        <p:spPr>
          <a:xfrm>
            <a:off x="1" y="3757452"/>
            <a:ext cx="2646362" cy="2554445"/>
          </a:xfrm>
          <a:prstGeom prst="rect">
            <a:avLst/>
          </a:prstGeom>
        </p:spPr>
      </p:pic>
    </p:spTree>
    <p:extLst>
      <p:ext uri="{BB962C8B-B14F-4D97-AF65-F5344CB8AC3E}">
        <p14:creationId xmlns:p14="http://schemas.microsoft.com/office/powerpoint/2010/main" val="19768363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4B4E0-3F07-491D-8C78-D3D5AF9F02EE}"/>
              </a:ext>
            </a:extLst>
          </p:cNvPr>
          <p:cNvSpPr>
            <a:spLocks noGrp="1"/>
          </p:cNvSpPr>
          <p:nvPr>
            <p:ph type="title"/>
          </p:nvPr>
        </p:nvSpPr>
        <p:spPr>
          <a:xfrm>
            <a:off x="628650" y="-24063"/>
            <a:ext cx="7886700" cy="1325563"/>
          </a:xfrm>
        </p:spPr>
        <p:txBody>
          <a:bodyPr/>
          <a:lstStyle/>
          <a:p>
            <a:pPr algn="ctr"/>
            <a:r>
              <a:rPr lang="en-GB" dirty="0">
                <a:latin typeface="Cooper Black" panose="0208090404030B020404" pitchFamily="18" charset="0"/>
              </a:rPr>
              <a:t>Angela Davis in </a:t>
            </a:r>
            <a:r>
              <a:rPr lang="en-GB" i="1" dirty="0">
                <a:latin typeface="Cooper Black" panose="0208090404030B020404" pitchFamily="18" charset="0"/>
              </a:rPr>
              <a:t>13th</a:t>
            </a:r>
            <a:endParaRPr lang="en-GB" dirty="0">
              <a:latin typeface="Cooper Black" panose="0208090404030B020404" pitchFamily="18" charset="0"/>
            </a:endParaRPr>
          </a:p>
        </p:txBody>
      </p:sp>
      <p:pic>
        <p:nvPicPr>
          <p:cNvPr id="4" name="Online Media 3" title="13th | Dr. Angela Davis Puts the System on Trial | Netflix">
            <a:hlinkClick r:id="" action="ppaction://media"/>
            <a:extLst>
              <a:ext uri="{FF2B5EF4-FFF2-40B4-BE49-F238E27FC236}">
                <a16:creationId xmlns:a16="http://schemas.microsoft.com/office/drawing/2014/main" id="{4E20EDFC-D5D7-4E3C-9F0E-40343490B496}"/>
              </a:ext>
            </a:extLst>
          </p:cNvPr>
          <p:cNvPicPr>
            <a:picLocks noGrp="1" noRot="1" noChangeAspect="1"/>
          </p:cNvPicPr>
          <p:nvPr>
            <p:ph idx="1"/>
            <a:videoFile r:link="rId1"/>
          </p:nvPr>
        </p:nvPicPr>
        <p:blipFill>
          <a:blip r:embed="rId3"/>
          <a:stretch>
            <a:fillRect/>
          </a:stretch>
        </p:blipFill>
        <p:spPr>
          <a:xfrm>
            <a:off x="0" y="1082675"/>
            <a:ext cx="9156700" cy="5173663"/>
          </a:xfrm>
          <a:prstGeom prst="rect">
            <a:avLst/>
          </a:prstGeom>
        </p:spPr>
      </p:pic>
    </p:spTree>
    <p:extLst>
      <p:ext uri="{BB962C8B-B14F-4D97-AF65-F5344CB8AC3E}">
        <p14:creationId xmlns:p14="http://schemas.microsoft.com/office/powerpoint/2010/main" val="3788285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06842" y="-195720"/>
            <a:ext cx="6020044" cy="1690691"/>
          </a:xfrm>
        </p:spPr>
        <p:txBody>
          <a:bodyPr/>
          <a:lstStyle/>
          <a:p>
            <a:pPr algn="ctr"/>
            <a:r>
              <a:rPr lang="en-GB" dirty="0">
                <a:solidFill>
                  <a:srgbClr val="FFFF00"/>
                </a:solidFill>
                <a:latin typeface="Cooper Black" panose="0208090404030B020404" pitchFamily="18" charset="0"/>
              </a:rPr>
              <a:t>bell hooks  </a:t>
            </a:r>
          </a:p>
        </p:txBody>
      </p:sp>
      <p:sp>
        <p:nvSpPr>
          <p:cNvPr id="3" name="Content Placeholder 2"/>
          <p:cNvSpPr>
            <a:spLocks noGrp="1"/>
          </p:cNvSpPr>
          <p:nvPr>
            <p:ph idx="1"/>
          </p:nvPr>
        </p:nvSpPr>
        <p:spPr>
          <a:xfrm>
            <a:off x="3468914" y="1190170"/>
            <a:ext cx="3844710" cy="5447191"/>
          </a:xfrm>
        </p:spPr>
        <p:txBody>
          <a:bodyPr>
            <a:normAutofit/>
          </a:bodyPr>
          <a:lstStyle/>
          <a:p>
            <a:r>
              <a:rPr lang="en-GB" dirty="0"/>
              <a:t>b. Gloria Jean Watkins, Hopkinsville, Kentucky,1952</a:t>
            </a:r>
          </a:p>
          <a:p>
            <a:pPr>
              <a:buFontTx/>
              <a:buChar char="-"/>
            </a:pPr>
            <a:r>
              <a:rPr lang="en-GB" dirty="0"/>
              <a:t>pen name borrowed from maternal great-grandmother, Bell Blair Hooks</a:t>
            </a:r>
          </a:p>
          <a:p>
            <a:pPr>
              <a:buFontTx/>
              <a:buChar char="-"/>
            </a:pPr>
            <a:r>
              <a:rPr lang="en-GB" dirty="0"/>
              <a:t>Lower case an act of subverting convention</a:t>
            </a:r>
          </a:p>
          <a:p>
            <a:r>
              <a:rPr lang="en-GB" sz="2400" dirty="0"/>
              <a:t>Theorist of </a:t>
            </a:r>
            <a:r>
              <a:rPr lang="en-GB" sz="3600" b="1" dirty="0"/>
              <a:t>intersectionality</a:t>
            </a:r>
            <a:endParaRPr lang="en-GB" sz="2400" b="1" dirty="0"/>
          </a:p>
        </p:txBody>
      </p:sp>
      <p:pic>
        <p:nvPicPr>
          <p:cNvPr id="4" name="Picture 3"/>
          <p:cNvPicPr>
            <a:picLocks noChangeAspect="1"/>
          </p:cNvPicPr>
          <p:nvPr/>
        </p:nvPicPr>
        <p:blipFill>
          <a:blip r:embed="rId2"/>
          <a:stretch>
            <a:fillRect/>
          </a:stretch>
        </p:blipFill>
        <p:spPr>
          <a:xfrm>
            <a:off x="0" y="0"/>
            <a:ext cx="3143250" cy="4086225"/>
          </a:xfrm>
          <a:prstGeom prst="rect">
            <a:avLst/>
          </a:prstGeom>
        </p:spPr>
      </p:pic>
      <p:pic>
        <p:nvPicPr>
          <p:cNvPr id="5" name="Picture 4"/>
          <p:cNvPicPr>
            <a:picLocks noChangeAspect="1"/>
          </p:cNvPicPr>
          <p:nvPr/>
        </p:nvPicPr>
        <p:blipFill rotWithShape="1">
          <a:blip r:embed="rId3"/>
          <a:srcRect l="21776" t="-2467" r="14928" b="-3469"/>
          <a:stretch/>
        </p:blipFill>
        <p:spPr>
          <a:xfrm>
            <a:off x="0" y="3901844"/>
            <a:ext cx="3123956" cy="3065013"/>
          </a:xfrm>
          <a:prstGeom prst="rect">
            <a:avLst/>
          </a:prstGeom>
        </p:spPr>
      </p:pic>
      <p:pic>
        <p:nvPicPr>
          <p:cNvPr id="6" name="Picture 5"/>
          <p:cNvPicPr>
            <a:picLocks noChangeAspect="1"/>
          </p:cNvPicPr>
          <p:nvPr/>
        </p:nvPicPr>
        <p:blipFill>
          <a:blip r:embed="rId4"/>
          <a:stretch>
            <a:fillRect/>
          </a:stretch>
        </p:blipFill>
        <p:spPr>
          <a:xfrm>
            <a:off x="7385838" y="3901844"/>
            <a:ext cx="1687583" cy="2735518"/>
          </a:xfrm>
          <a:prstGeom prst="rect">
            <a:avLst/>
          </a:prstGeom>
        </p:spPr>
      </p:pic>
      <p:pic>
        <p:nvPicPr>
          <p:cNvPr id="7" name="Picture 6"/>
          <p:cNvPicPr>
            <a:picLocks noChangeAspect="1"/>
          </p:cNvPicPr>
          <p:nvPr/>
        </p:nvPicPr>
        <p:blipFill>
          <a:blip r:embed="rId5"/>
          <a:stretch>
            <a:fillRect/>
          </a:stretch>
        </p:blipFill>
        <p:spPr>
          <a:xfrm>
            <a:off x="7350578" y="1190170"/>
            <a:ext cx="1793422" cy="2693622"/>
          </a:xfrm>
          <a:prstGeom prst="rect">
            <a:avLst/>
          </a:prstGeom>
        </p:spPr>
      </p:pic>
    </p:spTree>
    <p:extLst>
      <p:ext uri="{BB962C8B-B14F-4D97-AF65-F5344CB8AC3E}">
        <p14:creationId xmlns:p14="http://schemas.microsoft.com/office/powerpoint/2010/main" val="19347840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4B4E0-3F07-491D-8C78-D3D5AF9F02EE}"/>
              </a:ext>
            </a:extLst>
          </p:cNvPr>
          <p:cNvSpPr>
            <a:spLocks noGrp="1"/>
          </p:cNvSpPr>
          <p:nvPr>
            <p:ph type="title"/>
          </p:nvPr>
        </p:nvSpPr>
        <p:spPr>
          <a:xfrm>
            <a:off x="628650" y="155909"/>
            <a:ext cx="7886700" cy="869282"/>
          </a:xfrm>
        </p:spPr>
        <p:txBody>
          <a:bodyPr>
            <a:normAutofit fontScale="90000"/>
          </a:bodyPr>
          <a:lstStyle/>
          <a:p>
            <a:pPr algn="ctr"/>
            <a:r>
              <a:rPr lang="en-GB" dirty="0">
                <a:solidFill>
                  <a:srgbClr val="FFFF00"/>
                </a:solidFill>
                <a:latin typeface="Cooper Black" panose="0208090404030B020404" pitchFamily="18" charset="0"/>
              </a:rPr>
              <a:t>bell hooks on Intersectionality</a:t>
            </a:r>
          </a:p>
        </p:txBody>
      </p:sp>
      <p:pic>
        <p:nvPicPr>
          <p:cNvPr id="4" name="Online Media 3" title="bell hooks on interlocking systems of domination">
            <a:hlinkClick r:id="" action="ppaction://media"/>
            <a:extLst>
              <a:ext uri="{FF2B5EF4-FFF2-40B4-BE49-F238E27FC236}">
                <a16:creationId xmlns:a16="http://schemas.microsoft.com/office/drawing/2014/main" id="{02604324-3CB2-48F8-89EE-7F928D9A5D2F}"/>
              </a:ext>
            </a:extLst>
          </p:cNvPr>
          <p:cNvPicPr>
            <a:picLocks noGrp="1" noRot="1" noChangeAspect="1"/>
          </p:cNvPicPr>
          <p:nvPr>
            <p:ph idx="1"/>
            <a:videoFile r:link="rId1"/>
          </p:nvPr>
        </p:nvPicPr>
        <p:blipFill>
          <a:blip r:embed="rId3"/>
          <a:stretch>
            <a:fillRect/>
          </a:stretch>
        </p:blipFill>
        <p:spPr>
          <a:xfrm>
            <a:off x="46038" y="1130300"/>
            <a:ext cx="9093200" cy="5137150"/>
          </a:xfrm>
          <a:prstGeom prst="rect">
            <a:avLst/>
          </a:prstGeom>
        </p:spPr>
      </p:pic>
    </p:spTree>
    <p:extLst>
      <p:ext uri="{BB962C8B-B14F-4D97-AF65-F5344CB8AC3E}">
        <p14:creationId xmlns:p14="http://schemas.microsoft.com/office/powerpoint/2010/main" val="618788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66344"/>
            <a:ext cx="8286750" cy="1325563"/>
          </a:xfrm>
        </p:spPr>
        <p:txBody>
          <a:bodyPr>
            <a:noAutofit/>
          </a:bodyPr>
          <a:lstStyle/>
          <a:p>
            <a:pPr algn="ctr"/>
            <a:r>
              <a:rPr lang="en-GB" sz="3600" dirty="0">
                <a:solidFill>
                  <a:srgbClr val="FFFF00"/>
                </a:solidFill>
                <a:latin typeface="Cooper Black" panose="0208090404030B020404" pitchFamily="18" charset="0"/>
              </a:rPr>
              <a:t>Angela Davis on Black Feminism and Intersectionality (2006) </a:t>
            </a:r>
            <a:r>
              <a:rPr lang="en-GB" sz="1400" dirty="0"/>
              <a:t>Start at c. 2:00</a:t>
            </a:r>
            <a:br>
              <a:rPr lang="en-GB" sz="1400" dirty="0"/>
            </a:br>
            <a:endParaRPr lang="en-GB" sz="3600" dirty="0">
              <a:latin typeface="Cooper Black" panose="0208090404030B020404" pitchFamily="18" charset="0"/>
            </a:endParaRPr>
          </a:p>
        </p:txBody>
      </p:sp>
      <p:sp>
        <p:nvSpPr>
          <p:cNvPr id="3" name="Content Placeholder 2"/>
          <p:cNvSpPr>
            <a:spLocks noGrp="1"/>
          </p:cNvSpPr>
          <p:nvPr>
            <p:ph idx="1"/>
          </p:nvPr>
        </p:nvSpPr>
        <p:spPr>
          <a:xfrm>
            <a:off x="628650" y="1825625"/>
            <a:ext cx="7886700" cy="5663746"/>
          </a:xfrm>
        </p:spPr>
        <p:txBody>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b="1" dirty="0"/>
          </a:p>
          <a:p>
            <a:pPr marL="0" indent="0">
              <a:buNone/>
            </a:pPr>
            <a:endParaRPr lang="en-GB" b="1" dirty="0"/>
          </a:p>
          <a:p>
            <a:pPr marL="0" indent="0">
              <a:buNone/>
            </a:pPr>
            <a:endParaRPr lang="en-GB" sz="1800" b="1" dirty="0"/>
          </a:p>
          <a:p>
            <a:pPr marL="0" indent="0">
              <a:buNone/>
            </a:pPr>
            <a:endParaRPr lang="en-GB" sz="1800" dirty="0"/>
          </a:p>
          <a:p>
            <a:pPr marL="0" indent="0">
              <a:buNone/>
            </a:pPr>
            <a:endParaRPr lang="en-GB" dirty="0"/>
          </a:p>
        </p:txBody>
      </p:sp>
      <p:pic>
        <p:nvPicPr>
          <p:cNvPr id="6" name="Online Media 5" title="Angela Davis on Black Feminism and Intersectionality (2006)">
            <a:hlinkClick r:id="" action="ppaction://media"/>
            <a:extLst>
              <a:ext uri="{FF2B5EF4-FFF2-40B4-BE49-F238E27FC236}">
                <a16:creationId xmlns:a16="http://schemas.microsoft.com/office/drawing/2014/main" id="{DB02782B-C744-46DF-8B08-857FB3C40769}"/>
              </a:ext>
            </a:extLst>
          </p:cNvPr>
          <p:cNvPicPr>
            <a:picLocks noRot="1" noChangeAspect="1"/>
          </p:cNvPicPr>
          <p:nvPr>
            <a:videoFile r:link="rId1"/>
          </p:nvPr>
        </p:nvPicPr>
        <p:blipFill>
          <a:blip r:embed="rId3"/>
          <a:stretch>
            <a:fillRect/>
          </a:stretch>
        </p:blipFill>
        <p:spPr>
          <a:xfrm>
            <a:off x="-15039" y="1335505"/>
            <a:ext cx="9128085" cy="5157367"/>
          </a:xfrm>
          <a:prstGeom prst="rect">
            <a:avLst/>
          </a:prstGeom>
        </p:spPr>
      </p:pic>
    </p:spTree>
    <p:extLst>
      <p:ext uri="{BB962C8B-B14F-4D97-AF65-F5344CB8AC3E}">
        <p14:creationId xmlns:p14="http://schemas.microsoft.com/office/powerpoint/2010/main" val="3911040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113" y="-3175"/>
            <a:ext cx="9155113" cy="1829211"/>
          </a:xfrm>
          <a:prstGeom prst="rect">
            <a:avLst/>
          </a:prstGeom>
        </p:spPr>
        <p:txBody>
          <a:bodyPr wrap="square" lIns="540000" tIns="540000" rIns="540000" bIns="540000">
            <a:spAutoFit/>
          </a:bodyPr>
          <a:lstStyle/>
          <a:p>
            <a:pPr marL="285750" indent="-285750">
              <a:buFont typeface="Arial" panose="020B0604020202020204" pitchFamily="34" charset="0"/>
              <a:buChar char="•"/>
              <a:defRPr/>
            </a:pPr>
            <a:endParaRPr lang="en-GB" sz="800" dirty="0">
              <a:solidFill>
                <a:prstClr val="black"/>
              </a:solidFill>
            </a:endParaRPr>
          </a:p>
          <a:p>
            <a:pPr marL="285750" indent="-285750">
              <a:buFont typeface="Arial" panose="020B0604020202020204" pitchFamily="34" charset="0"/>
              <a:buChar char="•"/>
              <a:defRPr/>
            </a:pPr>
            <a:endParaRPr lang="en-GB" sz="800" dirty="0">
              <a:solidFill>
                <a:prstClr val="black"/>
              </a:solidFill>
            </a:endParaRPr>
          </a:p>
          <a:p>
            <a:pPr marL="285750" indent="-285750">
              <a:buFont typeface="Arial" panose="020B0604020202020204" pitchFamily="34" charset="0"/>
              <a:buChar char="•"/>
              <a:defRPr/>
            </a:pPr>
            <a:endParaRPr lang="en-GB" sz="800" dirty="0">
              <a:solidFill>
                <a:prstClr val="black"/>
              </a:solidFill>
            </a:endParaRPr>
          </a:p>
          <a:p>
            <a:pPr marL="285750" indent="-285750">
              <a:buFont typeface="Arial" panose="020B0604020202020204" pitchFamily="34" charset="0"/>
              <a:buChar char="•"/>
              <a:defRPr/>
            </a:pPr>
            <a:endParaRPr lang="en-GB" sz="2400" dirty="0">
              <a:solidFill>
                <a:prstClr val="black"/>
              </a:solidFill>
            </a:endParaRPr>
          </a:p>
        </p:txBody>
      </p:sp>
      <p:sp>
        <p:nvSpPr>
          <p:cNvPr id="7" name="Rectangle 6"/>
          <p:cNvSpPr/>
          <p:nvPr/>
        </p:nvSpPr>
        <p:spPr>
          <a:xfrm>
            <a:off x="-2" y="-5680"/>
            <a:ext cx="9119221" cy="3558576"/>
          </a:xfrm>
          <a:prstGeom prst="rect">
            <a:avLst/>
          </a:prstGeom>
        </p:spPr>
        <p:txBody>
          <a:bodyPr wrap="square" lIns="540000" tIns="360000" rIns="540000" bIns="360000">
            <a:spAutoFit/>
          </a:bodyPr>
          <a:lstStyle/>
          <a:p>
            <a:pPr algn="ctr">
              <a:defRPr/>
            </a:pPr>
            <a:r>
              <a:rPr lang="en-GB" sz="2800" dirty="0">
                <a:solidFill>
                  <a:srgbClr val="FFFF00"/>
                </a:solidFill>
                <a:latin typeface="Cooper Black" panose="0208090404030B020404" pitchFamily="18" charset="0"/>
                <a:cs typeface="Arial" charset="0"/>
              </a:rPr>
              <a:t>Second Wave Feminism</a:t>
            </a:r>
          </a:p>
          <a:p>
            <a:pPr marL="342900" indent="-342900" algn="just">
              <a:buFont typeface="Arial" panose="020B0604020202020204" pitchFamily="34" charset="0"/>
              <a:buChar char="•"/>
              <a:defRPr/>
            </a:pPr>
            <a:endParaRPr lang="en-GB" sz="800" dirty="0">
              <a:cs typeface="Arial" charset="0"/>
            </a:endParaRPr>
          </a:p>
          <a:p>
            <a:pPr marL="342900" indent="-342900" algn="just">
              <a:buFont typeface="Arial" panose="020B0604020202020204" pitchFamily="34" charset="0"/>
              <a:buChar char="•"/>
              <a:defRPr/>
            </a:pPr>
            <a:r>
              <a:rPr lang="en-GB" sz="2000" dirty="0">
                <a:cs typeface="Arial" charset="0"/>
              </a:rPr>
              <a:t>First Wave of Feminism (namely, the campaign for women’s suffrage) did not achieve genuine equality with men nor evince liberation</a:t>
            </a:r>
          </a:p>
          <a:p>
            <a:pPr marL="342900" indent="-342900" algn="just">
              <a:buFont typeface="Arial" panose="020B0604020202020204" pitchFamily="34" charset="0"/>
              <a:buChar char="•"/>
              <a:defRPr/>
            </a:pPr>
            <a:endParaRPr lang="en-GB" sz="1000" dirty="0">
              <a:cs typeface="Arial" charset="0"/>
            </a:endParaRPr>
          </a:p>
          <a:p>
            <a:pPr marL="342900" indent="-342900" algn="just">
              <a:buFont typeface="Arial" panose="020B0604020202020204" pitchFamily="34" charset="0"/>
              <a:buChar char="•"/>
              <a:defRPr/>
            </a:pPr>
            <a:r>
              <a:rPr lang="en-GB" sz="2000" dirty="0">
                <a:cs typeface="Arial" charset="0"/>
              </a:rPr>
              <a:t>International, cultural, social, intellectual movement from 1960s–1990s(?): influences of Simone de Beauvoir’s </a:t>
            </a:r>
            <a:r>
              <a:rPr lang="en-GB" sz="2000" i="1" dirty="0">
                <a:cs typeface="Arial" charset="0"/>
              </a:rPr>
              <a:t>The Second Sex </a:t>
            </a:r>
            <a:r>
              <a:rPr lang="en-GB" sz="2000" dirty="0">
                <a:cs typeface="Arial" charset="0"/>
              </a:rPr>
              <a:t>(1949) on Kate Millett </a:t>
            </a:r>
            <a:r>
              <a:rPr lang="en-GB" sz="2000" i="1" dirty="0">
                <a:cs typeface="Arial" charset="0"/>
              </a:rPr>
              <a:t>Sexual Politics</a:t>
            </a:r>
            <a:r>
              <a:rPr lang="en-GB" sz="2000" dirty="0">
                <a:cs typeface="Arial" charset="0"/>
              </a:rPr>
              <a:t> (1970) Germaine Greer's </a:t>
            </a:r>
            <a:r>
              <a:rPr lang="en-GB" sz="2000" i="1" dirty="0">
                <a:cs typeface="Arial" charset="0"/>
              </a:rPr>
              <a:t>The Female Eunuch</a:t>
            </a:r>
            <a:r>
              <a:rPr lang="en-GB" sz="2000" dirty="0">
                <a:cs typeface="Arial" charset="0"/>
              </a:rPr>
              <a:t> (1970); Guerrilla Girls </a:t>
            </a:r>
            <a:r>
              <a:rPr lang="en-GB" sz="1400" dirty="0">
                <a:cs typeface="Arial" charset="0"/>
              </a:rPr>
              <a:t>(see 1985 poster below)</a:t>
            </a:r>
          </a:p>
          <a:p>
            <a:pPr marL="342900" indent="-342900" algn="just">
              <a:buFont typeface="Arial" panose="020B0604020202020204" pitchFamily="34" charset="0"/>
              <a:buChar char="•"/>
              <a:defRPr/>
            </a:pPr>
            <a:r>
              <a:rPr lang="en-GB" sz="2000" dirty="0">
                <a:cs typeface="Arial" charset="0"/>
              </a:rPr>
              <a:t>Key American author Betty Freidan, </a:t>
            </a:r>
            <a:r>
              <a:rPr lang="en-GB" sz="2000" i="1" dirty="0">
                <a:cs typeface="Arial" charset="0"/>
              </a:rPr>
              <a:t>The Feminine Mystique </a:t>
            </a:r>
            <a:r>
              <a:rPr lang="en-GB" sz="2000" dirty="0">
                <a:cs typeface="Arial" charset="0"/>
              </a:rPr>
              <a:t>(1963)</a:t>
            </a:r>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92525" y="3552896"/>
            <a:ext cx="6851475" cy="31267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a:blip r:embed="rId4"/>
          <a:stretch>
            <a:fillRect/>
          </a:stretch>
        </p:blipFill>
        <p:spPr>
          <a:xfrm>
            <a:off x="-2" y="3552896"/>
            <a:ext cx="1955191" cy="3245836"/>
          </a:xfrm>
          <a:prstGeom prst="rect">
            <a:avLst/>
          </a:prstGeom>
        </p:spPr>
      </p:pic>
    </p:spTree>
    <p:extLst>
      <p:ext uri="{BB962C8B-B14F-4D97-AF65-F5344CB8AC3E}">
        <p14:creationId xmlns:p14="http://schemas.microsoft.com/office/powerpoint/2010/main" val="11259035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0633"/>
            <a:ext cx="7886700" cy="1325563"/>
          </a:xfrm>
        </p:spPr>
        <p:txBody>
          <a:bodyPr/>
          <a:lstStyle/>
          <a:p>
            <a:pPr algn="ctr"/>
            <a:r>
              <a:rPr lang="en-GB" dirty="0">
                <a:solidFill>
                  <a:srgbClr val="FFFF00"/>
                </a:solidFill>
                <a:latin typeface="Cooper Black" panose="0208090404030B020404" pitchFamily="18" charset="0"/>
              </a:rPr>
              <a:t>Critique of Second Wave Feminism</a:t>
            </a:r>
          </a:p>
        </p:txBody>
      </p:sp>
      <p:sp>
        <p:nvSpPr>
          <p:cNvPr id="3" name="Content Placeholder 2"/>
          <p:cNvSpPr>
            <a:spLocks noGrp="1"/>
          </p:cNvSpPr>
          <p:nvPr>
            <p:ph idx="1"/>
          </p:nvPr>
        </p:nvSpPr>
        <p:spPr>
          <a:xfrm>
            <a:off x="2305099" y="1605424"/>
            <a:ext cx="6733678" cy="5011943"/>
          </a:xfrm>
        </p:spPr>
        <p:txBody>
          <a:bodyPr>
            <a:normAutofit fontScale="92500" lnSpcReduction="10000"/>
          </a:bodyPr>
          <a:lstStyle/>
          <a:p>
            <a:pPr marL="0" indent="0" algn="just">
              <a:buNone/>
            </a:pPr>
            <a:r>
              <a:rPr lang="en-GB" sz="2800" dirty="0"/>
              <a:t>“All too frequently in the women’s movement it was assumed one could be free of sexist thinking by simply adopting the appropriate feminist rhetoric; it was </a:t>
            </a:r>
            <a:r>
              <a:rPr lang="en-GB" sz="2800" b="1" dirty="0">
                <a:solidFill>
                  <a:srgbClr val="FFFF00"/>
                </a:solidFill>
              </a:rPr>
              <a:t>further assumed that identifying oneself as oppressed freed one from being an oppressor</a:t>
            </a:r>
            <a:r>
              <a:rPr lang="en-GB" sz="2800" dirty="0"/>
              <a:t>. To a very grave extent such thinking </a:t>
            </a:r>
            <a:r>
              <a:rPr lang="en-GB" sz="2800" b="1" dirty="0">
                <a:solidFill>
                  <a:srgbClr val="FFFF00"/>
                </a:solidFill>
              </a:rPr>
              <a:t>prevented white feminists from understanding and overcoming their own sexist-racist attitudes toward black women</a:t>
            </a:r>
            <a:r>
              <a:rPr lang="en-GB" sz="2800" dirty="0"/>
              <a:t>. They could pay </a:t>
            </a:r>
            <a:r>
              <a:rPr lang="en-GB" sz="2800" b="1" dirty="0">
                <a:solidFill>
                  <a:srgbClr val="FFFF00"/>
                </a:solidFill>
              </a:rPr>
              <a:t>lip-service to the idea of sisterhood and solidarity </a:t>
            </a:r>
            <a:r>
              <a:rPr lang="en-GB" sz="2800" dirty="0"/>
              <a:t>between women but at the same time dismiss black women.” </a:t>
            </a:r>
          </a:p>
          <a:p>
            <a:pPr marL="0" indent="0" algn="r">
              <a:buNone/>
            </a:pPr>
            <a:r>
              <a:rPr lang="en-GB" sz="2800" dirty="0"/>
              <a:t>bell hooks, </a:t>
            </a:r>
            <a:r>
              <a:rPr lang="en-GB" sz="2800" i="1" dirty="0" err="1"/>
              <a:t>Ain’t</a:t>
            </a:r>
            <a:r>
              <a:rPr lang="en-GB" sz="2800" i="1" dirty="0"/>
              <a:t> I A Woman: Black Women and Feminism </a:t>
            </a:r>
            <a:r>
              <a:rPr lang="en-GB" sz="2800" dirty="0"/>
              <a:t>(London: Pluto Press, 1982 [1981]), pp. 8-9.</a:t>
            </a:r>
            <a:endParaRPr lang="en-GB" sz="4000" dirty="0"/>
          </a:p>
          <a:p>
            <a:pPr marL="0" indent="0" algn="just">
              <a:buNone/>
            </a:pPr>
            <a:endParaRPr lang="en-GB" sz="3200" dirty="0"/>
          </a:p>
          <a:p>
            <a:pPr marL="0" indent="0">
              <a:buNone/>
            </a:pPr>
            <a:endParaRPr lang="en-GB" dirty="0"/>
          </a:p>
        </p:txBody>
      </p:sp>
      <p:pic>
        <p:nvPicPr>
          <p:cNvPr id="6" name="Picture 5">
            <a:extLst>
              <a:ext uri="{FF2B5EF4-FFF2-40B4-BE49-F238E27FC236}">
                <a16:creationId xmlns:a16="http://schemas.microsoft.com/office/drawing/2014/main" id="{76FA8139-B72D-4F0F-A4E7-99EC1BDDB6D2}"/>
              </a:ext>
            </a:extLst>
          </p:cNvPr>
          <p:cNvPicPr>
            <a:picLocks noChangeAspect="1"/>
          </p:cNvPicPr>
          <p:nvPr/>
        </p:nvPicPr>
        <p:blipFill rotWithShape="1">
          <a:blip r:embed="rId2"/>
          <a:srcRect l="8958" t="3361" r="7561" b="1491"/>
          <a:stretch/>
        </p:blipFill>
        <p:spPr>
          <a:xfrm>
            <a:off x="105223" y="1605424"/>
            <a:ext cx="2199876" cy="3400619"/>
          </a:xfrm>
          <a:prstGeom prst="rect">
            <a:avLst/>
          </a:prstGeom>
        </p:spPr>
      </p:pic>
    </p:spTree>
    <p:extLst>
      <p:ext uri="{BB962C8B-B14F-4D97-AF65-F5344CB8AC3E}">
        <p14:creationId xmlns:p14="http://schemas.microsoft.com/office/powerpoint/2010/main" val="29354390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79861"/>
            <a:ext cx="7886700" cy="1325563"/>
          </a:xfrm>
        </p:spPr>
        <p:txBody>
          <a:bodyPr>
            <a:normAutofit/>
          </a:bodyPr>
          <a:lstStyle/>
          <a:p>
            <a:pPr algn="ctr"/>
            <a:r>
              <a:rPr lang="en-GB" sz="4000" dirty="0">
                <a:solidFill>
                  <a:srgbClr val="FFFF00"/>
                </a:solidFill>
                <a:latin typeface="Cooper Black" panose="0208090404030B020404" pitchFamily="18" charset="0"/>
              </a:rPr>
              <a:t>Black Women and Feminism</a:t>
            </a:r>
          </a:p>
        </p:txBody>
      </p:sp>
      <p:sp>
        <p:nvSpPr>
          <p:cNvPr id="3" name="Content Placeholder 2"/>
          <p:cNvSpPr>
            <a:spLocks noGrp="1"/>
          </p:cNvSpPr>
          <p:nvPr>
            <p:ph idx="1"/>
          </p:nvPr>
        </p:nvSpPr>
        <p:spPr>
          <a:xfrm>
            <a:off x="2695075" y="1605424"/>
            <a:ext cx="5820276" cy="5830091"/>
          </a:xfrm>
        </p:spPr>
        <p:txBody>
          <a:bodyPr>
            <a:normAutofit lnSpcReduction="10000"/>
          </a:bodyPr>
          <a:lstStyle/>
          <a:p>
            <a:pPr marL="0" indent="0" algn="just">
              <a:buNone/>
            </a:pPr>
            <a:r>
              <a:rPr lang="en-GB" sz="3300" dirty="0"/>
              <a:t>“No  other  group  in  America  has  so  had  their  </a:t>
            </a:r>
            <a:r>
              <a:rPr lang="en-GB" sz="3300" b="1" dirty="0"/>
              <a:t>identity </a:t>
            </a:r>
            <a:r>
              <a:rPr lang="en-GB" sz="3300" b="1" dirty="0">
                <a:solidFill>
                  <a:srgbClr val="FFFF00"/>
                </a:solidFill>
              </a:rPr>
              <a:t>socialized out of existence as have black women</a:t>
            </a:r>
            <a:r>
              <a:rPr lang="en-GB" sz="3300" dirty="0"/>
              <a:t>. We are rarely recognized as a group separate and  distinct from black men, or as a present part of  the  larger group ‘women’ in this culture.” </a:t>
            </a:r>
          </a:p>
          <a:p>
            <a:pPr algn="r">
              <a:buFontTx/>
              <a:buChar char="-"/>
            </a:pPr>
            <a:r>
              <a:rPr lang="en-GB" sz="2600" dirty="0"/>
              <a:t>bell hooks, </a:t>
            </a:r>
            <a:r>
              <a:rPr lang="en-GB" sz="2600" i="1" dirty="0" err="1"/>
              <a:t>Ain’t</a:t>
            </a:r>
            <a:r>
              <a:rPr lang="en-GB" sz="2600" i="1" dirty="0"/>
              <a:t> I A Woman: Black Women and Feminism </a:t>
            </a:r>
            <a:r>
              <a:rPr lang="en-GB" sz="2600" dirty="0"/>
              <a:t>(London: Pluto Press, 1982 [1981]), p. 7</a:t>
            </a:r>
          </a:p>
          <a:p>
            <a:pPr marL="0" indent="0" algn="just">
              <a:buNone/>
            </a:pPr>
            <a:r>
              <a:rPr lang="en-GB" sz="3200" dirty="0"/>
              <a:t> </a:t>
            </a:r>
          </a:p>
          <a:p>
            <a:pPr marL="0" indent="0" algn="just">
              <a:buNone/>
            </a:pPr>
            <a:endParaRPr lang="en-GB" sz="3200" dirty="0"/>
          </a:p>
          <a:p>
            <a:pPr marL="0" indent="0">
              <a:buNone/>
            </a:pPr>
            <a:endParaRPr lang="en-GB" dirty="0"/>
          </a:p>
        </p:txBody>
      </p:sp>
      <p:pic>
        <p:nvPicPr>
          <p:cNvPr id="5" name="Picture 4">
            <a:extLst>
              <a:ext uri="{FF2B5EF4-FFF2-40B4-BE49-F238E27FC236}">
                <a16:creationId xmlns:a16="http://schemas.microsoft.com/office/drawing/2014/main" id="{13A55FD2-99ED-44DA-99AE-A98E0C8D7D86}"/>
              </a:ext>
            </a:extLst>
          </p:cNvPr>
          <p:cNvPicPr>
            <a:picLocks noChangeAspect="1"/>
          </p:cNvPicPr>
          <p:nvPr/>
        </p:nvPicPr>
        <p:blipFill rotWithShape="1">
          <a:blip r:embed="rId2"/>
          <a:srcRect l="8958" t="3361" r="7561" b="1491"/>
          <a:stretch/>
        </p:blipFill>
        <p:spPr>
          <a:xfrm>
            <a:off x="105223" y="1605424"/>
            <a:ext cx="2199876" cy="3400619"/>
          </a:xfrm>
          <a:prstGeom prst="rect">
            <a:avLst/>
          </a:prstGeom>
        </p:spPr>
      </p:pic>
    </p:spTree>
    <p:extLst>
      <p:ext uri="{BB962C8B-B14F-4D97-AF65-F5344CB8AC3E}">
        <p14:creationId xmlns:p14="http://schemas.microsoft.com/office/powerpoint/2010/main" val="428584580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2828526" y="1027909"/>
            <a:ext cx="5686823" cy="5503520"/>
          </a:xfrm>
        </p:spPr>
        <p:txBody>
          <a:bodyPr>
            <a:normAutofit/>
          </a:bodyPr>
          <a:lstStyle/>
          <a:p>
            <a:pPr marL="0" indent="0" algn="just">
              <a:buNone/>
            </a:pPr>
            <a:r>
              <a:rPr lang="en-GB" sz="3200" dirty="0"/>
              <a:t>“Marcus Garvey, Elijah Muhammed, Malcolm X, Martin Luther King, Stokely Carmichael, … and other black male leaders have </a:t>
            </a:r>
            <a:r>
              <a:rPr lang="en-GB" sz="3200" b="1" dirty="0">
                <a:solidFill>
                  <a:srgbClr val="FFFF00"/>
                </a:solidFill>
              </a:rPr>
              <a:t>righteously supported patriarchy</a:t>
            </a:r>
            <a:r>
              <a:rPr lang="en-GB" sz="3200" dirty="0"/>
              <a:t>. They have all argued that it is absolutely necessary for black men </a:t>
            </a:r>
            <a:r>
              <a:rPr lang="en-GB" sz="3200" b="1" dirty="0">
                <a:solidFill>
                  <a:srgbClr val="FFFF00"/>
                </a:solidFill>
              </a:rPr>
              <a:t>to relegate black women to a subordinate position both in the political sphere and in home life</a:t>
            </a:r>
            <a:r>
              <a:rPr lang="en-GB" sz="3200" dirty="0"/>
              <a:t>.” (pp. 94–95)</a:t>
            </a:r>
          </a:p>
          <a:p>
            <a:pPr marL="0" indent="0" algn="just">
              <a:buNone/>
            </a:pPr>
            <a:endParaRPr lang="en-GB" sz="2400" dirty="0"/>
          </a:p>
          <a:p>
            <a:pPr marL="0" indent="0" algn="just">
              <a:buNone/>
            </a:pPr>
            <a:endParaRPr lang="en-GB" sz="3200" dirty="0"/>
          </a:p>
          <a:p>
            <a:pPr marL="0" indent="0">
              <a:buNone/>
            </a:pPr>
            <a:endParaRPr lang="en-GB" dirty="0"/>
          </a:p>
        </p:txBody>
      </p:sp>
      <p:sp>
        <p:nvSpPr>
          <p:cNvPr id="5" name="Title 1"/>
          <p:cNvSpPr txBox="1">
            <a:spLocks/>
          </p:cNvSpPr>
          <p:nvPr/>
        </p:nvSpPr>
        <p:spPr>
          <a:xfrm>
            <a:off x="628649" y="0"/>
            <a:ext cx="7886700"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dirty="0">
                <a:solidFill>
                  <a:srgbClr val="FFFF00"/>
                </a:solidFill>
                <a:latin typeface="Cooper Black" panose="0208090404030B020404" pitchFamily="18" charset="0"/>
              </a:rPr>
              <a:t>Critique of Civil Rights Movement</a:t>
            </a:r>
          </a:p>
        </p:txBody>
      </p:sp>
      <p:pic>
        <p:nvPicPr>
          <p:cNvPr id="6" name="Picture 5">
            <a:extLst>
              <a:ext uri="{FF2B5EF4-FFF2-40B4-BE49-F238E27FC236}">
                <a16:creationId xmlns:a16="http://schemas.microsoft.com/office/drawing/2014/main" id="{30814702-D338-4F22-8926-71A994996869}"/>
              </a:ext>
            </a:extLst>
          </p:cNvPr>
          <p:cNvPicPr>
            <a:picLocks noChangeAspect="1"/>
          </p:cNvPicPr>
          <p:nvPr/>
        </p:nvPicPr>
        <p:blipFill rotWithShape="1">
          <a:blip r:embed="rId2"/>
          <a:srcRect l="8958" t="3361" r="7561" b="1491"/>
          <a:stretch/>
        </p:blipFill>
        <p:spPr>
          <a:xfrm>
            <a:off x="105223" y="1605424"/>
            <a:ext cx="2199876" cy="3400619"/>
          </a:xfrm>
          <a:prstGeom prst="rect">
            <a:avLst/>
          </a:prstGeom>
        </p:spPr>
      </p:pic>
    </p:spTree>
    <p:extLst>
      <p:ext uri="{BB962C8B-B14F-4D97-AF65-F5344CB8AC3E}">
        <p14:creationId xmlns:p14="http://schemas.microsoft.com/office/powerpoint/2010/main" val="270634775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3193142" y="1325563"/>
            <a:ext cx="5322207" cy="4851400"/>
          </a:xfrm>
        </p:spPr>
        <p:txBody>
          <a:bodyPr>
            <a:noAutofit/>
          </a:bodyPr>
          <a:lstStyle/>
          <a:p>
            <a:pPr marL="0" indent="0" algn="just">
              <a:buNone/>
            </a:pPr>
            <a:r>
              <a:rPr lang="en-GB" sz="2400" dirty="0"/>
              <a:t>“ … An important aspect of the Black Muslim movement for many of its members </a:t>
            </a:r>
            <a:r>
              <a:rPr lang="en-GB" sz="2400" b="1" dirty="0"/>
              <a:t>was its </a:t>
            </a:r>
            <a:r>
              <a:rPr lang="en-GB" sz="2400" b="1" dirty="0">
                <a:solidFill>
                  <a:srgbClr val="FFFF00"/>
                </a:solidFill>
              </a:rPr>
              <a:t>puritanical emphasis on purifying and cleansing black people</a:t>
            </a:r>
            <a:r>
              <a:rPr lang="en-GB" sz="2400" dirty="0"/>
              <a:t>, in particular black women of their </a:t>
            </a:r>
            <a:r>
              <a:rPr lang="en-GB" sz="2400" b="1" dirty="0">
                <a:solidFill>
                  <a:srgbClr val="FFFF00"/>
                </a:solidFill>
              </a:rPr>
              <a:t>unclean sexuality</a:t>
            </a:r>
            <a:r>
              <a:rPr lang="en-GB" sz="2400" dirty="0"/>
              <a:t>. American patriarchy, all women are believed to embody sexual evil. Sexual racism has called </a:t>
            </a:r>
            <a:r>
              <a:rPr lang="en-GB" sz="2400" b="1" dirty="0">
                <a:solidFill>
                  <a:srgbClr val="FFFF00"/>
                </a:solidFill>
              </a:rPr>
              <a:t>black women to bear the brunt of society’s need to degrade and devalue women</a:t>
            </a:r>
            <a:r>
              <a:rPr lang="en-GB" sz="2400" dirty="0"/>
              <a:t>.</a:t>
            </a:r>
          </a:p>
          <a:p>
            <a:pPr marL="0" indent="0" algn="just">
              <a:buNone/>
            </a:pPr>
            <a:r>
              <a:rPr lang="en-GB" sz="2400" dirty="0"/>
              <a:t>	“ … </a:t>
            </a:r>
            <a:r>
              <a:rPr lang="en-GB" sz="2400" b="1" dirty="0"/>
              <a:t>Black men have shown the </a:t>
            </a:r>
            <a:r>
              <a:rPr lang="en-GB" sz="2400" b="1" dirty="0">
                <a:solidFill>
                  <a:srgbClr val="FFFF00"/>
                </a:solidFill>
              </a:rPr>
              <a:t>same obsessive lust and contempt for female sexuality </a:t>
            </a:r>
            <a:r>
              <a:rPr lang="en-GB" sz="2400" b="1" dirty="0"/>
              <a:t>that is encouraged throughout our society</a:t>
            </a:r>
            <a:r>
              <a:rPr lang="en-GB" sz="2400" dirty="0"/>
              <a:t>.” (p. 110)</a:t>
            </a:r>
          </a:p>
        </p:txBody>
      </p:sp>
      <p:sp>
        <p:nvSpPr>
          <p:cNvPr id="4" name="Title 1"/>
          <p:cNvSpPr txBox="1">
            <a:spLocks/>
          </p:cNvSpPr>
          <p:nvPr/>
        </p:nvSpPr>
        <p:spPr>
          <a:xfrm>
            <a:off x="628649" y="0"/>
            <a:ext cx="7886700"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dirty="0">
                <a:solidFill>
                  <a:srgbClr val="FFFF00"/>
                </a:solidFill>
                <a:latin typeface="Cooper Black" panose="0208090404030B020404" pitchFamily="18" charset="0"/>
              </a:rPr>
              <a:t>Critique of Nation of Islam </a:t>
            </a:r>
          </a:p>
        </p:txBody>
      </p:sp>
      <p:pic>
        <p:nvPicPr>
          <p:cNvPr id="6" name="Picture 5">
            <a:extLst>
              <a:ext uri="{FF2B5EF4-FFF2-40B4-BE49-F238E27FC236}">
                <a16:creationId xmlns:a16="http://schemas.microsoft.com/office/drawing/2014/main" id="{BBFD61A2-D230-407C-9946-2CCA97040D3C}"/>
              </a:ext>
            </a:extLst>
          </p:cNvPr>
          <p:cNvPicPr>
            <a:picLocks noChangeAspect="1"/>
          </p:cNvPicPr>
          <p:nvPr/>
        </p:nvPicPr>
        <p:blipFill>
          <a:blip r:embed="rId2"/>
          <a:stretch>
            <a:fillRect/>
          </a:stretch>
        </p:blipFill>
        <p:spPr>
          <a:xfrm>
            <a:off x="159518" y="1383631"/>
            <a:ext cx="2709097" cy="4090737"/>
          </a:xfrm>
          <a:prstGeom prst="rect">
            <a:avLst/>
          </a:prstGeom>
        </p:spPr>
      </p:pic>
    </p:spTree>
    <p:extLst>
      <p:ext uri="{BB962C8B-B14F-4D97-AF65-F5344CB8AC3E}">
        <p14:creationId xmlns:p14="http://schemas.microsoft.com/office/powerpoint/2010/main" val="15560574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3193141" y="1046747"/>
            <a:ext cx="5662101" cy="5600796"/>
          </a:xfrm>
        </p:spPr>
        <p:txBody>
          <a:bodyPr>
            <a:normAutofit/>
          </a:bodyPr>
          <a:lstStyle/>
          <a:p>
            <a:pPr marL="0" indent="0" algn="just">
              <a:buNone/>
            </a:pPr>
            <a:r>
              <a:rPr lang="en-GB" sz="2200" dirty="0"/>
              <a:t>“Malcolm X was the Black Muslim leader that many people saw as an exemplary figure of black manhood, but it is impossible to read his autobiography without becoming </a:t>
            </a:r>
            <a:r>
              <a:rPr lang="en-GB" sz="2200" b="1" dirty="0"/>
              <a:t>aware of the </a:t>
            </a:r>
            <a:r>
              <a:rPr lang="en-GB" sz="2200" b="1" dirty="0">
                <a:solidFill>
                  <a:srgbClr val="FFFF00"/>
                </a:solidFill>
              </a:rPr>
              <a:t>hatred and contempt he felt toward women for much of  his life</a:t>
            </a:r>
            <a:r>
              <a:rPr lang="en-GB" sz="2200" dirty="0"/>
              <a:t>. Toward the middle of the book Malcolm writes of the black woman he has married:</a:t>
            </a:r>
          </a:p>
          <a:p>
            <a:pPr marL="0" indent="0">
              <a:buNone/>
            </a:pPr>
            <a:endParaRPr lang="en-GB" sz="2200" dirty="0"/>
          </a:p>
          <a:p>
            <a:pPr marL="342900" lvl="1" indent="0">
              <a:buNone/>
            </a:pPr>
            <a:r>
              <a:rPr lang="en-GB" sz="2200" i="1" dirty="0"/>
              <a:t>I guess by now I will say I love Betty. She’s the only woman I ever even thought about loving. </a:t>
            </a:r>
            <a:r>
              <a:rPr lang="en-GB" sz="2200" b="1" i="1" dirty="0">
                <a:solidFill>
                  <a:srgbClr val="FFFF00"/>
                </a:solidFill>
              </a:rPr>
              <a:t>And she’s one of the very few—four women—whom I have ever trusted</a:t>
            </a:r>
            <a:r>
              <a:rPr lang="en-GB" sz="2200" i="1" dirty="0"/>
              <a:t>. The thing is, Betty’s </a:t>
            </a:r>
            <a:r>
              <a:rPr lang="en-GB" sz="2200" b="1" i="1" dirty="0">
                <a:solidFill>
                  <a:srgbClr val="FFFF00"/>
                </a:solidFill>
              </a:rPr>
              <a:t>a good Muslim woman and wife</a:t>
            </a:r>
            <a:r>
              <a:rPr lang="en-GB" sz="2200" i="1" dirty="0"/>
              <a:t>.</a:t>
            </a:r>
            <a:r>
              <a:rPr lang="en-GB" sz="2200" dirty="0"/>
              <a:t>” (p. 109)</a:t>
            </a:r>
            <a:endParaRPr lang="en-GB" sz="2200" i="1" dirty="0"/>
          </a:p>
        </p:txBody>
      </p:sp>
      <p:sp>
        <p:nvSpPr>
          <p:cNvPr id="4" name="Title 1"/>
          <p:cNvSpPr txBox="1">
            <a:spLocks/>
          </p:cNvSpPr>
          <p:nvPr/>
        </p:nvSpPr>
        <p:spPr>
          <a:xfrm>
            <a:off x="628649" y="0"/>
            <a:ext cx="7886700"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dirty="0">
                <a:solidFill>
                  <a:srgbClr val="FFFF00"/>
                </a:solidFill>
                <a:latin typeface="Cooper Black" panose="0208090404030B020404" pitchFamily="18" charset="0"/>
              </a:rPr>
              <a:t>Critique of Malcolm X</a:t>
            </a:r>
          </a:p>
        </p:txBody>
      </p:sp>
      <p:pic>
        <p:nvPicPr>
          <p:cNvPr id="5" name="Picture 4"/>
          <p:cNvPicPr>
            <a:picLocks noChangeAspect="1"/>
          </p:cNvPicPr>
          <p:nvPr/>
        </p:nvPicPr>
        <p:blipFill>
          <a:blip r:embed="rId2"/>
          <a:stretch>
            <a:fillRect/>
          </a:stretch>
        </p:blipFill>
        <p:spPr>
          <a:xfrm>
            <a:off x="-114301" y="1146629"/>
            <a:ext cx="3031907" cy="4171953"/>
          </a:xfrm>
          <a:prstGeom prst="rect">
            <a:avLst/>
          </a:prstGeom>
        </p:spPr>
      </p:pic>
      <p:pic>
        <p:nvPicPr>
          <p:cNvPr id="6" name="Picture 5">
            <a:extLst>
              <a:ext uri="{FF2B5EF4-FFF2-40B4-BE49-F238E27FC236}">
                <a16:creationId xmlns:a16="http://schemas.microsoft.com/office/drawing/2014/main" id="{E9555CD8-847E-41C1-B5D8-82125C7FB009}"/>
              </a:ext>
            </a:extLst>
          </p:cNvPr>
          <p:cNvPicPr>
            <a:picLocks noChangeAspect="1"/>
          </p:cNvPicPr>
          <p:nvPr/>
        </p:nvPicPr>
        <p:blipFill rotWithShape="1">
          <a:blip r:embed="rId3"/>
          <a:srcRect l="8958" t="3361" r="7561" b="1491"/>
          <a:stretch/>
        </p:blipFill>
        <p:spPr>
          <a:xfrm>
            <a:off x="1729464" y="4808378"/>
            <a:ext cx="1325910" cy="2049622"/>
          </a:xfrm>
          <a:prstGeom prst="rect">
            <a:avLst/>
          </a:prstGeom>
        </p:spPr>
      </p:pic>
    </p:spTree>
    <p:extLst>
      <p:ext uri="{BB962C8B-B14F-4D97-AF65-F5344CB8AC3E}">
        <p14:creationId xmlns:p14="http://schemas.microsoft.com/office/powerpoint/2010/main" val="419013777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3F119-755B-4D1A-95E9-98A9A205C684}"/>
              </a:ext>
            </a:extLst>
          </p:cNvPr>
          <p:cNvSpPr>
            <a:spLocks noGrp="1"/>
          </p:cNvSpPr>
          <p:nvPr>
            <p:ph type="title"/>
          </p:nvPr>
        </p:nvSpPr>
        <p:spPr>
          <a:xfrm>
            <a:off x="529390" y="0"/>
            <a:ext cx="7709234" cy="1216145"/>
          </a:xfrm>
        </p:spPr>
        <p:txBody>
          <a:bodyPr>
            <a:normAutofit/>
          </a:bodyPr>
          <a:lstStyle/>
          <a:p>
            <a:r>
              <a:rPr lang="en-GB" sz="3600" dirty="0">
                <a:solidFill>
                  <a:srgbClr val="FFFF00"/>
                </a:solidFill>
                <a:latin typeface="Cooper Black" panose="0208090404030B020404" pitchFamily="18" charset="0"/>
              </a:rPr>
              <a:t>Betty Shabazz (1934—1997)</a:t>
            </a:r>
          </a:p>
        </p:txBody>
      </p:sp>
      <p:pic>
        <p:nvPicPr>
          <p:cNvPr id="4" name="Content Placeholder 3">
            <a:extLst>
              <a:ext uri="{FF2B5EF4-FFF2-40B4-BE49-F238E27FC236}">
                <a16:creationId xmlns:a16="http://schemas.microsoft.com/office/drawing/2014/main" id="{85311412-CA1F-40D8-8994-D68B3B300869}"/>
              </a:ext>
            </a:extLst>
          </p:cNvPr>
          <p:cNvPicPr>
            <a:picLocks noGrp="1" noChangeAspect="1"/>
          </p:cNvPicPr>
          <p:nvPr>
            <p:ph idx="1"/>
          </p:nvPr>
        </p:nvPicPr>
        <p:blipFill>
          <a:blip r:embed="rId3"/>
          <a:stretch>
            <a:fillRect/>
          </a:stretch>
        </p:blipFill>
        <p:spPr>
          <a:xfrm>
            <a:off x="6886158" y="948713"/>
            <a:ext cx="2257842" cy="2257842"/>
          </a:xfrm>
          <a:prstGeom prst="rect">
            <a:avLst/>
          </a:prstGeom>
        </p:spPr>
      </p:pic>
      <p:pic>
        <p:nvPicPr>
          <p:cNvPr id="5" name="Picture 4">
            <a:extLst>
              <a:ext uri="{FF2B5EF4-FFF2-40B4-BE49-F238E27FC236}">
                <a16:creationId xmlns:a16="http://schemas.microsoft.com/office/drawing/2014/main" id="{58A7DB62-7589-4B7B-A22F-F97C32DBD20E}"/>
              </a:ext>
            </a:extLst>
          </p:cNvPr>
          <p:cNvPicPr>
            <a:picLocks noChangeAspect="1"/>
          </p:cNvPicPr>
          <p:nvPr/>
        </p:nvPicPr>
        <p:blipFill>
          <a:blip r:embed="rId4"/>
          <a:stretch>
            <a:fillRect/>
          </a:stretch>
        </p:blipFill>
        <p:spPr>
          <a:xfrm>
            <a:off x="6886159" y="3206555"/>
            <a:ext cx="2257841" cy="3521208"/>
          </a:xfrm>
          <a:prstGeom prst="rect">
            <a:avLst/>
          </a:prstGeom>
        </p:spPr>
      </p:pic>
      <p:sp>
        <p:nvSpPr>
          <p:cNvPr id="7" name="Content Placeholder 2">
            <a:extLst>
              <a:ext uri="{FF2B5EF4-FFF2-40B4-BE49-F238E27FC236}">
                <a16:creationId xmlns:a16="http://schemas.microsoft.com/office/drawing/2014/main" id="{F19FDE6E-7011-4E18-B228-D79DF616155D}"/>
              </a:ext>
            </a:extLst>
          </p:cNvPr>
          <p:cNvSpPr txBox="1">
            <a:spLocks/>
          </p:cNvSpPr>
          <p:nvPr/>
        </p:nvSpPr>
        <p:spPr>
          <a:xfrm>
            <a:off x="204537" y="1003300"/>
            <a:ext cx="5910513" cy="4851400"/>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just"/>
            <a:r>
              <a:rPr lang="en-GB" sz="2200" dirty="0"/>
              <a:t>b. Betty Dean Sanders in Detroit – emigres from Georgia</a:t>
            </a:r>
          </a:p>
          <a:p>
            <a:pPr algn="just"/>
            <a:r>
              <a:rPr lang="en-GB" sz="2200" dirty="0"/>
              <a:t>Studied at Tuskegee Institute then Brooklyn State College School of Nursing </a:t>
            </a:r>
          </a:p>
          <a:p>
            <a:pPr algn="just"/>
            <a:r>
              <a:rPr lang="en-GB" sz="2200" dirty="0"/>
              <a:t>1956: Joined Nation of Islam; renamed Betty X</a:t>
            </a:r>
          </a:p>
          <a:p>
            <a:pPr algn="just"/>
            <a:r>
              <a:rPr lang="en-GB" sz="2200" dirty="0"/>
              <a:t>1958: married Malcolm X</a:t>
            </a:r>
          </a:p>
          <a:p>
            <a:pPr algn="just"/>
            <a:r>
              <a:rPr lang="en-GB" sz="2200" dirty="0"/>
              <a:t>1964: leaves Nation; renamed Betty Shabazz </a:t>
            </a:r>
          </a:p>
          <a:p>
            <a:pPr algn="just"/>
            <a:r>
              <a:rPr lang="en-GB" sz="2200" dirty="0"/>
              <a:t>1965: Malcolm’s assassination; pilgrimage to Mecca</a:t>
            </a:r>
          </a:p>
          <a:p>
            <a:pPr algn="just"/>
            <a:r>
              <a:rPr lang="en-GB" sz="2200" dirty="0"/>
              <a:t>Later life: Doctorate of Education; Associate Professor at Medgar Evers College </a:t>
            </a:r>
          </a:p>
          <a:p>
            <a:pPr algn="just"/>
            <a:r>
              <a:rPr lang="en-GB" sz="2200" dirty="0"/>
              <a:t>Raised six children</a:t>
            </a:r>
          </a:p>
          <a:p>
            <a:pPr algn="just"/>
            <a:r>
              <a:rPr lang="en-GB" sz="2200" dirty="0"/>
              <a:t>Active in the NAACP, National Urban League and other civil rights organisations</a:t>
            </a:r>
          </a:p>
        </p:txBody>
      </p:sp>
    </p:spTree>
    <p:extLst>
      <p:ext uri="{BB962C8B-B14F-4D97-AF65-F5344CB8AC3E}">
        <p14:creationId xmlns:p14="http://schemas.microsoft.com/office/powerpoint/2010/main" val="379157508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99622" y="381000"/>
            <a:ext cx="7886700" cy="944563"/>
          </a:xfrm>
        </p:spPr>
        <p:txBody>
          <a:bodyPr>
            <a:normAutofit fontScale="90000"/>
          </a:bodyPr>
          <a:lstStyle/>
          <a:p>
            <a:pPr algn="ctr"/>
            <a:r>
              <a:rPr lang="en-GB" dirty="0">
                <a:solidFill>
                  <a:srgbClr val="FFFF00"/>
                </a:solidFill>
                <a:latin typeface="Cooper Black" panose="0208090404030B020404" pitchFamily="18" charset="0"/>
              </a:rPr>
              <a:t>Sojourner Truth, ‘</a:t>
            </a:r>
            <a:r>
              <a:rPr lang="en-GB" dirty="0" err="1">
                <a:solidFill>
                  <a:srgbClr val="FFFF00"/>
                </a:solidFill>
                <a:latin typeface="Cooper Black" panose="0208090404030B020404" pitchFamily="18" charset="0"/>
              </a:rPr>
              <a:t>Ain’t</a:t>
            </a:r>
            <a:r>
              <a:rPr lang="en-GB" dirty="0">
                <a:solidFill>
                  <a:srgbClr val="FFFF00"/>
                </a:solidFill>
                <a:latin typeface="Cooper Black" panose="0208090404030B020404" pitchFamily="18" charset="0"/>
              </a:rPr>
              <a:t> I A Woman?’ (1851/1863)</a:t>
            </a:r>
          </a:p>
        </p:txBody>
      </p:sp>
      <p:sp>
        <p:nvSpPr>
          <p:cNvPr id="3" name="Content Placeholder 2"/>
          <p:cNvSpPr>
            <a:spLocks noGrp="1"/>
          </p:cNvSpPr>
          <p:nvPr>
            <p:ph idx="1"/>
          </p:nvPr>
        </p:nvSpPr>
        <p:spPr>
          <a:xfrm>
            <a:off x="599622" y="1611086"/>
            <a:ext cx="8123463" cy="5246914"/>
          </a:xfrm>
        </p:spPr>
        <p:txBody>
          <a:bodyPr/>
          <a:lstStyle/>
          <a:p>
            <a:pPr algn="just"/>
            <a:r>
              <a:rPr lang="en-GB" sz="2200" dirty="0"/>
              <a:t>Why might bell hooks have chosen Sojourner Truths’ speech as the title of her book? What might be its appeal to her?</a:t>
            </a:r>
          </a:p>
          <a:p>
            <a:pPr algn="just"/>
            <a:endParaRPr lang="en-GB" sz="2200" dirty="0"/>
          </a:p>
          <a:p>
            <a:pPr algn="just"/>
            <a:r>
              <a:rPr lang="en-GB" sz="2200" dirty="0"/>
              <a:t>How might the title resonate with the histories of black female oppression in the United States and beyond?</a:t>
            </a:r>
          </a:p>
          <a:p>
            <a:pPr algn="just"/>
            <a:endParaRPr lang="en-GB" sz="2200" dirty="0"/>
          </a:p>
          <a:p>
            <a:pPr algn="just"/>
            <a:r>
              <a:rPr lang="en-GB" sz="2200" dirty="0"/>
              <a:t>How might the speech resonate with the themes of black feminism and third wave feminism as regards intersectionality?</a:t>
            </a:r>
          </a:p>
          <a:p>
            <a:pPr algn="just"/>
            <a:endParaRPr lang="en-GB" sz="2200" dirty="0"/>
          </a:p>
          <a:p>
            <a:pPr algn="just"/>
            <a:r>
              <a:rPr lang="en-GB" sz="2200" dirty="0"/>
              <a:t>What issues are there with regards </a:t>
            </a:r>
            <a:r>
              <a:rPr lang="en-GB" sz="2200" b="1" dirty="0"/>
              <a:t>authorship </a:t>
            </a:r>
            <a:r>
              <a:rPr lang="en-GB" sz="2200" dirty="0"/>
              <a:t>and </a:t>
            </a:r>
            <a:r>
              <a:rPr lang="en-GB" sz="2200" b="1" dirty="0"/>
              <a:t>voice </a:t>
            </a:r>
            <a:r>
              <a:rPr lang="en-GB" sz="2200" dirty="0"/>
              <a:t>when surrounding Truth’s speech? And how might this affect interpretation both of the speech and its later uses by feminists like hooks?</a:t>
            </a:r>
          </a:p>
          <a:p>
            <a:pPr marL="0" indent="0">
              <a:buNone/>
            </a:pPr>
            <a:endParaRPr lang="en-GB" dirty="0"/>
          </a:p>
        </p:txBody>
      </p:sp>
    </p:spTree>
    <p:extLst>
      <p:ext uri="{BB962C8B-B14F-4D97-AF65-F5344CB8AC3E}">
        <p14:creationId xmlns:p14="http://schemas.microsoft.com/office/powerpoint/2010/main" val="37081342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325563"/>
            <a:ext cx="5829300" cy="5360535"/>
          </a:xfrm>
        </p:spPr>
        <p:txBody>
          <a:bodyPr>
            <a:normAutofit fontScale="85000" lnSpcReduction="10000"/>
          </a:bodyPr>
          <a:lstStyle/>
          <a:p>
            <a:pPr marL="0" marR="980" indent="0" algn="just">
              <a:buNone/>
            </a:pPr>
            <a:r>
              <a:rPr lang="en-GB" sz="2800" dirty="0"/>
              <a:t>“Sojourner Truth single-handedly rescued the Akron women’s meeting from the disruptive jeers of hostile men. Of all the women attending the gathering, she alone was able to answer aggressively the male supremacist arguments of the boisterous provocateurs. </a:t>
            </a:r>
            <a:r>
              <a:rPr lang="en-GB" sz="2800" b="1" dirty="0">
                <a:solidFill>
                  <a:srgbClr val="FFFF00"/>
                </a:solidFill>
              </a:rPr>
              <a:t>Possessing an undeniable charisma and powerful oratorical abilities, Sojourner Truth tore down the claims that female </a:t>
            </a:r>
            <a:r>
              <a:rPr lang="en-GB" sz="2800" b="1" dirty="0"/>
              <a:t>weakness was incompatible with suffrage—and she did this with irrefutable logic</a:t>
            </a:r>
            <a:r>
              <a:rPr lang="en-GB" sz="2800" dirty="0"/>
              <a:t>.”</a:t>
            </a:r>
          </a:p>
          <a:p>
            <a:pPr marL="0" marR="980" indent="0" algn="just">
              <a:buNone/>
            </a:pPr>
            <a:r>
              <a:rPr lang="en-GB" sz="2800" dirty="0"/>
              <a:t>	“Sojourner Truth’s “</a:t>
            </a:r>
            <a:r>
              <a:rPr lang="en-GB" sz="2800" dirty="0" err="1"/>
              <a:t>Ain’t</a:t>
            </a:r>
            <a:r>
              <a:rPr lang="en-GB" sz="2800" dirty="0"/>
              <a:t> I a Woman?” address had deeper implications, for it was also</a:t>
            </a:r>
            <a:r>
              <a:rPr lang="en-GB" dirty="0"/>
              <a:t> </a:t>
            </a:r>
            <a:r>
              <a:rPr lang="en-GB" sz="2800" dirty="0"/>
              <a:t>a </a:t>
            </a:r>
            <a:r>
              <a:rPr lang="en-GB" sz="2800" dirty="0">
                <a:solidFill>
                  <a:srgbClr val="FFFF00"/>
                </a:solidFill>
              </a:rPr>
              <a:t>comment on the racist attitudes </a:t>
            </a:r>
            <a:r>
              <a:rPr lang="en-GB" sz="2800" dirty="0"/>
              <a:t>of the same white women who later praised their Black sister.”</a:t>
            </a:r>
          </a:p>
          <a:p>
            <a:pPr marL="0" marR="980" indent="0" algn="r">
              <a:buNone/>
            </a:pPr>
            <a:r>
              <a:rPr lang="en-GB" dirty="0"/>
              <a:t>-</a:t>
            </a:r>
          </a:p>
        </p:txBody>
      </p:sp>
      <p:pic>
        <p:nvPicPr>
          <p:cNvPr id="4" name="Picture 3"/>
          <p:cNvPicPr>
            <a:picLocks noChangeAspect="1"/>
          </p:cNvPicPr>
          <p:nvPr/>
        </p:nvPicPr>
        <p:blipFill>
          <a:blip r:embed="rId3"/>
          <a:stretch>
            <a:fillRect/>
          </a:stretch>
        </p:blipFill>
        <p:spPr>
          <a:xfrm>
            <a:off x="6313153" y="1348423"/>
            <a:ext cx="2830847" cy="4346679"/>
          </a:xfrm>
          <a:prstGeom prst="rect">
            <a:avLst/>
          </a:prstGeom>
        </p:spPr>
      </p:pic>
      <p:sp>
        <p:nvSpPr>
          <p:cNvPr id="6" name="Title 1">
            <a:extLst>
              <a:ext uri="{FF2B5EF4-FFF2-40B4-BE49-F238E27FC236}">
                <a16:creationId xmlns:a16="http://schemas.microsoft.com/office/drawing/2014/main" id="{89F2ED0D-950B-418D-914B-8221DBE4425E}"/>
              </a:ext>
            </a:extLst>
          </p:cNvPr>
          <p:cNvSpPr txBox="1">
            <a:spLocks/>
          </p:cNvSpPr>
          <p:nvPr/>
        </p:nvSpPr>
        <p:spPr>
          <a:xfrm>
            <a:off x="628650" y="0"/>
            <a:ext cx="78867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a:solidFill>
                  <a:srgbClr val="FFFF00"/>
                </a:solidFill>
                <a:latin typeface="Cooper Black" panose="0208090404030B020404" pitchFamily="18" charset="0"/>
              </a:rPr>
              <a:t>Angela Davis on Sojourner Truth</a:t>
            </a:r>
          </a:p>
        </p:txBody>
      </p:sp>
    </p:spTree>
    <p:extLst>
      <p:ext uri="{BB962C8B-B14F-4D97-AF65-F5344CB8AC3E}">
        <p14:creationId xmlns:p14="http://schemas.microsoft.com/office/powerpoint/2010/main" val="9680066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49" y="0"/>
            <a:ext cx="7886700" cy="1325563"/>
          </a:xfrm>
        </p:spPr>
        <p:txBody>
          <a:bodyPr>
            <a:normAutofit/>
          </a:bodyPr>
          <a:lstStyle/>
          <a:p>
            <a:pPr algn="ctr"/>
            <a:r>
              <a:rPr lang="en-GB" sz="3600" dirty="0">
                <a:solidFill>
                  <a:srgbClr val="FFFF00"/>
                </a:solidFill>
                <a:latin typeface="Cooper Black" panose="0208090404030B020404" pitchFamily="18" charset="0"/>
              </a:rPr>
              <a:t>bell hooks on Sojourner Truth</a:t>
            </a:r>
          </a:p>
        </p:txBody>
      </p:sp>
      <p:sp>
        <p:nvSpPr>
          <p:cNvPr id="3" name="Content Placeholder 2"/>
          <p:cNvSpPr>
            <a:spLocks noGrp="1"/>
          </p:cNvSpPr>
          <p:nvPr>
            <p:ph idx="1"/>
          </p:nvPr>
        </p:nvSpPr>
        <p:spPr>
          <a:xfrm>
            <a:off x="2628900" y="1074420"/>
            <a:ext cx="6080760" cy="6446520"/>
          </a:xfrm>
        </p:spPr>
        <p:txBody>
          <a:bodyPr>
            <a:normAutofit/>
          </a:bodyPr>
          <a:lstStyle/>
          <a:p>
            <a:pPr marL="0" indent="0" algn="just">
              <a:buNone/>
            </a:pPr>
            <a:r>
              <a:rPr lang="en-GB" dirty="0"/>
              <a:t>“… , white women who deemed it unfitting that a black woman should speak on a public platform in their presence screamed: ‘Don’t let her speak!’ Sojourner endured their protests and became one of the first feminists to call their attention to the lot of the black slave woman who, compelled by circumstance to </a:t>
            </a:r>
            <a:r>
              <a:rPr lang="en-GB" dirty="0" err="1"/>
              <a:t>labor</a:t>
            </a:r>
            <a:r>
              <a:rPr lang="en-GB" dirty="0"/>
              <a:t> alongside black men, was a living embodiment of the truth that women could be the work-equals of men.” (p. 159)</a:t>
            </a:r>
            <a:endParaRPr lang="en-GB" sz="3200" dirty="0"/>
          </a:p>
          <a:p>
            <a:pPr marL="0" indent="0">
              <a:buNone/>
            </a:pPr>
            <a:endParaRPr lang="en-GB" dirty="0"/>
          </a:p>
        </p:txBody>
      </p:sp>
      <p:pic>
        <p:nvPicPr>
          <p:cNvPr id="6" name="Picture 5">
            <a:extLst>
              <a:ext uri="{FF2B5EF4-FFF2-40B4-BE49-F238E27FC236}">
                <a16:creationId xmlns:a16="http://schemas.microsoft.com/office/drawing/2014/main" id="{96DBA337-0A35-4F60-8131-03D9645A3A60}"/>
              </a:ext>
            </a:extLst>
          </p:cNvPr>
          <p:cNvPicPr>
            <a:picLocks noChangeAspect="1"/>
          </p:cNvPicPr>
          <p:nvPr/>
        </p:nvPicPr>
        <p:blipFill rotWithShape="1">
          <a:blip r:embed="rId2"/>
          <a:srcRect l="8958" t="3361" r="7561" b="1491"/>
          <a:stretch/>
        </p:blipFill>
        <p:spPr>
          <a:xfrm>
            <a:off x="105223" y="1605424"/>
            <a:ext cx="2199876" cy="3400619"/>
          </a:xfrm>
          <a:prstGeom prst="rect">
            <a:avLst/>
          </a:prstGeom>
        </p:spPr>
      </p:pic>
    </p:spTree>
    <p:extLst>
      <p:ext uri="{BB962C8B-B14F-4D97-AF65-F5344CB8AC3E}">
        <p14:creationId xmlns:p14="http://schemas.microsoft.com/office/powerpoint/2010/main" val="41443867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49" y="0"/>
            <a:ext cx="7886700" cy="1325563"/>
          </a:xfrm>
        </p:spPr>
        <p:txBody>
          <a:bodyPr>
            <a:normAutofit/>
          </a:bodyPr>
          <a:lstStyle/>
          <a:p>
            <a:pPr algn="ctr"/>
            <a:r>
              <a:rPr lang="en-GB" sz="3600" dirty="0">
                <a:solidFill>
                  <a:srgbClr val="FFFF00"/>
                </a:solidFill>
                <a:latin typeface="Cooper Black" panose="0208090404030B020404" pitchFamily="18" charset="0"/>
              </a:rPr>
              <a:t>bell hooks on Sojourner Truth</a:t>
            </a:r>
          </a:p>
        </p:txBody>
      </p:sp>
      <p:sp>
        <p:nvSpPr>
          <p:cNvPr id="3" name="Content Placeholder 2"/>
          <p:cNvSpPr>
            <a:spLocks noGrp="1"/>
          </p:cNvSpPr>
          <p:nvPr>
            <p:ph idx="1"/>
          </p:nvPr>
        </p:nvSpPr>
        <p:spPr>
          <a:xfrm>
            <a:off x="2628900" y="1074420"/>
            <a:ext cx="6080760" cy="6446520"/>
          </a:xfrm>
        </p:spPr>
        <p:txBody>
          <a:bodyPr>
            <a:normAutofit/>
          </a:bodyPr>
          <a:lstStyle/>
          <a:p>
            <a:pPr marL="0" indent="0" algn="just">
              <a:buNone/>
            </a:pPr>
            <a:r>
              <a:rPr lang="en-GB" sz="3200" dirty="0"/>
              <a:t>“… , Unlike most white women’s rights advocates, Sojourner Truth could refer to her own personal life experience as evidence of woman’s ability to function as a parent; to be the work equal of man; to undergo persecution, physical abuse, rape, torture; and to not only survive but emerge triumphant.” (p. 160)</a:t>
            </a:r>
          </a:p>
        </p:txBody>
      </p:sp>
      <p:pic>
        <p:nvPicPr>
          <p:cNvPr id="6" name="Picture 5">
            <a:extLst>
              <a:ext uri="{FF2B5EF4-FFF2-40B4-BE49-F238E27FC236}">
                <a16:creationId xmlns:a16="http://schemas.microsoft.com/office/drawing/2014/main" id="{96DBA337-0A35-4F60-8131-03D9645A3A60}"/>
              </a:ext>
            </a:extLst>
          </p:cNvPr>
          <p:cNvPicPr>
            <a:picLocks noChangeAspect="1"/>
          </p:cNvPicPr>
          <p:nvPr/>
        </p:nvPicPr>
        <p:blipFill rotWithShape="1">
          <a:blip r:embed="rId2"/>
          <a:srcRect l="8958" t="3361" r="7561" b="1491"/>
          <a:stretch/>
        </p:blipFill>
        <p:spPr>
          <a:xfrm>
            <a:off x="105223" y="1605424"/>
            <a:ext cx="2199876" cy="3400619"/>
          </a:xfrm>
          <a:prstGeom prst="rect">
            <a:avLst/>
          </a:prstGeom>
        </p:spPr>
      </p:pic>
    </p:spTree>
    <p:extLst>
      <p:ext uri="{BB962C8B-B14F-4D97-AF65-F5344CB8AC3E}">
        <p14:creationId xmlns:p14="http://schemas.microsoft.com/office/powerpoint/2010/main" val="759219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FF8EC-7000-43F3-937E-C5C812B55935}"/>
              </a:ext>
            </a:extLst>
          </p:cNvPr>
          <p:cNvSpPr>
            <a:spLocks noGrp="1"/>
          </p:cNvSpPr>
          <p:nvPr>
            <p:ph type="title"/>
          </p:nvPr>
        </p:nvSpPr>
        <p:spPr>
          <a:xfrm>
            <a:off x="628650" y="2103437"/>
            <a:ext cx="7886700" cy="1325563"/>
          </a:xfrm>
        </p:spPr>
        <p:txBody>
          <a:bodyPr>
            <a:normAutofit fontScale="90000"/>
          </a:bodyPr>
          <a:lstStyle/>
          <a:p>
            <a:pPr algn="ctr"/>
            <a:r>
              <a:rPr lang="en-GB" dirty="0">
                <a:solidFill>
                  <a:srgbClr val="FFFF00"/>
                </a:solidFill>
                <a:latin typeface="Cooper Black" panose="0208090404030B020404" pitchFamily="18" charset="0"/>
              </a:rPr>
              <a:t>BUT …</a:t>
            </a:r>
            <a:br>
              <a:rPr lang="en-GB" dirty="0">
                <a:solidFill>
                  <a:srgbClr val="FFFF00"/>
                </a:solidFill>
                <a:latin typeface="Cooper Black" panose="0208090404030B020404" pitchFamily="18" charset="0"/>
              </a:rPr>
            </a:br>
            <a:br>
              <a:rPr lang="en-GB" dirty="0">
                <a:solidFill>
                  <a:srgbClr val="FFFF00"/>
                </a:solidFill>
                <a:latin typeface="Cooper Black" panose="0208090404030B020404" pitchFamily="18" charset="0"/>
              </a:rPr>
            </a:br>
            <a:endParaRPr lang="en-GB" dirty="0">
              <a:solidFill>
                <a:srgbClr val="FFFF00"/>
              </a:solidFill>
              <a:latin typeface="Cooper Black" panose="0208090404030B020404" pitchFamily="18" charset="0"/>
            </a:endParaRPr>
          </a:p>
        </p:txBody>
      </p:sp>
      <p:sp>
        <p:nvSpPr>
          <p:cNvPr id="3" name="Content Placeholder 2">
            <a:extLst>
              <a:ext uri="{FF2B5EF4-FFF2-40B4-BE49-F238E27FC236}">
                <a16:creationId xmlns:a16="http://schemas.microsoft.com/office/drawing/2014/main" id="{4B43F25F-7917-4B2E-8A8F-165A383483F5}"/>
              </a:ext>
            </a:extLst>
          </p:cNvPr>
          <p:cNvSpPr>
            <a:spLocks noGrp="1"/>
          </p:cNvSpPr>
          <p:nvPr>
            <p:ph idx="1"/>
          </p:nvPr>
        </p:nvSpPr>
        <p:spPr/>
        <p:txBody>
          <a:bodyPr/>
          <a:lstStyle/>
          <a:p>
            <a:endParaRPr lang="en-GB" dirty="0"/>
          </a:p>
          <a:p>
            <a:endParaRPr lang="en-GB" dirty="0"/>
          </a:p>
        </p:txBody>
      </p:sp>
    </p:spTree>
    <p:extLst>
      <p:ext uri="{BB962C8B-B14F-4D97-AF65-F5344CB8AC3E}">
        <p14:creationId xmlns:p14="http://schemas.microsoft.com/office/powerpoint/2010/main" val="208730859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FF8EC-7000-43F3-937E-C5C812B55935}"/>
              </a:ext>
            </a:extLst>
          </p:cNvPr>
          <p:cNvSpPr>
            <a:spLocks noGrp="1"/>
          </p:cNvSpPr>
          <p:nvPr>
            <p:ph type="title"/>
          </p:nvPr>
        </p:nvSpPr>
        <p:spPr>
          <a:xfrm>
            <a:off x="628650" y="2103437"/>
            <a:ext cx="7886700" cy="1325563"/>
          </a:xfrm>
        </p:spPr>
        <p:txBody>
          <a:bodyPr>
            <a:normAutofit fontScale="90000"/>
          </a:bodyPr>
          <a:lstStyle/>
          <a:p>
            <a:pPr algn="ctr"/>
            <a:r>
              <a:rPr lang="en-GB" dirty="0">
                <a:solidFill>
                  <a:srgbClr val="FFFF00"/>
                </a:solidFill>
                <a:latin typeface="Cooper Black" panose="0208090404030B020404" pitchFamily="18" charset="0"/>
              </a:rPr>
              <a:t>BUT …</a:t>
            </a:r>
            <a:br>
              <a:rPr lang="en-GB" dirty="0">
                <a:solidFill>
                  <a:srgbClr val="FFFF00"/>
                </a:solidFill>
                <a:latin typeface="Cooper Black" panose="0208090404030B020404" pitchFamily="18" charset="0"/>
              </a:rPr>
            </a:br>
            <a:br>
              <a:rPr lang="en-GB" dirty="0">
                <a:solidFill>
                  <a:srgbClr val="FFFF00"/>
                </a:solidFill>
                <a:latin typeface="Cooper Black" panose="0208090404030B020404" pitchFamily="18" charset="0"/>
              </a:rPr>
            </a:br>
            <a:r>
              <a:rPr lang="en-GB" dirty="0">
                <a:solidFill>
                  <a:srgbClr val="FFFF00"/>
                </a:solidFill>
                <a:latin typeface="Cooper Black" panose="0208090404030B020404" pitchFamily="18" charset="0"/>
              </a:rPr>
              <a:t>Did Sojourner Truth actually say ‘</a:t>
            </a:r>
            <a:r>
              <a:rPr lang="en-GB" dirty="0" err="1">
                <a:solidFill>
                  <a:srgbClr val="FFFF00"/>
                </a:solidFill>
                <a:latin typeface="Cooper Black" panose="0208090404030B020404" pitchFamily="18" charset="0"/>
              </a:rPr>
              <a:t>Ain’t</a:t>
            </a:r>
            <a:r>
              <a:rPr lang="en-GB" dirty="0">
                <a:solidFill>
                  <a:srgbClr val="FFFF00"/>
                </a:solidFill>
                <a:latin typeface="Cooper Black" panose="0208090404030B020404" pitchFamily="18" charset="0"/>
              </a:rPr>
              <a:t> I A Woman’?</a:t>
            </a:r>
          </a:p>
        </p:txBody>
      </p:sp>
      <p:sp>
        <p:nvSpPr>
          <p:cNvPr id="3" name="Content Placeholder 2">
            <a:extLst>
              <a:ext uri="{FF2B5EF4-FFF2-40B4-BE49-F238E27FC236}">
                <a16:creationId xmlns:a16="http://schemas.microsoft.com/office/drawing/2014/main" id="{4B43F25F-7917-4B2E-8A8F-165A383483F5}"/>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418494806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378372" y="217714"/>
            <a:ext cx="6325915" cy="6640286"/>
          </a:xfrm>
        </p:spPr>
        <p:txBody>
          <a:bodyPr>
            <a:normAutofit fontScale="92500" lnSpcReduction="10000"/>
          </a:bodyPr>
          <a:lstStyle/>
          <a:p>
            <a:pPr marL="0" indent="0" algn="just">
              <a:buNone/>
            </a:pPr>
            <a:r>
              <a:rPr lang="en-GB" sz="2600" dirty="0"/>
              <a:t>“I want to say a few words about this matter. I am a woman’s rights. I have as much muscle as any man, and can do as much work as any man. I have </a:t>
            </a:r>
            <a:r>
              <a:rPr lang="en-GB" sz="2600" dirty="0" err="1"/>
              <a:t>plowed</a:t>
            </a:r>
            <a:r>
              <a:rPr lang="en-GB" sz="2600" dirty="0"/>
              <a:t> and reaped and husked and chopped and mowed, and can any man do more than that? I have heard much about the sexes being equal. I can carry as much as any man, and can eat as much too, if I can get it. I am as strong as any man that is now.</a:t>
            </a:r>
          </a:p>
          <a:p>
            <a:pPr marL="0" indent="0" algn="just">
              <a:buNone/>
            </a:pPr>
            <a:r>
              <a:rPr lang="en-GB" sz="2600" dirty="0"/>
              <a:t>	“As for intellect, all I can say is, if a woman have a pint, and a man a quart — why can’t she have her little pint full? You need not be afraid to give us our rights for fear we will take too much, — for we can’t take more than our </a:t>
            </a:r>
            <a:r>
              <a:rPr lang="en-GB" sz="2600" dirty="0" err="1"/>
              <a:t>pint’ll</a:t>
            </a:r>
            <a:r>
              <a:rPr lang="en-GB" sz="2600" dirty="0"/>
              <a:t> hold. The poor men seems to be all in confusion, and don’t know what to do. Why children, if you have woman’s rights, give it to her and you will feel better. You will have your own rights, and they won’t be so much trouble.”</a:t>
            </a:r>
          </a:p>
          <a:p>
            <a:pPr marL="0" indent="0" algn="r">
              <a:buNone/>
            </a:pPr>
            <a:r>
              <a:rPr lang="en-GB" dirty="0"/>
              <a:t>	- </a:t>
            </a:r>
            <a:r>
              <a:rPr lang="en-GB" sz="1900" dirty="0"/>
              <a:t>Sojourner Truth ‘</a:t>
            </a:r>
            <a:r>
              <a:rPr lang="en-GB" sz="1900" dirty="0" err="1"/>
              <a:t>Ain’t</a:t>
            </a:r>
            <a:r>
              <a:rPr lang="en-GB" sz="1900" dirty="0"/>
              <a:t> I a Woman’ speech May 29 1851 as recalled by Marcus Robinson in </a:t>
            </a:r>
            <a:r>
              <a:rPr lang="en-GB" sz="1900" i="1" dirty="0"/>
              <a:t>Anti-Slavery Bugle</a:t>
            </a:r>
            <a:endParaRPr lang="en-GB" sz="1900" dirty="0"/>
          </a:p>
          <a:p>
            <a:pPr marL="0" indent="0">
              <a:buNone/>
            </a:pPr>
            <a:endParaRPr lang="en-GB" sz="1500" dirty="0"/>
          </a:p>
        </p:txBody>
      </p:sp>
      <p:pic>
        <p:nvPicPr>
          <p:cNvPr id="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7486" y="34842"/>
            <a:ext cx="2046514" cy="2860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7097486" y="2894844"/>
            <a:ext cx="2046514" cy="792525"/>
          </a:xfrm>
          <a:prstGeom prst="rect">
            <a:avLst/>
          </a:prstGeom>
        </p:spPr>
        <p:txBody>
          <a:bodyPr wrap="square">
            <a:spAutoFit/>
          </a:bodyPr>
          <a:lstStyle/>
          <a:p>
            <a:pPr algn="ctr"/>
            <a:r>
              <a:rPr lang="en-GB" sz="1600" dirty="0"/>
              <a:t>Sojourner Truth</a:t>
            </a:r>
          </a:p>
          <a:p>
            <a:pPr algn="ctr"/>
            <a:r>
              <a:rPr lang="en-GB" sz="1600" dirty="0"/>
              <a:t> (c.1797–1883)</a:t>
            </a:r>
          </a:p>
          <a:p>
            <a:endParaRPr lang="en-GB" sz="1350" dirty="0"/>
          </a:p>
        </p:txBody>
      </p:sp>
      <p:pic>
        <p:nvPicPr>
          <p:cNvPr id="6" name="Picture 5"/>
          <p:cNvPicPr>
            <a:picLocks noChangeAspect="1"/>
          </p:cNvPicPr>
          <p:nvPr/>
        </p:nvPicPr>
        <p:blipFill>
          <a:blip r:embed="rId4"/>
          <a:stretch>
            <a:fillRect/>
          </a:stretch>
        </p:blipFill>
        <p:spPr>
          <a:xfrm>
            <a:off x="6857384" y="3687370"/>
            <a:ext cx="2286616" cy="2860002"/>
          </a:xfrm>
          <a:prstGeom prst="rect">
            <a:avLst/>
          </a:prstGeom>
        </p:spPr>
      </p:pic>
    </p:spTree>
    <p:extLst>
      <p:ext uri="{BB962C8B-B14F-4D97-AF65-F5344CB8AC3E}">
        <p14:creationId xmlns:p14="http://schemas.microsoft.com/office/powerpoint/2010/main" val="216463436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378372" y="217714"/>
            <a:ext cx="6325915" cy="6640286"/>
          </a:xfrm>
        </p:spPr>
        <p:txBody>
          <a:bodyPr>
            <a:normAutofit/>
          </a:bodyPr>
          <a:lstStyle/>
          <a:p>
            <a:pPr marL="0" indent="0" algn="just">
              <a:buNone/>
            </a:pPr>
            <a:r>
              <a:rPr lang="en-GB" sz="2800" dirty="0"/>
              <a:t>“The leaders of the movement trembled on seeing a tall, gaunt black woman in a </a:t>
            </a:r>
            <a:r>
              <a:rPr lang="en-GB" sz="2800" dirty="0" err="1"/>
              <a:t>gray</a:t>
            </a:r>
            <a:r>
              <a:rPr lang="en-GB" sz="2800" dirty="0"/>
              <a:t> dress and white turban, surmounted with an uncouth sunbonnet, march deliberately into the church, walk with the air of a queen up the aisle, and take her seat upon the pulpit steps. … Again and again, timorous and trembling ones came to me and said, with earnestness, ‘Don't let her speak, Mrs. Gage, it will ruin us … ‘</a:t>
            </a:r>
          </a:p>
          <a:p>
            <a:pPr marL="0" indent="0" algn="just">
              <a:buNone/>
            </a:pPr>
            <a:r>
              <a:rPr lang="en-GB" sz="2800" dirty="0"/>
              <a:t>	“I rose and announced, ‘Sojourner Truth,’ and begged the audience to keep silence for a few moments.”</a:t>
            </a:r>
          </a:p>
          <a:p>
            <a:pPr marL="0" indent="0" algn="r">
              <a:buNone/>
            </a:pPr>
            <a:r>
              <a:rPr lang="en-GB" sz="2800" dirty="0"/>
              <a:t>	- </a:t>
            </a:r>
            <a:r>
              <a:rPr lang="en-GB" sz="1800" dirty="0"/>
              <a:t>Sojourner Truth ‘</a:t>
            </a:r>
            <a:r>
              <a:rPr lang="en-GB" sz="1800" dirty="0" err="1"/>
              <a:t>Ain’t</a:t>
            </a:r>
            <a:r>
              <a:rPr lang="en-GB" sz="1800" dirty="0"/>
              <a:t> I a Woman’ speech May 29 1851 as recalled by Frances Dana Barker Gage, 1863</a:t>
            </a:r>
          </a:p>
          <a:p>
            <a:pPr marL="0" indent="0">
              <a:buNone/>
            </a:pPr>
            <a:endParaRPr lang="en-GB" sz="1500" dirty="0"/>
          </a:p>
        </p:txBody>
      </p:sp>
      <p:pic>
        <p:nvPicPr>
          <p:cNvPr id="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7486" y="34842"/>
            <a:ext cx="2046514" cy="2860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9" descr="Frances Dana Barker Gag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31579" y="3773714"/>
            <a:ext cx="2023615" cy="222597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7450505" y="5999691"/>
            <a:ext cx="1450072" cy="1038746"/>
          </a:xfrm>
          <a:prstGeom prst="rect">
            <a:avLst/>
          </a:prstGeom>
        </p:spPr>
        <p:txBody>
          <a:bodyPr wrap="square">
            <a:spAutoFit/>
          </a:bodyPr>
          <a:lstStyle/>
          <a:p>
            <a:r>
              <a:rPr lang="en-GB" sz="1600" dirty="0"/>
              <a:t>Frances Dana Barker Gage (1808–1884)</a:t>
            </a:r>
          </a:p>
          <a:p>
            <a:endParaRPr lang="en-GB" sz="1350" dirty="0"/>
          </a:p>
        </p:txBody>
      </p:sp>
      <p:sp>
        <p:nvSpPr>
          <p:cNvPr id="11" name="Rectangle 10"/>
          <p:cNvSpPr/>
          <p:nvPr/>
        </p:nvSpPr>
        <p:spPr>
          <a:xfrm>
            <a:off x="7097486" y="2894844"/>
            <a:ext cx="2046514" cy="792525"/>
          </a:xfrm>
          <a:prstGeom prst="rect">
            <a:avLst/>
          </a:prstGeom>
        </p:spPr>
        <p:txBody>
          <a:bodyPr wrap="square">
            <a:spAutoFit/>
          </a:bodyPr>
          <a:lstStyle/>
          <a:p>
            <a:pPr algn="ctr"/>
            <a:r>
              <a:rPr lang="en-GB" sz="1600" dirty="0"/>
              <a:t>Sojourner Truth</a:t>
            </a:r>
          </a:p>
          <a:p>
            <a:pPr algn="ctr"/>
            <a:r>
              <a:rPr lang="en-GB" sz="1600" dirty="0"/>
              <a:t> (c.1797–1883)</a:t>
            </a:r>
          </a:p>
          <a:p>
            <a:endParaRPr lang="en-GB" sz="1350" dirty="0"/>
          </a:p>
        </p:txBody>
      </p:sp>
    </p:spTree>
    <p:extLst>
      <p:ext uri="{BB962C8B-B14F-4D97-AF65-F5344CB8AC3E}">
        <p14:creationId xmlns:p14="http://schemas.microsoft.com/office/powerpoint/2010/main" val="342509630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378372" y="217714"/>
            <a:ext cx="6325915" cy="6820723"/>
          </a:xfrm>
        </p:spPr>
        <p:txBody>
          <a:bodyPr>
            <a:normAutofit fontScale="92500" lnSpcReduction="20000"/>
          </a:bodyPr>
          <a:lstStyle/>
          <a:p>
            <a:pPr marL="0" indent="0" algn="just">
              <a:buNone/>
            </a:pPr>
            <a:r>
              <a:rPr lang="en-GB" dirty="0"/>
              <a:t>“</a:t>
            </a:r>
            <a:r>
              <a:rPr lang="en-GB" sz="2400" dirty="0"/>
              <a:t>‘…Wall, </a:t>
            </a:r>
            <a:r>
              <a:rPr lang="en-GB" sz="2400" dirty="0" err="1"/>
              <a:t>chilern</a:t>
            </a:r>
            <a:r>
              <a:rPr lang="en-GB" sz="2400" dirty="0"/>
              <a:t>, </a:t>
            </a:r>
            <a:r>
              <a:rPr lang="en-GB" sz="2400" dirty="0" err="1"/>
              <a:t>whar</a:t>
            </a:r>
            <a:r>
              <a:rPr lang="en-GB" sz="2400" dirty="0"/>
              <a:t> </a:t>
            </a:r>
            <a:r>
              <a:rPr lang="en-GB" sz="2400" dirty="0" err="1"/>
              <a:t>dar</a:t>
            </a:r>
            <a:r>
              <a:rPr lang="en-GB" sz="2400" dirty="0"/>
              <a:t> is so much racket </a:t>
            </a:r>
            <a:r>
              <a:rPr lang="en-GB" sz="2400" dirty="0" err="1"/>
              <a:t>dar</a:t>
            </a:r>
            <a:r>
              <a:rPr lang="en-GB" sz="2400" dirty="0"/>
              <a:t> must be </a:t>
            </a:r>
            <a:r>
              <a:rPr lang="en-GB" sz="2400" dirty="0" err="1"/>
              <a:t>somethin</a:t>
            </a:r>
            <a:r>
              <a:rPr lang="en-GB" sz="2400" dirty="0"/>
              <a:t>' out o' kilter. I </a:t>
            </a:r>
            <a:r>
              <a:rPr lang="en-GB" sz="2400" dirty="0" err="1"/>
              <a:t>tink</a:t>
            </a:r>
            <a:r>
              <a:rPr lang="en-GB" sz="2400" dirty="0"/>
              <a:t> </a:t>
            </a:r>
            <a:r>
              <a:rPr lang="en-GB" sz="2400" dirty="0" err="1"/>
              <a:t>dat</a:t>
            </a:r>
            <a:r>
              <a:rPr lang="en-GB" sz="2400" dirty="0"/>
              <a:t> 'twixt de n***** of de </a:t>
            </a:r>
            <a:r>
              <a:rPr lang="en-GB" sz="2400" dirty="0" err="1"/>
              <a:t>Souf</a:t>
            </a:r>
            <a:r>
              <a:rPr lang="en-GB" sz="2400" dirty="0"/>
              <a:t> and de </a:t>
            </a:r>
            <a:r>
              <a:rPr lang="en-GB" sz="2400" dirty="0" err="1"/>
              <a:t>womin</a:t>
            </a:r>
            <a:r>
              <a:rPr lang="en-GB" sz="2400" dirty="0"/>
              <a:t> at de </a:t>
            </a:r>
            <a:r>
              <a:rPr lang="en-GB" sz="2400" dirty="0" err="1"/>
              <a:t>Norf</a:t>
            </a:r>
            <a:r>
              <a:rPr lang="en-GB" sz="2400" dirty="0"/>
              <a:t>, all </a:t>
            </a:r>
            <a:r>
              <a:rPr lang="en-GB" sz="2400" dirty="0" err="1"/>
              <a:t>talkin</a:t>
            </a:r>
            <a:r>
              <a:rPr lang="en-GB" sz="2400" dirty="0"/>
              <a:t>' 'bout rights, de white men will be in a fix pretty soon. But what's all dis here </a:t>
            </a:r>
            <a:r>
              <a:rPr lang="en-GB" sz="2400" dirty="0" err="1"/>
              <a:t>talkin</a:t>
            </a:r>
            <a:r>
              <a:rPr lang="en-GB" sz="2400" dirty="0"/>
              <a:t>' 'bout?’</a:t>
            </a:r>
          </a:p>
          <a:p>
            <a:pPr marL="0" indent="0" algn="just">
              <a:buNone/>
            </a:pPr>
            <a:r>
              <a:rPr lang="en-GB" sz="2400" dirty="0"/>
              <a:t>	“ … And raising herself to her full height, and her voice to a pitch like rolling thunder, she asked. </a:t>
            </a:r>
            <a:r>
              <a:rPr lang="en-GB" sz="2400" dirty="0">
                <a:solidFill>
                  <a:srgbClr val="FFFF00"/>
                </a:solidFill>
              </a:rPr>
              <a:t>‘</a:t>
            </a:r>
            <a:r>
              <a:rPr lang="en-GB" sz="2400" b="1" dirty="0">
                <a:solidFill>
                  <a:srgbClr val="FFFF00"/>
                </a:solidFill>
              </a:rPr>
              <a:t>And </a:t>
            </a:r>
            <a:r>
              <a:rPr lang="en-GB" sz="2400" b="1" dirty="0" err="1">
                <a:solidFill>
                  <a:srgbClr val="FFFF00"/>
                </a:solidFill>
              </a:rPr>
              <a:t>ain't</a:t>
            </a:r>
            <a:r>
              <a:rPr lang="en-GB" sz="2400" b="1" dirty="0">
                <a:solidFill>
                  <a:srgbClr val="FFFF00"/>
                </a:solidFill>
              </a:rPr>
              <a:t> I a woman? </a:t>
            </a:r>
            <a:r>
              <a:rPr lang="en-GB" sz="2400" dirty="0"/>
              <a:t>Look at me! Look at my arm!’ (and she bared her right arm to the shoulder, showing her tremendous muscular power).’  have ploughed, and planted, and gathered into barns, and no man could head me! </a:t>
            </a:r>
            <a:r>
              <a:rPr lang="en-GB" sz="2400" b="1" dirty="0">
                <a:solidFill>
                  <a:srgbClr val="FFFF00"/>
                </a:solidFill>
              </a:rPr>
              <a:t>And </a:t>
            </a:r>
            <a:r>
              <a:rPr lang="en-GB" sz="2400" b="1" dirty="0" err="1">
                <a:solidFill>
                  <a:srgbClr val="FFFF00"/>
                </a:solidFill>
              </a:rPr>
              <a:t>ain't</a:t>
            </a:r>
            <a:r>
              <a:rPr lang="en-GB" sz="2400" b="1" dirty="0">
                <a:solidFill>
                  <a:srgbClr val="FFFF00"/>
                </a:solidFill>
              </a:rPr>
              <a:t> I a woman</a:t>
            </a:r>
            <a:r>
              <a:rPr lang="en-GB" sz="2400" b="1" dirty="0"/>
              <a:t>? </a:t>
            </a:r>
            <a:r>
              <a:rPr lang="en-GB" sz="2400" dirty="0"/>
              <a:t>I could work as much and eat as much as a man – when I could get it – and bear de lash as well! And </a:t>
            </a:r>
            <a:r>
              <a:rPr lang="en-GB" sz="2400" dirty="0" err="1"/>
              <a:t>ain't</a:t>
            </a:r>
            <a:r>
              <a:rPr lang="en-GB" sz="2400" dirty="0"/>
              <a:t> I a woman? I have borne thirteen </a:t>
            </a:r>
            <a:r>
              <a:rPr lang="en-GB" sz="2400" dirty="0" err="1"/>
              <a:t>chilern</a:t>
            </a:r>
            <a:r>
              <a:rPr lang="en-GB" sz="2400" dirty="0"/>
              <a:t>, and seen '</a:t>
            </a:r>
            <a:r>
              <a:rPr lang="en-GB" sz="2400" dirty="0" err="1"/>
              <a:t>em</a:t>
            </a:r>
            <a:r>
              <a:rPr lang="en-GB" sz="2400" dirty="0"/>
              <a:t> </a:t>
            </a:r>
            <a:r>
              <a:rPr lang="en-GB" sz="2400" dirty="0" err="1"/>
              <a:t>mos'</a:t>
            </a:r>
            <a:r>
              <a:rPr lang="en-GB" sz="2400" dirty="0"/>
              <a:t> all sold off to slavery, and when I cried out with my mother's grief, none but Jesus heard me! And </a:t>
            </a:r>
            <a:r>
              <a:rPr lang="en-GB" sz="2400" dirty="0" err="1"/>
              <a:t>ain't</a:t>
            </a:r>
            <a:r>
              <a:rPr lang="en-GB" sz="2400" dirty="0"/>
              <a:t> I a woman?’</a:t>
            </a:r>
          </a:p>
          <a:p>
            <a:pPr marL="0" indent="0" algn="just">
              <a:buNone/>
            </a:pPr>
            <a:r>
              <a:rPr lang="en-GB" sz="2400" dirty="0"/>
              <a:t>	“‘Den </a:t>
            </a:r>
            <a:r>
              <a:rPr lang="en-GB" sz="2400" dirty="0" err="1"/>
              <a:t>dey</a:t>
            </a:r>
            <a:r>
              <a:rPr lang="en-GB" sz="2400" dirty="0"/>
              <a:t> talks 'bout dis ting in de head; what dis </a:t>
            </a:r>
            <a:r>
              <a:rPr lang="en-GB" sz="2400" dirty="0" err="1"/>
              <a:t>dey</a:t>
            </a:r>
            <a:r>
              <a:rPr lang="en-GB" sz="2400" dirty="0"/>
              <a:t> call it?’ (‘</a:t>
            </a:r>
            <a:r>
              <a:rPr lang="en-GB" sz="2400" dirty="0" err="1"/>
              <a:t>Intellect,“’whispered</a:t>
            </a:r>
            <a:r>
              <a:rPr lang="en-GB" sz="2400" dirty="0"/>
              <a:t> someone near.) ‘</a:t>
            </a:r>
            <a:r>
              <a:rPr lang="en-GB" sz="2400" dirty="0" err="1"/>
              <a:t>Dat's</a:t>
            </a:r>
            <a:r>
              <a:rPr lang="en-GB" sz="2400" dirty="0"/>
              <a:t> it, honey. What's </a:t>
            </a:r>
            <a:r>
              <a:rPr lang="en-GB" sz="2400" dirty="0" err="1"/>
              <a:t>dat</a:t>
            </a:r>
            <a:r>
              <a:rPr lang="en-GB" sz="2400" dirty="0"/>
              <a:t> got to do </a:t>
            </a:r>
            <a:r>
              <a:rPr lang="en-GB" sz="2400" dirty="0" err="1"/>
              <a:t>wid</a:t>
            </a:r>
            <a:r>
              <a:rPr lang="en-GB" sz="2400" dirty="0"/>
              <a:t> </a:t>
            </a:r>
            <a:r>
              <a:rPr lang="en-GB" sz="2400" dirty="0" err="1"/>
              <a:t>womin's</a:t>
            </a:r>
            <a:r>
              <a:rPr lang="en-GB" sz="2400" dirty="0"/>
              <a:t> rights or n****'s rights? If my cup won't hold but a pint, and </a:t>
            </a:r>
            <a:r>
              <a:rPr lang="en-GB" sz="2400" dirty="0" err="1"/>
              <a:t>yourn</a:t>
            </a:r>
            <a:r>
              <a:rPr lang="en-GB" sz="2400" dirty="0"/>
              <a:t> holds a quart, wouldn't ye be mean not to let me have my little half-measure full?’”</a:t>
            </a:r>
          </a:p>
          <a:p>
            <a:pPr marL="0" indent="0" algn="r">
              <a:buNone/>
            </a:pPr>
            <a:r>
              <a:rPr lang="en-GB" sz="2400" dirty="0"/>
              <a:t>	- Sojourner Truth speech May 29 1851 as recalled by Frances Dana Barker Gage, 1863</a:t>
            </a:r>
          </a:p>
        </p:txBody>
      </p:sp>
      <p:pic>
        <p:nvPicPr>
          <p:cNvPr id="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7486" y="34842"/>
            <a:ext cx="2046514" cy="2860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9" descr="Frances Dana Barker Gag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31579" y="3773714"/>
            <a:ext cx="2023615" cy="222597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7450505" y="5999691"/>
            <a:ext cx="1450072" cy="1038746"/>
          </a:xfrm>
          <a:prstGeom prst="rect">
            <a:avLst/>
          </a:prstGeom>
        </p:spPr>
        <p:txBody>
          <a:bodyPr wrap="square">
            <a:spAutoFit/>
          </a:bodyPr>
          <a:lstStyle/>
          <a:p>
            <a:r>
              <a:rPr lang="en-GB" sz="1600" dirty="0"/>
              <a:t>Frances Dana Barker Gage (1808–1884)</a:t>
            </a:r>
          </a:p>
          <a:p>
            <a:endParaRPr lang="en-GB" sz="1350" dirty="0"/>
          </a:p>
        </p:txBody>
      </p:sp>
      <p:sp>
        <p:nvSpPr>
          <p:cNvPr id="11" name="Rectangle 10"/>
          <p:cNvSpPr/>
          <p:nvPr/>
        </p:nvSpPr>
        <p:spPr>
          <a:xfrm>
            <a:off x="7097486" y="2894844"/>
            <a:ext cx="2046514" cy="792525"/>
          </a:xfrm>
          <a:prstGeom prst="rect">
            <a:avLst/>
          </a:prstGeom>
        </p:spPr>
        <p:txBody>
          <a:bodyPr wrap="square">
            <a:spAutoFit/>
          </a:bodyPr>
          <a:lstStyle/>
          <a:p>
            <a:pPr algn="ctr"/>
            <a:r>
              <a:rPr lang="en-GB" sz="1600" dirty="0"/>
              <a:t>Sojourner Truth</a:t>
            </a:r>
          </a:p>
          <a:p>
            <a:pPr algn="ctr"/>
            <a:r>
              <a:rPr lang="en-GB" sz="1600" dirty="0"/>
              <a:t> (c.1797–1883)</a:t>
            </a:r>
          </a:p>
          <a:p>
            <a:endParaRPr lang="en-GB" sz="1350" dirty="0"/>
          </a:p>
        </p:txBody>
      </p:sp>
    </p:spTree>
    <p:extLst>
      <p:ext uri="{BB962C8B-B14F-4D97-AF65-F5344CB8AC3E}">
        <p14:creationId xmlns:p14="http://schemas.microsoft.com/office/powerpoint/2010/main" val="89909900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oper Black" panose="0208090404030B020404" pitchFamily="18" charset="0"/>
              </a:rPr>
              <a:t>Interpretive Dilemmas</a:t>
            </a:r>
          </a:p>
        </p:txBody>
      </p:sp>
      <p:sp>
        <p:nvSpPr>
          <p:cNvPr id="3" name="Content Placeholder 2"/>
          <p:cNvSpPr>
            <a:spLocks noGrp="1"/>
          </p:cNvSpPr>
          <p:nvPr>
            <p:ph idx="1"/>
          </p:nvPr>
        </p:nvSpPr>
        <p:spPr>
          <a:xfrm>
            <a:off x="628650" y="1789530"/>
            <a:ext cx="7886700" cy="4351338"/>
          </a:xfrm>
        </p:spPr>
        <p:txBody>
          <a:bodyPr>
            <a:normAutofit/>
          </a:bodyPr>
          <a:lstStyle/>
          <a:p>
            <a:pPr algn="just"/>
            <a:r>
              <a:rPr lang="en-GB" sz="3200" dirty="0"/>
              <a:t>If Truth was illiterate can she have any control on how her words (if she spoke them) were interpreted, appropriated and re-accentuated – both in the 19</a:t>
            </a:r>
            <a:r>
              <a:rPr lang="en-GB" sz="3200" baseline="30000" dirty="0"/>
              <a:t>th</a:t>
            </a:r>
            <a:r>
              <a:rPr lang="en-GB" sz="3200" dirty="0"/>
              <a:t> century and later generations? </a:t>
            </a:r>
          </a:p>
        </p:txBody>
      </p:sp>
      <p:pic>
        <p:nvPicPr>
          <p:cNvPr id="4" name="Picture 3">
            <a:extLst>
              <a:ext uri="{FF2B5EF4-FFF2-40B4-BE49-F238E27FC236}">
                <a16:creationId xmlns:a16="http://schemas.microsoft.com/office/drawing/2014/main" id="{770FD88F-3CFC-4CBA-9BAC-8464E29AE55B}"/>
              </a:ext>
            </a:extLst>
          </p:cNvPr>
          <p:cNvPicPr>
            <a:picLocks noChangeAspect="1"/>
          </p:cNvPicPr>
          <p:nvPr/>
        </p:nvPicPr>
        <p:blipFill>
          <a:blip r:embed="rId2"/>
          <a:stretch>
            <a:fillRect/>
          </a:stretch>
        </p:blipFill>
        <p:spPr>
          <a:xfrm>
            <a:off x="2894096" y="5220793"/>
            <a:ext cx="3355808" cy="1442997"/>
          </a:xfrm>
          <a:prstGeom prst="rect">
            <a:avLst/>
          </a:prstGeom>
        </p:spPr>
      </p:pic>
      <p:sp>
        <p:nvSpPr>
          <p:cNvPr id="6" name="TextBox 5">
            <a:extLst>
              <a:ext uri="{FF2B5EF4-FFF2-40B4-BE49-F238E27FC236}">
                <a16:creationId xmlns:a16="http://schemas.microsoft.com/office/drawing/2014/main" id="{AC914372-378C-46EA-9663-51287EC14D70}"/>
              </a:ext>
            </a:extLst>
          </p:cNvPr>
          <p:cNvSpPr txBox="1"/>
          <p:nvPr/>
        </p:nvSpPr>
        <p:spPr>
          <a:xfrm>
            <a:off x="7010400" y="5410017"/>
            <a:ext cx="1664368" cy="646331"/>
          </a:xfrm>
          <a:prstGeom prst="rect">
            <a:avLst/>
          </a:prstGeom>
          <a:noFill/>
        </p:spPr>
        <p:txBody>
          <a:bodyPr wrap="square">
            <a:spAutoFit/>
          </a:bodyPr>
          <a:lstStyle/>
          <a:p>
            <a:r>
              <a:rPr lang="en-GB" dirty="0"/>
              <a:t>Sojourner’s signature</a:t>
            </a:r>
          </a:p>
        </p:txBody>
      </p:sp>
    </p:spTree>
    <p:extLst>
      <p:ext uri="{BB962C8B-B14F-4D97-AF65-F5344CB8AC3E}">
        <p14:creationId xmlns:p14="http://schemas.microsoft.com/office/powerpoint/2010/main" val="30023277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GB" dirty="0"/>
          </a:p>
        </p:txBody>
      </p:sp>
      <p:pic>
        <p:nvPicPr>
          <p:cNvPr id="10" name="Content Placeholder 9"/>
          <p:cNvPicPr>
            <a:picLocks noGrp="1" noChangeAspect="1"/>
          </p:cNvPicPr>
          <p:nvPr>
            <p:ph idx="1"/>
          </p:nvPr>
        </p:nvPicPr>
        <p:blipFill>
          <a:blip r:embed="rId2"/>
          <a:stretch>
            <a:fillRect/>
          </a:stretch>
        </p:blipFill>
        <p:spPr>
          <a:xfrm>
            <a:off x="96577" y="3592866"/>
            <a:ext cx="1899640" cy="3158547"/>
          </a:xfrm>
          <a:prstGeom prst="rect">
            <a:avLst/>
          </a:prstGeom>
        </p:spPr>
      </p:pic>
      <p:pic>
        <p:nvPicPr>
          <p:cNvPr id="9" name="Picture 8"/>
          <p:cNvPicPr>
            <a:picLocks noChangeAspect="1"/>
          </p:cNvPicPr>
          <p:nvPr/>
        </p:nvPicPr>
        <p:blipFill>
          <a:blip r:embed="rId3"/>
          <a:stretch>
            <a:fillRect/>
          </a:stretch>
        </p:blipFill>
        <p:spPr>
          <a:xfrm>
            <a:off x="96577" y="37119"/>
            <a:ext cx="2052246" cy="3307144"/>
          </a:xfrm>
          <a:prstGeom prst="rect">
            <a:avLst/>
          </a:prstGeom>
        </p:spPr>
      </p:pic>
      <p:pic>
        <p:nvPicPr>
          <p:cNvPr id="11" name="Picture 10"/>
          <p:cNvPicPr>
            <a:picLocks noChangeAspect="1"/>
          </p:cNvPicPr>
          <p:nvPr/>
        </p:nvPicPr>
        <p:blipFill>
          <a:blip r:embed="rId4"/>
          <a:stretch>
            <a:fillRect/>
          </a:stretch>
        </p:blipFill>
        <p:spPr>
          <a:xfrm>
            <a:off x="2372858" y="0"/>
            <a:ext cx="1937078" cy="3283183"/>
          </a:xfrm>
          <a:prstGeom prst="rect">
            <a:avLst/>
          </a:prstGeom>
        </p:spPr>
      </p:pic>
      <p:pic>
        <p:nvPicPr>
          <p:cNvPr id="12" name="Picture 11"/>
          <p:cNvPicPr>
            <a:picLocks noChangeAspect="1"/>
          </p:cNvPicPr>
          <p:nvPr/>
        </p:nvPicPr>
        <p:blipFill>
          <a:blip r:embed="rId5"/>
          <a:stretch>
            <a:fillRect/>
          </a:stretch>
        </p:blipFill>
        <p:spPr>
          <a:xfrm rot="5400000">
            <a:off x="1762123" y="4259046"/>
            <a:ext cx="3158548" cy="1937078"/>
          </a:xfrm>
          <a:prstGeom prst="rect">
            <a:avLst/>
          </a:prstGeom>
        </p:spPr>
      </p:pic>
      <p:pic>
        <p:nvPicPr>
          <p:cNvPr id="13" name="Picture 12"/>
          <p:cNvPicPr>
            <a:picLocks noChangeAspect="1"/>
          </p:cNvPicPr>
          <p:nvPr/>
        </p:nvPicPr>
        <p:blipFill>
          <a:blip r:embed="rId6"/>
          <a:stretch>
            <a:fillRect/>
          </a:stretch>
        </p:blipFill>
        <p:spPr>
          <a:xfrm>
            <a:off x="4630548" y="-25312"/>
            <a:ext cx="1951798" cy="3378111"/>
          </a:xfrm>
          <a:prstGeom prst="rect">
            <a:avLst/>
          </a:prstGeom>
        </p:spPr>
      </p:pic>
      <p:pic>
        <p:nvPicPr>
          <p:cNvPr id="14" name="Picture 13"/>
          <p:cNvPicPr>
            <a:picLocks noChangeAspect="1"/>
          </p:cNvPicPr>
          <p:nvPr/>
        </p:nvPicPr>
        <p:blipFill>
          <a:blip r:embed="rId7"/>
          <a:stretch>
            <a:fillRect/>
          </a:stretch>
        </p:blipFill>
        <p:spPr>
          <a:xfrm>
            <a:off x="4642096" y="3592866"/>
            <a:ext cx="2048990" cy="3335566"/>
          </a:xfrm>
          <a:prstGeom prst="rect">
            <a:avLst/>
          </a:prstGeom>
        </p:spPr>
      </p:pic>
      <p:pic>
        <p:nvPicPr>
          <p:cNvPr id="16" name="Picture 15"/>
          <p:cNvPicPr>
            <a:picLocks noChangeAspect="1"/>
          </p:cNvPicPr>
          <p:nvPr/>
        </p:nvPicPr>
        <p:blipFill rotWithShape="1">
          <a:blip r:embed="rId8"/>
          <a:srcRect l="4122" r="4122" b="5524"/>
          <a:stretch/>
        </p:blipFill>
        <p:spPr>
          <a:xfrm>
            <a:off x="6806381" y="-40878"/>
            <a:ext cx="2043505" cy="3393678"/>
          </a:xfrm>
          <a:prstGeom prst="rect">
            <a:avLst/>
          </a:prstGeom>
        </p:spPr>
      </p:pic>
      <p:pic>
        <p:nvPicPr>
          <p:cNvPr id="17" name="Picture 16"/>
          <p:cNvPicPr>
            <a:picLocks noChangeAspect="1"/>
          </p:cNvPicPr>
          <p:nvPr/>
        </p:nvPicPr>
        <p:blipFill rotWithShape="1">
          <a:blip r:embed="rId9"/>
          <a:srcRect l="19981" t="2571" r="18457" b="3410"/>
          <a:stretch/>
        </p:blipFill>
        <p:spPr>
          <a:xfrm>
            <a:off x="6806381" y="3680809"/>
            <a:ext cx="2078551" cy="3174421"/>
          </a:xfrm>
          <a:prstGeom prst="rect">
            <a:avLst/>
          </a:prstGeom>
        </p:spPr>
      </p:pic>
    </p:spTree>
    <p:extLst>
      <p:ext uri="{BB962C8B-B14F-4D97-AF65-F5344CB8AC3E}">
        <p14:creationId xmlns:p14="http://schemas.microsoft.com/office/powerpoint/2010/main" val="30946452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43314" y="125419"/>
            <a:ext cx="5457371" cy="4093029"/>
          </a:xfrm>
          <a:prstGeom prst="rect">
            <a:avLst/>
          </a:prstGeom>
        </p:spPr>
      </p:pic>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628650" y="4339771"/>
            <a:ext cx="7886700" cy="1837192"/>
          </a:xfrm>
        </p:spPr>
        <p:txBody>
          <a:bodyPr>
            <a:noAutofit/>
          </a:bodyPr>
          <a:lstStyle/>
          <a:p>
            <a:r>
              <a:rPr lang="en-GB" sz="2400" dirty="0"/>
              <a:t>How might we interpret the </a:t>
            </a:r>
            <a:r>
              <a:rPr lang="en-GB" sz="2400" dirty="0" err="1"/>
              <a:t>cartes</a:t>
            </a:r>
            <a:r>
              <a:rPr lang="en-GB" sz="2400" dirty="0"/>
              <a:t>-de-</a:t>
            </a:r>
            <a:r>
              <a:rPr lang="en-GB" sz="2400" dirty="0" err="1"/>
              <a:t>visite</a:t>
            </a:r>
            <a:r>
              <a:rPr lang="en-GB" sz="2400" dirty="0"/>
              <a:t> of Sojourner Truth and their strapline ‘I Sell the Shadow to Support the Substance’?</a:t>
            </a:r>
          </a:p>
          <a:p>
            <a:endParaRPr lang="en-GB" sz="2400" dirty="0"/>
          </a:p>
          <a:p>
            <a:r>
              <a:rPr lang="en-GB" sz="2400" dirty="0"/>
              <a:t>How might the </a:t>
            </a:r>
            <a:r>
              <a:rPr lang="en-GB" sz="2400" dirty="0" err="1"/>
              <a:t>cartes</a:t>
            </a:r>
            <a:r>
              <a:rPr lang="en-GB" sz="2400" dirty="0"/>
              <a:t> relate to issues related to feminism?</a:t>
            </a:r>
          </a:p>
        </p:txBody>
      </p:sp>
    </p:spTree>
    <p:extLst>
      <p:ext uri="{BB962C8B-B14F-4D97-AF65-F5344CB8AC3E}">
        <p14:creationId xmlns:p14="http://schemas.microsoft.com/office/powerpoint/2010/main" val="33469577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52779-EC76-478A-AAA7-B2B18E455B3C}"/>
              </a:ext>
            </a:extLst>
          </p:cNvPr>
          <p:cNvSpPr>
            <a:spLocks noGrp="1"/>
          </p:cNvSpPr>
          <p:nvPr>
            <p:ph type="title"/>
          </p:nvPr>
        </p:nvSpPr>
        <p:spPr/>
        <p:txBody>
          <a:bodyPr>
            <a:normAutofit/>
          </a:bodyPr>
          <a:lstStyle/>
          <a:p>
            <a:pPr algn="ctr"/>
            <a:r>
              <a:rPr lang="en-GB" sz="4000" dirty="0">
                <a:latin typeface="Cooper Black" panose="0208090404030B020404" pitchFamily="18" charset="0"/>
              </a:rPr>
              <a:t>Civil War Era </a:t>
            </a:r>
            <a:r>
              <a:rPr lang="en-GB" sz="4000" dirty="0" err="1">
                <a:latin typeface="Cooper Black" panose="0208090404030B020404" pitchFamily="18" charset="0"/>
              </a:rPr>
              <a:t>Cartes</a:t>
            </a:r>
            <a:r>
              <a:rPr lang="en-GB" sz="4000" dirty="0">
                <a:latin typeface="Cooper Black" panose="0208090404030B020404" pitchFamily="18" charset="0"/>
              </a:rPr>
              <a:t>-de-</a:t>
            </a:r>
            <a:r>
              <a:rPr lang="en-GB" sz="4000" dirty="0" err="1">
                <a:latin typeface="Cooper Black" panose="0208090404030B020404" pitchFamily="18" charset="0"/>
              </a:rPr>
              <a:t>Visite</a:t>
            </a:r>
            <a:endParaRPr lang="en-GB" sz="4000" dirty="0">
              <a:latin typeface="Cooper Black" panose="0208090404030B020404" pitchFamily="18" charset="0"/>
            </a:endParaRPr>
          </a:p>
        </p:txBody>
      </p:sp>
      <p:pic>
        <p:nvPicPr>
          <p:cNvPr id="4" name="Content Placeholder 3">
            <a:extLst>
              <a:ext uri="{FF2B5EF4-FFF2-40B4-BE49-F238E27FC236}">
                <a16:creationId xmlns:a16="http://schemas.microsoft.com/office/drawing/2014/main" id="{D4E183C6-14EC-4F12-A1E3-32FB8C34C880}"/>
              </a:ext>
            </a:extLst>
          </p:cNvPr>
          <p:cNvPicPr>
            <a:picLocks noGrp="1" noChangeAspect="1"/>
          </p:cNvPicPr>
          <p:nvPr>
            <p:ph idx="1"/>
          </p:nvPr>
        </p:nvPicPr>
        <p:blipFill rotWithShape="1">
          <a:blip r:embed="rId3"/>
          <a:srcRect l="68347" t="4589" r="1064" b="4549"/>
          <a:stretch/>
        </p:blipFill>
        <p:spPr>
          <a:xfrm>
            <a:off x="6145690" y="1681497"/>
            <a:ext cx="2851190" cy="4605003"/>
          </a:xfrm>
          <a:prstGeom prst="rect">
            <a:avLst/>
          </a:prstGeom>
        </p:spPr>
      </p:pic>
      <p:pic>
        <p:nvPicPr>
          <p:cNvPr id="5" name="Picture 4">
            <a:extLst>
              <a:ext uri="{FF2B5EF4-FFF2-40B4-BE49-F238E27FC236}">
                <a16:creationId xmlns:a16="http://schemas.microsoft.com/office/drawing/2014/main" id="{125C4D66-1E2B-43F3-8E63-DF0DC9EE313C}"/>
              </a:ext>
            </a:extLst>
          </p:cNvPr>
          <p:cNvPicPr>
            <a:picLocks noChangeAspect="1"/>
          </p:cNvPicPr>
          <p:nvPr/>
        </p:nvPicPr>
        <p:blipFill>
          <a:blip r:embed="rId4"/>
          <a:stretch>
            <a:fillRect/>
          </a:stretch>
        </p:blipFill>
        <p:spPr>
          <a:xfrm>
            <a:off x="400028" y="1690689"/>
            <a:ext cx="2818764" cy="4595811"/>
          </a:xfrm>
          <a:prstGeom prst="rect">
            <a:avLst/>
          </a:prstGeom>
        </p:spPr>
      </p:pic>
      <p:pic>
        <p:nvPicPr>
          <p:cNvPr id="6" name="Picture 5">
            <a:extLst>
              <a:ext uri="{FF2B5EF4-FFF2-40B4-BE49-F238E27FC236}">
                <a16:creationId xmlns:a16="http://schemas.microsoft.com/office/drawing/2014/main" id="{FA3E4BA3-0F02-422B-870D-E2CFEADA081A}"/>
              </a:ext>
            </a:extLst>
          </p:cNvPr>
          <p:cNvPicPr>
            <a:picLocks noChangeAspect="1"/>
          </p:cNvPicPr>
          <p:nvPr/>
        </p:nvPicPr>
        <p:blipFill>
          <a:blip r:embed="rId5"/>
          <a:stretch>
            <a:fillRect/>
          </a:stretch>
        </p:blipFill>
        <p:spPr>
          <a:xfrm>
            <a:off x="3305913" y="1686092"/>
            <a:ext cx="2720230" cy="4605003"/>
          </a:xfrm>
          <a:prstGeom prst="rect">
            <a:avLst/>
          </a:prstGeom>
        </p:spPr>
      </p:pic>
    </p:spTree>
    <p:extLst>
      <p:ext uri="{BB962C8B-B14F-4D97-AF65-F5344CB8AC3E}">
        <p14:creationId xmlns:p14="http://schemas.microsoft.com/office/powerpoint/2010/main" val="219757062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77D45-7AF5-439B-B4AE-0C95F6B91028}"/>
              </a:ext>
            </a:extLst>
          </p:cNvPr>
          <p:cNvSpPr>
            <a:spLocks noGrp="1"/>
          </p:cNvSpPr>
          <p:nvPr>
            <p:ph type="title"/>
          </p:nvPr>
        </p:nvSpPr>
        <p:spPr>
          <a:xfrm>
            <a:off x="628650" y="365126"/>
            <a:ext cx="6137910" cy="1325563"/>
          </a:xfrm>
        </p:spPr>
        <p:txBody>
          <a:bodyPr/>
          <a:lstStyle/>
          <a:p>
            <a:pPr algn="ctr"/>
            <a:r>
              <a:rPr lang="en-GB" dirty="0">
                <a:solidFill>
                  <a:srgbClr val="FFFF00"/>
                </a:solidFill>
                <a:latin typeface="Cooper Black" panose="0208090404030B020404" pitchFamily="18" charset="0"/>
              </a:rPr>
              <a:t>Nell Irvin Painter on Sojourner Truth </a:t>
            </a:r>
          </a:p>
        </p:txBody>
      </p:sp>
      <p:sp>
        <p:nvSpPr>
          <p:cNvPr id="5" name="Content Placeholder 2">
            <a:extLst>
              <a:ext uri="{FF2B5EF4-FFF2-40B4-BE49-F238E27FC236}">
                <a16:creationId xmlns:a16="http://schemas.microsoft.com/office/drawing/2014/main" id="{4783C79D-CC5F-460C-B903-7DDFF97BBBF8}"/>
              </a:ext>
            </a:extLst>
          </p:cNvPr>
          <p:cNvSpPr txBox="1">
            <a:spLocks/>
          </p:cNvSpPr>
          <p:nvPr/>
        </p:nvSpPr>
        <p:spPr>
          <a:xfrm>
            <a:off x="314325" y="1690689"/>
            <a:ext cx="6452235" cy="398247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GB" sz="2400" dirty="0"/>
              <a:t>Had Truth's </a:t>
            </a:r>
            <a:r>
              <a:rPr lang="en-GB" sz="2400" dirty="0" err="1"/>
              <a:t>cartes</a:t>
            </a:r>
            <a:r>
              <a:rPr lang="en-GB" sz="2400" dirty="0"/>
              <a:t> de </a:t>
            </a:r>
            <a:r>
              <a:rPr lang="en-GB" sz="2400" dirty="0" err="1"/>
              <a:t>visite</a:t>
            </a:r>
            <a:r>
              <a:rPr lang="en-GB" sz="2400" dirty="0"/>
              <a:t> served only as abolitionist fund raising, Truth might have chosen to pose in settings or costumes that evoked the tragedy of her origins … She might have prominently exhibited some image of suffering or toil, such as her right hand, injured during her last year in slavery. Or she might have circulated the only image of Sojourner Truth other than her photographs … [a] this drawing [in which]  she is doing laundry, her arms plunged deep into wash water. </a:t>
            </a:r>
            <a:r>
              <a:rPr lang="en-GB" sz="2400" i="1" dirty="0">
                <a:solidFill>
                  <a:srgbClr val="FFFF00"/>
                </a:solidFill>
              </a:rPr>
              <a:t>That</a:t>
            </a:r>
            <a:r>
              <a:rPr lang="en-GB" sz="2400" dirty="0">
                <a:solidFill>
                  <a:srgbClr val="FFFF00"/>
                </a:solidFill>
              </a:rPr>
              <a:t> was not the kind of image in her photographs, and she did the choosing</a:t>
            </a:r>
            <a:r>
              <a:rPr lang="en-GB" sz="2400" dirty="0"/>
              <a:t>.</a:t>
            </a:r>
            <a:endParaRPr lang="en-GB" sz="3600" dirty="0"/>
          </a:p>
          <a:p>
            <a:pPr algn="r">
              <a:buFontTx/>
              <a:buChar char="-"/>
            </a:pPr>
            <a:r>
              <a:rPr lang="en-GB" sz="1800" dirty="0"/>
              <a:t>Nell Irvin Painter, ‘Representing Truth: Sojourner Truth’s Knowing and Becoming Known,’ </a:t>
            </a:r>
            <a:r>
              <a:rPr lang="en-GB" sz="1800" i="1" dirty="0"/>
              <a:t>Journal of American History </a:t>
            </a:r>
            <a:r>
              <a:rPr lang="en-GB" sz="1800" dirty="0"/>
              <a:t>81:2 (1994): 461—492, p. 483.</a:t>
            </a:r>
          </a:p>
          <a:p>
            <a:pPr>
              <a:buFontTx/>
              <a:buChar char="-"/>
            </a:pPr>
            <a:endParaRPr lang="en-GB" sz="1800" dirty="0"/>
          </a:p>
          <a:p>
            <a:pPr marL="0" indent="0">
              <a:buNone/>
            </a:pPr>
            <a:endParaRPr lang="en-GB" sz="2400" dirty="0"/>
          </a:p>
        </p:txBody>
      </p:sp>
      <p:pic>
        <p:nvPicPr>
          <p:cNvPr id="7" name="Picture 6">
            <a:extLst>
              <a:ext uri="{FF2B5EF4-FFF2-40B4-BE49-F238E27FC236}">
                <a16:creationId xmlns:a16="http://schemas.microsoft.com/office/drawing/2014/main" id="{68C09A19-A3FA-497D-B025-39EFDD371483}"/>
              </a:ext>
            </a:extLst>
          </p:cNvPr>
          <p:cNvPicPr>
            <a:picLocks noChangeAspect="1"/>
          </p:cNvPicPr>
          <p:nvPr/>
        </p:nvPicPr>
        <p:blipFill>
          <a:blip r:embed="rId3"/>
          <a:stretch>
            <a:fillRect/>
          </a:stretch>
        </p:blipFill>
        <p:spPr>
          <a:xfrm>
            <a:off x="7048500" y="2989641"/>
            <a:ext cx="2095500" cy="3301689"/>
          </a:xfrm>
          <a:prstGeom prst="rect">
            <a:avLst/>
          </a:prstGeom>
        </p:spPr>
      </p:pic>
      <p:sp>
        <p:nvSpPr>
          <p:cNvPr id="9" name="Content Placeholder 8">
            <a:extLst>
              <a:ext uri="{FF2B5EF4-FFF2-40B4-BE49-F238E27FC236}">
                <a16:creationId xmlns:a16="http://schemas.microsoft.com/office/drawing/2014/main" id="{669F4273-6F02-4BA8-84C4-59B3A3C5D467}"/>
              </a:ext>
            </a:extLst>
          </p:cNvPr>
          <p:cNvSpPr>
            <a:spLocks noGrp="1"/>
          </p:cNvSpPr>
          <p:nvPr>
            <p:ph idx="1"/>
          </p:nvPr>
        </p:nvSpPr>
        <p:spPr/>
        <p:txBody>
          <a:bodyPr/>
          <a:lstStyle/>
          <a:p>
            <a:endParaRPr lang="en-GB"/>
          </a:p>
        </p:txBody>
      </p:sp>
      <p:pic>
        <p:nvPicPr>
          <p:cNvPr id="10" name="Content Placeholder 3">
            <a:extLst>
              <a:ext uri="{FF2B5EF4-FFF2-40B4-BE49-F238E27FC236}">
                <a16:creationId xmlns:a16="http://schemas.microsoft.com/office/drawing/2014/main" id="{58C68307-C69F-44CF-BCEF-1695137166FE}"/>
              </a:ext>
            </a:extLst>
          </p:cNvPr>
          <p:cNvPicPr>
            <a:picLocks noChangeAspect="1"/>
          </p:cNvPicPr>
          <p:nvPr/>
        </p:nvPicPr>
        <p:blipFill>
          <a:blip r:embed="rId4"/>
          <a:stretch>
            <a:fillRect/>
          </a:stretch>
        </p:blipFill>
        <p:spPr>
          <a:xfrm>
            <a:off x="7048500" y="365126"/>
            <a:ext cx="2095500" cy="2095500"/>
          </a:xfrm>
          <a:prstGeom prst="rect">
            <a:avLst/>
          </a:prstGeom>
        </p:spPr>
      </p:pic>
    </p:spTree>
    <p:extLst>
      <p:ext uri="{BB962C8B-B14F-4D97-AF65-F5344CB8AC3E}">
        <p14:creationId xmlns:p14="http://schemas.microsoft.com/office/powerpoint/2010/main" val="150431049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77D45-7AF5-439B-B4AE-0C95F6B91028}"/>
              </a:ext>
            </a:extLst>
          </p:cNvPr>
          <p:cNvSpPr>
            <a:spLocks noGrp="1"/>
          </p:cNvSpPr>
          <p:nvPr>
            <p:ph type="title"/>
          </p:nvPr>
        </p:nvSpPr>
        <p:spPr>
          <a:xfrm>
            <a:off x="628650" y="365126"/>
            <a:ext cx="6137910" cy="1325563"/>
          </a:xfrm>
        </p:spPr>
        <p:txBody>
          <a:bodyPr/>
          <a:lstStyle/>
          <a:p>
            <a:pPr algn="ctr"/>
            <a:r>
              <a:rPr lang="en-GB" dirty="0">
                <a:solidFill>
                  <a:srgbClr val="FFFF00"/>
                </a:solidFill>
                <a:latin typeface="Cooper Black" panose="0208090404030B020404" pitchFamily="18" charset="0"/>
              </a:rPr>
              <a:t>Nell Irvin Painter on Sojourner Truth </a:t>
            </a:r>
          </a:p>
        </p:txBody>
      </p:sp>
      <p:pic>
        <p:nvPicPr>
          <p:cNvPr id="4" name="Content Placeholder 3">
            <a:extLst>
              <a:ext uri="{FF2B5EF4-FFF2-40B4-BE49-F238E27FC236}">
                <a16:creationId xmlns:a16="http://schemas.microsoft.com/office/drawing/2014/main" id="{291B4E01-98E8-429E-AB5D-F2DBEF1C94E2}"/>
              </a:ext>
            </a:extLst>
          </p:cNvPr>
          <p:cNvPicPr>
            <a:picLocks noGrp="1" noChangeAspect="1"/>
          </p:cNvPicPr>
          <p:nvPr>
            <p:ph idx="1"/>
          </p:nvPr>
        </p:nvPicPr>
        <p:blipFill>
          <a:blip r:embed="rId2"/>
          <a:stretch>
            <a:fillRect/>
          </a:stretch>
        </p:blipFill>
        <p:spPr>
          <a:xfrm>
            <a:off x="7048500" y="365126"/>
            <a:ext cx="2095500" cy="2095500"/>
          </a:xfrm>
          <a:prstGeom prst="rect">
            <a:avLst/>
          </a:prstGeom>
        </p:spPr>
      </p:pic>
      <p:sp>
        <p:nvSpPr>
          <p:cNvPr id="5" name="Content Placeholder 2">
            <a:extLst>
              <a:ext uri="{FF2B5EF4-FFF2-40B4-BE49-F238E27FC236}">
                <a16:creationId xmlns:a16="http://schemas.microsoft.com/office/drawing/2014/main" id="{4783C79D-CC5F-460C-B903-7DDFF97BBBF8}"/>
              </a:ext>
            </a:extLst>
          </p:cNvPr>
          <p:cNvSpPr txBox="1">
            <a:spLocks/>
          </p:cNvSpPr>
          <p:nvPr/>
        </p:nvSpPr>
        <p:spPr>
          <a:xfrm>
            <a:off x="161925" y="1897380"/>
            <a:ext cx="6137910" cy="398247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GB" sz="2400" dirty="0"/>
              <a:t>This photo shows no landscape or interior, and the props -knitting, a book, and a vase full of flowers on a table -are simplified into tokens of leisure and feminine </a:t>
            </a:r>
            <a:r>
              <a:rPr lang="en-GB" sz="2400" dirty="0" err="1"/>
              <a:t>genility</a:t>
            </a:r>
            <a:r>
              <a:rPr lang="en-GB" sz="2400" dirty="0"/>
              <a:t>.  … [Truth] wears expertly tailored clothing made of handsome, substantial material, the black and white she </a:t>
            </a:r>
            <a:r>
              <a:rPr lang="en-GB" sz="2400" dirty="0" err="1"/>
              <a:t>favored</a:t>
            </a:r>
            <a:r>
              <a:rPr lang="en-GB" sz="2400" dirty="0"/>
              <a:t> for public speaking. g. In several portraits she is dressed in the Quaker-style  clothing that feminist and antislavery lecturers wore to distinguish themselves from  showily dressed actresses, who were not respectable figure … she presents the image of a respectable, middle-class matron. </a:t>
            </a:r>
          </a:p>
          <a:p>
            <a:pPr algn="r">
              <a:buFontTx/>
              <a:buChar char="-"/>
            </a:pPr>
            <a:r>
              <a:rPr lang="en-GB" sz="2400" dirty="0"/>
              <a:t>Painter</a:t>
            </a:r>
            <a:r>
              <a:rPr lang="en-GB" sz="1800" dirty="0"/>
              <a:t>, ‘Representing Truth,’ pp. 483—485.</a:t>
            </a:r>
          </a:p>
          <a:p>
            <a:pPr marL="0" indent="0" algn="just">
              <a:buNone/>
            </a:pPr>
            <a:endParaRPr lang="en-GB" sz="1800" dirty="0"/>
          </a:p>
          <a:p>
            <a:pPr>
              <a:buFontTx/>
              <a:buChar char="-"/>
            </a:pPr>
            <a:endParaRPr lang="en-GB" sz="1800" dirty="0"/>
          </a:p>
          <a:p>
            <a:pPr marL="0" indent="0">
              <a:buNone/>
            </a:pPr>
            <a:endParaRPr lang="en-GB" sz="2400" dirty="0"/>
          </a:p>
        </p:txBody>
      </p:sp>
      <p:pic>
        <p:nvPicPr>
          <p:cNvPr id="3" name="Picture 2">
            <a:extLst>
              <a:ext uri="{FF2B5EF4-FFF2-40B4-BE49-F238E27FC236}">
                <a16:creationId xmlns:a16="http://schemas.microsoft.com/office/drawing/2014/main" id="{CA07D392-8288-460F-90B6-D1865CF252F9}"/>
              </a:ext>
            </a:extLst>
          </p:cNvPr>
          <p:cNvPicPr>
            <a:picLocks noChangeAspect="1"/>
          </p:cNvPicPr>
          <p:nvPr/>
        </p:nvPicPr>
        <p:blipFill>
          <a:blip r:embed="rId3"/>
          <a:stretch>
            <a:fillRect/>
          </a:stretch>
        </p:blipFill>
        <p:spPr>
          <a:xfrm>
            <a:off x="7048500" y="2989641"/>
            <a:ext cx="2095500" cy="3301689"/>
          </a:xfrm>
          <a:prstGeom prst="rect">
            <a:avLst/>
          </a:prstGeom>
        </p:spPr>
      </p:pic>
    </p:spTree>
    <p:extLst>
      <p:ext uri="{BB962C8B-B14F-4D97-AF65-F5344CB8AC3E}">
        <p14:creationId xmlns:p14="http://schemas.microsoft.com/office/powerpoint/2010/main" val="286679377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77D45-7AF5-439B-B4AE-0C95F6B91028}"/>
              </a:ext>
            </a:extLst>
          </p:cNvPr>
          <p:cNvSpPr>
            <a:spLocks noGrp="1"/>
          </p:cNvSpPr>
          <p:nvPr>
            <p:ph type="title"/>
          </p:nvPr>
        </p:nvSpPr>
        <p:spPr>
          <a:xfrm>
            <a:off x="628650" y="365126"/>
            <a:ext cx="6137910" cy="1325563"/>
          </a:xfrm>
        </p:spPr>
        <p:txBody>
          <a:bodyPr/>
          <a:lstStyle/>
          <a:p>
            <a:pPr algn="ctr"/>
            <a:r>
              <a:rPr lang="en-GB" dirty="0">
                <a:solidFill>
                  <a:srgbClr val="FFFF00"/>
                </a:solidFill>
                <a:latin typeface="Cooper Black" panose="0208090404030B020404" pitchFamily="18" charset="0"/>
              </a:rPr>
              <a:t>Nell Irvin Painter on Sojourner Truth </a:t>
            </a:r>
          </a:p>
        </p:txBody>
      </p:sp>
      <p:pic>
        <p:nvPicPr>
          <p:cNvPr id="4" name="Content Placeholder 3">
            <a:extLst>
              <a:ext uri="{FF2B5EF4-FFF2-40B4-BE49-F238E27FC236}">
                <a16:creationId xmlns:a16="http://schemas.microsoft.com/office/drawing/2014/main" id="{291B4E01-98E8-429E-AB5D-F2DBEF1C94E2}"/>
              </a:ext>
            </a:extLst>
          </p:cNvPr>
          <p:cNvPicPr>
            <a:picLocks noGrp="1" noChangeAspect="1"/>
          </p:cNvPicPr>
          <p:nvPr>
            <p:ph idx="1"/>
          </p:nvPr>
        </p:nvPicPr>
        <p:blipFill>
          <a:blip r:embed="rId2"/>
          <a:stretch>
            <a:fillRect/>
          </a:stretch>
        </p:blipFill>
        <p:spPr>
          <a:xfrm>
            <a:off x="7048500" y="365126"/>
            <a:ext cx="2095500" cy="2095500"/>
          </a:xfrm>
          <a:prstGeom prst="rect">
            <a:avLst/>
          </a:prstGeom>
        </p:spPr>
      </p:pic>
      <p:sp>
        <p:nvSpPr>
          <p:cNvPr id="5" name="Content Placeholder 2">
            <a:extLst>
              <a:ext uri="{FF2B5EF4-FFF2-40B4-BE49-F238E27FC236}">
                <a16:creationId xmlns:a16="http://schemas.microsoft.com/office/drawing/2014/main" id="{4783C79D-CC5F-460C-B903-7DDFF97BBBF8}"/>
              </a:ext>
            </a:extLst>
          </p:cNvPr>
          <p:cNvSpPr txBox="1">
            <a:spLocks/>
          </p:cNvSpPr>
          <p:nvPr/>
        </p:nvSpPr>
        <p:spPr>
          <a:xfrm>
            <a:off x="161925" y="1897380"/>
            <a:ext cx="6137910" cy="398247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GB" sz="3600" dirty="0"/>
              <a:t>The original caption, "I Sell the Shadow to Support the Substance. SOJOURNER TRUTH," explains the photograph's fund-raising function and is as much a part of the rhetoric of the image as the portrait itself. </a:t>
            </a:r>
          </a:p>
        </p:txBody>
      </p:sp>
      <p:pic>
        <p:nvPicPr>
          <p:cNvPr id="3" name="Picture 2">
            <a:extLst>
              <a:ext uri="{FF2B5EF4-FFF2-40B4-BE49-F238E27FC236}">
                <a16:creationId xmlns:a16="http://schemas.microsoft.com/office/drawing/2014/main" id="{CA07D392-8288-460F-90B6-D1865CF252F9}"/>
              </a:ext>
            </a:extLst>
          </p:cNvPr>
          <p:cNvPicPr>
            <a:picLocks noChangeAspect="1"/>
          </p:cNvPicPr>
          <p:nvPr/>
        </p:nvPicPr>
        <p:blipFill>
          <a:blip r:embed="rId3"/>
          <a:stretch>
            <a:fillRect/>
          </a:stretch>
        </p:blipFill>
        <p:spPr>
          <a:xfrm>
            <a:off x="7048500" y="2989641"/>
            <a:ext cx="2095500" cy="3301689"/>
          </a:xfrm>
          <a:prstGeom prst="rect">
            <a:avLst/>
          </a:prstGeom>
        </p:spPr>
      </p:pic>
    </p:spTree>
    <p:extLst>
      <p:ext uri="{BB962C8B-B14F-4D97-AF65-F5344CB8AC3E}">
        <p14:creationId xmlns:p14="http://schemas.microsoft.com/office/powerpoint/2010/main" val="382169623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91B4E01-98E8-429E-AB5D-F2DBEF1C94E2}"/>
              </a:ext>
            </a:extLst>
          </p:cNvPr>
          <p:cNvPicPr>
            <a:picLocks noGrp="1" noChangeAspect="1"/>
          </p:cNvPicPr>
          <p:nvPr>
            <p:ph idx="1"/>
          </p:nvPr>
        </p:nvPicPr>
        <p:blipFill>
          <a:blip r:embed="rId2"/>
          <a:stretch>
            <a:fillRect/>
          </a:stretch>
        </p:blipFill>
        <p:spPr>
          <a:xfrm>
            <a:off x="7048500" y="365126"/>
            <a:ext cx="2095500" cy="2095500"/>
          </a:xfrm>
          <a:prstGeom prst="rect">
            <a:avLst/>
          </a:prstGeom>
        </p:spPr>
      </p:pic>
      <p:sp>
        <p:nvSpPr>
          <p:cNvPr id="5" name="Content Placeholder 2">
            <a:extLst>
              <a:ext uri="{FF2B5EF4-FFF2-40B4-BE49-F238E27FC236}">
                <a16:creationId xmlns:a16="http://schemas.microsoft.com/office/drawing/2014/main" id="{4783C79D-CC5F-460C-B903-7DDFF97BBBF8}"/>
              </a:ext>
            </a:extLst>
          </p:cNvPr>
          <p:cNvSpPr txBox="1">
            <a:spLocks/>
          </p:cNvSpPr>
          <p:nvPr/>
        </p:nvSpPr>
        <p:spPr>
          <a:xfrm>
            <a:off x="346710" y="365126"/>
            <a:ext cx="6137910" cy="592620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GB" sz="2000" dirty="0"/>
              <a:t>Sojourner Truth was willing to use the resources offered by popular culture to replicate and distribute representations of herself for her material support, and she did need the money. A slave until she was thirty, Isabella was destitute when she entered life as a free woman in 1827. She worked at ill-paid household </a:t>
            </a:r>
            <a:r>
              <a:rPr lang="en-GB" sz="2000" dirty="0" err="1"/>
              <a:t>labor</a:t>
            </a:r>
            <a:r>
              <a:rPr lang="en-GB" sz="2000" dirty="0"/>
              <a:t> in New York City until she became Sojourner Truth in 1843. Yet after the 1850 publication of her Narrative, she managed to buy a house in Northampton in 1850, a house in Harmonia, Michigan, in 1856, and a house in Battle Creek, Michigan, in the 1860s, in which she died in 1883. With the exception of $390 that the Freedmen's Bureau paid her for relief work in Washington after the Civil War, </a:t>
            </a:r>
            <a:r>
              <a:rPr lang="en-GB" sz="2000" dirty="0">
                <a:solidFill>
                  <a:srgbClr val="FFFF00"/>
                </a:solidFill>
              </a:rPr>
              <a:t>her means of support were the proceeds from the sale of her book and her "shadows" and donations from her reform-minded audiences and supporters</a:t>
            </a:r>
            <a:r>
              <a:rPr lang="en-GB" sz="2000" dirty="0"/>
              <a:t>. Considering the poverty in which masses of freed people and working women remained in the mid- nineteenth century, her persona - as embodied in these objects - proved remunerative.</a:t>
            </a:r>
          </a:p>
          <a:p>
            <a:pPr algn="r">
              <a:buFontTx/>
              <a:buChar char="-"/>
            </a:pPr>
            <a:r>
              <a:rPr lang="en-GB" sz="1800" dirty="0"/>
              <a:t>Painter, ‘Representing Truth,’ p. 487.</a:t>
            </a:r>
          </a:p>
        </p:txBody>
      </p:sp>
      <p:pic>
        <p:nvPicPr>
          <p:cNvPr id="3" name="Picture 2">
            <a:extLst>
              <a:ext uri="{FF2B5EF4-FFF2-40B4-BE49-F238E27FC236}">
                <a16:creationId xmlns:a16="http://schemas.microsoft.com/office/drawing/2014/main" id="{CA07D392-8288-460F-90B6-D1865CF252F9}"/>
              </a:ext>
            </a:extLst>
          </p:cNvPr>
          <p:cNvPicPr>
            <a:picLocks noChangeAspect="1"/>
          </p:cNvPicPr>
          <p:nvPr/>
        </p:nvPicPr>
        <p:blipFill>
          <a:blip r:embed="rId3"/>
          <a:stretch>
            <a:fillRect/>
          </a:stretch>
        </p:blipFill>
        <p:spPr>
          <a:xfrm>
            <a:off x="7048500" y="2989641"/>
            <a:ext cx="2095500" cy="3301689"/>
          </a:xfrm>
          <a:prstGeom prst="rect">
            <a:avLst/>
          </a:prstGeom>
        </p:spPr>
      </p:pic>
      <p:sp>
        <p:nvSpPr>
          <p:cNvPr id="7" name="Title 6">
            <a:extLst>
              <a:ext uri="{FF2B5EF4-FFF2-40B4-BE49-F238E27FC236}">
                <a16:creationId xmlns:a16="http://schemas.microsoft.com/office/drawing/2014/main" id="{750B61E8-D595-42E4-A03E-46597BAB305D}"/>
              </a:ext>
            </a:extLst>
          </p:cNvPr>
          <p:cNvSpPr>
            <a:spLocks noGrp="1"/>
          </p:cNvSpPr>
          <p:nvPr>
            <p:ph type="title"/>
          </p:nvPr>
        </p:nvSpPr>
        <p:spPr/>
        <p:txBody>
          <a:bodyPr/>
          <a:lstStyle/>
          <a:p>
            <a:endParaRPr lang="en-GB" dirty="0"/>
          </a:p>
        </p:txBody>
      </p:sp>
    </p:spTree>
    <p:extLst>
      <p:ext uri="{BB962C8B-B14F-4D97-AF65-F5344CB8AC3E}">
        <p14:creationId xmlns:p14="http://schemas.microsoft.com/office/powerpoint/2010/main" val="213738638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oper Black" panose="0208090404030B020404" pitchFamily="18" charset="0"/>
              </a:rPr>
              <a:t>Restoring Truth’s Voice</a:t>
            </a:r>
          </a:p>
        </p:txBody>
      </p:sp>
      <p:sp>
        <p:nvSpPr>
          <p:cNvPr id="6" name="Content Placeholder 5">
            <a:extLst>
              <a:ext uri="{FF2B5EF4-FFF2-40B4-BE49-F238E27FC236}">
                <a16:creationId xmlns:a16="http://schemas.microsoft.com/office/drawing/2014/main" id="{E689F1CB-0D1D-4251-8C8B-D7ACD5594DA0}"/>
              </a:ext>
            </a:extLst>
          </p:cNvPr>
          <p:cNvSpPr>
            <a:spLocks noGrp="1"/>
          </p:cNvSpPr>
          <p:nvPr>
            <p:ph idx="1"/>
          </p:nvPr>
        </p:nvSpPr>
        <p:spPr/>
        <p:txBody>
          <a:bodyPr/>
          <a:lstStyle/>
          <a:p>
            <a:endParaRPr lang="en-GB"/>
          </a:p>
        </p:txBody>
      </p:sp>
      <p:pic>
        <p:nvPicPr>
          <p:cNvPr id="8" name="Picture 7">
            <a:extLst>
              <a:ext uri="{FF2B5EF4-FFF2-40B4-BE49-F238E27FC236}">
                <a16:creationId xmlns:a16="http://schemas.microsoft.com/office/drawing/2014/main" id="{61BC8AE0-75D6-427C-9531-BF372EFE8174}"/>
              </a:ext>
            </a:extLst>
          </p:cNvPr>
          <p:cNvPicPr>
            <a:picLocks noChangeAspect="1"/>
          </p:cNvPicPr>
          <p:nvPr/>
        </p:nvPicPr>
        <p:blipFill rotWithShape="1">
          <a:blip r:embed="rId2"/>
          <a:srcRect l="13947" t="18169" r="10789" b="2151"/>
          <a:stretch/>
        </p:blipFill>
        <p:spPr>
          <a:xfrm>
            <a:off x="1034715" y="1401933"/>
            <a:ext cx="6882064" cy="4351338"/>
          </a:xfrm>
          <a:prstGeom prst="rect">
            <a:avLst/>
          </a:prstGeom>
        </p:spPr>
      </p:pic>
    </p:spTree>
    <p:extLst>
      <p:ext uri="{BB962C8B-B14F-4D97-AF65-F5344CB8AC3E}">
        <p14:creationId xmlns:p14="http://schemas.microsoft.com/office/powerpoint/2010/main" val="419334927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oper Black" panose="0208090404030B020404" pitchFamily="18" charset="0"/>
              </a:rPr>
              <a:t>Restoring Truth’s Voice</a:t>
            </a:r>
          </a:p>
        </p:txBody>
      </p:sp>
      <p:sp>
        <p:nvSpPr>
          <p:cNvPr id="6" name="Content Placeholder 5">
            <a:extLst>
              <a:ext uri="{FF2B5EF4-FFF2-40B4-BE49-F238E27FC236}">
                <a16:creationId xmlns:a16="http://schemas.microsoft.com/office/drawing/2014/main" id="{359EA1ED-F545-44DF-9DD9-B55FF6C33713}"/>
              </a:ext>
            </a:extLst>
          </p:cNvPr>
          <p:cNvSpPr>
            <a:spLocks noGrp="1"/>
          </p:cNvSpPr>
          <p:nvPr>
            <p:ph idx="1"/>
          </p:nvPr>
        </p:nvSpPr>
        <p:spPr/>
        <p:txBody>
          <a:bodyPr/>
          <a:lstStyle/>
          <a:p>
            <a:endParaRPr lang="en-GB" dirty="0"/>
          </a:p>
        </p:txBody>
      </p:sp>
      <p:pic>
        <p:nvPicPr>
          <p:cNvPr id="4" name="Online Media 3" title="Sojourner Truth's &quot;Ain't I a woman&quot; speech read by Abby Carolina Irons. The original 1851 speech.">
            <a:hlinkClick r:id="" action="ppaction://media"/>
            <a:extLst>
              <a:ext uri="{FF2B5EF4-FFF2-40B4-BE49-F238E27FC236}">
                <a16:creationId xmlns:a16="http://schemas.microsoft.com/office/drawing/2014/main" id="{4A58D362-662A-45C5-AC0B-21453323EED3}"/>
              </a:ext>
            </a:extLst>
          </p:cNvPr>
          <p:cNvPicPr>
            <a:picLocks noRot="1" noChangeAspect="1"/>
          </p:cNvPicPr>
          <p:nvPr>
            <a:videoFile r:link="rId1"/>
          </p:nvPr>
        </p:nvPicPr>
        <p:blipFill>
          <a:blip r:embed="rId3"/>
          <a:stretch>
            <a:fillRect/>
          </a:stretch>
        </p:blipFill>
        <p:spPr>
          <a:xfrm>
            <a:off x="258010" y="1520323"/>
            <a:ext cx="8241841" cy="4656640"/>
          </a:xfrm>
          <a:prstGeom prst="rect">
            <a:avLst/>
          </a:prstGeom>
        </p:spPr>
      </p:pic>
    </p:spTree>
    <p:extLst>
      <p:ext uri="{BB962C8B-B14F-4D97-AF65-F5344CB8AC3E}">
        <p14:creationId xmlns:p14="http://schemas.microsoft.com/office/powerpoint/2010/main" val="3257242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620</TotalTime>
  <Words>7586</Words>
  <Application>Microsoft Office PowerPoint</Application>
  <PresentationFormat>On-screen Show (4:3)</PresentationFormat>
  <Paragraphs>557</Paragraphs>
  <Slides>72</Slides>
  <Notes>29</Notes>
  <HiddenSlides>0</HiddenSlides>
  <MMClips>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72</vt:i4>
      </vt:variant>
    </vt:vector>
  </HeadingPairs>
  <TitlesOfParts>
    <vt:vector size="77" baseType="lpstr">
      <vt:lpstr>Arial</vt:lpstr>
      <vt:lpstr>Calibri</vt:lpstr>
      <vt:lpstr>Calibri Light</vt:lpstr>
      <vt:lpstr>Cooper Black</vt:lpstr>
      <vt:lpstr>Office Theme</vt:lpstr>
      <vt:lpstr>HPHI5006, 6006 Routes &amp; Roots of the Black Atlantic   Lecture 14: Cultures of the Civil Rights Movement    Part One:  African Americans and the Vietnam War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HPHI5006, 6006 Routes &amp; Roots of the Black Atlantic   Lecture 14: Cultures of the Civil Rights Movement    Part Two:  The Revolt of the Black Athlete    </vt:lpstr>
      <vt:lpstr>PowerPoint Presentation</vt:lpstr>
      <vt:lpstr>PowerPoint Presentation</vt:lpstr>
      <vt:lpstr>PowerPoint Presentation</vt:lpstr>
      <vt:lpstr>PowerPoint Presentation</vt:lpstr>
      <vt:lpstr>  Muhammad Ali’s Comeback   1970 – boxing licence restored 1971 – US Supreme Court reversed conviction for draft evasion, upholding  Ali’s status as a conscientious objector </vt:lpstr>
      <vt:lpstr>PowerPoint Presentation</vt:lpstr>
      <vt:lpstr>George Foreman  1968 Olympic Heavyweight Champion (amateur)</vt:lpstr>
      <vt:lpstr>PowerPoint Presentation</vt:lpstr>
      <vt:lpstr>PowerPoint Presentation</vt:lpstr>
      <vt:lpstr>PowerPoint Presentation</vt:lpstr>
      <vt:lpstr>PowerPoint Presentation</vt:lpstr>
      <vt:lpstr>Mobutu Dictatorship</vt:lpstr>
      <vt:lpstr>Authenticité</vt:lpstr>
      <vt:lpstr>‘Rumble in the Jungle’ and ‘Back to Africa’ – Ali in Africa 1964</vt:lpstr>
      <vt:lpstr>PowerPoint Presentation</vt:lpstr>
      <vt:lpstr>‘Rumble in the Jungle’ as ‘Black Happening’ – Zaire 74 Concert</vt:lpstr>
      <vt:lpstr>PowerPoint Presentation</vt:lpstr>
      <vt:lpstr>PowerPoint Presentation</vt:lpstr>
      <vt:lpstr>HPHI5006, 6006 Routes &amp; Roots of the Black Atlantic   Lecture 14: Cultures of the Civil Rights Movement    Part Three:  Black Feminism      </vt:lpstr>
      <vt:lpstr>Sojourner Truth, ‘Ain’t I A Woman?’ (1851/1863) – speech at Women's Rights Convention, Akron, Ohio 29 May 1851</vt:lpstr>
      <vt:lpstr>Sojourner Truth (c. 1797—1883)</vt:lpstr>
      <vt:lpstr>PowerPoint Presentation</vt:lpstr>
      <vt:lpstr>PowerPoint Presentation</vt:lpstr>
      <vt:lpstr>Angela Davis</vt:lpstr>
      <vt:lpstr>Angela Davis in 13th</vt:lpstr>
      <vt:lpstr>bell hooks  </vt:lpstr>
      <vt:lpstr>bell hooks on Intersectionality</vt:lpstr>
      <vt:lpstr>Angela Davis on Black Feminism and Intersectionality (2006) Start at c. 2:00 </vt:lpstr>
      <vt:lpstr>PowerPoint Presentation</vt:lpstr>
      <vt:lpstr>Critique of Second Wave Feminism</vt:lpstr>
      <vt:lpstr>Black Women and Feminism</vt:lpstr>
      <vt:lpstr>PowerPoint Presentation</vt:lpstr>
      <vt:lpstr>PowerPoint Presentation</vt:lpstr>
      <vt:lpstr>PowerPoint Presentation</vt:lpstr>
      <vt:lpstr>Betty Shabazz (1934—1997)</vt:lpstr>
      <vt:lpstr>Sojourner Truth, ‘Ain’t I A Woman?’ (1851/1863)</vt:lpstr>
      <vt:lpstr>PowerPoint Presentation</vt:lpstr>
      <vt:lpstr>bell hooks on Sojourner Truth</vt:lpstr>
      <vt:lpstr>bell hooks on Sojourner Truth</vt:lpstr>
      <vt:lpstr>BUT …  </vt:lpstr>
      <vt:lpstr>BUT …  Did Sojourner Truth actually say ‘Ain’t I A Woman’?</vt:lpstr>
      <vt:lpstr>PowerPoint Presentation</vt:lpstr>
      <vt:lpstr>PowerPoint Presentation</vt:lpstr>
      <vt:lpstr>PowerPoint Presentation</vt:lpstr>
      <vt:lpstr>Interpretive Dilemmas</vt:lpstr>
      <vt:lpstr>PowerPoint Presentation</vt:lpstr>
      <vt:lpstr>PowerPoint Presentation</vt:lpstr>
      <vt:lpstr>Civil War Era Cartes-de-Visite</vt:lpstr>
      <vt:lpstr>Nell Irvin Painter on Sojourner Truth </vt:lpstr>
      <vt:lpstr>Nell Irvin Painter on Sojourner Truth </vt:lpstr>
      <vt:lpstr>Nell Irvin Painter on Sojourner Truth </vt:lpstr>
      <vt:lpstr>PowerPoint Presentation</vt:lpstr>
      <vt:lpstr>Restoring Truth’s Voice</vt:lpstr>
      <vt:lpstr>Restoring Truth’s Voice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Alexander Scott</dc:creator>
  <cp:lastModifiedBy>Alexander Scott</cp:lastModifiedBy>
  <cp:revision>32</cp:revision>
  <cp:lastPrinted>2021-12-14T09:21:30Z</cp:lastPrinted>
  <dcterms:created xsi:type="dcterms:W3CDTF">2020-01-27T13:14:16Z</dcterms:created>
  <dcterms:modified xsi:type="dcterms:W3CDTF">2021-12-14T09:47:23Z</dcterms:modified>
</cp:coreProperties>
</file>