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A165E3F-F052-2531-4762-26B7A406843F}" v="394" dt="2022-11-18T10:15:20.33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0" d="100"/>
          <a:sy n="110" d="100"/>
        </p:scale>
        <p:origin x="576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microsoft.com/office/2015/10/relationships/revisionInfo" Target="revisionInfo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9D6844-2354-BD81-969C-C16119C481B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22D201-1D1B-3FFC-69B2-EB4ED7EA27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78F6F7-10BD-579C-5A68-1B2BF2EA78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7163A8-C9E9-5DD8-C64A-BD31FFB765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0E4463-6CFC-92D0-EECE-90207E5430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45197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DD0DC9-5411-C603-82E7-C390C0851F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4E4AD1-D800-8E76-1471-C85BCDF7A0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0E5577-F39C-8666-4297-31BA578E13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A3D223-B96B-C6C0-0941-BD52CC6052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032D71-16E4-9394-5A8E-C5898EBD6E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61844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93FDBA-007A-0AF5-728E-DE75F9507D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C3CC636-FFED-F490-3EAF-6D35205596B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956E7A-3917-3D36-30A9-E5E1588995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CDA6A0-0DAA-75EF-678F-84BD59C93A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0F63C9-C772-8639-E9E9-D5402E1B21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20505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C91C72-01C9-B046-6E19-91809633D6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E1E508-1132-AF52-A36F-A7E6C54E0A1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C011DE9-1F43-9A05-C9F8-226176E972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4ED8FA0-AF68-A910-5856-040350AF9B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2AC9DCE-C34B-DA66-C194-60B8D33B15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500FDC5-9357-D80E-826F-D2D71980A9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12445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AA397B-FC06-CCAA-9BA0-43BD38B71E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F13754-17EF-987C-9229-8D7E1A90E91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8BC2B61-31C4-2AD3-1472-5B633C1E397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1D3B553-30F0-8B89-131C-1261978C853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94F0807-6B31-F57B-DFE9-5B79383718C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C533157-507D-E8CE-1DD8-B5A5DE3E98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E6D7295-CB91-19F6-1A81-49C488D5B0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09B9C8C-4F20-9FE7-354D-729E0A4853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04042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B2AD66-AB51-0DB7-7A24-4E31CBFB45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C55DE8-1C89-E019-1983-50A326CFA1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8E0586-12E0-6BE1-5CC9-614FBB0A3B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9C0B83-05F6-E263-7119-02812CE635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41547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4947141-255F-7EFF-B978-C27FB6DD82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447C307-59CB-4619-744D-D8E6750AA7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D038227-C094-1C49-FB2B-C8492F097B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3138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665BF0-7981-C6E7-65A3-CF5A4E50E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F8D754-8B47-F8F0-C33A-8C0BCA6597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E4F6667-4851-C600-7712-A1C9645177C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4CE311-D3E8-24C4-08AD-0381E9D80F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230208-596E-7EA0-6A50-6E975461E0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1097B9-7985-BB6C-3483-A932DD6935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26246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27B7A8-7FA8-929E-EE85-8CF3A35BE8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9A46660-CD1A-FD31-009F-97C415A23D1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07FA5E4-F449-2100-E1E6-FF2290E4A6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09408B-2D13-7362-CC69-3978D58F10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57F789-E811-2ABC-03F7-3172A95782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0D215B-35BA-F140-7EF6-E3447327B1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27653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AA5A5D-02BB-7460-8B64-E8E4462933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5B24EE6-5B9A-FAFC-F411-F4E5ADA1C98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88D8F0-69E3-CCC6-3C0C-117939DC88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834B52-B73A-8414-0E3B-23022B2A6B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9299C4-0AB1-9337-96EE-4927BC7933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03294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59A1150-6C44-03AC-5EAD-E9A1B1BDF33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505C425-E3A2-91B7-C104-11E37727D50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29F482-2DD4-4E56-6F09-308CEED08C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19A4C0-FFFC-4042-70CA-29689499C4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EDB0C4-78F3-5A72-F22D-1B1D879ADE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10830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D5C03CE-F35F-1852-78A2-6640640638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22CF9A-393F-DAEB-E538-96B62864A34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80CA06-A360-4128-211A-67B533CD3E4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945BBB-A368-42D0-86B2-C648EFAF0C02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71D167-5C4E-B381-AD84-D953B1D098E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450DD1-6CB7-4803-24F0-0AB102F2398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56638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852289-16BF-DDB0-67AE-0D15C708180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Learning in Digital Era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066CF24-66C5-2B3D-5308-D403790FC1B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Mihai – Sergiu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Varzare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- 2217294</a:t>
            </a:r>
          </a:p>
        </p:txBody>
      </p:sp>
    </p:spTree>
    <p:extLst>
      <p:ext uri="{BB962C8B-B14F-4D97-AF65-F5344CB8AC3E}">
        <p14:creationId xmlns:p14="http://schemas.microsoft.com/office/powerpoint/2010/main" val="3117176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0685C930-5FA8-591C-84CD-39F47914302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03432586"/>
              </p:ext>
            </p:extLst>
          </p:nvPr>
        </p:nvGraphicFramePr>
        <p:xfrm>
          <a:off x="286623" y="283439"/>
          <a:ext cx="11618749" cy="649732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936458">
                  <a:extLst>
                    <a:ext uri="{9D8B030D-6E8A-4147-A177-3AD203B41FA5}">
                      <a16:colId xmlns:a16="http://schemas.microsoft.com/office/drawing/2014/main" val="4227390396"/>
                    </a:ext>
                  </a:extLst>
                </a:gridCol>
                <a:gridCol w="1914525">
                  <a:extLst>
                    <a:ext uri="{9D8B030D-6E8A-4147-A177-3AD203B41FA5}">
                      <a16:colId xmlns:a16="http://schemas.microsoft.com/office/drawing/2014/main" val="4196001913"/>
                    </a:ext>
                  </a:extLst>
                </a:gridCol>
                <a:gridCol w="1958392">
                  <a:extLst>
                    <a:ext uri="{9D8B030D-6E8A-4147-A177-3AD203B41FA5}">
                      <a16:colId xmlns:a16="http://schemas.microsoft.com/office/drawing/2014/main" val="232522430"/>
                    </a:ext>
                  </a:extLst>
                </a:gridCol>
                <a:gridCol w="1936458">
                  <a:extLst>
                    <a:ext uri="{9D8B030D-6E8A-4147-A177-3AD203B41FA5}">
                      <a16:colId xmlns:a16="http://schemas.microsoft.com/office/drawing/2014/main" val="1164623800"/>
                    </a:ext>
                  </a:extLst>
                </a:gridCol>
                <a:gridCol w="1936458">
                  <a:extLst>
                    <a:ext uri="{9D8B030D-6E8A-4147-A177-3AD203B41FA5}">
                      <a16:colId xmlns:a16="http://schemas.microsoft.com/office/drawing/2014/main" val="485981499"/>
                    </a:ext>
                  </a:extLst>
                </a:gridCol>
                <a:gridCol w="1936458">
                  <a:extLst>
                    <a:ext uri="{9D8B030D-6E8A-4147-A177-3AD203B41FA5}">
                      <a16:colId xmlns:a16="http://schemas.microsoft.com/office/drawing/2014/main" val="1990222692"/>
                    </a:ext>
                  </a:extLst>
                </a:gridCol>
              </a:tblGrid>
              <a:tr h="370839">
                <a:tc>
                  <a:txBody>
                    <a:bodyPr/>
                    <a:lstStyle/>
                    <a:p>
                      <a:pPr algn="l"/>
                      <a:r>
                        <a:rPr lang="en-GB" sz="12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What are your</a:t>
                      </a:r>
                    </a:p>
                    <a:p>
                      <a:pPr algn="l"/>
                      <a:r>
                        <a:rPr lang="en-GB" sz="12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long-term goals?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2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What are your specific</a:t>
                      </a:r>
                    </a:p>
                    <a:p>
                      <a:pPr algn="l"/>
                      <a:r>
                        <a:rPr lang="en-GB" sz="12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career goals?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2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What are the key skills</a:t>
                      </a:r>
                    </a:p>
                    <a:p>
                      <a:pPr algn="l"/>
                      <a:r>
                        <a:rPr lang="en-GB" sz="12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needed for each one</a:t>
                      </a:r>
                    </a:p>
                    <a:p>
                      <a:pPr algn="l"/>
                      <a:r>
                        <a:rPr lang="en-GB" sz="12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of your goals?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2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What skills do you</a:t>
                      </a:r>
                    </a:p>
                    <a:p>
                      <a:pPr algn="l"/>
                      <a:r>
                        <a:rPr lang="en-GB" sz="12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need to work on?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2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What actions are you</a:t>
                      </a:r>
                    </a:p>
                    <a:p>
                      <a:pPr algn="l"/>
                      <a:r>
                        <a:rPr lang="en-GB" sz="12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going to take?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2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When are you</a:t>
                      </a:r>
                    </a:p>
                    <a:p>
                      <a:pPr algn="l"/>
                      <a:r>
                        <a:rPr lang="en-GB" sz="12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going to complete</a:t>
                      </a:r>
                    </a:p>
                    <a:p>
                      <a:pPr algn="l"/>
                      <a:r>
                        <a:rPr lang="en-GB" sz="12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your training by?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03260562"/>
                  </a:ext>
                </a:extLst>
              </a:tr>
              <a:tr h="370840">
                <a:tc rowSpan="5">
                  <a:txBody>
                    <a:bodyPr/>
                    <a:lstStyle/>
                    <a:p>
                      <a:pPr algn="l"/>
                      <a:endParaRPr lang="en-GB" sz="12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algn="l"/>
                      <a:endParaRPr lang="en-GB" sz="12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algn="l"/>
                      <a:endParaRPr lang="en-GB" sz="12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algn="l"/>
                      <a:endParaRPr lang="en-GB" sz="12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algn="l"/>
                      <a:endParaRPr lang="en-GB" sz="12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algn="l"/>
                      <a:endParaRPr lang="en-GB" sz="12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algn="l"/>
                      <a:endParaRPr lang="en-GB" sz="12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algn="l"/>
                      <a:endParaRPr lang="en-GB" sz="12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algn="l"/>
                      <a:endParaRPr lang="en-GB" sz="12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algn="l"/>
                      <a:endParaRPr lang="en-GB" sz="12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algn="l"/>
                      <a:r>
                        <a:rPr lang="en-GB" sz="12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Open my own Company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200" b="0" i="0" kern="1200" dirty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Get a new certification or degree in tech.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28600" marR="0" lvl="0" indent="-2286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/>
                        <a:buChar char="Ø"/>
                        <a:tabLst/>
                        <a:defRPr/>
                      </a:pPr>
                      <a:r>
                        <a:rPr lang="en-GB" sz="12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Keep up to date at the chosen field</a:t>
                      </a:r>
                    </a:p>
                    <a:p>
                      <a:pPr marL="171450" marR="0" lvl="0" indent="-1714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Wingdings,Sans-Serif"/>
                        <a:buChar char="Ø"/>
                      </a:pPr>
                      <a:r>
                        <a:rPr lang="en-GB" sz="1200" b="0" i="0" u="none" strike="noStrike" noProof="0" dirty="0">
                          <a:solidFill>
                            <a:schemeClr val="dk1"/>
                          </a:solidFill>
                          <a:latin typeface="Times New Roman"/>
                        </a:rPr>
                        <a:t>Network Protocols</a:t>
                      </a:r>
                      <a:endParaRPr lang="en-US" sz="1200" b="0" i="0" u="none" strike="noStrike" noProof="0" dirty="0"/>
                    </a:p>
                    <a:p>
                      <a:pPr marL="171450" marR="0" lvl="0" indent="-1714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Wingdings,Sans-Serif"/>
                        <a:buChar char="Ø"/>
                      </a:pPr>
                      <a:r>
                        <a:rPr lang="en-GB" sz="1200" b="0" i="0" u="none" strike="noStrike" noProof="0" dirty="0">
                          <a:solidFill>
                            <a:schemeClr val="dk1"/>
                          </a:solidFill>
                          <a:latin typeface="Times New Roman"/>
                        </a:rPr>
                        <a:t>Network Model</a:t>
                      </a:r>
                      <a:endParaRPr lang="en-US" sz="1200" b="0" i="0" u="none" strike="noStrike" noProof="0" dirty="0"/>
                    </a:p>
                    <a:p>
                      <a:pPr marL="171450" marR="0" lvl="0" indent="-1714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Wingdings,Sans-Serif"/>
                        <a:buChar char="Ø"/>
                      </a:pPr>
                      <a:r>
                        <a:rPr lang="en-GB" sz="1200" b="0" i="0" u="none" strike="noStrike" noProof="0" dirty="0">
                          <a:solidFill>
                            <a:schemeClr val="dk1"/>
                          </a:solidFill>
                          <a:latin typeface="Times New Roman"/>
                        </a:rPr>
                        <a:t>Ipv4</a:t>
                      </a:r>
                      <a:endParaRPr lang="en-US" sz="1200" b="0" i="0" u="none" strike="noStrike" noProof="0" dirty="0"/>
                    </a:p>
                    <a:p>
                      <a:pPr marL="171450" marR="0" lvl="0" indent="-1714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Wingdings,Sans-Serif"/>
                        <a:buChar char="Ø"/>
                      </a:pPr>
                      <a:r>
                        <a:rPr lang="en-GB" sz="1200" b="0" i="0" u="none" strike="noStrike" noProof="0" dirty="0">
                          <a:solidFill>
                            <a:schemeClr val="dk1"/>
                          </a:solidFill>
                          <a:latin typeface="Times New Roman"/>
                        </a:rPr>
                        <a:t>Troubleshooting</a:t>
                      </a:r>
                      <a:endParaRPr lang="en-US" sz="1200" b="0" i="0" u="none" strike="noStrike" noProof="0" dirty="0"/>
                    </a:p>
                    <a:p>
                      <a:pPr marL="171450" marR="0" lvl="0" indent="-1714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Wingdings,Sans-Serif"/>
                        <a:buChar char="Ø"/>
                      </a:pPr>
                      <a:r>
                        <a:rPr lang="en-GB" sz="1200" b="0" i="0" u="none" strike="noStrike" noProof="0" dirty="0">
                          <a:solidFill>
                            <a:schemeClr val="dk1"/>
                          </a:solidFill>
                          <a:latin typeface="Times New Roman"/>
                        </a:rPr>
                        <a:t>Linux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marR="0" lvl="0" indent="-1714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Ø"/>
                        <a:tabLst/>
                        <a:defRPr/>
                      </a:pPr>
                      <a:r>
                        <a:rPr lang="en-GB" sz="1200" b="0" i="0" kern="1200" dirty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Network Protocols[1]</a:t>
                      </a:r>
                    </a:p>
                    <a:p>
                      <a:pPr marL="171450" marR="0" lvl="0" indent="-1714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Ø"/>
                        <a:tabLst/>
                        <a:defRPr/>
                      </a:pPr>
                      <a:r>
                        <a:rPr lang="en-GB" sz="1200" b="0" i="0" kern="1200" dirty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Network Model[2]</a:t>
                      </a:r>
                    </a:p>
                    <a:p>
                      <a:pPr marL="171450" marR="0" lvl="0" indent="-1714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Ø"/>
                        <a:tabLst/>
                        <a:defRPr/>
                      </a:pPr>
                      <a:r>
                        <a:rPr lang="en-GB" sz="1200" b="0" i="0" kern="1200" dirty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Ipv4</a:t>
                      </a:r>
                    </a:p>
                    <a:p>
                      <a:pPr marL="171450" marR="0" lvl="0" indent="-1714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Ø"/>
                        <a:tabLst/>
                        <a:defRPr/>
                      </a:pPr>
                      <a:r>
                        <a:rPr lang="en-GB" sz="1200" b="0" i="0" kern="1200" dirty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Troubleshooting</a:t>
                      </a:r>
                    </a:p>
                    <a:p>
                      <a:pPr marL="171450" marR="0" lvl="0" indent="-1714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Ø"/>
                        <a:tabLst/>
                        <a:defRPr/>
                      </a:pPr>
                      <a:r>
                        <a:rPr lang="en-GB" sz="1200" b="0" i="0" kern="1200" dirty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Linux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marR="0" lvl="0" indent="-1714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/>
                        <a:buChar char="Ø"/>
                        <a:tabLst/>
                        <a:defRPr/>
                      </a:pPr>
                      <a:r>
                        <a:rPr lang="en-GB" sz="12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Learn and practice what I learn during the class</a:t>
                      </a:r>
                    </a:p>
                    <a:p>
                      <a:pPr marL="171450" marR="0" lvl="0" indent="-1714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/>
                        <a:buChar char="Ø"/>
                      </a:pPr>
                      <a:r>
                        <a:rPr lang="en-GB" sz="1200" dirty="0">
                          <a:latin typeface="Times New Roman"/>
                          <a:cs typeface="Times New Roman"/>
                        </a:rPr>
                        <a:t>Complete tech degree</a:t>
                      </a:r>
                    </a:p>
                    <a:p>
                      <a:pPr marL="171450" marR="0" lvl="0" indent="-1714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/>
                        <a:buChar char="Ø"/>
                      </a:pPr>
                      <a:r>
                        <a:rPr lang="en-GB" sz="1200" dirty="0">
                          <a:latin typeface="Times New Roman"/>
                          <a:cs typeface="Times New Roman"/>
                        </a:rPr>
                        <a:t>Technology certifications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200" dirty="0">
                          <a:latin typeface="Times New Roman"/>
                          <a:cs typeface="Times New Roman"/>
                        </a:rPr>
                        <a:t>3 years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40747298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lang="en-GB" sz="1200" b="0" i="0" kern="1200" dirty="0">
                          <a:solidFill>
                            <a:schemeClr val="dk1"/>
                          </a:solidFill>
                          <a:effectLst/>
                          <a:latin typeface="Times New Roman"/>
                          <a:ea typeface="+mn-ea"/>
                          <a:cs typeface="Times New Roman"/>
                        </a:rPr>
                        <a:t>Be an experienced manager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lvl="0" indent="-171450" algn="l">
                        <a:buFont typeface="Wingdings"/>
                        <a:buChar char="Ø"/>
                      </a:pPr>
                      <a:r>
                        <a:rPr lang="en-GB" sz="1200" b="0" i="0" u="none" strike="noStrike" noProof="0" dirty="0">
                          <a:solidFill>
                            <a:schemeClr val="dk1"/>
                          </a:solidFill>
                          <a:latin typeface="Times New Roman"/>
                        </a:rPr>
                        <a:t>Leadership</a:t>
                      </a:r>
                    </a:p>
                    <a:p>
                      <a:pPr marL="171450" lvl="0" indent="-171450" algn="l">
                        <a:buFont typeface="Wingdings"/>
                        <a:buChar char="Ø"/>
                      </a:pPr>
                      <a:r>
                        <a:rPr lang="en-GB" sz="1200" b="0" i="0" u="none" strike="noStrike" noProof="0" dirty="0">
                          <a:solidFill>
                            <a:schemeClr val="dk1"/>
                          </a:solidFill>
                          <a:latin typeface="Times New Roman"/>
                        </a:rPr>
                        <a:t>Attend tech workshop</a:t>
                      </a:r>
                    </a:p>
                    <a:p>
                      <a:pPr marL="171450" marR="0" lvl="0" indent="-1714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Wingdings"/>
                        <a:buChar char="Ø"/>
                      </a:pPr>
                      <a:r>
                        <a:rPr lang="en-GB" sz="1200" b="0" i="0" u="none" strike="noStrike" noProof="0" dirty="0">
                          <a:latin typeface="Times New Roman"/>
                        </a:rPr>
                        <a:t>Research </a:t>
                      </a:r>
                      <a:endParaRPr lang="en-US" sz="1200" b="0" i="0" u="none" strike="noStrike" noProof="0" dirty="0"/>
                    </a:p>
                    <a:p>
                      <a:pPr marL="171450" marR="0" lvl="0" indent="-1714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Wingdings"/>
                        <a:buChar char="Ø"/>
                      </a:pPr>
                      <a:r>
                        <a:rPr lang="en-GB" sz="1200" b="0" i="0" u="none" strike="noStrike" noProof="0" dirty="0">
                          <a:latin typeface="Times New Roman"/>
                        </a:rPr>
                        <a:t>Critical analysis</a:t>
                      </a:r>
                      <a:endParaRPr lang="en-GB" sz="1200" b="0" i="0" u="none" strike="noStrike" noProof="0" dirty="0"/>
                    </a:p>
                    <a:p>
                      <a:pPr marL="171450" marR="0" lvl="0" indent="-1714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Wingdings"/>
                        <a:buChar char="Ø"/>
                      </a:pPr>
                      <a:r>
                        <a:rPr lang="en-GB" sz="1200" b="0" i="0" u="none" strike="noStrike" noProof="0" dirty="0">
                          <a:latin typeface="Times New Roman"/>
                        </a:rPr>
                        <a:t>Time management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indent="-171450" algn="l">
                        <a:buFont typeface="Wingdings"/>
                        <a:buChar char="Ø"/>
                      </a:pPr>
                      <a:r>
                        <a:rPr lang="en-GB" sz="1200" dirty="0">
                          <a:latin typeface="Times New Roman"/>
                          <a:cs typeface="Times New Roman"/>
                        </a:rPr>
                        <a:t>Leadership</a:t>
                      </a:r>
                    </a:p>
                    <a:p>
                      <a:pPr marL="171450" lvl="0" indent="-171450" algn="l">
                        <a:buFont typeface="Wingdings"/>
                        <a:buChar char="Ø"/>
                      </a:pPr>
                      <a:r>
                        <a:rPr lang="en-GB" sz="1200" dirty="0">
                          <a:latin typeface="Times New Roman"/>
                          <a:cs typeface="Times New Roman"/>
                        </a:rPr>
                        <a:t>Time management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lvl="0" indent="-171450" algn="l">
                        <a:buFont typeface="Wingdings"/>
                        <a:buChar char="Ø"/>
                      </a:pPr>
                      <a:r>
                        <a:rPr lang="en-GB" sz="1200" b="0" i="0" u="none" strike="noStrike" noProof="0" dirty="0">
                          <a:solidFill>
                            <a:schemeClr val="dk1"/>
                          </a:solidFill>
                          <a:latin typeface="Times New Roman"/>
                        </a:rPr>
                        <a:t>Complete a leadership training course.</a:t>
                      </a:r>
                    </a:p>
                    <a:p>
                      <a:pPr marL="171450" lvl="0" indent="-171450" algn="l">
                        <a:buFont typeface="Wingdings"/>
                        <a:buChar char="Ø"/>
                      </a:pPr>
                      <a:r>
                        <a:rPr lang="en-GB" sz="1200" b="0" i="0" u="none" strike="noStrike" noProof="0" dirty="0">
                          <a:solidFill>
                            <a:schemeClr val="dk1"/>
                          </a:solidFill>
                          <a:latin typeface="Times New Roman"/>
                        </a:rPr>
                        <a:t>Complete a Time management course.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200" dirty="0">
                          <a:latin typeface="Times New Roman"/>
                          <a:cs typeface="Times New Roman"/>
                        </a:rPr>
                        <a:t> 6 months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96186249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Work at my company to become known worldwide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algn="l">
                        <a:buFont typeface="Wingdings" panose="05000000000000000000" pitchFamily="2" charset="2"/>
                        <a:buChar char="Ø"/>
                      </a:pPr>
                      <a:r>
                        <a:rPr lang="en-GB" sz="12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Cyber Security[3]</a:t>
                      </a:r>
                    </a:p>
                    <a:p>
                      <a:pPr marL="285750" indent="-285750" algn="l">
                        <a:buFont typeface="Wingdings" panose="05000000000000000000" pitchFamily="2" charset="2"/>
                        <a:buChar char="Ø"/>
                      </a:pPr>
                      <a:r>
                        <a:rPr lang="en-GB" sz="12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Web design</a:t>
                      </a:r>
                    </a:p>
                    <a:p>
                      <a:pPr marL="285750" indent="-285750" algn="l">
                        <a:buFont typeface="Wingdings" panose="05000000000000000000" pitchFamily="2" charset="2"/>
                        <a:buChar char="Ø"/>
                      </a:pPr>
                      <a:r>
                        <a:rPr lang="en-GB" sz="12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3D Design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algn="l">
                        <a:buFont typeface="Wingdings" panose="05000000000000000000" pitchFamily="2" charset="2"/>
                        <a:buChar char="Ø"/>
                      </a:pPr>
                      <a:r>
                        <a:rPr lang="en-GB" sz="12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Operating in Cyber Security</a:t>
                      </a:r>
                    </a:p>
                    <a:p>
                      <a:pPr marL="285750" indent="-285750" algn="l">
                        <a:buFont typeface="Wingdings" panose="05000000000000000000" pitchFamily="2" charset="2"/>
                        <a:buChar char="Ø"/>
                      </a:pPr>
                      <a:r>
                        <a:rPr lang="en-GB" sz="12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Operating in Web design</a:t>
                      </a:r>
                    </a:p>
                    <a:p>
                      <a:pPr marL="285750" indent="-285750" algn="l">
                        <a:buFont typeface="Wingdings" panose="05000000000000000000" pitchFamily="2" charset="2"/>
                        <a:buChar char="Ø"/>
                      </a:pPr>
                      <a:r>
                        <a:rPr lang="en-GB" sz="12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Operating in 3D Design[4]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indent="-171450" algn="l">
                        <a:buFont typeface="Wingdings" panose="05000000000000000000" pitchFamily="2" charset="2"/>
                        <a:buChar char="Ø"/>
                      </a:pPr>
                      <a:r>
                        <a:rPr lang="en-GB" sz="12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Learn more about Cyber Security and how to work in that field</a:t>
                      </a:r>
                    </a:p>
                    <a:p>
                      <a:pPr marL="171450" marR="0" lvl="0" indent="-1714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Ø"/>
                        <a:tabLst/>
                        <a:defRPr/>
                      </a:pPr>
                      <a:r>
                        <a:rPr lang="en-GB" sz="12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Practice more in Web Design</a:t>
                      </a:r>
                    </a:p>
                    <a:p>
                      <a:pPr marL="171450" marR="0" lvl="0" indent="-1714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Ø"/>
                        <a:tabLst/>
                        <a:defRPr/>
                      </a:pPr>
                      <a:r>
                        <a:rPr lang="en-GB" sz="12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Learn more about 3D Design and more different software to work with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2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2-3 years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11170691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200" b="0" i="0" kern="1200" dirty="0">
                        <a:solidFill>
                          <a:schemeClr val="dk1"/>
                        </a:solidFill>
                        <a:effectLst/>
                        <a:latin typeface="Times New Roman"/>
                        <a:ea typeface="+mn-ea"/>
                        <a:cs typeface="Times New Roman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b="1" i="0" kern="1200" dirty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Get recognised</a:t>
                      </a:r>
                      <a:r>
                        <a:rPr lang="en-GB" sz="1200" b="0" i="0" kern="1200" dirty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Ø"/>
                        <a:tabLst/>
                        <a:defRPr/>
                      </a:pPr>
                      <a:r>
                        <a:rPr lang="en-GB" sz="1200" b="0" i="0" kern="1200" dirty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Practice discipline[5]</a:t>
                      </a:r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Ø"/>
                        <a:tabLst/>
                        <a:defRPr/>
                      </a:pPr>
                      <a:r>
                        <a:rPr lang="en-GB" sz="1200" b="0" i="0" kern="1200" dirty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Learn to follow</a:t>
                      </a:r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Ø"/>
                        <a:tabLst/>
                        <a:defRPr/>
                      </a:pPr>
                      <a:r>
                        <a:rPr lang="en-GB" sz="1200" b="0" i="0" kern="1200" dirty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Develop situational awareness</a:t>
                      </a:r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Ø"/>
                        <a:tabLst/>
                        <a:defRPr/>
                      </a:pPr>
                      <a:r>
                        <a:rPr lang="en-GB" sz="1200" b="0" i="0" kern="1200" dirty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Empower your teammates[6]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200" b="0" i="0" kern="1200" dirty="0">
                        <a:solidFill>
                          <a:schemeClr val="dk1"/>
                        </a:solidFill>
                        <a:effectLst/>
                        <a:latin typeface="Times New Roman" panose="02020603050405020304" pitchFamily="18" charset="0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b="0" i="0" kern="1200" dirty="0">
                          <a:solidFill>
                            <a:schemeClr val="dk1"/>
                          </a:solidFill>
                          <a:effectLst/>
                          <a:latin typeface="Times New Roman"/>
                          <a:ea typeface="+mn-ea"/>
                          <a:cs typeface="Times New Roman"/>
                        </a:rPr>
                        <a:t>Develop my confidence, overcome challenges, make smarter decisions and </a:t>
                      </a:r>
                      <a:r>
                        <a:rPr lang="en-GB" sz="1200" b="1" i="0" kern="1200" dirty="0">
                          <a:solidFill>
                            <a:schemeClr val="dk1"/>
                          </a:solidFill>
                          <a:effectLst/>
                          <a:latin typeface="Times New Roman"/>
                          <a:ea typeface="+mn-ea"/>
                          <a:cs typeface="Times New Roman"/>
                        </a:rPr>
                        <a:t>get ahead in my career</a:t>
                      </a:r>
                      <a:r>
                        <a:rPr lang="en-GB" sz="1200" b="0" i="0" kern="1200" dirty="0">
                          <a:solidFill>
                            <a:schemeClr val="dk1"/>
                          </a:solidFill>
                          <a:effectLst/>
                          <a:latin typeface="Times New Roman"/>
                          <a:ea typeface="+mn-ea"/>
                          <a:cs typeface="Times New Roman"/>
                        </a:rPr>
                        <a:t>.[7]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2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6 months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30520642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pPr algn="l"/>
                      <a:endParaRPr lang="en-GB" sz="12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algn="l"/>
                      <a:endParaRPr lang="en-GB" sz="12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l"/>
                      <a:endParaRPr lang="en-GB" sz="12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2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l"/>
                      <a:endParaRPr lang="en-GB" sz="12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l"/>
                      <a:endParaRPr lang="en-GB" sz="12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276766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470107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F4B55C-076C-9BB1-E909-CEAE747602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E0FB5E-A107-942E-C251-8658773DCE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1200" b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[1] </a:t>
            </a:r>
            <a:r>
              <a:rPr lang="en-GB" sz="12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B. Randell, </a:t>
            </a:r>
            <a:r>
              <a:rPr lang="en-GB" sz="1200" i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Network protocols</a:t>
            </a:r>
            <a:r>
              <a:rPr lang="en-GB" sz="12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Newcastle upon Tyne, 1986. </a:t>
            </a:r>
          </a:p>
          <a:p>
            <a:pPr marL="0" indent="0">
              <a:buNone/>
            </a:pPr>
            <a:r>
              <a:rPr lang="en-GB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[2] </a:t>
            </a:r>
            <a:r>
              <a:rPr lang="en-GB" sz="12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O. </a:t>
            </a:r>
            <a:r>
              <a:rPr lang="en-GB" sz="12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Sinnen</a:t>
            </a:r>
            <a:r>
              <a:rPr lang="en-GB" sz="12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sz="1200" i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Task Scheduling for Parallel Systems</a:t>
            </a:r>
            <a:r>
              <a:rPr lang="en-GB" sz="12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Hoboken, NJ: Wiley-</a:t>
            </a:r>
            <a:r>
              <a:rPr lang="en-GB" sz="12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Interscience</a:t>
            </a:r>
            <a:r>
              <a:rPr lang="en-GB" sz="12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2007. </a:t>
            </a:r>
          </a:p>
          <a:p>
            <a:pPr marL="0" indent="0">
              <a:buNone/>
            </a:pPr>
            <a:r>
              <a:rPr lang="en-GB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[3] </a:t>
            </a:r>
            <a:r>
              <a:rPr lang="en-GB" sz="12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J. O. </a:t>
            </a:r>
            <a:r>
              <a:rPr lang="en-GB" sz="12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Padallan</a:t>
            </a:r>
            <a:r>
              <a:rPr lang="en-GB" sz="12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sz="1200" i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Cyber security</a:t>
            </a:r>
            <a:r>
              <a:rPr lang="en-GB" sz="12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Oakville, Ontario: </a:t>
            </a:r>
            <a:r>
              <a:rPr lang="en-GB" sz="12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Arcler</a:t>
            </a:r>
            <a:r>
              <a:rPr lang="en-GB" sz="12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Press, 2020. </a:t>
            </a:r>
          </a:p>
          <a:p>
            <a:pPr marL="0" indent="0">
              <a:buNone/>
            </a:pPr>
            <a:r>
              <a:rPr lang="en-GB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[4] </a:t>
            </a:r>
            <a:r>
              <a:rPr lang="en-GB" sz="12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J. Horvath and R. Cameron, </a:t>
            </a:r>
            <a:r>
              <a:rPr lang="en-GB" sz="1200" i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Mastering 3D printing in the classroom, library, and lab</a:t>
            </a:r>
            <a:r>
              <a:rPr lang="en-GB" sz="12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Berkeley, Calif: </a:t>
            </a:r>
            <a:r>
              <a:rPr lang="en-GB" sz="12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Apress</a:t>
            </a:r>
            <a:r>
              <a:rPr lang="en-GB" sz="12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2018. </a:t>
            </a:r>
            <a:endParaRPr lang="en-GB" sz="1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[5] </a:t>
            </a:r>
            <a:r>
              <a:rPr lang="en-GB" sz="12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F. Godrej, </a:t>
            </a:r>
            <a:r>
              <a:rPr lang="en-GB" sz="1200" i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Cosmopolitan political thought: Method, practice, discipline</a:t>
            </a:r>
            <a:r>
              <a:rPr lang="en-GB" sz="12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New York: Oxford University Press, 2011. </a:t>
            </a:r>
            <a:endParaRPr lang="en-GB" sz="1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[6]</a:t>
            </a:r>
            <a:r>
              <a:rPr lang="en-GB" sz="12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J. C. Maxwell, </a:t>
            </a:r>
            <a:r>
              <a:rPr lang="en-GB" sz="1200" i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The 17 indisputable laws of teamwork: Embrace them and empower your team</a:t>
            </a:r>
            <a:r>
              <a:rPr lang="en-GB" sz="12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Nashville, TN: Thomas Nelson, 2013. </a:t>
            </a:r>
            <a:endParaRPr lang="en-GB" sz="1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[7]</a:t>
            </a:r>
            <a:r>
              <a:rPr lang="en-GB" sz="12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T. Theobald, </a:t>
            </a:r>
            <a:r>
              <a:rPr lang="en-GB" sz="1200" i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Develop your presentation skills: How to inspire and inform with clarity and confidence</a:t>
            </a:r>
            <a:r>
              <a:rPr lang="en-GB" sz="12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London: Kogan Page, 2022. </a:t>
            </a:r>
          </a:p>
          <a:p>
            <a:pPr marL="0" indent="0">
              <a:buNone/>
            </a:pPr>
            <a:endParaRPr lang="en-GB" sz="1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3160131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34</TotalTime>
  <Words>400</Words>
  <Application>Microsoft Office PowerPoint</Application>
  <PresentationFormat>Widescreen</PresentationFormat>
  <Paragraphs>65</Paragraphs>
  <Slides>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Office Theme</vt:lpstr>
      <vt:lpstr>Learning in Digital Era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Learning in Digital Era</dc:title>
  <dc:creator>Muhammad Azeem Abbas</dc:creator>
  <cp:lastModifiedBy>Alina Teodor (2217381)</cp:lastModifiedBy>
  <cp:revision>46</cp:revision>
  <dcterms:created xsi:type="dcterms:W3CDTF">2022-07-21T09:53:39Z</dcterms:created>
  <dcterms:modified xsi:type="dcterms:W3CDTF">2022-11-18T10:15:23Z</dcterms:modified>
</cp:coreProperties>
</file>