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1"/>
  </p:notesMasterIdLst>
  <p:sldIdLst>
    <p:sldId id="256" r:id="rId2"/>
    <p:sldId id="257" r:id="rId3"/>
    <p:sldId id="258" r:id="rId4"/>
    <p:sldId id="259" r:id="rId5"/>
    <p:sldId id="260" r:id="rId6"/>
    <p:sldId id="261" r:id="rId7"/>
    <p:sldId id="262" r:id="rId8"/>
    <p:sldId id="264"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C39E2C-85A7-BB4F-8880-4AA9495C791B}" type="datetimeFigureOut">
              <a:rPr lang="en-US" smtClean="0"/>
              <a:t>10/25/19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51053E-A697-3B47-B1B6-05274A99ED92}" type="slidenum">
              <a:rPr lang="en-US" smtClean="0"/>
              <a:t>‹#›</a:t>
            </a:fld>
            <a:endParaRPr lang="en-US"/>
          </a:p>
        </p:txBody>
      </p:sp>
    </p:spTree>
    <p:extLst>
      <p:ext uri="{BB962C8B-B14F-4D97-AF65-F5344CB8AC3E}">
        <p14:creationId xmlns:p14="http://schemas.microsoft.com/office/powerpoint/2010/main" val="1160467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51053E-A697-3B47-B1B6-05274A99ED92}" type="slidenum">
              <a:rPr lang="en-US" smtClean="0"/>
              <a:t>4</a:t>
            </a:fld>
            <a:endParaRPr lang="en-US"/>
          </a:p>
        </p:txBody>
      </p:sp>
    </p:spTree>
    <p:extLst>
      <p:ext uri="{BB962C8B-B14F-4D97-AF65-F5344CB8AC3E}">
        <p14:creationId xmlns:p14="http://schemas.microsoft.com/office/powerpoint/2010/main" val="1672142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10/25/19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10/25/19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riffith.ox.ac/top%20bib/pdf/pm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D5D16-0C28-F047-9525-E72EA56FB4D2}"/>
              </a:ext>
            </a:extLst>
          </p:cNvPr>
          <p:cNvSpPr>
            <a:spLocks noGrp="1"/>
          </p:cNvSpPr>
          <p:nvPr>
            <p:ph type="ctrTitle"/>
          </p:nvPr>
        </p:nvSpPr>
        <p:spPr>
          <a:xfrm>
            <a:off x="1110292" y="1298448"/>
            <a:ext cx="7274755" cy="3237266"/>
          </a:xfrm>
        </p:spPr>
        <p:txBody>
          <a:bodyPr>
            <a:normAutofit fontScale="90000"/>
          </a:bodyPr>
          <a:lstStyle/>
          <a:p>
            <a:r>
              <a:rPr lang="en-GB" dirty="0">
                <a:latin typeface="Trebuchet MS" panose="020B0603020202020204" pitchFamily="34" charset="0"/>
              </a:rPr>
              <a:t>Pre-Pharaonic Wells &amp; Water Jars1</a:t>
            </a:r>
            <a:br>
              <a:rPr lang="en-GB" dirty="0">
                <a:latin typeface="Trebuchet MS" panose="020B0603020202020204" pitchFamily="34" charset="0"/>
              </a:rPr>
            </a:br>
            <a:r>
              <a:rPr lang="en-GB" dirty="0">
                <a:latin typeface="Trebuchet MS" panose="020B0603020202020204" pitchFamily="34" charset="0"/>
              </a:rPr>
              <a:t>Mt. </a:t>
            </a:r>
            <a:r>
              <a:rPr lang="en-GB" dirty="0" err="1">
                <a:latin typeface="Trebuchet MS" panose="020B0603020202020204" pitchFamily="34" charset="0"/>
              </a:rPr>
              <a:t>Kamil</a:t>
            </a:r>
            <a:r>
              <a:rPr lang="en-GB" dirty="0">
                <a:latin typeface="Trebuchet MS" panose="020B0603020202020204" pitchFamily="34" charset="0"/>
              </a:rPr>
              <a:t> </a:t>
            </a:r>
            <a:r>
              <a:rPr lang="ar-AE" sz="5000" b="1" dirty="0">
                <a:solidFill>
                  <a:srgbClr val="454545"/>
                </a:solidFill>
                <a:latin typeface=".ArabicUIText-Medium"/>
              </a:rPr>
              <a:t>كابيل</a:t>
            </a:r>
            <a:r>
              <a:rPr lang="en-GB" sz="5000" b="1" dirty="0">
                <a:solidFill>
                  <a:srgbClr val="454545"/>
                </a:solidFill>
                <a:latin typeface=".ArabicUIText-Medium"/>
              </a:rPr>
              <a:t> -</a:t>
            </a:r>
            <a:r>
              <a:rPr lang="en-GB" dirty="0">
                <a:latin typeface="Trebuchet MS" panose="020B0603020202020204" pitchFamily="34" charset="0"/>
              </a:rPr>
              <a:t> </a:t>
            </a:r>
            <a:r>
              <a:rPr lang="en-GB" dirty="0" err="1">
                <a:latin typeface="Trebuchet MS" panose="020B0603020202020204" pitchFamily="34" charset="0"/>
              </a:rPr>
              <a:t>wadiHammamet</a:t>
            </a:r>
            <a:r>
              <a:rPr lang="en-GB" dirty="0">
                <a:latin typeface="Trebuchet MS" panose="020B0603020202020204" pitchFamily="34" charset="0"/>
              </a:rPr>
              <a:t> </a:t>
            </a:r>
            <a:endParaRPr lang="en-US" dirty="0">
              <a:latin typeface="Trebuchet MS" panose="020B0603020202020204" pitchFamily="34" charset="0"/>
            </a:endParaRPr>
          </a:p>
        </p:txBody>
      </p:sp>
      <p:sp>
        <p:nvSpPr>
          <p:cNvPr id="3" name="Subtitle 2">
            <a:extLst>
              <a:ext uri="{FF2B5EF4-FFF2-40B4-BE49-F238E27FC236}">
                <a16:creationId xmlns:a16="http://schemas.microsoft.com/office/drawing/2014/main" id="{C4E0D959-7B52-1B43-9DE4-271E459CE301}"/>
              </a:ext>
            </a:extLst>
          </p:cNvPr>
          <p:cNvSpPr>
            <a:spLocks noGrp="1"/>
          </p:cNvSpPr>
          <p:nvPr>
            <p:ph type="subTitle" idx="1"/>
          </p:nvPr>
        </p:nvSpPr>
        <p:spPr/>
        <p:txBody>
          <a:bodyPr>
            <a:noAutofit/>
            <a:scene3d>
              <a:camera prst="orthographicFront"/>
              <a:lightRig rig="soft" dir="t">
                <a:rot lat="0" lon="0" rev="15600000"/>
              </a:lightRig>
            </a:scene3d>
            <a:sp3d extrusionH="57150" prstMaterial="softEdge">
              <a:bevelT w="25400" h="38100"/>
            </a:sp3d>
          </a:bodyPr>
          <a:lstStyle/>
          <a:p>
            <a:r>
              <a:rPr lang="en-GB" sz="1600" b="1" dirty="0">
                <a:ln/>
                <a:solidFill>
                  <a:schemeClr val="accent4"/>
                </a:solidFill>
                <a:latin typeface="Trebuchet MS" panose="020B0603020202020204" pitchFamily="34" charset="0"/>
              </a:rPr>
              <a:t>The Prehistoric Chronology Of The Nile; Helwan – </a:t>
            </a:r>
            <a:r>
              <a:rPr lang="en-GB" sz="1600" b="1" dirty="0" err="1">
                <a:ln/>
                <a:solidFill>
                  <a:schemeClr val="accent4"/>
                </a:solidFill>
                <a:latin typeface="Trebuchet MS" panose="020B0603020202020204" pitchFamily="34" charset="0"/>
              </a:rPr>
              <a:t>Nekhen</a:t>
            </a:r>
            <a:r>
              <a:rPr lang="en-GB" sz="1600" b="1" dirty="0">
                <a:ln/>
                <a:solidFill>
                  <a:schemeClr val="accent4"/>
                </a:solidFill>
                <a:latin typeface="Trebuchet MS" panose="020B0603020202020204" pitchFamily="34" charset="0"/>
              </a:rPr>
              <a:t>, Interpreting  The Younger Dryas Interstadial Through New Ceramic Evidence For Diffuse Heavy Carbon - biomolecules from the past: 87Sr – 13C– 15N)</a:t>
            </a:r>
            <a:endParaRPr lang="en-US" sz="1600" b="1" dirty="0">
              <a:ln/>
              <a:solidFill>
                <a:schemeClr val="accent4"/>
              </a:solidFill>
              <a:latin typeface="Trebuchet MS" panose="020B0603020202020204" pitchFamily="34" charset="0"/>
            </a:endParaRPr>
          </a:p>
        </p:txBody>
      </p:sp>
    </p:spTree>
    <p:extLst>
      <p:ext uri="{BB962C8B-B14F-4D97-AF65-F5344CB8AC3E}">
        <p14:creationId xmlns:p14="http://schemas.microsoft.com/office/powerpoint/2010/main" val="2087524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9E8D2-41F6-CB46-82E2-3E95F17171E6}"/>
              </a:ext>
            </a:extLst>
          </p:cNvPr>
          <p:cNvSpPr>
            <a:spLocks noGrp="1"/>
          </p:cNvSpPr>
          <p:nvPr>
            <p:ph type="title"/>
          </p:nvPr>
        </p:nvSpPr>
        <p:spPr>
          <a:xfrm>
            <a:off x="252919" y="1123837"/>
            <a:ext cx="2947482" cy="4601183"/>
          </a:xfrm>
        </p:spPr>
        <p:txBody>
          <a:bodyPr>
            <a:normAutofit fontScale="90000"/>
          </a:bodyPr>
          <a:lstStyle/>
          <a:p>
            <a:r>
              <a:rPr lang="en-GB" sz="1400" dirty="0">
                <a:latin typeface="Trebuchet MS" panose="020B0603020202020204" pitchFamily="34" charset="0"/>
              </a:rPr>
              <a:t>The Nile – from the  </a:t>
            </a:r>
            <a:r>
              <a:rPr lang="en-GB" sz="1400" dirty="0" err="1">
                <a:latin typeface="Trebuchet MS" panose="020B0603020202020204" pitchFamily="34" charset="0"/>
              </a:rPr>
              <a:t>Shaduf</a:t>
            </a:r>
            <a:r>
              <a:rPr lang="en-GB" sz="1400" dirty="0">
                <a:latin typeface="Trebuchet MS" panose="020B0603020202020204" pitchFamily="34" charset="0"/>
              </a:rPr>
              <a:t> or well pole at archaic wadi </a:t>
            </a:r>
            <a:r>
              <a:rPr lang="en-GB" sz="1400" dirty="0" err="1">
                <a:latin typeface="Trebuchet MS" panose="020B0603020202020204" pitchFamily="34" charset="0"/>
              </a:rPr>
              <a:t>Refuf</a:t>
            </a:r>
            <a:r>
              <a:rPr lang="en-GB" sz="1400" dirty="0">
                <a:latin typeface="Trebuchet MS" panose="020B0603020202020204" pitchFamily="34" charset="0"/>
              </a:rPr>
              <a:t> (</a:t>
            </a:r>
            <a:r>
              <a:rPr lang="en-GB" sz="1400" dirty="0" err="1">
                <a:latin typeface="Trebuchet MS" panose="020B0603020202020204" pitchFamily="34" charset="0"/>
              </a:rPr>
              <a:t>Dalkleh</a:t>
            </a:r>
            <a:r>
              <a:rPr lang="en-GB" sz="1400" dirty="0">
                <a:latin typeface="Trebuchet MS" panose="020B0603020202020204" pitchFamily="34" charset="0"/>
              </a:rPr>
              <a:t> – </a:t>
            </a:r>
            <a:r>
              <a:rPr lang="en-GB" sz="1400" dirty="0" err="1">
                <a:latin typeface="Trebuchet MS" panose="020B0603020202020204" pitchFamily="34" charset="0"/>
              </a:rPr>
              <a:t>Kharga</a:t>
            </a:r>
            <a:r>
              <a:rPr lang="en-GB" sz="1400" dirty="0">
                <a:latin typeface="Trebuchet MS" panose="020B0603020202020204" pitchFamily="34" charset="0"/>
              </a:rPr>
              <a:t> Oases environs) to the archaic aquifers and </a:t>
            </a:r>
            <a:r>
              <a:rPr lang="en-GB" sz="1400" dirty="0" err="1">
                <a:latin typeface="Trebuchet MS" panose="020B0603020202020204" pitchFamily="34" charset="0"/>
              </a:rPr>
              <a:t>nilometer</a:t>
            </a:r>
            <a:r>
              <a:rPr lang="en-GB" sz="1400" dirty="0">
                <a:latin typeface="Trebuchet MS" panose="020B0603020202020204" pitchFamily="34" charset="0"/>
              </a:rPr>
              <a:t> apertures located at </a:t>
            </a:r>
            <a:r>
              <a:rPr lang="en-GB" sz="1400" dirty="0" err="1">
                <a:latin typeface="Trebuchet MS" panose="020B0603020202020204" pitchFamily="34" charset="0"/>
              </a:rPr>
              <a:t>Gebel</a:t>
            </a:r>
            <a:r>
              <a:rPr lang="en-GB" sz="1400" dirty="0">
                <a:latin typeface="Trebuchet MS" panose="020B0603020202020204" pitchFamily="34" charset="0"/>
              </a:rPr>
              <a:t> </a:t>
            </a:r>
            <a:r>
              <a:rPr lang="en-GB" sz="1400" dirty="0" err="1">
                <a:latin typeface="Trebuchet MS" panose="020B0603020202020204" pitchFamily="34" charset="0"/>
              </a:rPr>
              <a:t>Silsila</a:t>
            </a:r>
            <a:r>
              <a:rPr lang="en-GB" sz="1400" dirty="0">
                <a:latin typeface="Trebuchet MS" panose="020B0603020202020204" pitchFamily="34" charset="0"/>
              </a:rPr>
              <a:t> (</a:t>
            </a:r>
            <a:r>
              <a:rPr lang="en-GB" sz="1400" dirty="0" err="1">
                <a:latin typeface="Trebuchet MS" panose="020B0603020202020204" pitchFamily="34" charset="0"/>
              </a:rPr>
              <a:t>Soleb</a:t>
            </a:r>
            <a:r>
              <a:rPr lang="en-GB" sz="1400" dirty="0">
                <a:latin typeface="Trebuchet MS" panose="020B0603020202020204" pitchFamily="34" charset="0"/>
              </a:rPr>
              <a:t>) -  </a:t>
            </a:r>
            <a:r>
              <a:rPr lang="en-GB" sz="1400" dirty="0" err="1">
                <a:latin typeface="Trebuchet MS" panose="020B0603020202020204" pitchFamily="34" charset="0"/>
              </a:rPr>
              <a:t>Napata</a:t>
            </a:r>
            <a:r>
              <a:rPr lang="en-GB" sz="1400" dirty="0">
                <a:latin typeface="Trebuchet MS" panose="020B0603020202020204" pitchFamily="34" charset="0"/>
              </a:rPr>
              <a:t> - are informative of particular ceramic acquisitions, such as distinctive water &amp; beer vessels (amphorae), bone apatite, collagen residues and tooth enamel.</a:t>
            </a:r>
            <a:br>
              <a:rPr lang="en-GB" sz="1400" dirty="0">
                <a:latin typeface="Trebuchet MS" panose="020B0603020202020204" pitchFamily="34" charset="0"/>
              </a:rPr>
            </a:br>
            <a:r>
              <a:rPr lang="en-GB" sz="1400" dirty="0">
                <a:latin typeface="Trebuchet MS" panose="020B0603020202020204" pitchFamily="34" charset="0"/>
              </a:rPr>
              <a:t>As pioneered through the in-situ colour theory modulus resolutely applied by </a:t>
            </a:r>
            <a:r>
              <a:rPr lang="en-GB" sz="1400" dirty="0" err="1">
                <a:latin typeface="Trebuchet MS" panose="020B0603020202020204" pitchFamily="34" charset="0"/>
              </a:rPr>
              <a:t>Elizabet</a:t>
            </a:r>
            <a:r>
              <a:rPr lang="en-GB" sz="1400" dirty="0">
                <a:latin typeface="Trebuchet MS" panose="020B0603020202020204" pitchFamily="34" charset="0"/>
              </a:rPr>
              <a:t>  Pauli in 1927 (The Cave Of Swimmers) located the challenging </a:t>
            </a:r>
            <a:r>
              <a:rPr lang="en-GB" sz="1400" dirty="0" err="1">
                <a:latin typeface="Trebuchet MS" panose="020B0603020202020204" pitchFamily="34" charset="0"/>
              </a:rPr>
              <a:t>Gilf</a:t>
            </a:r>
            <a:r>
              <a:rPr lang="en-GB" sz="1400" dirty="0">
                <a:latin typeface="Trebuchet MS" panose="020B0603020202020204" pitchFamily="34" charset="0"/>
              </a:rPr>
              <a:t> </a:t>
            </a:r>
            <a:r>
              <a:rPr lang="en-GB" sz="1400" dirty="0" err="1">
                <a:latin typeface="Trebuchet MS" panose="020B0603020202020204" pitchFamily="34" charset="0"/>
              </a:rPr>
              <a:t>Kebbir</a:t>
            </a:r>
            <a:r>
              <a:rPr lang="en-GB" sz="1400" dirty="0">
                <a:latin typeface="Trebuchet MS" panose="020B0603020202020204" pitchFamily="34" charset="0"/>
              </a:rPr>
              <a:t> environs (north east Chad – south west Egypt, diffuse metadata  enables clear </a:t>
            </a:r>
            <a:r>
              <a:rPr lang="en-GB" sz="1400" dirty="0" err="1">
                <a:latin typeface="Trebuchet MS" panose="020B0603020202020204" pitchFamily="34" charset="0"/>
              </a:rPr>
              <a:t>disambiguous</a:t>
            </a:r>
            <a:r>
              <a:rPr lang="en-GB" sz="1400" dirty="0">
                <a:latin typeface="Trebuchet MS" panose="020B0603020202020204" pitchFamily="34" charset="0"/>
              </a:rPr>
              <a:t> evidence to be further considered (</a:t>
            </a:r>
            <a:r>
              <a:rPr lang="en-GB" sz="1400" dirty="0" err="1">
                <a:latin typeface="Trebuchet MS" panose="020B0603020202020204" pitchFamily="34" charset="0"/>
              </a:rPr>
              <a:t>Wenke</a:t>
            </a:r>
            <a:r>
              <a:rPr lang="en-GB" sz="1400" dirty="0">
                <a:latin typeface="Trebuchet MS" panose="020B0603020202020204" pitchFamily="34" charset="0"/>
              </a:rPr>
              <a:t> 5(3):1991)</a:t>
            </a:r>
            <a:br>
              <a:rPr lang="en-GB" sz="1400" dirty="0">
                <a:latin typeface="Trebuchet MS" panose="020B0603020202020204" pitchFamily="34" charset="0"/>
              </a:rPr>
            </a:br>
            <a:r>
              <a:rPr lang="en-GB" sz="1400" dirty="0">
                <a:latin typeface="Trebuchet MS" panose="020B0603020202020204" pitchFamily="34" charset="0"/>
              </a:rPr>
              <a:t>By further utilising interpretative depth analysis that is applied today through the phenomenology paradigm (Trigger 2007) modular integrity can be attained through diffuse monitoring. This valuable contextual data is a distinctive advantage to the centralised antiquities trustees (New York – London – Paris – Berlin - Moscow – Cairo)</a:t>
            </a:r>
            <a:endParaRPr lang="en-US" sz="1400" dirty="0">
              <a:latin typeface="Trebuchet MS" panose="020B0603020202020204" pitchFamily="34" charset="0"/>
            </a:endParaRPr>
          </a:p>
        </p:txBody>
      </p:sp>
      <p:pic>
        <p:nvPicPr>
          <p:cNvPr id="6" name="Content Placeholder 5">
            <a:extLst>
              <a:ext uri="{FF2B5EF4-FFF2-40B4-BE49-F238E27FC236}">
                <a16:creationId xmlns:a16="http://schemas.microsoft.com/office/drawing/2014/main" id="{FAC5D5C2-EA7D-6240-AAA1-CCAE5337FE55}"/>
              </a:ext>
            </a:extLst>
          </p:cNvPr>
          <p:cNvPicPr>
            <a:picLocks noGrp="1" noChangeAspect="1"/>
          </p:cNvPicPr>
          <p:nvPr>
            <p:ph idx="1"/>
          </p:nvPr>
        </p:nvPicPr>
        <p:blipFill rotWithShape="1">
          <a:blip r:embed="rId2"/>
          <a:srcRect l="2687" t="2926" r="2301" b="3339"/>
          <a:stretch/>
        </p:blipFill>
        <p:spPr>
          <a:xfrm>
            <a:off x="5679961" y="838974"/>
            <a:ext cx="3553050" cy="5148344"/>
          </a:xfrm>
          <a:prstGeom prst="rect">
            <a:avLst/>
          </a:prstGeom>
        </p:spPr>
      </p:pic>
    </p:spTree>
    <p:extLst>
      <p:ext uri="{BB962C8B-B14F-4D97-AF65-F5344CB8AC3E}">
        <p14:creationId xmlns:p14="http://schemas.microsoft.com/office/powerpoint/2010/main" val="2198365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3F010-19D6-5246-AB76-BFC94F92EE3B}"/>
              </a:ext>
            </a:extLst>
          </p:cNvPr>
          <p:cNvSpPr>
            <a:spLocks noGrp="1"/>
          </p:cNvSpPr>
          <p:nvPr>
            <p:ph type="title"/>
          </p:nvPr>
        </p:nvSpPr>
        <p:spPr>
          <a:xfrm>
            <a:off x="80764" y="1126115"/>
            <a:ext cx="3179374" cy="4963179"/>
          </a:xfrm>
        </p:spPr>
        <p:txBody>
          <a:bodyPr>
            <a:normAutofit fontScale="90000"/>
          </a:bodyPr>
          <a:lstStyle/>
          <a:p>
            <a:r>
              <a:rPr lang="en-GB" sz="1600" dirty="0">
                <a:latin typeface="Trebuchet MS" panose="020B0603020202020204" pitchFamily="34" charset="0"/>
              </a:rPr>
              <a:t>As a verifiable phasing sequence therein retained by correlating  stratigraphical  results (see: frame 9) by fine tuning the predynastic </a:t>
            </a:r>
            <a:r>
              <a:rPr lang="en-GB" sz="1600" dirty="0" err="1">
                <a:latin typeface="Trebuchet MS" panose="020B0603020202020204" pitchFamily="34" charset="0"/>
              </a:rPr>
              <a:t>chronolgy</a:t>
            </a:r>
            <a:r>
              <a:rPr lang="en-GB" sz="1600" dirty="0">
                <a:latin typeface="Trebuchet MS" panose="020B0603020202020204" pitchFamily="34" charset="0"/>
              </a:rPr>
              <a:t>, the evidence for cultural consolidation - fragmented statesmanship and resurgence is characteristic of specific cultural items such as ; malachite, natron, camphor residues, phytoliths from </a:t>
            </a:r>
            <a:r>
              <a:rPr lang="en-GB" sz="1600" dirty="0" err="1">
                <a:latin typeface="Trebuchet MS" panose="020B0603020202020204" pitchFamily="34" charset="0"/>
              </a:rPr>
              <a:t>mudbricks</a:t>
            </a:r>
            <a:r>
              <a:rPr lang="en-GB" sz="1600" dirty="0">
                <a:latin typeface="Trebuchet MS" panose="020B0603020202020204" pitchFamily="34" charset="0"/>
              </a:rPr>
              <a:t> and Ivory statuettes, significant finds that denote commerce and dependency.</a:t>
            </a:r>
            <a:br>
              <a:rPr lang="en-GB" sz="1600" dirty="0">
                <a:latin typeface="Trebuchet MS" panose="020B0603020202020204" pitchFamily="34" charset="0"/>
              </a:rPr>
            </a:br>
            <a:r>
              <a:rPr lang="en-GB" sz="1600" dirty="0">
                <a:latin typeface="Trebuchet MS" panose="020B0603020202020204" pitchFamily="34" charset="0"/>
              </a:rPr>
              <a:t>However,  </a:t>
            </a:r>
            <a:r>
              <a:rPr lang="en-GB" sz="2800" dirty="0">
                <a:latin typeface="Trebuchet MS" panose="020B0603020202020204" pitchFamily="34" charset="0"/>
              </a:rPr>
              <a:t>life sustaining water </a:t>
            </a:r>
            <a:r>
              <a:rPr lang="en-GB" sz="1400" dirty="0">
                <a:latin typeface="Trebuchet MS" panose="020B0603020202020204" pitchFamily="34" charset="0"/>
              </a:rPr>
              <a:t>accentuates the provenance.</a:t>
            </a:r>
            <a:br>
              <a:rPr lang="en-GB" sz="2800" dirty="0">
                <a:latin typeface="Trebuchet MS" panose="020B0603020202020204" pitchFamily="34" charset="0"/>
              </a:rPr>
            </a:br>
            <a:r>
              <a:rPr lang="en-GB" sz="1600" dirty="0">
                <a:latin typeface="Trebuchet MS" panose="020B0603020202020204" pitchFamily="34" charset="0"/>
              </a:rPr>
              <a:t>Thus, wells and water carrier typologies are unmistakable diagnostic finds, obtained through rescue archaeology endeavours  from significant archaic Helwan (upper Nile) – </a:t>
            </a:r>
            <a:r>
              <a:rPr lang="en-GB" sz="1600" dirty="0" err="1">
                <a:latin typeface="Trebuchet MS" panose="020B0603020202020204" pitchFamily="34" charset="0"/>
              </a:rPr>
              <a:t>Karkomian</a:t>
            </a:r>
            <a:r>
              <a:rPr lang="en-GB" sz="1600" dirty="0">
                <a:latin typeface="Trebuchet MS" panose="020B0603020202020204" pitchFamily="34" charset="0"/>
              </a:rPr>
              <a:t> (late Palaeolithic) finds, contrasted against primary deposits of the diagnostic </a:t>
            </a:r>
            <a:r>
              <a:rPr lang="en-GB" sz="1600" dirty="0" err="1">
                <a:latin typeface="Trebuchet MS" panose="020B0603020202020204" pitchFamily="34" charset="0"/>
              </a:rPr>
              <a:t>Balat</a:t>
            </a:r>
            <a:r>
              <a:rPr lang="en-GB" sz="1600" dirty="0">
                <a:latin typeface="Trebuchet MS" panose="020B0603020202020204" pitchFamily="34" charset="0"/>
              </a:rPr>
              <a:t> unit (Naqada Period 1-3) – lower Nile: </a:t>
            </a:r>
            <a:r>
              <a:rPr lang="en-GB" sz="1600" dirty="0" err="1">
                <a:latin typeface="Trebuchet MS" panose="020B0603020202020204" pitchFamily="34" charset="0"/>
              </a:rPr>
              <a:t>Mourdi</a:t>
            </a:r>
            <a:r>
              <a:rPr lang="en-GB" sz="1600" dirty="0">
                <a:latin typeface="Trebuchet MS" panose="020B0603020202020204" pitchFamily="34" charset="0"/>
              </a:rPr>
              <a:t> Province (north east Chad) – Abu </a:t>
            </a:r>
            <a:r>
              <a:rPr lang="en-GB" sz="1600" dirty="0" err="1">
                <a:latin typeface="Trebuchet MS" panose="020B0603020202020204" pitchFamily="34" charset="0"/>
              </a:rPr>
              <a:t>Ballas</a:t>
            </a:r>
            <a:r>
              <a:rPr lang="en-GB" sz="1600" dirty="0">
                <a:latin typeface="Trebuchet MS" panose="020B0603020202020204" pitchFamily="34" charset="0"/>
              </a:rPr>
              <a:t> – Wadi Hammamet (Egypt) – Ha ‘il (Jordan). Friedman (2002 7,32,156,198)</a:t>
            </a:r>
            <a:endParaRPr lang="en-US" dirty="0"/>
          </a:p>
        </p:txBody>
      </p:sp>
      <p:pic>
        <p:nvPicPr>
          <p:cNvPr id="4" name="Picture 4">
            <a:extLst>
              <a:ext uri="{FF2B5EF4-FFF2-40B4-BE49-F238E27FC236}">
                <a16:creationId xmlns:a16="http://schemas.microsoft.com/office/drawing/2014/main" id="{EF9C3B8D-E40C-ED4D-9BCF-DCA0DA2D855E}"/>
              </a:ext>
            </a:extLst>
          </p:cNvPr>
          <p:cNvPicPr>
            <a:picLocks noGrp="1" noChangeAspect="1"/>
          </p:cNvPicPr>
          <p:nvPr>
            <p:ph idx="1"/>
          </p:nvPr>
        </p:nvPicPr>
        <p:blipFill>
          <a:blip r:embed="rId2"/>
          <a:stretch>
            <a:fillRect/>
          </a:stretch>
        </p:blipFill>
        <p:spPr>
          <a:xfrm>
            <a:off x="3930423" y="1117948"/>
            <a:ext cx="7315200" cy="4622104"/>
          </a:xfrm>
          <a:prstGeom prst="rect">
            <a:avLst/>
          </a:prstGeom>
        </p:spPr>
      </p:pic>
    </p:spTree>
    <p:extLst>
      <p:ext uri="{BB962C8B-B14F-4D97-AF65-F5344CB8AC3E}">
        <p14:creationId xmlns:p14="http://schemas.microsoft.com/office/powerpoint/2010/main" val="892077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391DD-7A5B-D24B-893A-D57E7DA550B5}"/>
              </a:ext>
            </a:extLst>
          </p:cNvPr>
          <p:cNvSpPr>
            <a:spLocks noGrp="1"/>
          </p:cNvSpPr>
          <p:nvPr>
            <p:ph type="title"/>
          </p:nvPr>
        </p:nvSpPr>
        <p:spPr>
          <a:xfrm>
            <a:off x="256032" y="1143000"/>
            <a:ext cx="2834640" cy="4672584"/>
          </a:xfrm>
        </p:spPr>
        <p:txBody>
          <a:bodyPr>
            <a:normAutofit fontScale="90000"/>
          </a:bodyPr>
          <a:lstStyle/>
          <a:p>
            <a:r>
              <a:rPr lang="en-GB" sz="1300" b="1" dirty="0">
                <a:latin typeface="Trebuchet MS" panose="020B0603020202020204" pitchFamily="34" charset="0"/>
              </a:rPr>
              <a:t>Establishing a cohesive chronology as a recipient thereof the antiquities observed  requires that the observable facts are to be further considered. </a:t>
            </a:r>
            <a:br>
              <a:rPr lang="en-GB" sz="1300" b="1" dirty="0">
                <a:latin typeface="Trebuchet MS" panose="020B0603020202020204" pitchFamily="34" charset="0"/>
              </a:rPr>
            </a:br>
            <a:br>
              <a:rPr lang="en-GB" sz="1300" b="1" dirty="0">
                <a:latin typeface="Trebuchet MS" panose="020B0603020202020204" pitchFamily="34" charset="0"/>
              </a:rPr>
            </a:br>
            <a:r>
              <a:rPr lang="en-GB" sz="1300" b="1" dirty="0">
                <a:latin typeface="Trebuchet MS" panose="020B0603020202020204" pitchFamily="34" charset="0"/>
              </a:rPr>
              <a:t>This particular ‘Pharaonic ‘ well site in the archaic </a:t>
            </a:r>
            <a:r>
              <a:rPr lang="en-GB" sz="1300" b="1" dirty="0" err="1">
                <a:latin typeface="Trebuchet MS" panose="020B0603020202020204" pitchFamily="34" charset="0"/>
              </a:rPr>
              <a:t>Tundaba</a:t>
            </a:r>
            <a:r>
              <a:rPr lang="en-GB" sz="1300" b="1" dirty="0">
                <a:latin typeface="Trebuchet MS" panose="020B0603020202020204" pitchFamily="34" charset="0"/>
              </a:rPr>
              <a:t> Depression, cut deep into  alkaline fossil alluvium is contrasted against the </a:t>
            </a:r>
            <a:r>
              <a:rPr lang="en-GB" sz="1300" b="1" dirty="0" err="1">
                <a:latin typeface="Trebuchet MS" panose="020B0603020202020204" pitchFamily="34" charset="0"/>
              </a:rPr>
              <a:t>protodynastic</a:t>
            </a:r>
            <a:r>
              <a:rPr lang="en-GB" sz="1300" b="1" dirty="0">
                <a:latin typeface="Trebuchet MS" panose="020B0603020202020204" pitchFamily="34" charset="0"/>
              </a:rPr>
              <a:t> epigraphy at historic ‘Dominion Behind Thebes’   (Winkler 1938), connecting the animism  schematic of the western desert  to the </a:t>
            </a:r>
            <a:r>
              <a:rPr lang="en-GB" sz="1300" b="1" dirty="0" err="1">
                <a:latin typeface="Trebuchet MS" panose="020B0603020202020204" pitchFamily="34" charset="0"/>
              </a:rPr>
              <a:t>protoSinaitic</a:t>
            </a:r>
            <a:r>
              <a:rPr lang="en-GB" sz="1300" b="1" dirty="0">
                <a:latin typeface="Trebuchet MS" panose="020B0603020202020204" pitchFamily="34" charset="0"/>
              </a:rPr>
              <a:t> localities, as propositioned by Spencer (1934)  are also retained  by the  Mt. </a:t>
            </a:r>
            <a:r>
              <a:rPr lang="en-GB" sz="1300" b="1" dirty="0" err="1">
                <a:latin typeface="Trebuchet MS" panose="020B0603020202020204" pitchFamily="34" charset="0"/>
              </a:rPr>
              <a:t>Kamil</a:t>
            </a:r>
            <a:r>
              <a:rPr lang="en-GB" sz="1300" b="1" dirty="0">
                <a:latin typeface="Trebuchet MS" panose="020B0603020202020204" pitchFamily="34" charset="0"/>
              </a:rPr>
              <a:t>  environs (see:Map, frame 1). This paradigm in pioneering conventionality is arguably  </a:t>
            </a:r>
            <a:r>
              <a:rPr lang="en-GB" sz="1300" b="1" dirty="0" err="1">
                <a:latin typeface="Trebuchet MS" panose="020B0603020202020204" pitchFamily="34" charset="0"/>
              </a:rPr>
              <a:t>contemporised</a:t>
            </a:r>
            <a:r>
              <a:rPr lang="en-GB" sz="1300" b="1" dirty="0">
                <a:latin typeface="Trebuchet MS" panose="020B0603020202020204" pitchFamily="34" charset="0"/>
              </a:rPr>
              <a:t> by the </a:t>
            </a:r>
            <a:r>
              <a:rPr lang="en-GB" sz="1300" b="1" dirty="0" err="1">
                <a:latin typeface="Trebuchet MS" panose="020B0603020202020204" pitchFamily="34" charset="0"/>
              </a:rPr>
              <a:t>Bashendi</a:t>
            </a:r>
            <a:r>
              <a:rPr lang="en-GB" sz="1300" b="1" dirty="0">
                <a:latin typeface="Trebuchet MS" panose="020B0603020202020204" pitchFamily="34" charset="0"/>
              </a:rPr>
              <a:t> B culture course quartz ‘wavy line’ type and incised ceramics. The later prehistoric Sheikh </a:t>
            </a:r>
            <a:r>
              <a:rPr lang="en-GB" sz="1300" b="1" dirty="0" err="1">
                <a:latin typeface="Trebuchet MS" panose="020B0603020202020204" pitchFamily="34" charset="0"/>
              </a:rPr>
              <a:t>Mufta</a:t>
            </a:r>
            <a:r>
              <a:rPr lang="en-GB" sz="1300" b="1" dirty="0">
                <a:latin typeface="Trebuchet MS" panose="020B0603020202020204" pitchFamily="34" charset="0"/>
              </a:rPr>
              <a:t> culture black and red fired incised wares are relevant and decisively impacts on the Lake </a:t>
            </a:r>
            <a:r>
              <a:rPr lang="en-GB" sz="1300" b="1" dirty="0" err="1">
                <a:latin typeface="Trebuchet MS" panose="020B0603020202020204" pitchFamily="34" charset="0"/>
              </a:rPr>
              <a:t>Bashendi</a:t>
            </a:r>
            <a:r>
              <a:rPr lang="en-GB" sz="1300" b="1" dirty="0">
                <a:latin typeface="Trebuchet MS" panose="020B0603020202020204" pitchFamily="34" charset="0"/>
              </a:rPr>
              <a:t> – </a:t>
            </a:r>
            <a:r>
              <a:rPr lang="en-GB" sz="1300" b="1" dirty="0" err="1">
                <a:latin typeface="Trebuchet MS" panose="020B0603020202020204" pitchFamily="34" charset="0"/>
              </a:rPr>
              <a:t>Gebel</a:t>
            </a:r>
            <a:r>
              <a:rPr lang="en-GB" sz="1300" b="1" dirty="0">
                <a:latin typeface="Trebuchet MS" panose="020B0603020202020204" pitchFamily="34" charset="0"/>
              </a:rPr>
              <a:t> </a:t>
            </a:r>
            <a:r>
              <a:rPr lang="en-GB" sz="1300" b="1" dirty="0" err="1">
                <a:latin typeface="Trebuchet MS" panose="020B0603020202020204" pitchFamily="34" charset="0"/>
              </a:rPr>
              <a:t>Fau</a:t>
            </a:r>
            <a:r>
              <a:rPr lang="en-GB" sz="1300" b="1" dirty="0">
                <a:latin typeface="Trebuchet MS" panose="020B0603020202020204" pitchFamily="34" charset="0"/>
              </a:rPr>
              <a:t> (north </a:t>
            </a:r>
            <a:r>
              <a:rPr lang="en-GB" sz="1300" b="1" dirty="0" err="1">
                <a:latin typeface="Trebuchet MS" panose="020B0603020202020204" pitchFamily="34" charset="0"/>
              </a:rPr>
              <a:t>Dongola</a:t>
            </a:r>
            <a:r>
              <a:rPr lang="en-GB" sz="1300" b="1" dirty="0">
                <a:latin typeface="Trebuchet MS" panose="020B0603020202020204" pitchFamily="34" charset="0"/>
              </a:rPr>
              <a:t>) stratigraphy</a:t>
            </a:r>
            <a:endParaRPr lang="en-US" sz="1200" b="1" dirty="0"/>
          </a:p>
        </p:txBody>
      </p:sp>
      <p:pic>
        <p:nvPicPr>
          <p:cNvPr id="6" name="Content Placeholder 5">
            <a:extLst>
              <a:ext uri="{FF2B5EF4-FFF2-40B4-BE49-F238E27FC236}">
                <a16:creationId xmlns:a16="http://schemas.microsoft.com/office/drawing/2014/main" id="{9CE7C1FF-1F92-B84E-9D48-790FD22DF870}"/>
              </a:ext>
            </a:extLst>
          </p:cNvPr>
          <p:cNvPicPr>
            <a:picLocks noGrp="1" noChangeAspect="1"/>
          </p:cNvPicPr>
          <p:nvPr>
            <p:ph type="pic" idx="1"/>
          </p:nvPr>
        </p:nvPicPr>
        <p:blipFill rotWithShape="1">
          <a:blip r:embed="rId3"/>
          <a:srcRect t="9654" b="9654"/>
          <a:stretch/>
        </p:blipFill>
        <p:spPr>
          <a:xfrm>
            <a:off x="3820738" y="813816"/>
            <a:ext cx="8115230" cy="5330952"/>
          </a:xfrm>
          <a:prstGeom prst="rect">
            <a:avLst/>
          </a:prstGeom>
        </p:spPr>
      </p:pic>
      <p:sp>
        <p:nvSpPr>
          <p:cNvPr id="7" name="Subtitle 6">
            <a:extLst>
              <a:ext uri="{FF2B5EF4-FFF2-40B4-BE49-F238E27FC236}">
                <a16:creationId xmlns:a16="http://schemas.microsoft.com/office/drawing/2014/main" id="{C6EF41DF-F12D-F84D-8A7C-C8E75D86F2F4}"/>
              </a:ext>
            </a:extLst>
          </p:cNvPr>
          <p:cNvSpPr>
            <a:spLocks noGrp="1"/>
          </p:cNvSpPr>
          <p:nvPr>
            <p:ph type="body" sz="half" idx="2"/>
          </p:nvPr>
        </p:nvSpPr>
        <p:spPr>
          <a:xfrm>
            <a:off x="256032" y="3392424"/>
            <a:ext cx="2834640" cy="2322576"/>
          </a:xfrm>
        </p:spPr>
        <p:txBody>
          <a:bodyPr/>
          <a:lstStyle/>
          <a:p>
            <a:r>
              <a:rPr lang="en-GB" dirty="0"/>
              <a:t> </a:t>
            </a:r>
            <a:endParaRPr lang="en-US" dirty="0"/>
          </a:p>
        </p:txBody>
      </p:sp>
    </p:spTree>
    <p:extLst>
      <p:ext uri="{BB962C8B-B14F-4D97-AF65-F5344CB8AC3E}">
        <p14:creationId xmlns:p14="http://schemas.microsoft.com/office/powerpoint/2010/main" val="4144711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3511F-A23A-1540-BCCB-34F95D6AB4C9}"/>
              </a:ext>
            </a:extLst>
          </p:cNvPr>
          <p:cNvSpPr>
            <a:spLocks noGrp="1"/>
          </p:cNvSpPr>
          <p:nvPr>
            <p:ph type="title"/>
          </p:nvPr>
        </p:nvSpPr>
        <p:spPr/>
        <p:txBody>
          <a:bodyPr>
            <a:normAutofit fontScale="90000"/>
          </a:bodyPr>
          <a:lstStyle/>
          <a:p>
            <a:r>
              <a:rPr lang="en-GB" sz="1400" b="1" dirty="0">
                <a:latin typeface="Trebuchet MS" panose="020B0603020202020204" pitchFamily="34" charset="0"/>
              </a:rPr>
              <a:t>The </a:t>
            </a:r>
            <a:r>
              <a:rPr lang="en-GB" sz="1400" b="1" dirty="0" err="1">
                <a:latin typeface="Trebuchet MS" panose="020B0603020202020204" pitchFamily="34" charset="0"/>
              </a:rPr>
              <a:t>palaeolake</a:t>
            </a:r>
            <a:r>
              <a:rPr lang="en-GB" sz="1400" b="1" dirty="0">
                <a:latin typeface="Trebuchet MS" panose="020B0603020202020204" pitchFamily="34" charset="0"/>
              </a:rPr>
              <a:t> environs are considered to be diagnostic thereof kinetic factors. As ceramic feldspar (87Sr) is retained by spring </a:t>
            </a:r>
            <a:r>
              <a:rPr lang="en-GB" sz="1400" b="1" dirty="0" err="1">
                <a:latin typeface="Trebuchet MS" panose="020B0603020202020204" pitchFamily="34" charset="0"/>
              </a:rPr>
              <a:t>tuffa</a:t>
            </a:r>
            <a:r>
              <a:rPr lang="en-GB" sz="1400" b="1" dirty="0">
                <a:latin typeface="Trebuchet MS" panose="020B0603020202020204" pitchFamily="34" charset="0"/>
              </a:rPr>
              <a:t> deposits (After: </a:t>
            </a:r>
            <a:r>
              <a:rPr lang="en-GB" sz="1400" b="1" dirty="0" err="1">
                <a:latin typeface="Trebuchet MS" panose="020B0603020202020204" pitchFamily="34" charset="0"/>
              </a:rPr>
              <a:t>Kliendienst</a:t>
            </a:r>
            <a:r>
              <a:rPr lang="en-GB" sz="1400" b="1" dirty="0">
                <a:latin typeface="Trebuchet MS" panose="020B0603020202020204" pitchFamily="34" charset="0"/>
              </a:rPr>
              <a:t> (1998) and </a:t>
            </a:r>
            <a:r>
              <a:rPr lang="en-GB" sz="1400" b="1" dirty="0" err="1">
                <a:latin typeface="Trebuchet MS" panose="020B0603020202020204" pitchFamily="34" charset="0"/>
              </a:rPr>
              <a:t>Caton-Thompson</a:t>
            </a:r>
            <a:r>
              <a:rPr lang="en-GB" sz="1400" b="1" dirty="0">
                <a:latin typeface="Trebuchet MS" panose="020B0603020202020204" pitchFamily="34" charset="0"/>
              </a:rPr>
              <a:t> (1952) by </a:t>
            </a:r>
            <a:r>
              <a:rPr lang="en-GB" sz="1400" b="1" dirty="0" err="1">
                <a:latin typeface="Trebuchet MS" panose="020B0603020202020204" pitchFamily="34" charset="0"/>
              </a:rPr>
              <a:t>Wendorf</a:t>
            </a:r>
            <a:r>
              <a:rPr lang="en-GB" sz="1400" b="1" dirty="0">
                <a:latin typeface="Trebuchet MS" panose="020B0603020202020204" pitchFamily="34" charset="0"/>
              </a:rPr>
              <a:t> &amp; </a:t>
            </a:r>
            <a:r>
              <a:rPr lang="en-GB" sz="1400" b="1" dirty="0" err="1">
                <a:latin typeface="Trebuchet MS" panose="020B0603020202020204" pitchFamily="34" charset="0"/>
              </a:rPr>
              <a:t>Schild</a:t>
            </a:r>
            <a:r>
              <a:rPr lang="en-GB" sz="1400" b="1" dirty="0">
                <a:latin typeface="Trebuchet MS" panose="020B0603020202020204" pitchFamily="34" charset="0"/>
              </a:rPr>
              <a:t> in </a:t>
            </a:r>
            <a:r>
              <a:rPr lang="en-GB" sz="1400" b="1" dirty="0" err="1">
                <a:latin typeface="Trebuchet MS" panose="020B0603020202020204" pitchFamily="34" charset="0"/>
              </a:rPr>
              <a:t>Nabta</a:t>
            </a:r>
            <a:r>
              <a:rPr lang="en-GB" sz="1400" b="1" dirty="0">
                <a:latin typeface="Trebuchet MS" panose="020B0603020202020204" pitchFamily="34" charset="0"/>
              </a:rPr>
              <a:t> Playa ed by Friedman 2002, 17 figure 4). This contextual factor can be contrasted against tooth enamel, bone apatite. Nitrogen depletion, collagens and other 13C derived plant residues, such as observable  </a:t>
            </a:r>
            <a:r>
              <a:rPr lang="en-GB" sz="1400" b="1" dirty="0" err="1">
                <a:latin typeface="Trebuchet MS" panose="020B0603020202020204" pitchFamily="34" charset="0"/>
              </a:rPr>
              <a:t>phytolithography</a:t>
            </a:r>
            <a:r>
              <a:rPr lang="en-GB" sz="1400" b="1" dirty="0">
                <a:latin typeface="Trebuchet MS" panose="020B0603020202020204" pitchFamily="34" charset="0"/>
              </a:rPr>
              <a:t>.</a:t>
            </a:r>
            <a:br>
              <a:rPr lang="en-GB" sz="1400" b="1" dirty="0">
                <a:latin typeface="Trebuchet MS" panose="020B0603020202020204" pitchFamily="34" charset="0"/>
              </a:rPr>
            </a:br>
            <a:br>
              <a:rPr lang="en-GB" sz="1400" b="1" dirty="0">
                <a:latin typeface="Trebuchet MS" panose="020B0603020202020204" pitchFamily="34" charset="0"/>
              </a:rPr>
            </a:br>
            <a:r>
              <a:rPr lang="en-GB" sz="1400" b="1" dirty="0">
                <a:latin typeface="Trebuchet MS" panose="020B0603020202020204" pitchFamily="34" charset="0"/>
              </a:rPr>
              <a:t>Therefore, the critical sub-aquifer nutation values preserved in core samples from the younger Dryas interstitial is of value to the chronology  assigned to the </a:t>
            </a:r>
            <a:r>
              <a:rPr lang="en-GB" sz="1400" b="1" dirty="0" err="1">
                <a:latin typeface="Trebuchet MS" panose="020B0603020202020204" pitchFamily="34" charset="0"/>
              </a:rPr>
              <a:t>Badarian</a:t>
            </a:r>
            <a:r>
              <a:rPr lang="en-GB" sz="1400" b="1" dirty="0">
                <a:latin typeface="Trebuchet MS" panose="020B0603020202020204" pitchFamily="34" charset="0"/>
              </a:rPr>
              <a:t>  and </a:t>
            </a:r>
            <a:r>
              <a:rPr lang="en-GB" sz="1400" b="1" dirty="0" err="1">
                <a:latin typeface="Trebuchet MS" panose="020B0603020202020204" pitchFamily="34" charset="0"/>
              </a:rPr>
              <a:t>Tasian</a:t>
            </a:r>
            <a:r>
              <a:rPr lang="en-GB" sz="1400" b="1" dirty="0">
                <a:latin typeface="Trebuchet MS" panose="020B0603020202020204" pitchFamily="34" charset="0"/>
              </a:rPr>
              <a:t> period. The rock art observed by </a:t>
            </a:r>
            <a:r>
              <a:rPr lang="en-GB" sz="1400" b="1" dirty="0" err="1">
                <a:latin typeface="Trebuchet MS" panose="020B0603020202020204" pitchFamily="34" charset="0"/>
              </a:rPr>
              <a:t>Darnelll</a:t>
            </a:r>
            <a:r>
              <a:rPr lang="en-GB" sz="1400" b="1" dirty="0">
                <a:latin typeface="Trebuchet MS" panose="020B0603020202020204" pitchFamily="34" charset="0"/>
              </a:rPr>
              <a:t> at  ‘The Cave Of Hands’ and  Wadi el </a:t>
            </a:r>
            <a:r>
              <a:rPr lang="en-GB" sz="1400" b="1" dirty="0" err="1">
                <a:latin typeface="Trebuchet MS" panose="020B0603020202020204" pitchFamily="34" charset="0"/>
              </a:rPr>
              <a:t>Hôll</a:t>
            </a:r>
            <a:r>
              <a:rPr lang="en-GB" sz="1400" b="1" dirty="0">
                <a:latin typeface="Trebuchet MS" panose="020B0603020202020204" pitchFamily="34" charset="0"/>
              </a:rPr>
              <a:t> thus enables the liveliness and variety of predynastic Egypt to accomplish the resurgence in realism quality, as pioneered by Porter &amp; Moss (1972)</a:t>
            </a:r>
            <a:endParaRPr lang="en-US" sz="1400" dirty="0">
              <a:latin typeface="Trebuchet MS" panose="020B0603020202020204" pitchFamily="34" charset="0"/>
            </a:endParaRPr>
          </a:p>
        </p:txBody>
      </p:sp>
      <p:pic>
        <p:nvPicPr>
          <p:cNvPr id="6" name="Content Placeholder 5">
            <a:extLst>
              <a:ext uri="{FF2B5EF4-FFF2-40B4-BE49-F238E27FC236}">
                <a16:creationId xmlns:a16="http://schemas.microsoft.com/office/drawing/2014/main" id="{2BA2A887-206B-FE41-AF7F-ED1E74FE38EE}"/>
              </a:ext>
            </a:extLst>
          </p:cNvPr>
          <p:cNvPicPr>
            <a:picLocks noGrp="1" noChangeAspect="1"/>
          </p:cNvPicPr>
          <p:nvPr>
            <p:ph idx="1"/>
          </p:nvPr>
        </p:nvPicPr>
        <p:blipFill>
          <a:blip r:embed="rId2"/>
          <a:stretch>
            <a:fillRect/>
          </a:stretch>
        </p:blipFill>
        <p:spPr>
          <a:xfrm>
            <a:off x="5937943" y="863600"/>
            <a:ext cx="3176790" cy="5121275"/>
          </a:xfrm>
          <a:prstGeom prst="rect">
            <a:avLst/>
          </a:prstGeom>
        </p:spPr>
      </p:pic>
    </p:spTree>
    <p:extLst>
      <p:ext uri="{BB962C8B-B14F-4D97-AF65-F5344CB8AC3E}">
        <p14:creationId xmlns:p14="http://schemas.microsoft.com/office/powerpoint/2010/main" val="3557846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4EA2E-6B67-8F41-923C-D5906D11EDB7}"/>
              </a:ext>
            </a:extLst>
          </p:cNvPr>
          <p:cNvSpPr>
            <a:spLocks noGrp="1"/>
          </p:cNvSpPr>
          <p:nvPr>
            <p:ph type="title"/>
          </p:nvPr>
        </p:nvSpPr>
        <p:spPr>
          <a:xfrm>
            <a:off x="252919" y="1123837"/>
            <a:ext cx="2947482" cy="4601183"/>
          </a:xfrm>
        </p:spPr>
        <p:txBody>
          <a:bodyPr>
            <a:noAutofit/>
          </a:bodyPr>
          <a:lstStyle/>
          <a:p>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Other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proto-Nile</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evidence, such as visual realism (see: Hendrickx (1995) by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Huyge</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in Friedman 2002, 202 figure 6) is preserved within the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Selima</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Sand Sheet and elsewhere. </a:t>
            </a:r>
            <a:r>
              <a:rPr lang="en-GB" sz="140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Other late </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Pleistocene sand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gezira</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stratum </a:t>
            </a:r>
            <a:r>
              <a:rPr lang="en-GB" sz="140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is </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observed by the EES Delta Survey at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Buto</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(After: Spencer, P., J. EES 2003- 2015) and at prehistoric Thebes (see: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Strutt</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in Bunbury and Graham 102:2016 by Roland et al 2016)</a:t>
            </a:r>
            <a:br>
              <a:rPr lang="en-GB" sz="140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br>
            <a:br>
              <a:rPr lang="en-GB" sz="140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br>
            <a:br>
              <a:rPr lang="en-GB" sz="140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b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New chronologies observed at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Merimde</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Beni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Salama</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(Wadi el Gamal) by Rowland and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Tassie</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(2013) (After: Junker, Larsen &amp;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Lugn</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c.1932, Schmidt 1980,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Hamdan</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(Cairo) 2013 &amp;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Dunne</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(Bristol) 2015 accomplishes new evidence for the affects of aridity,</a:t>
            </a:r>
            <a:b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b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such as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hypervolemia</a:t>
            </a:r>
            <a:br>
              <a:rPr lang="en-GB" sz="1400" dirty="0">
                <a:solidFill>
                  <a:srgbClr val="000000"/>
                </a:solidFill>
                <a:effectLst/>
                <a:latin typeface="Trebuchet MS" panose="020B0603020202020204" pitchFamily="34" charset="0"/>
              </a:rPr>
            </a:br>
            <a:endParaRPr lang="en-US" sz="1400" dirty="0">
              <a:latin typeface="Trebuchet MS" panose="020B0603020202020204" pitchFamily="34" charset="0"/>
            </a:endParaRPr>
          </a:p>
        </p:txBody>
      </p:sp>
      <p:pic>
        <p:nvPicPr>
          <p:cNvPr id="6" name="Content Placeholder 5">
            <a:extLst>
              <a:ext uri="{FF2B5EF4-FFF2-40B4-BE49-F238E27FC236}">
                <a16:creationId xmlns:a16="http://schemas.microsoft.com/office/drawing/2014/main" id="{34FAB4C8-494B-A849-9098-8EB49C06D2BE}"/>
              </a:ext>
            </a:extLst>
          </p:cNvPr>
          <p:cNvPicPr>
            <a:picLocks noGrp="1" noChangeAspect="1"/>
          </p:cNvPicPr>
          <p:nvPr>
            <p:ph idx="1"/>
          </p:nvPr>
        </p:nvPicPr>
        <p:blipFill>
          <a:blip r:embed="rId2"/>
          <a:stretch>
            <a:fillRect/>
          </a:stretch>
        </p:blipFill>
        <p:spPr>
          <a:xfrm>
            <a:off x="4491572" y="863600"/>
            <a:ext cx="6069532" cy="5121275"/>
          </a:xfrm>
          <a:prstGeom prst="rect">
            <a:avLst/>
          </a:prstGeom>
        </p:spPr>
      </p:pic>
    </p:spTree>
    <p:extLst>
      <p:ext uri="{BB962C8B-B14F-4D97-AF65-F5344CB8AC3E}">
        <p14:creationId xmlns:p14="http://schemas.microsoft.com/office/powerpoint/2010/main" val="1120610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A7EC-80AD-7F47-9BC2-D6057E767092}"/>
              </a:ext>
            </a:extLst>
          </p:cNvPr>
          <p:cNvSpPr>
            <a:spLocks noGrp="1"/>
          </p:cNvSpPr>
          <p:nvPr>
            <p:ph type="title"/>
          </p:nvPr>
        </p:nvSpPr>
        <p:spPr/>
        <p:txBody>
          <a:bodyPr>
            <a:normAutofit/>
          </a:bodyPr>
          <a:lstStyle/>
          <a:p>
            <a:r>
              <a:rPr lang="en-GB" sz="1600" dirty="0"/>
              <a:t>EA30274</a:t>
            </a:r>
            <a:br>
              <a:rPr lang="en-GB" sz="1600" dirty="0"/>
            </a:br>
            <a:r>
              <a:rPr lang="en-GB" sz="1600" dirty="0"/>
              <a:t>(Naqada 3 palette)</a:t>
            </a:r>
            <a:br>
              <a:rPr lang="en-GB" sz="1600" dirty="0"/>
            </a:br>
            <a:r>
              <a:rPr lang="en-GB" sz="1600" dirty="0"/>
              <a:t>British Museum</a:t>
            </a:r>
            <a:endParaRPr lang="en-US" sz="1600" dirty="0"/>
          </a:p>
        </p:txBody>
      </p:sp>
      <p:pic>
        <p:nvPicPr>
          <p:cNvPr id="6" name="Content Placeholder 5">
            <a:extLst>
              <a:ext uri="{FF2B5EF4-FFF2-40B4-BE49-F238E27FC236}">
                <a16:creationId xmlns:a16="http://schemas.microsoft.com/office/drawing/2014/main" id="{8199941D-26DF-6649-BC0C-5B39BE18E977}"/>
              </a:ext>
            </a:extLst>
          </p:cNvPr>
          <p:cNvPicPr>
            <a:picLocks noGrp="1" noChangeAspect="1"/>
          </p:cNvPicPr>
          <p:nvPr>
            <p:ph idx="1"/>
          </p:nvPr>
        </p:nvPicPr>
        <p:blipFill>
          <a:blip r:embed="rId2"/>
          <a:stretch>
            <a:fillRect/>
          </a:stretch>
        </p:blipFill>
        <p:spPr>
          <a:xfrm>
            <a:off x="3868738" y="995591"/>
            <a:ext cx="7315200" cy="4857292"/>
          </a:xfrm>
          <a:prstGeom prst="rect">
            <a:avLst/>
          </a:prstGeom>
        </p:spPr>
      </p:pic>
    </p:spTree>
    <p:extLst>
      <p:ext uri="{BB962C8B-B14F-4D97-AF65-F5344CB8AC3E}">
        <p14:creationId xmlns:p14="http://schemas.microsoft.com/office/powerpoint/2010/main" val="3016878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5FAB3-88FD-0F42-B084-73348AD69419}"/>
              </a:ext>
            </a:extLst>
          </p:cNvPr>
          <p:cNvSpPr>
            <a:spLocks noGrp="1"/>
          </p:cNvSpPr>
          <p:nvPr>
            <p:ph type="title"/>
          </p:nvPr>
        </p:nvSpPr>
        <p:spPr/>
        <p:txBody>
          <a:bodyPr>
            <a:normAutofit fontScale="90000"/>
          </a:bodyPr>
          <a:lstStyle/>
          <a:p>
            <a:r>
              <a:rPr lang="en-GB" sz="1600" dirty="0">
                <a:latin typeface="Trebuchet MS" panose="020B0603020202020204" pitchFamily="34" charset="0"/>
              </a:rPr>
              <a:t>Selective typology review (note: 1. Helwan type lanceolate and tanged arrow-head, 2. the ovate </a:t>
            </a:r>
            <a:r>
              <a:rPr lang="en-GB" sz="1600" dirty="0" err="1">
                <a:latin typeface="Trebuchet MS" panose="020B0603020202020204" pitchFamily="34" charset="0"/>
              </a:rPr>
              <a:t>Maadi</a:t>
            </a:r>
            <a:r>
              <a:rPr lang="en-GB" sz="1600" dirty="0">
                <a:latin typeface="Trebuchet MS" panose="020B0603020202020204" pitchFamily="34" charset="0"/>
              </a:rPr>
              <a:t> type) from ‘</a:t>
            </a:r>
            <a:r>
              <a:rPr lang="en-GB" sz="1600" dirty="0" err="1">
                <a:latin typeface="Trebuchet MS" panose="020B0603020202020204" pitchFamily="34" charset="0"/>
              </a:rPr>
              <a:t>das</a:t>
            </a:r>
            <a:r>
              <a:rPr lang="en-GB" sz="1600" dirty="0">
                <a:latin typeface="Trebuchet MS" panose="020B0603020202020204" pitchFamily="34" charset="0"/>
              </a:rPr>
              <a:t> </a:t>
            </a:r>
            <a:r>
              <a:rPr lang="en-GB" sz="1600" dirty="0" err="1">
                <a:latin typeface="Trebuchet MS" panose="020B0603020202020204" pitchFamily="34" charset="0"/>
              </a:rPr>
              <a:t>Regenfeld</a:t>
            </a:r>
            <a:r>
              <a:rPr lang="en-GB" sz="1600" dirty="0">
                <a:latin typeface="Trebuchet MS" panose="020B0603020202020204" pitchFamily="34" charset="0"/>
              </a:rPr>
              <a:t>’ (the </a:t>
            </a:r>
            <a:r>
              <a:rPr lang="en-GB" sz="1600" dirty="0" err="1">
                <a:latin typeface="Trebuchet MS" panose="020B0603020202020204" pitchFamily="34" charset="0"/>
              </a:rPr>
              <a:t>Rainfield</a:t>
            </a:r>
            <a:r>
              <a:rPr lang="en-GB" sz="1600" dirty="0">
                <a:latin typeface="Trebuchet MS" panose="020B0603020202020204" pitchFamily="34" charset="0"/>
              </a:rPr>
              <a:t>) north of </a:t>
            </a:r>
            <a:r>
              <a:rPr lang="en-GB" sz="1600" dirty="0" err="1">
                <a:latin typeface="Trebuchet MS" panose="020B0603020202020204" pitchFamily="34" charset="0"/>
              </a:rPr>
              <a:t>Dakhleh</a:t>
            </a:r>
            <a:r>
              <a:rPr lang="en-GB" sz="1600" dirty="0">
                <a:latin typeface="Trebuchet MS" panose="020B0603020202020204" pitchFamily="34" charset="0"/>
              </a:rPr>
              <a:t> Oasis first identified by </a:t>
            </a:r>
            <a:r>
              <a:rPr lang="en-GB" sz="1600" dirty="0" err="1">
                <a:latin typeface="Trebuchet MS" panose="020B0603020202020204" pitchFamily="34" charset="0"/>
              </a:rPr>
              <a:t>Rohlfs</a:t>
            </a:r>
            <a:r>
              <a:rPr lang="en-GB" sz="1600" dirty="0">
                <a:latin typeface="Trebuchet MS" panose="020B0603020202020204" pitchFamily="34" charset="0"/>
              </a:rPr>
              <a:t> &amp; </a:t>
            </a:r>
            <a:r>
              <a:rPr lang="en-GB" sz="1600" dirty="0" err="1">
                <a:latin typeface="Trebuchet MS" panose="020B0603020202020204" pitchFamily="34" charset="0"/>
              </a:rPr>
              <a:t>Zittel</a:t>
            </a:r>
            <a:r>
              <a:rPr lang="en-GB" sz="1600" dirty="0">
                <a:latin typeface="Trebuchet MS" panose="020B0603020202020204" pitchFamily="34" charset="0"/>
              </a:rPr>
              <a:t> (1874), rediscovered by cameleer Bergman (1989) and observed by </a:t>
            </a:r>
            <a:r>
              <a:rPr lang="en-GB" sz="1600" dirty="0" err="1">
                <a:latin typeface="Trebuchet MS" panose="020B0603020202020204" pitchFamily="34" charset="0"/>
              </a:rPr>
              <a:t>Kuper</a:t>
            </a:r>
            <a:r>
              <a:rPr lang="en-GB" sz="1600" dirty="0">
                <a:latin typeface="Trebuchet MS" panose="020B0603020202020204" pitchFamily="34" charset="0"/>
              </a:rPr>
              <a:t> (1990)</a:t>
            </a:r>
            <a:br>
              <a:rPr lang="en-GB" sz="1600" dirty="0">
                <a:latin typeface="Trebuchet MS" panose="020B0603020202020204" pitchFamily="34" charset="0"/>
              </a:rPr>
            </a:br>
            <a:br>
              <a:rPr lang="en-GB" sz="1600" dirty="0">
                <a:latin typeface="Trebuchet MS" panose="020B0603020202020204" pitchFamily="34" charset="0"/>
              </a:rPr>
            </a:br>
            <a:r>
              <a:rPr lang="en-GB" sz="1600" dirty="0">
                <a:latin typeface="Trebuchet MS" panose="020B0603020202020204" pitchFamily="34" charset="0"/>
              </a:rPr>
              <a:t>How will the developing new chronology for the selective kinetic effects of climate change and amino acids shape up against the preferential diagnostic evidence for heavy 15N (Frame 7)</a:t>
            </a:r>
            <a:br>
              <a:rPr lang="en-GB" sz="1600" dirty="0">
                <a:latin typeface="Trebuchet MS" panose="020B0603020202020204" pitchFamily="34" charset="0"/>
              </a:rPr>
            </a:br>
            <a:r>
              <a:rPr lang="en-GB" sz="1600" dirty="0">
                <a:latin typeface="Trebuchet MS" panose="020B0603020202020204" pitchFamily="34" charset="0"/>
              </a:rPr>
              <a:t>Most likely the variable substrate carboxylate and affects of citric acid (the </a:t>
            </a:r>
            <a:r>
              <a:rPr lang="en-GB" sz="1600" dirty="0" err="1">
                <a:latin typeface="Trebuchet MS" panose="020B0603020202020204" pitchFamily="34" charset="0"/>
              </a:rPr>
              <a:t>Krebbs</a:t>
            </a:r>
            <a:r>
              <a:rPr lang="en-GB" sz="1600" dirty="0">
                <a:latin typeface="Trebuchet MS" panose="020B0603020202020204" pitchFamily="34" charset="0"/>
              </a:rPr>
              <a:t> Cycle) that is retained within lithic cortex patina’s, interstices and biogenic composites is a prevailing consideration for further assessing the far reaching </a:t>
            </a:r>
            <a:r>
              <a:rPr lang="en-GB" sz="1600" dirty="0" err="1">
                <a:latin typeface="Trebuchet MS" panose="020B0603020202020204" pitchFamily="34" charset="0"/>
              </a:rPr>
              <a:t>Natufian</a:t>
            </a:r>
            <a:r>
              <a:rPr lang="en-GB" sz="1600" dirty="0">
                <a:latin typeface="Trebuchet MS" panose="020B0603020202020204" pitchFamily="34" charset="0"/>
              </a:rPr>
              <a:t> consolidations. (After: </a:t>
            </a:r>
            <a:r>
              <a:rPr lang="en-GB" sz="1600" dirty="0" err="1">
                <a:latin typeface="Trebuchet MS" panose="020B0603020202020204" pitchFamily="34" charset="0"/>
              </a:rPr>
              <a:t>Gruppe</a:t>
            </a:r>
            <a:r>
              <a:rPr lang="en-GB" sz="1600" dirty="0">
                <a:latin typeface="Trebuchet MS" panose="020B0603020202020204" pitchFamily="34" charset="0"/>
              </a:rPr>
              <a:t> &amp; Turban-Just ed. by </a:t>
            </a:r>
            <a:r>
              <a:rPr lang="en-GB" sz="1600" dirty="0" err="1">
                <a:latin typeface="Trebuchet MS" panose="020B0603020202020204" pitchFamily="34" charset="0"/>
              </a:rPr>
              <a:t>Brothwell</a:t>
            </a:r>
            <a:r>
              <a:rPr lang="en-GB" sz="1600" dirty="0">
                <a:latin typeface="Trebuchet MS" panose="020B0603020202020204" pitchFamily="34" charset="0"/>
              </a:rPr>
              <a:t> &amp; Pollard 2005, 354-6)</a:t>
            </a:r>
            <a:br>
              <a:rPr lang="en-GB" sz="1600" dirty="0">
                <a:latin typeface="Trebuchet MS" panose="020B0603020202020204" pitchFamily="34" charset="0"/>
              </a:rPr>
            </a:br>
            <a:endParaRPr lang="en-US" sz="1600" dirty="0">
              <a:latin typeface="Trebuchet MS" panose="020B0603020202020204" pitchFamily="34" charset="0"/>
            </a:endParaRPr>
          </a:p>
        </p:txBody>
      </p:sp>
      <p:pic>
        <p:nvPicPr>
          <p:cNvPr id="14" name="Content Placeholder 13">
            <a:extLst>
              <a:ext uri="{FF2B5EF4-FFF2-40B4-BE49-F238E27FC236}">
                <a16:creationId xmlns:a16="http://schemas.microsoft.com/office/drawing/2014/main" id="{9FB933E9-2654-8A4B-B79F-1C368FC32891}"/>
              </a:ext>
            </a:extLst>
          </p:cNvPr>
          <p:cNvPicPr>
            <a:picLocks noGrp="1" noChangeAspect="1"/>
          </p:cNvPicPr>
          <p:nvPr>
            <p:ph idx="1"/>
          </p:nvPr>
        </p:nvPicPr>
        <p:blipFill>
          <a:blip r:embed="rId2"/>
          <a:stretch>
            <a:fillRect/>
          </a:stretch>
        </p:blipFill>
        <p:spPr>
          <a:xfrm>
            <a:off x="5547574" y="863600"/>
            <a:ext cx="3728928" cy="5121275"/>
          </a:xfrm>
          <a:prstGeom prst="rect">
            <a:avLst/>
          </a:prstGeom>
        </p:spPr>
      </p:pic>
    </p:spTree>
    <p:extLst>
      <p:ext uri="{BB962C8B-B14F-4D97-AF65-F5344CB8AC3E}">
        <p14:creationId xmlns:p14="http://schemas.microsoft.com/office/powerpoint/2010/main" val="4006868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55AC9-7308-FC42-BD65-8E7F4E5BA363}"/>
              </a:ext>
            </a:extLst>
          </p:cNvPr>
          <p:cNvSpPr>
            <a:spLocks noGrp="1"/>
          </p:cNvSpPr>
          <p:nvPr>
            <p:ph type="title"/>
          </p:nvPr>
        </p:nvSpPr>
        <p:spPr/>
        <p:txBody>
          <a:bodyPr>
            <a:normAutofit fontScale="90000"/>
          </a:bodyPr>
          <a:lstStyle/>
          <a:p>
            <a:r>
              <a:rPr lang="en-GB" sz="1400" dirty="0"/>
              <a:t>Bibliography</a:t>
            </a:r>
            <a:br>
              <a:rPr lang="en-GB" sz="1400" dirty="0"/>
            </a:br>
            <a:br>
              <a:rPr lang="en-GB" sz="1400" dirty="0"/>
            </a:br>
            <a:r>
              <a:rPr lang="en-GB" sz="1400" dirty="0"/>
              <a:t>Friedman, R. 2002</a:t>
            </a:r>
            <a:br>
              <a:rPr lang="en-GB" sz="1400" dirty="0"/>
            </a:br>
            <a:r>
              <a:rPr lang="en-GB" sz="1400" dirty="0"/>
              <a:t>Egypt And Nubia, Gifts Of The Desert</a:t>
            </a:r>
            <a:br>
              <a:rPr lang="en-GB" sz="1400" dirty="0"/>
            </a:br>
            <a:r>
              <a:rPr lang="en-GB" sz="1400" dirty="0"/>
              <a:t>The Trustees Of The British Museum</a:t>
            </a:r>
            <a:br>
              <a:rPr lang="en-GB" sz="1400" dirty="0"/>
            </a:br>
            <a:r>
              <a:rPr lang="en-GB" sz="1400" dirty="0"/>
              <a:t>British Museum, London</a:t>
            </a:r>
            <a:br>
              <a:rPr lang="en-GB" sz="1400" dirty="0"/>
            </a:br>
            <a:br>
              <a:rPr lang="en-GB" sz="1400" dirty="0"/>
            </a:br>
            <a:r>
              <a:rPr lang="en-GB" sz="1400" dirty="0"/>
              <a:t> </a:t>
            </a:r>
            <a:r>
              <a:rPr lang="en-GB" sz="1400" dirty="0" err="1"/>
              <a:t>Brothwell</a:t>
            </a:r>
            <a:r>
              <a:rPr lang="en-GB" sz="1400" dirty="0"/>
              <a:t>, D.R., Pollard, A.M. 2005</a:t>
            </a:r>
            <a:br>
              <a:rPr lang="en-GB" sz="1400" dirty="0"/>
            </a:br>
            <a:r>
              <a:rPr lang="en-GB" sz="1400" dirty="0"/>
              <a:t>The Handbook  Of Archaeological Sciences</a:t>
            </a:r>
            <a:br>
              <a:rPr lang="en-GB" sz="1400" dirty="0"/>
            </a:br>
            <a:r>
              <a:rPr lang="en-GB" sz="1400" dirty="0"/>
              <a:t>John Wiley &amp; Sons, NJ</a:t>
            </a:r>
            <a:br>
              <a:rPr lang="en-GB" sz="1400" dirty="0"/>
            </a:br>
            <a:br>
              <a:rPr lang="en-GB" sz="1400" dirty="0"/>
            </a:br>
            <a:r>
              <a:rPr lang="en-GB" sz="1400" dirty="0"/>
              <a:t>Porter , B., Moss, R.L.B., </a:t>
            </a:r>
            <a:r>
              <a:rPr lang="en-GB" sz="1400" dirty="0" err="1"/>
              <a:t>Burney</a:t>
            </a:r>
            <a:r>
              <a:rPr lang="en-GB" sz="1400" dirty="0"/>
              <a:t>, E.W. </a:t>
            </a:r>
            <a:br>
              <a:rPr lang="en-GB" sz="1400" dirty="0"/>
            </a:br>
            <a:r>
              <a:rPr lang="en-GB" sz="1400" dirty="0"/>
              <a:t>Topographic Bibliography Of Ancient Egyptian Hieroglyphic Texts ,Reliefs And Paintings. Peters, Leuven</a:t>
            </a:r>
            <a:br>
              <a:rPr lang="en-GB" sz="1400" dirty="0"/>
            </a:br>
            <a:r>
              <a:rPr lang="en-GB" sz="1400" dirty="0">
                <a:hlinkClick r:id="rId2"/>
              </a:rPr>
              <a:t>http://</a:t>
            </a:r>
            <a:r>
              <a:rPr lang="en-GB" sz="1400" dirty="0" err="1">
                <a:hlinkClick r:id="rId2"/>
              </a:rPr>
              <a:t>www.griffith.ox.ac</a:t>
            </a:r>
            <a:r>
              <a:rPr lang="en-GB" sz="1400" dirty="0">
                <a:hlinkClick r:id="rId2"/>
              </a:rPr>
              <a:t>/top bib/pdf/pm2.pdf</a:t>
            </a:r>
            <a:br>
              <a:rPr lang="en-GB" sz="1400" dirty="0"/>
            </a:br>
            <a:r>
              <a:rPr lang="en-GB" sz="1400" dirty="0"/>
              <a:t>25.10.2019</a:t>
            </a:r>
            <a:br>
              <a:rPr lang="en-GB" sz="1400" dirty="0"/>
            </a:br>
            <a:br>
              <a:rPr lang="en-GB" sz="1400" dirty="0"/>
            </a:br>
            <a:r>
              <a:rPr lang="en-GB" sz="1400" dirty="0" err="1">
                <a:latin typeface="Trebuchet MS" panose="020B0603020202020204" pitchFamily="34" charset="0"/>
              </a:rPr>
              <a:t>Wenke</a:t>
            </a:r>
            <a:r>
              <a:rPr lang="en-GB" sz="1400" dirty="0"/>
              <a:t>, R.J.  5(3): 1991</a:t>
            </a:r>
            <a:br>
              <a:rPr lang="en-GB" sz="1400" dirty="0"/>
            </a:br>
            <a:r>
              <a:rPr lang="en-GB" sz="1400" dirty="0"/>
              <a:t>The Evolution Of Egyptian Civilisation,</a:t>
            </a:r>
            <a:br>
              <a:rPr lang="en-GB" sz="1400" dirty="0"/>
            </a:br>
            <a:r>
              <a:rPr lang="en-GB" sz="1400" dirty="0"/>
              <a:t>Issues &amp; Evidence.</a:t>
            </a:r>
            <a:br>
              <a:rPr lang="en-GB" sz="1400" dirty="0"/>
            </a:br>
            <a:r>
              <a:rPr lang="en-GB" sz="1400" dirty="0"/>
              <a:t>Journal of World Prehistory</a:t>
            </a:r>
            <a:br>
              <a:rPr lang="en-GB" sz="1400" dirty="0"/>
            </a:br>
            <a:r>
              <a:rPr lang="en-GB" sz="1400" dirty="0"/>
              <a:t>Springer Verlaine, Switzerland</a:t>
            </a:r>
            <a:br>
              <a:rPr lang="en-GB" sz="1400" dirty="0"/>
            </a:br>
            <a:br>
              <a:rPr lang="en-GB" sz="1400" dirty="0"/>
            </a:br>
            <a:r>
              <a:rPr lang="en-GB" sz="1400" dirty="0" err="1"/>
              <a:t>Wengrow</a:t>
            </a:r>
            <a:r>
              <a:rPr lang="en-GB" sz="1400" dirty="0"/>
              <a:t>, D. 2001</a:t>
            </a:r>
            <a:br>
              <a:rPr lang="en-GB" sz="1400" dirty="0"/>
            </a:br>
            <a:r>
              <a:rPr lang="en-GB" sz="1400" dirty="0"/>
              <a:t>Rethinking Cattle Cults In  Early Egypt, Towards A Prehistoric Perspective On The </a:t>
            </a:r>
            <a:r>
              <a:rPr lang="en-GB" sz="1400" dirty="0" err="1"/>
              <a:t>Narmer</a:t>
            </a:r>
            <a:r>
              <a:rPr lang="en-GB" sz="1400" dirty="0"/>
              <a:t> Palette</a:t>
            </a:r>
            <a:br>
              <a:rPr lang="en-GB" sz="1400" dirty="0"/>
            </a:br>
            <a:r>
              <a:rPr lang="en-GB" sz="1400" dirty="0"/>
              <a:t>Cambridge Archaeology Journal</a:t>
            </a:r>
            <a:br>
              <a:rPr lang="en-GB" sz="1400" dirty="0"/>
            </a:br>
            <a:r>
              <a:rPr lang="en-GB" sz="1400" dirty="0" err="1"/>
              <a:t>Macdonald</a:t>
            </a:r>
            <a:r>
              <a:rPr lang="en-GB" sz="1400" dirty="0"/>
              <a:t>  Institute For Archaeology Research</a:t>
            </a:r>
            <a:br>
              <a:rPr lang="en-GB" sz="1400" dirty="0"/>
            </a:br>
            <a:br>
              <a:rPr lang="en-GB" sz="1400" dirty="0"/>
            </a:br>
            <a:br>
              <a:rPr lang="en-GB" sz="1400" dirty="0"/>
            </a:br>
            <a:endParaRPr lang="en-US" sz="1400" dirty="0"/>
          </a:p>
        </p:txBody>
      </p:sp>
      <p:pic>
        <p:nvPicPr>
          <p:cNvPr id="6" name="Content Placeholder 5">
            <a:extLst>
              <a:ext uri="{FF2B5EF4-FFF2-40B4-BE49-F238E27FC236}">
                <a16:creationId xmlns:a16="http://schemas.microsoft.com/office/drawing/2014/main" id="{6465D679-17E2-4342-8256-1ED861F79BA6}"/>
              </a:ext>
            </a:extLst>
          </p:cNvPr>
          <p:cNvPicPr>
            <a:picLocks noGrp="1" noChangeAspect="1"/>
          </p:cNvPicPr>
          <p:nvPr>
            <p:ph idx="1"/>
          </p:nvPr>
        </p:nvPicPr>
        <p:blipFill>
          <a:blip r:embed="rId3"/>
          <a:stretch>
            <a:fillRect/>
          </a:stretch>
        </p:blipFill>
        <p:spPr>
          <a:xfrm>
            <a:off x="3867888" y="863600"/>
            <a:ext cx="7018449" cy="5121275"/>
          </a:xfrm>
          <a:prstGeom prst="rect">
            <a:avLst/>
          </a:prstGeom>
        </p:spPr>
      </p:pic>
    </p:spTree>
    <p:extLst>
      <p:ext uri="{BB962C8B-B14F-4D97-AF65-F5344CB8AC3E}">
        <p14:creationId xmlns:p14="http://schemas.microsoft.com/office/powerpoint/2010/main" val="358809638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Frame</vt:lpstr>
      <vt:lpstr>Pre-Pharaonic Wells &amp; Water Jars1 Mt. Kamil كابيل - wadiHammamet </vt:lpstr>
      <vt:lpstr>The Nile – from the  Shaduf or well pole at archaic wadi Refuf (Dalkleh – Kharga Oases environs) to the archaic aquifers and nilometer apertures located at Gebel Silsila (Soleb) -  Napata - are informative of particular ceramic acquisitions, such as distinctive water &amp; beer vessels (amphorae), bone apatite, collagen residues and tooth enamel. As pioneered through the in-situ colour theory modulus resolutely applied by Elizabet  Pauli in 1927 (The Cave Of Swimmers) located the challenging Gilf Kebbir environs (north east Chad – south west Egypt, diffuse metadata  enables clear disambiguous evidence to be further considered (Wenke 5(3):1991) By further utilising interpretative depth analysis that is applied today through the phenomenology paradigm (Trigger 2007) modular integrity can be attained through diffuse monitoring. This valuable contextual data is a distinctive advantage to the centralised antiquities trustees (New York – London – Paris – Berlin - Moscow – Cairo)</vt:lpstr>
      <vt:lpstr>As a verifiable phasing sequence therein retained by correlating  stratigraphical  results (see: frame 9) by fine tuning the predynastic chronolgy, the evidence for cultural consolidation - fragmented statesmanship and resurgence is characteristic of specific cultural items such as ; malachite, natron, camphor residues, phytoliths from mudbricks and Ivory statuettes, significant finds that denote commerce and dependency. However,  life sustaining water accentuates the provenance. Thus, wells and water carrier typologies are unmistakable diagnostic finds, obtained through rescue archaeology endeavours  from significant archaic Helwan (upper Nile) – Karkomian (late Palaeolithic) finds, contrasted against primary deposits of the diagnostic Balat unit (Naqada Period 1-3) – lower Nile: Mourdi Province (north east Chad) – Abu Ballas – Wadi Hammamet (Egypt) – Ha ‘il (Jordan). Friedman (2002 7,32,156,198)</vt:lpstr>
      <vt:lpstr>Establishing a cohesive chronology as a recipient thereof the antiquities observed  requires that the observable facts are to be further considered.   This particular ‘Pharaonic ‘ well site in the archaic Tundaba Depression, cut deep into  alkaline fossil alluvium is contrasted against the protodynastic epigraphy at historic ‘Dominion Behind Thebes’   (Winkler 1938), connecting the animism  schematic of the western desert  to the protoSinaitic localities, as propositioned by Spencer (1934)  are also retained  by the  Mt. Kamil  environs (see:Map, frame 1). This paradigm in pioneering conventionality is arguably  contemporised by the Bashendi B culture course quartz ‘wavy line’ type and incised ceramics. The later prehistoric Sheikh Mufta culture black and red fired incised wares are relevant and decisively impacts on the Lake Bashendi – Gebel Fau (north Dongola) stratigraphy</vt:lpstr>
      <vt:lpstr>The palaeolake environs are considered to be diagnostic thereof kinetic factors. As ceramic feldspar (87Sr) is retained by spring tuffa deposits (After: Kliendienst (1998) and Caton-Thompson (1952) by Wendorf &amp; Schild in Nabta Playa ed by Friedman 2002, 17 figure 4). This contextual factor can be contrasted against tooth enamel, bone apatite. Nitrogen depletion, collagens and other 13C derived plant residues, such as observable  phytolithography.  Therefore, the critical sub-aquifer nutation values preserved in core samples from the younger Dryas interstitial is of value to the chronology  assigned to the Badarian  and Tasian period. The rock art observed by Darnelll at  ‘The Cave Of Hands’ and  Wadi el Hôll thus enables the liveliness and variety of predynastic Egypt to accomplish the resurgence in realism quality, as pioneered by Porter &amp; Moss (1972)</vt:lpstr>
      <vt:lpstr>Other proto-Nile evidence, such as visual realism (see: Hendrickx (1995) by Huyge in Friedman 2002, 202 figure 6) is preserved within the Selima Sand Sheet and elsewhere. Other late Pleistocene sand gezira stratum is observed by the EES Delta Survey at Buto (After: Spencer, P., J. EES 2003- 2015) and at prehistoric Thebes (see: Strutt in Bunbury and Graham 102:2016 by Roland et al 2016)   New chronologies observed at Merimde Beni Salama (Wadi el Gamal) by Rowland and Tassie (2013) (After: Junker, Larsen &amp; Lugn c.1932, Schmidt 1980, Hamdan (Cairo) 2013 &amp; Dunne (Bristol) 2015 accomplishes new evidence for the affects of aridity, such as hypervolemia </vt:lpstr>
      <vt:lpstr>EA30274 (Naqada 3 palette) British Museum</vt:lpstr>
      <vt:lpstr>Selective typology review (note: 1. Helwan type lanceolate and tanged arrow-head, 2. the ovate Maadi type) from ‘das Regenfeld’ (the Rainfield) north of Dakhleh Oasis first identified by Rohlfs &amp; Zittel (1874), rediscovered by cameleer Bergman (1989) and observed by Kuper (1990)  How will the developing new chronology for the selective kinetic effects of climate change and amino acids shape up against the preferential diagnostic evidence for heavy 15N (Frame 7) Most likely the variable substrate carboxylate and affects of citric acid (the Krebbs Cycle) that is retained within lithic cortex patina’s, interstices and biogenic composites is a prevailing consideration for further assessing the far reaching Natufian consolidations. (After: Gruppe &amp; Turban-Just ed. by Brothwell &amp; Pollard 2005, 354-6) </vt:lpstr>
      <vt:lpstr>Bibliography  Friedman, R. 2002 Egypt And Nubia, Gifts Of The Desert The Trustees Of The British Museum British Museum, London   Brothwell, D.R., Pollard, A.M. 2005 The Handbook  Of Archaeological Sciences John Wiley &amp; Sons, NJ  Porter , B., Moss, R.L.B., Burney, E.W.  Topographic Bibliography Of Ancient Egyptian Hieroglyphic Texts ,Reliefs And Paintings. Peters, Leuven http://www.griffith.ox.ac/top bib/pdf/pm2.pdf 25.10.2019  Wenke, R.J.  5(3): 1991 The Evolution Of Egyptian Civilisation, Issues &amp; Evidence. Journal of World Prehistory Springer Verlaine, Switzerland  Wengrow, D. 2001 Rethinking Cattle Cults In  Early Egypt, Towards A Prehistoric Perspective On The Narmer Palette Cambridge Archaeology Journal Macdonald  Institute For Archaeology Research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Pre-Pharaonic Wells &amp; Water Jars1 Mt. Kamil كابيل - wadiHammamet </dc:title>
  <dc:creator>Christopher Rea (1804572)</dc:creator>
  <cp:lastModifiedBy>Christopher Rea (1804572)</cp:lastModifiedBy>
  <cp:revision>2</cp:revision>
  <dcterms:created xsi:type="dcterms:W3CDTF">2019-10-25T12:01:38Z</dcterms:created>
  <dcterms:modified xsi:type="dcterms:W3CDTF">2019-10-26T03:06:46Z</dcterms:modified>
</cp:coreProperties>
</file>