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4" r:id="rId8"/>
    <p:sldId id="263" r:id="rId9"/>
    <p:sldId id="265" r:id="rId10"/>
    <p:sldId id="260" r:id="rId11"/>
  </p:sldIdLst>
  <p:sldSz cx="9144000" cy="6858000" type="screen4x3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144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0964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8535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02568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8441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78690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5430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354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5846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7172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53864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20271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726DA-298F-44B0-A55D-ED9CE204AB9E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96014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 /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 /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 /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 /><Relationship Id="rId2" Type="http://schemas.openxmlformats.org/officeDocument/2006/relationships/image" Target="../media/image10.jp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463639" y="1687132"/>
            <a:ext cx="5365661" cy="1513268"/>
          </a:xfrm>
        </p:spPr>
        <p:txBody>
          <a:bodyPr>
            <a:normAutofit/>
          </a:bodyPr>
          <a:lstStyle/>
          <a:p>
            <a:r>
              <a:rPr lang="zh-TW" altLang="en-US" sz="4800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周予同 </a:t>
            </a:r>
            <a:r>
              <a:rPr lang="en-US" altLang="zh-TW" sz="4800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《</a:t>
            </a:r>
            <a:r>
              <a:rPr lang="zh-TW" altLang="en-US" sz="4800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群經概論</a:t>
            </a:r>
            <a:r>
              <a:rPr lang="en-US" altLang="zh-TW" sz="4800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》</a:t>
            </a:r>
            <a:endParaRPr lang="zh-TW" altLang="en-US" sz="4800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81725" y="3962646"/>
            <a:ext cx="4922950" cy="1819968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陳逢源</a:t>
            </a:r>
          </a:p>
        </p:txBody>
      </p:sp>
    </p:spTree>
    <p:extLst>
      <p:ext uri="{BB962C8B-B14F-4D97-AF65-F5344CB8AC3E}">
        <p14:creationId xmlns:p14="http://schemas.microsoft.com/office/powerpoint/2010/main" val="4140126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21227" y="1162843"/>
            <a:ext cx="5911404" cy="1155353"/>
          </a:xfrm>
        </p:spPr>
        <p:txBody>
          <a:bodyPr>
            <a:normAutofit fontScale="90000"/>
          </a:bodyPr>
          <a:lstStyle/>
          <a:p>
            <a:r>
              <a:rPr lang="zh-TW" altLang="zh-TW" b="1" dirty="0"/>
              <a:t>壹、導論</a:t>
            </a:r>
            <a:br>
              <a:rPr lang="zh-TW" altLang="zh-TW" dirty="0"/>
            </a:br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4" name="內容版面配置區 3">
            <a:extLst>
              <a:ext uri="{FF2B5EF4-FFF2-40B4-BE49-F238E27FC236}">
                <a16:creationId xmlns:a16="http://schemas.microsoft.com/office/drawing/2014/main" id="{55AD7483-291F-4750-BAA0-9EB5AAAF4C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54143" y="2495996"/>
            <a:ext cx="7870858" cy="3625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451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>
            <a:extLst>
              <a:ext uri="{FF2B5EF4-FFF2-40B4-BE49-F238E27FC236}">
                <a16:creationId xmlns:a16="http://schemas.microsoft.com/office/drawing/2014/main" id="{C907990A-3170-48BC-A59B-57AF956C41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8671" y="1013363"/>
            <a:ext cx="7286657" cy="426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598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28609545-694B-479D-A88F-1AF8BF669B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254" y="1270000"/>
            <a:ext cx="7922084" cy="360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015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>
            <a:extLst>
              <a:ext uri="{FF2B5EF4-FFF2-40B4-BE49-F238E27FC236}">
                <a16:creationId xmlns:a16="http://schemas.microsoft.com/office/drawing/2014/main" id="{781885A5-A3E2-493F-92CA-F58F130A454E}"/>
              </a:ext>
            </a:extLst>
          </p:cNvPr>
          <p:cNvSpPr/>
          <p:nvPr/>
        </p:nvSpPr>
        <p:spPr>
          <a:xfrm>
            <a:off x="2870200" y="1651338"/>
            <a:ext cx="59182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三、六經的次第</a:t>
            </a:r>
          </a:p>
          <a:p>
            <a:pPr marL="2286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、今文學派：詩、書、禮、樂、易、春秋</a:t>
            </a:r>
          </a:p>
          <a:p>
            <a:pPr marL="2286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、古文學派：易、書、詩、禮、樂、春秋</a:t>
            </a:r>
          </a:p>
          <a:p>
            <a:pPr marL="2286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、今文學派以內容程度淺深排序</a:t>
            </a:r>
          </a:p>
          <a:p>
            <a:pPr marL="2286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、古文學派以產生時代早晚排序</a:t>
            </a:r>
          </a:p>
          <a:p>
            <a:pPr marL="2286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、今文學派孔子是教育家</a:t>
            </a:r>
          </a:p>
          <a:p>
            <a:pPr marL="2286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、古文學派孔子是史學家</a:t>
            </a:r>
          </a:p>
        </p:txBody>
      </p:sp>
    </p:spTree>
    <p:extLst>
      <p:ext uri="{BB962C8B-B14F-4D97-AF65-F5344CB8AC3E}">
        <p14:creationId xmlns:p14="http://schemas.microsoft.com/office/powerpoint/2010/main" val="918746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34284" y="1099575"/>
            <a:ext cx="7875431" cy="907026"/>
          </a:xfrm>
        </p:spPr>
        <p:txBody>
          <a:bodyPr>
            <a:normAutofit fontScale="90000"/>
          </a:bodyPr>
          <a:lstStyle/>
          <a:p>
            <a:r>
              <a:rPr lang="zh-TW" altLang="zh-TW" dirty="0"/>
              <a:t>四、六經與孔子</a:t>
            </a:r>
            <a:br>
              <a:rPr lang="zh-TW" altLang="zh-TW" dirty="0"/>
            </a:br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57200" y="1828801"/>
            <a:ext cx="7875431" cy="4214904"/>
          </a:xfrm>
        </p:spPr>
        <p:txBody>
          <a:bodyPr>
            <a:normAutofit fontScale="62500" lnSpcReduction="20000"/>
          </a:bodyPr>
          <a:lstStyle/>
          <a:p>
            <a:pPr marL="3048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kern="100" dirty="0"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孔子之時，周室微而禮、樂廢，《詩》、《書》缺。追跡三代之禮，序《書傳》，上紀唐、虞之際至秦繆，編次其事。曰：「夏禮吾能言之，杞不足徵也；殷禮吾能言之，宋不足徵也，足則吾能徵之矣。」觀殷夏所損益曰：「後雖百世可知也。」以一文一質，周監二代，郁郁乎文哉！吾從周。故《書》傳、《禮》記自孔氏。孔子語魯大師：「樂其可知也。始作翕如，皦如，縱之純如，繹如也，以成。」吾自衛反魯，然後樂正，〈雅〉、〈頌〉各得其所。古者《詩》三千餘篇，及至孔子，去其重，取可施於禮義，上采契、后稷，中述殷、周之盛，至幽、厲之缺，始於衽席，故曰：「〈關睢〉之亂，以為風始，〈鹿鳴〉為小雅始，〈文王〉為大雅始，〈清廟〉為頌始。三百五篇，孔子皆弦歌之，求合韶武雅頌之音，禮、樂自此可得而述，以備王道成六藝。</a:t>
            </a:r>
            <a:endParaRPr lang="zh-TW" altLang="zh-TW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727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28650" y="1016000"/>
            <a:ext cx="7886700" cy="4716371"/>
          </a:xfrm>
        </p:spPr>
        <p:txBody>
          <a:bodyPr>
            <a:normAutofit fontScale="92500"/>
          </a:bodyPr>
          <a:lstStyle/>
          <a:p>
            <a:pPr marL="304800" lvl="0" algn="just">
              <a:lnSpc>
                <a:spcPct val="150000"/>
              </a:lnSpc>
            </a:pPr>
            <a:r>
              <a:rPr lang="zh-TW" altLang="zh-TW" sz="1800" kern="100" dirty="0">
                <a:solidFill>
                  <a:prstClr val="black"/>
                </a:solidFill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孔子晚而喜《易》，序〈彖〉、〈繫〉、〈象〉、〈說卦〉、〈文言〉，讀《易》，韋編三絕。曰：「假我數年，若是，我於《易》則彬彬矣。孔子以《詩》、《書》、禮、樂教，……乃因史記作《春秋》，上至隱公，下訖哀公十四年，十二公，據魯親周故殷，運之三代，約其文辭而指博，故吳、楚之君自稱王，而《春秋》貶之曰子；踐土之會，實召周天子，而《春秋》諱之曰：「天王狩於河陽。」推此類，以繩當世，貶損之義，後有王者，舉而開之，《春秋》之義行，則亂臣賊子懼焉。孔子在位，聽訟文辭，有可與人共者，弗獨有也，至於為《春秋》，筆則筆，削則削，子夏之徒，不能贊一辭，弟子受《春秋》，孔子曰：「後世知丘者以《春秋》，而罪丘者亦以《春秋》。」</a:t>
            </a:r>
            <a:endParaRPr lang="en-US" altLang="zh-TW" sz="1800" kern="100" dirty="0">
              <a:solidFill>
                <a:prstClr val="black"/>
              </a:solidFill>
              <a:latin typeface="Calibri" panose="020F0502020204030204" pitchFamily="34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304800" algn="just">
              <a:lnSpc>
                <a:spcPct val="150000"/>
              </a:lnSpc>
            </a:pPr>
            <a:r>
              <a:rPr lang="zh-TW" altLang="zh-TW" sz="1800" dirty="0">
                <a:solidFill>
                  <a:prstClr val="black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天下君王，至于賢人，眾矣</a:t>
            </a:r>
            <a:r>
              <a:rPr lang="zh-TW" altLang="zh-TW" sz="1800" dirty="0">
                <a:solidFill>
                  <a:prstClr val="black"/>
                </a:solidFill>
                <a:cs typeface="Times New Roman" panose="02020603050405020304" pitchFamily="18" charset="0"/>
              </a:rPr>
              <a:t>。</a:t>
            </a:r>
            <a:r>
              <a:rPr lang="zh-TW" altLang="zh-TW" sz="1800" dirty="0">
                <a:solidFill>
                  <a:prstClr val="black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當時則榮，沒則已焉</a:t>
            </a:r>
            <a:r>
              <a:rPr lang="zh-TW" altLang="zh-TW" sz="1800" dirty="0">
                <a:solidFill>
                  <a:prstClr val="black"/>
                </a:solidFill>
                <a:cs typeface="Times New Roman" panose="02020603050405020304" pitchFamily="18" charset="0"/>
              </a:rPr>
              <a:t>。</a:t>
            </a:r>
            <a:r>
              <a:rPr lang="zh-TW" altLang="zh-TW" sz="1800" dirty="0">
                <a:solidFill>
                  <a:prstClr val="black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孔子布衣，傳十餘世，學者宗之，自天子王侯，中國言六藝者，折中於夫子</a:t>
            </a:r>
            <a:r>
              <a:rPr lang="zh-TW" altLang="zh-TW" sz="1800" dirty="0">
                <a:solidFill>
                  <a:prstClr val="black"/>
                </a:solidFill>
                <a:cs typeface="Times New Roman" panose="02020603050405020304" pitchFamily="18" charset="0"/>
              </a:rPr>
              <a:t>。</a:t>
            </a:r>
            <a:r>
              <a:rPr lang="en-US" altLang="zh-TW" sz="1800" dirty="0">
                <a:solidFill>
                  <a:prstClr val="black"/>
                </a:solidFill>
                <a:latin typeface="標楷體" panose="03000509000000000000" pitchFamily="65" charset="-120"/>
                <a:cs typeface="Times New Roman" panose="02020603050405020304" pitchFamily="18" charset="0"/>
              </a:rPr>
              <a:t>(</a:t>
            </a:r>
            <a:r>
              <a:rPr lang="zh-TW" altLang="zh-TW" sz="1800" dirty="0">
                <a:solidFill>
                  <a:prstClr val="black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《史記・孔子世家》</a:t>
            </a:r>
            <a:r>
              <a:rPr lang="en-US" altLang="zh-TW" sz="1800" dirty="0">
                <a:solidFill>
                  <a:prstClr val="black"/>
                </a:solidFill>
                <a:ea typeface="標楷體" panose="03000509000000000000" pitchFamily="65" charset="-120"/>
                <a:cs typeface="Times New Roman" panose="02020603050405020304" pitchFamily="18" charset="0"/>
              </a:rPr>
              <a:t>)</a:t>
            </a:r>
            <a:endParaRPr lang="zh-TW" altLang="en-US" sz="18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marL="304800" lvl="0" algn="just">
              <a:lnSpc>
                <a:spcPct val="150000"/>
              </a:lnSpc>
            </a:pPr>
            <a:endParaRPr lang="zh-TW" altLang="zh-TW" sz="1100" kern="100" dirty="0">
              <a:solidFill>
                <a:prstClr val="black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8303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08051" y="1965324"/>
            <a:ext cx="7281949" cy="4691085"/>
          </a:xfrm>
        </p:spPr>
        <p:txBody>
          <a:bodyPr/>
          <a:lstStyle/>
          <a:p>
            <a:pPr marL="304800" indent="-3048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、皮錫瑞《經學歷史》主張五經為孔子所作</a:t>
            </a:r>
          </a:p>
          <a:p>
            <a:pPr marL="304800" indent="-3048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、錢玄同否認五經與孔子的關係</a:t>
            </a:r>
          </a:p>
          <a:p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60709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內容版面配置區 6">
            <a:extLst>
              <a:ext uri="{FF2B5EF4-FFF2-40B4-BE49-F238E27FC236}">
                <a16:creationId xmlns:a16="http://schemas.microsoft.com/office/drawing/2014/main" id="{44E88BE2-C194-4182-A1AC-69C726E7F6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81696" y="911224"/>
            <a:ext cx="6981304" cy="500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43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zh-TW" altLang="en-US" sz="4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感謝聆聽</a:t>
            </a:r>
          </a:p>
        </p:txBody>
      </p:sp>
    </p:spTree>
    <p:extLst>
      <p:ext uri="{BB962C8B-B14F-4D97-AF65-F5344CB8AC3E}">
        <p14:creationId xmlns:p14="http://schemas.microsoft.com/office/powerpoint/2010/main" val="3002047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 佈景主題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佈景主題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佈景主題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</TotalTime>
  <Words>725</Words>
  <Application>Microsoft Office PowerPoint</Application>
  <PresentationFormat>如螢幕大小 (4:3)</PresentationFormat>
  <Paragraphs>17</Paragraphs>
  <Slides>10</Slides>
  <Notes>0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10</vt:i4>
      </vt:variant>
    </vt:vector>
  </HeadingPairs>
  <TitlesOfParts>
    <vt:vector size="11" baseType="lpstr">
      <vt:lpstr>Office 佈景主題</vt:lpstr>
      <vt:lpstr>周予同 《群經概論》</vt:lpstr>
      <vt:lpstr>壹、導論 </vt:lpstr>
      <vt:lpstr>PowerPoint 簡報</vt:lpstr>
      <vt:lpstr>PowerPoint 簡報</vt:lpstr>
      <vt:lpstr>PowerPoint 簡報</vt:lpstr>
      <vt:lpstr>四、六經與孔子 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user</dc:creator>
  <cp:lastModifiedBy>Suhuan Chen</cp:lastModifiedBy>
  <cp:revision>12</cp:revision>
  <dcterms:created xsi:type="dcterms:W3CDTF">2020-06-09T07:34:44Z</dcterms:created>
  <dcterms:modified xsi:type="dcterms:W3CDTF">2022-08-11T13:18:44Z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3265189</vt:lpwstr>
  </property>
  <property fmtid="{D5CDD505-2E9C-101B-9397-08002B2CF9AE}" pid="3" name="NXPowerLiteSettings">
    <vt:lpwstr>C7000400038000</vt:lpwstr>
  </property>
  <property fmtid="{D5CDD505-2E9C-101B-9397-08002B2CF9AE}" pid="4" name="NXPowerLiteVersion">
    <vt:lpwstr>S9.0.1</vt:lpwstr>
  </property>
</Properties>
</file>