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30"/>
  </p:notesMasterIdLst>
  <p:handoutMasterIdLst>
    <p:handoutMasterId r:id="rId31"/>
  </p:handoutMasterIdLst>
  <p:sldIdLst>
    <p:sldId id="308" r:id="rId2"/>
    <p:sldId id="313" r:id="rId3"/>
    <p:sldId id="352" r:id="rId4"/>
    <p:sldId id="351" r:id="rId5"/>
    <p:sldId id="338" r:id="rId6"/>
    <p:sldId id="337" r:id="rId7"/>
    <p:sldId id="354" r:id="rId8"/>
    <p:sldId id="342" r:id="rId9"/>
    <p:sldId id="343" r:id="rId10"/>
    <p:sldId id="344" r:id="rId11"/>
    <p:sldId id="339" r:id="rId12"/>
    <p:sldId id="345" r:id="rId13"/>
    <p:sldId id="355" r:id="rId14"/>
    <p:sldId id="356" r:id="rId15"/>
    <p:sldId id="316" r:id="rId16"/>
    <p:sldId id="317" r:id="rId17"/>
    <p:sldId id="311" r:id="rId18"/>
    <p:sldId id="314" r:id="rId19"/>
    <p:sldId id="357" r:id="rId20"/>
    <p:sldId id="358" r:id="rId21"/>
    <p:sldId id="346" r:id="rId22"/>
    <p:sldId id="340" r:id="rId23"/>
    <p:sldId id="341" r:id="rId24"/>
    <p:sldId id="347" r:id="rId25"/>
    <p:sldId id="349" r:id="rId26"/>
    <p:sldId id="350" r:id="rId27"/>
    <p:sldId id="353" r:id="rId28"/>
    <p:sldId id="336" r:id="rId2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0000"/>
    <a:srgbClr val="032B21"/>
    <a:srgbClr val="054333"/>
    <a:srgbClr val="500000"/>
    <a:srgbClr val="420000"/>
    <a:srgbClr val="663300"/>
    <a:srgbClr val="0029AC"/>
    <a:srgbClr val="0D7AFF"/>
    <a:srgbClr val="000099"/>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442" autoAdjust="0"/>
    <p:restoredTop sz="96357" autoAdjust="0"/>
  </p:normalViewPr>
  <p:slideViewPr>
    <p:cSldViewPr>
      <p:cViewPr varScale="1">
        <p:scale>
          <a:sx n="106" d="100"/>
          <a:sy n="106" d="100"/>
        </p:scale>
        <p:origin x="912" y="78"/>
      </p:cViewPr>
      <p:guideLst>
        <p:guide orient="horz" pos="2160"/>
        <p:guide pos="3840"/>
      </p:guideLst>
    </p:cSldViewPr>
  </p:slideViewPr>
  <p:notesTextViewPr>
    <p:cViewPr>
      <p:scale>
        <a:sx n="100" d="100"/>
        <a:sy n="100" d="100"/>
      </p:scale>
      <p:origin x="0" y="0"/>
    </p:cViewPr>
  </p:notesTextViewPr>
  <p:sorterViewPr>
    <p:cViewPr>
      <p:scale>
        <a:sx n="125" d="100"/>
        <a:sy n="12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36FFB849-7F70-4A0D-93E1-189BEB683C9E}" type="datetimeFigureOut">
              <a:rPr lang="en-GB" smtClean="0"/>
              <a:pPr/>
              <a:t>06/10/2020</a:t>
            </a:fld>
            <a:endParaRPr lang="en-GB" dirty="0"/>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68CD7D07-1FB9-4CF0-A32D-43BF7841150A}" type="slidenum">
              <a:rPr lang="en-GB" smtClean="0"/>
              <a:pPr/>
              <a:t>‹#›</a:t>
            </a:fld>
            <a:endParaRPr lang="en-GB" dirty="0"/>
          </a:p>
        </p:txBody>
      </p:sp>
    </p:spTree>
    <p:extLst>
      <p:ext uri="{BB962C8B-B14F-4D97-AF65-F5344CB8AC3E}">
        <p14:creationId xmlns:p14="http://schemas.microsoft.com/office/powerpoint/2010/main" val="4727349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EB94752-3182-4E62-B85E-DD79C2A265D0}" type="datetimeFigureOut">
              <a:rPr lang="en-GB" smtClean="0"/>
              <a:t>06/10/2020</a:t>
            </a:fld>
            <a:endParaRPr lang="en-GB"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E99F1D13-A0AF-4F6A-A5B7-176957C9024B}" type="slidenum">
              <a:rPr lang="en-GB" smtClean="0"/>
              <a:t>‹#›</a:t>
            </a:fld>
            <a:endParaRPr lang="en-GB" dirty="0"/>
          </a:p>
        </p:txBody>
      </p:sp>
    </p:spTree>
    <p:extLst>
      <p:ext uri="{BB962C8B-B14F-4D97-AF65-F5344CB8AC3E}">
        <p14:creationId xmlns:p14="http://schemas.microsoft.com/office/powerpoint/2010/main" val="661855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bwMode="ltGray">
          <a:xfrm>
            <a:off x="1" y="0"/>
            <a:ext cx="12191999" cy="513543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1"/>
          <p:cNvSpPr>
            <a:spLocks noGrp="1"/>
          </p:cNvSpPr>
          <p:nvPr>
            <p:ph type="ctrTitle"/>
          </p:nvPr>
        </p:nvSpPr>
        <p:spPr>
          <a:xfrm>
            <a:off x="914400" y="3355848"/>
            <a:ext cx="10769600" cy="1673352"/>
          </a:xfrm>
        </p:spPr>
        <p:txBody>
          <a:bodyPr vert="horz" lIns="91440" tIns="0" rIns="45720" bIns="0" rtlCol="0" anchor="t">
            <a:normAutofit/>
            <a:scene3d>
              <a:camera prst="orthographicFront"/>
              <a:lightRig rig="threePt" dir="t">
                <a:rot lat="0" lon="0" rev="4800000"/>
              </a:lightRig>
            </a:scene3d>
            <a:sp3d prstMaterial="matte">
              <a:bevelT w="50800" h="10160"/>
            </a:sp3d>
          </a:bodyPr>
          <a:lstStyle>
            <a:lvl1pPr algn="l">
              <a:defRPr sz="4700" b="1"/>
            </a:lvl1pPr>
            <a:extLst/>
          </a:lstStyle>
          <a:p>
            <a:r>
              <a:rPr kumimoji="0" lang="en-US"/>
              <a:t>Click to edit Master title style</a:t>
            </a:r>
          </a:p>
        </p:txBody>
      </p:sp>
      <p:sp>
        <p:nvSpPr>
          <p:cNvPr id="3" name="Subtitle 2"/>
          <p:cNvSpPr>
            <a:spLocks noGrp="1"/>
          </p:cNvSpPr>
          <p:nvPr>
            <p:ph type="subTitle" idx="1"/>
          </p:nvPr>
        </p:nvSpPr>
        <p:spPr>
          <a:xfrm>
            <a:off x="914400" y="1828800"/>
            <a:ext cx="107696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kumimoji="0" lang="en-US"/>
              <a:t>Click to edit Master subtitle style</a:t>
            </a:r>
          </a:p>
        </p:txBody>
      </p:sp>
      <p:sp>
        <p:nvSpPr>
          <p:cNvPr id="4" name="Date Placeholder 3"/>
          <p:cNvSpPr>
            <a:spLocks noGrp="1"/>
          </p:cNvSpPr>
          <p:nvPr>
            <p:ph type="dt" sz="half" idx="10"/>
          </p:nvPr>
        </p:nvSpPr>
        <p:spPr/>
        <p:txBody>
          <a:bodyPr/>
          <a:lstStyle/>
          <a:p>
            <a:fld id="{A15A15A7-251F-483B-A5FD-D73E062179C9}" type="datetimeFigureOut">
              <a:rPr lang="en-GB" smtClean="0"/>
              <a:pPr/>
              <a:t>06/10/2020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
        <p:nvSpPr>
          <p:cNvPr id="10" name="Rectangle 9"/>
          <p:cNvSpPr/>
          <p:nvPr/>
        </p:nvSpPr>
        <p:spPr bwMode="invGray">
          <a:xfrm>
            <a:off x="0" y="5128334"/>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5448"/>
            <a:ext cx="10972800" cy="1252728"/>
          </a:xfrm>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06/10/2020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bwMode="ltGray">
          <a:xfrm>
            <a:off x="0" y="1"/>
            <a:ext cx="12192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12" name="Rectangle 11"/>
          <p:cNvSpPr/>
          <p:nvPr/>
        </p:nvSpPr>
        <p:spPr bwMode="invGray">
          <a:xfrm>
            <a:off x="0" y="2602520"/>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1"/>
          <p:cNvSpPr>
            <a:spLocks noGrp="1"/>
          </p:cNvSpPr>
          <p:nvPr>
            <p:ph type="title"/>
          </p:nvPr>
        </p:nvSpPr>
        <p:spPr>
          <a:xfrm>
            <a:off x="999744" y="118872"/>
            <a:ext cx="10684256" cy="1636776"/>
          </a:xfr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extLst/>
          </a:lstStyle>
          <a:p>
            <a:r>
              <a:rPr kumimoji="0" lang="en-US"/>
              <a:t>Click to edit Master title style</a:t>
            </a:r>
          </a:p>
        </p:txBody>
      </p:sp>
      <p:sp>
        <p:nvSpPr>
          <p:cNvPr id="3" name="Text Placeholder 2"/>
          <p:cNvSpPr>
            <a:spLocks noGrp="1"/>
          </p:cNvSpPr>
          <p:nvPr>
            <p:ph type="body" idx="1"/>
          </p:nvPr>
        </p:nvSpPr>
        <p:spPr>
          <a:xfrm>
            <a:off x="987552" y="1828800"/>
            <a:ext cx="10696448" cy="685800"/>
          </a:xfr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A15A15A7-251F-483B-A5FD-D73E062179C9}" type="datetimeFigureOut">
              <a:rPr lang="en-GB" smtClean="0"/>
              <a:pPr/>
              <a:t>06/10/2020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609600" y="1773936"/>
            <a:ext cx="53848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6197600" y="1773936"/>
            <a:ext cx="53848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15A15A7-251F-483B-A5FD-D73E062179C9}" type="datetimeFigureOut">
              <a:rPr lang="en-GB" smtClean="0"/>
              <a:pPr/>
              <a:t>06/10/2020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kumimoji="0" lang="en-US"/>
              <a:t>Click to edit Master title style</a:t>
            </a:r>
          </a:p>
        </p:txBody>
      </p:sp>
      <p:sp>
        <p:nvSpPr>
          <p:cNvPr id="3" name="Text Placeholder 2"/>
          <p:cNvSpPr>
            <a:spLocks noGrp="1"/>
          </p:cNvSpPr>
          <p:nvPr>
            <p:ph type="body" idx="1"/>
          </p:nvPr>
        </p:nvSpPr>
        <p:spPr>
          <a:xfrm>
            <a:off x="609600" y="1698988"/>
            <a:ext cx="5386917"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4" name="Content Placeholder 3"/>
          <p:cNvSpPr>
            <a:spLocks noGrp="1"/>
          </p:cNvSpPr>
          <p:nvPr>
            <p:ph sz="half" idx="2"/>
          </p:nvPr>
        </p:nvSpPr>
        <p:spPr>
          <a:xfrm>
            <a:off x="609600" y="2449512"/>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Text Placeholder 4"/>
          <p:cNvSpPr>
            <a:spLocks noGrp="1"/>
          </p:cNvSpPr>
          <p:nvPr>
            <p:ph type="body" sz="quarter" idx="3"/>
          </p:nvPr>
        </p:nvSpPr>
        <p:spPr>
          <a:xfrm>
            <a:off x="6193368" y="1698988"/>
            <a:ext cx="5389033"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eaLnBrk="1" latinLnBrk="0" hangingPunct="1"/>
            <a:r>
              <a:rPr kumimoji="0" lang="en-US"/>
              <a:t>Click to edit Master text styles</a:t>
            </a:r>
          </a:p>
        </p:txBody>
      </p:sp>
      <p:sp>
        <p:nvSpPr>
          <p:cNvPr id="6" name="Content Placeholder 5"/>
          <p:cNvSpPr>
            <a:spLocks noGrp="1"/>
          </p:cNvSpPr>
          <p:nvPr>
            <p:ph sz="quarter" idx="4"/>
          </p:nvPr>
        </p:nvSpPr>
        <p:spPr>
          <a:xfrm>
            <a:off x="6193368" y="2449512"/>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15A15A7-251F-483B-A5FD-D73E062179C9}" type="datetimeFigureOut">
              <a:rPr lang="en-GB" smtClean="0"/>
              <a:pPr/>
              <a:t>06/10/2020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A15A15A7-251F-483B-A5FD-D73E062179C9}" type="datetimeFigureOut">
              <a:rPr lang="en-GB" smtClean="0"/>
              <a:pPr/>
              <a:t>06/10/2020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5A15A7-251F-483B-A5FD-D73E062179C9}" type="datetimeFigureOut">
              <a:rPr lang="en-GB" smtClean="0"/>
              <a:pPr/>
              <a:t>06/10/2020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3784" y="152400"/>
            <a:ext cx="3364992" cy="978408"/>
          </a:xfrm>
        </p:spPr>
        <p:txBody>
          <a:bodyPr vert="horz" lIns="73152" rIns="45720" bIns="0" rtlCol="0" anchor="b">
            <a:normAutofit/>
            <a:sp3d prstMaterial="matte"/>
          </a:bodyPr>
          <a:lstStyle>
            <a:lvl1pPr algn="l">
              <a:defRPr sz="2000" b="0"/>
            </a:lvl1pPr>
            <a:extLst/>
          </a:lstStyle>
          <a:p>
            <a:r>
              <a:rPr kumimoji="0" lang="en-US"/>
              <a:t>Click to edit Master title style</a:t>
            </a:r>
          </a:p>
        </p:txBody>
      </p:sp>
      <p:sp>
        <p:nvSpPr>
          <p:cNvPr id="3" name="Content Placeholder 2"/>
          <p:cNvSpPr>
            <a:spLocks noGrp="1"/>
          </p:cNvSpPr>
          <p:nvPr>
            <p:ph idx="1"/>
          </p:nvPr>
        </p:nvSpPr>
        <p:spPr>
          <a:xfrm>
            <a:off x="4025837" y="1743134"/>
            <a:ext cx="7894188"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Text Placeholder 3"/>
          <p:cNvSpPr>
            <a:spLocks noGrp="1"/>
          </p:cNvSpPr>
          <p:nvPr>
            <p:ph type="body" sz="half" idx="2"/>
          </p:nvPr>
        </p:nvSpPr>
        <p:spPr>
          <a:xfrm>
            <a:off x="223784" y="1730018"/>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A15A15A7-251F-483B-A5FD-D73E062179C9}" type="datetimeFigureOut">
              <a:rPr lang="en-GB" smtClean="0"/>
              <a:pPr/>
              <a:t>06/10/2020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7FCE325C-99EB-41B2-8FEA-F9AC7927B7EB}" type="slidenum">
              <a:rPr lang="en-GB" smtClean="0"/>
              <a:pPr/>
              <a:t>‹#›</a:t>
            </a:fld>
            <a:endParaRPr lang="en-GB" dirty="0"/>
          </a:p>
        </p:txBody>
      </p:sp>
      <p:sp>
        <p:nvSpPr>
          <p:cNvPr id="12" name="Rectangle 11"/>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Rectangle 8"/>
          <p:cNvSpPr/>
          <p:nvPr/>
        </p:nvSpPr>
        <p:spPr bwMode="invGray">
          <a:xfrm>
            <a:off x="3807649" y="0"/>
            <a:ext cx="60960" cy="1453896"/>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 y="155448"/>
            <a:ext cx="3366867" cy="978408"/>
          </a:xfrm>
        </p:spPr>
        <p:txBody>
          <a:bodyPr lIns="73152" bIns="0" anchor="b">
            <a:sp3d prstMaterial="matte"/>
          </a:bodyPr>
          <a:lstStyle>
            <a:lvl1pPr algn="l">
              <a:defRPr sz="2000" b="0"/>
            </a:lvl1pPr>
            <a:extLst/>
          </a:lstStyle>
          <a:p>
            <a:r>
              <a:rPr kumimoji="0" lang="en-US"/>
              <a:t>Click to edit Master title style</a:t>
            </a:r>
          </a:p>
        </p:txBody>
      </p:sp>
      <p:sp>
        <p:nvSpPr>
          <p:cNvPr id="3" name="Picture Placeholder 2"/>
          <p:cNvSpPr>
            <a:spLocks noGrp="1"/>
          </p:cNvSpPr>
          <p:nvPr>
            <p:ph type="pic" idx="1"/>
          </p:nvPr>
        </p:nvSpPr>
        <p:spPr>
          <a:xfrm>
            <a:off x="3871741" y="1484808"/>
            <a:ext cx="8329863" cy="5373192"/>
          </a:xfr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r>
              <a:rPr kumimoji="0" lang="en-US" dirty="0"/>
              <a:t>Click icon to add picture</a:t>
            </a:r>
          </a:p>
        </p:txBody>
      </p:sp>
      <p:sp>
        <p:nvSpPr>
          <p:cNvPr id="4" name="Text Placeholder 3"/>
          <p:cNvSpPr>
            <a:spLocks noGrp="1"/>
          </p:cNvSpPr>
          <p:nvPr>
            <p:ph type="body" sz="half" idx="2"/>
          </p:nvPr>
        </p:nvSpPr>
        <p:spPr>
          <a:xfrm>
            <a:off x="219456" y="1728216"/>
            <a:ext cx="329184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eaLnBrk="1" latinLnBrk="0" hangingPunct="1"/>
            <a:r>
              <a:rPr kumimoji="0" lang="en-US"/>
              <a:t>Click to edit Master text styles</a:t>
            </a:r>
          </a:p>
        </p:txBody>
      </p:sp>
      <p:sp>
        <p:nvSpPr>
          <p:cNvPr id="5" name="Date Placeholder 4"/>
          <p:cNvSpPr>
            <a:spLocks noGrp="1"/>
          </p:cNvSpPr>
          <p:nvPr>
            <p:ph type="dt" sz="half" idx="10"/>
          </p:nvPr>
        </p:nvSpPr>
        <p:spPr>
          <a:xfrm>
            <a:off x="219456" y="1170432"/>
            <a:ext cx="3364992" cy="201168"/>
          </a:xfrm>
        </p:spPr>
        <p:txBody>
          <a:bodyPr/>
          <a:lstStyle/>
          <a:p>
            <a:fld id="{A15A15A7-251F-483B-A5FD-D73E062179C9}" type="datetimeFigureOut">
              <a:rPr lang="en-GB" smtClean="0"/>
              <a:pPr/>
              <a:t>06/10/2020</a:t>
            </a:fld>
            <a:endParaRPr lang="en-GB" dirty="0"/>
          </a:p>
        </p:txBody>
      </p:sp>
      <p:sp>
        <p:nvSpPr>
          <p:cNvPr id="11" name="Rectangle 10"/>
          <p:cNvSpPr/>
          <p:nvPr/>
        </p:nvSpPr>
        <p:spPr>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Rectangle 8"/>
          <p:cNvSpPr/>
          <p:nvPr/>
        </p:nvSpPr>
        <p:spPr bwMode="invGray">
          <a:xfrm>
            <a:off x="3807649" y="0"/>
            <a:ext cx="6096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6" name="Footer Placeholder 5"/>
          <p:cNvSpPr>
            <a:spLocks noGrp="1"/>
          </p:cNvSpPr>
          <p:nvPr>
            <p:ph type="ftr" sz="quarter" idx="11"/>
          </p:nvPr>
        </p:nvSpPr>
        <p:spPr>
          <a:xfrm>
            <a:off x="4047744" y="1170432"/>
            <a:ext cx="6925056" cy="201168"/>
          </a:xfrm>
        </p:spPr>
        <p:txBody>
          <a:bodyPr/>
          <a:lstStyle>
            <a:lvl1pPr>
              <a:defRPr>
                <a:solidFill>
                  <a:schemeClr val="bg1">
                    <a:shade val="50000"/>
                  </a:schemeClr>
                </a:solidFill>
              </a:defRPr>
            </a:lvl1pPr>
          </a:lstStyle>
          <a:p>
            <a:endParaRPr lang="en-GB" dirty="0"/>
          </a:p>
        </p:txBody>
      </p:sp>
      <p:sp>
        <p:nvSpPr>
          <p:cNvPr id="7" name="Slide Number Placeholder 6"/>
          <p:cNvSpPr>
            <a:spLocks noGrp="1"/>
          </p:cNvSpPr>
          <p:nvPr>
            <p:ph type="sldNum" sz="quarter" idx="12"/>
          </p:nvPr>
        </p:nvSpPr>
        <p:spPr>
          <a:xfrm>
            <a:off x="11119104" y="1170432"/>
            <a:ext cx="978485" cy="201168"/>
          </a:xfrm>
        </p:spPr>
        <p:txBody>
          <a:bodyPr/>
          <a:lstStyle/>
          <a:p>
            <a:fld id="{7FCE325C-99EB-41B2-8FEA-F9AC7927B7EB}" type="slidenum">
              <a:rPr lang="en-GB" smtClean="0"/>
              <a:pPr/>
              <a:t>‹#›</a:t>
            </a:fld>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06/10/2020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p:cNvSpPr/>
          <p:nvPr/>
        </p:nvSpPr>
        <p:spPr bwMode="invGray">
          <a:xfrm>
            <a:off x="8798560" y="0"/>
            <a:ext cx="60960"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8" name="Rectangle 7"/>
          <p:cNvSpPr/>
          <p:nvPr/>
        </p:nvSpPr>
        <p:spPr bwMode="ltGray">
          <a:xfrm>
            <a:off x="8863584" y="0"/>
            <a:ext cx="3352801"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Vertical Title 1"/>
          <p:cNvSpPr>
            <a:spLocks noGrp="1"/>
          </p:cNvSpPr>
          <p:nvPr>
            <p:ph type="title" orient="vert"/>
          </p:nvPr>
        </p:nvSpPr>
        <p:spPr>
          <a:xfrm>
            <a:off x="9042400" y="274641"/>
            <a:ext cx="25400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304801"/>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15A15A7-251F-483B-A5FD-D73E062179C9}" type="datetimeFigureOut">
              <a:rPr lang="en-GB" smtClean="0"/>
              <a:pPr/>
              <a:t>06/10/2020</a:t>
            </a:fld>
            <a:endParaRPr lang="en-GB" dirty="0"/>
          </a:p>
        </p:txBody>
      </p:sp>
      <p:sp>
        <p:nvSpPr>
          <p:cNvPr id="5" name="Footer Placeholder 4"/>
          <p:cNvSpPr>
            <a:spLocks noGrp="1"/>
          </p:cNvSpPr>
          <p:nvPr>
            <p:ph type="ftr" sz="quarter" idx="11"/>
          </p:nvPr>
        </p:nvSpPr>
        <p:spPr>
          <a:xfrm>
            <a:off x="3520796" y="6377460"/>
            <a:ext cx="5115205" cy="365125"/>
          </a:xfrm>
        </p:spPr>
        <p:txBody>
          <a:bodyPr/>
          <a:lstStyle/>
          <a:p>
            <a:endParaRPr lang="en-GB" dirty="0"/>
          </a:p>
        </p:txBody>
      </p:sp>
      <p:sp>
        <p:nvSpPr>
          <p:cNvPr id="6" name="Slide Number Placeholder 5"/>
          <p:cNvSpPr>
            <a:spLocks noGrp="1"/>
          </p:cNvSpPr>
          <p:nvPr>
            <p:ph type="sldNum" sz="quarter" idx="12"/>
          </p:nvPr>
        </p:nvSpPr>
        <p:spPr/>
        <p:txBody>
          <a:bodyPr/>
          <a:lstStyle/>
          <a:p>
            <a:fld id="{7FCE325C-99EB-41B2-8FEA-F9AC7927B7EB}"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32B21"/>
        </a:solidFill>
        <a:effectLst/>
      </p:bgPr>
    </p:bg>
    <p:spTree>
      <p:nvGrpSpPr>
        <p:cNvPr id="1" name=""/>
        <p:cNvGrpSpPr/>
        <p:nvPr/>
      </p:nvGrpSpPr>
      <p:grpSpPr>
        <a:xfrm>
          <a:off x="0" y="0"/>
          <a:ext cx="0" cy="0"/>
          <a:chOff x="0" y="0"/>
          <a:chExt cx="0" cy="0"/>
        </a:xfrm>
      </p:grpSpPr>
      <p:sp>
        <p:nvSpPr>
          <p:cNvPr id="10" name="Rectangle 9"/>
          <p:cNvSpPr/>
          <p:nvPr/>
        </p:nvSpPr>
        <p:spPr bwMode="invGray">
          <a:xfrm>
            <a:off x="0" y="1435895"/>
            <a:ext cx="12192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7" name="Rectangle 6"/>
          <p:cNvSpPr/>
          <p:nvPr/>
        </p:nvSpPr>
        <p:spPr bwMode="ltGray">
          <a:xfrm>
            <a:off x="1" y="1"/>
            <a:ext cx="12191999" cy="143373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Placeholder 1"/>
          <p:cNvSpPr>
            <a:spLocks noGrp="1"/>
          </p:cNvSpPr>
          <p:nvPr>
            <p:ph type="title"/>
          </p:nvPr>
        </p:nvSpPr>
        <p:spPr>
          <a:xfrm>
            <a:off x="609600" y="152400"/>
            <a:ext cx="10972800" cy="1251062"/>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kumimoji="0" lang="en-US"/>
              <a:t>Click to edit Master title style</a:t>
            </a:r>
          </a:p>
        </p:txBody>
      </p:sp>
      <p:sp>
        <p:nvSpPr>
          <p:cNvPr id="3" name="Text Placeholder 2"/>
          <p:cNvSpPr>
            <a:spLocks noGrp="1"/>
          </p:cNvSpPr>
          <p:nvPr>
            <p:ph type="body" idx="1"/>
          </p:nvPr>
        </p:nvSpPr>
        <p:spPr>
          <a:xfrm>
            <a:off x="609600" y="1775192"/>
            <a:ext cx="10972800" cy="4625609"/>
          </a:xfrm>
          <a:prstGeom prst="rect">
            <a:avLst/>
          </a:prstGeom>
        </p:spPr>
        <p:txBody>
          <a:bodyPr vert="horz" lIns="54864" tIns="91440" rtlCol="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4" name="Date Placeholder 3"/>
          <p:cNvSpPr>
            <a:spLocks noGrp="1"/>
          </p:cNvSpPr>
          <p:nvPr>
            <p:ph type="dt" sz="half" idx="2"/>
          </p:nvPr>
        </p:nvSpPr>
        <p:spPr>
          <a:xfrm>
            <a:off x="609600" y="6476999"/>
            <a:ext cx="2844800" cy="274320"/>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fld id="{A15A15A7-251F-483B-A5FD-D73E062179C9}" type="datetimeFigureOut">
              <a:rPr lang="en-GB" smtClean="0"/>
              <a:pPr/>
              <a:t>06/10/2020</a:t>
            </a:fld>
            <a:endParaRPr lang="en-GB" dirty="0"/>
          </a:p>
        </p:txBody>
      </p:sp>
      <p:sp>
        <p:nvSpPr>
          <p:cNvPr id="5" name="Footer Placeholder 4"/>
          <p:cNvSpPr>
            <a:spLocks noGrp="1"/>
          </p:cNvSpPr>
          <p:nvPr>
            <p:ph type="ftr" sz="quarter" idx="3"/>
          </p:nvPr>
        </p:nvSpPr>
        <p:spPr>
          <a:xfrm>
            <a:off x="3520796" y="6476999"/>
            <a:ext cx="7343625" cy="274320"/>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endParaRPr lang="en-GB" dirty="0"/>
          </a:p>
        </p:txBody>
      </p:sp>
      <p:sp>
        <p:nvSpPr>
          <p:cNvPr id="6" name="Slide Number Placeholder 5"/>
          <p:cNvSpPr>
            <a:spLocks noGrp="1"/>
          </p:cNvSpPr>
          <p:nvPr>
            <p:ph type="sldNum" sz="quarter" idx="4"/>
          </p:nvPr>
        </p:nvSpPr>
        <p:spPr>
          <a:xfrm>
            <a:off x="10939195" y="6476999"/>
            <a:ext cx="978485" cy="274320"/>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fld id="{7FCE325C-99EB-41B2-8FEA-F9AC7927B7EB}"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p:titleStyle>
    <p:body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rhysowainwilliams.com/blog/an-introduction-to-humberto-gatica"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poemhunter.com/nazand-begikhani/poem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firstdraftnews.org/"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firstdraftnews.or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firstdraftnews.org/"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hyperlink" Target="https://firstdraftnews.org/about" TargetMode="External"/></Relationships>
</file>

<file path=ppt/slides/_rels/slide19.xml.rels><?xml version="1.0" encoding="UTF-8" standalone="yes"?>
<Relationships xmlns="http://schemas.openxmlformats.org/package/2006/relationships"><Relationship Id="rId2" Type="http://schemas.openxmlformats.org/officeDocument/2006/relationships/hyperlink" Target="https://theconversation.com/donald-trumps-chinese-virus-the-politics-of-naming-136796"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theconversation.com/donald-trumps-chinese-virus-the-politics-of-naming-136796"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7.png"/><Relationship Id="rId1" Type="http://schemas.openxmlformats.org/officeDocument/2006/relationships/slideLayout" Target="../slideLayouts/slideLayout2.xml"/><Relationship Id="rId5" Type="http://schemas.microsoft.com/office/2007/relationships/hdphoto" Target="../media/hdphoto4.wdp"/><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13FE6-0857-4FFF-AD06-1AABF1DB017D}"/>
              </a:ext>
            </a:extLst>
          </p:cNvPr>
          <p:cNvSpPr>
            <a:spLocks noGrp="1"/>
          </p:cNvSpPr>
          <p:nvPr>
            <p:ph type="title"/>
          </p:nvPr>
        </p:nvSpPr>
        <p:spPr>
          <a:xfrm>
            <a:off x="0" y="0"/>
            <a:ext cx="8918981" cy="1434280"/>
          </a:xfrm>
        </p:spPr>
        <p:txBody>
          <a:bodyPr>
            <a:normAutofit/>
          </a:bodyPr>
          <a:lstStyle/>
          <a:p>
            <a:pPr marL="118872"/>
            <a:r>
              <a:rPr lang="en-GB" sz="3600" dirty="0">
                <a:solidFill>
                  <a:schemeClr val="bg2">
                    <a:lumMod val="90000"/>
                  </a:schemeClr>
                </a:solidFill>
              </a:rPr>
              <a:t>‘</a:t>
            </a:r>
            <a:r>
              <a:rPr lang="en-GB" sz="2800" dirty="0">
                <a:solidFill>
                  <a:schemeClr val="bg2">
                    <a:lumMod val="90000"/>
                  </a:schemeClr>
                </a:solidFill>
              </a:rPr>
              <a:t>Pathways to Evil': Genocide - History, Theory, and Denial (HPHP4009)</a:t>
            </a:r>
            <a:br>
              <a:rPr lang="en-GB" sz="2400" dirty="0">
                <a:solidFill>
                  <a:schemeClr val="bg2">
                    <a:lumMod val="90000"/>
                  </a:schemeClr>
                </a:solidFill>
              </a:rPr>
            </a:br>
            <a:r>
              <a:rPr lang="en-GB" sz="2000" dirty="0">
                <a:solidFill>
                  <a:schemeClr val="bg2">
                    <a:lumMod val="90000"/>
                  </a:schemeClr>
                </a:solidFill>
              </a:rPr>
              <a:t>(Creative Writing &amp; Literature )</a:t>
            </a:r>
            <a:endParaRPr lang="en-GB" sz="2800" dirty="0">
              <a:solidFill>
                <a:schemeClr val="bg2">
                  <a:lumMod val="90000"/>
                </a:schemeClr>
              </a:solidFill>
            </a:endParaRPr>
          </a:p>
        </p:txBody>
      </p:sp>
      <p:pic>
        <p:nvPicPr>
          <p:cNvPr id="10" name="Content Placeholder 9" descr="A circuit board&#10;&#10;Description automatically generated">
            <a:extLst>
              <a:ext uri="{FF2B5EF4-FFF2-40B4-BE49-F238E27FC236}">
                <a16:creationId xmlns:a16="http://schemas.microsoft.com/office/drawing/2014/main" id="{7B6D234D-0A7A-4414-9FD7-52583D706FEF}"/>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358035" y="1619438"/>
            <a:ext cx="5184775" cy="3888581"/>
          </a:xfrm>
        </p:spPr>
      </p:pic>
      <p:sp>
        <p:nvSpPr>
          <p:cNvPr id="6" name="TextBox 5">
            <a:extLst>
              <a:ext uri="{FF2B5EF4-FFF2-40B4-BE49-F238E27FC236}">
                <a16:creationId xmlns:a16="http://schemas.microsoft.com/office/drawing/2014/main" id="{8CD79221-34AA-475B-BBEF-2B414927268C}"/>
              </a:ext>
            </a:extLst>
          </p:cNvPr>
          <p:cNvSpPr txBox="1"/>
          <p:nvPr/>
        </p:nvSpPr>
        <p:spPr>
          <a:xfrm>
            <a:off x="9912424" y="116632"/>
            <a:ext cx="2884182" cy="6894195"/>
          </a:xfrm>
          <a:prstGeom prst="rect">
            <a:avLst/>
          </a:prstGeom>
          <a:noFill/>
        </p:spPr>
        <p:txBody>
          <a:bodyPr wrap="square">
            <a:spAutoFit/>
          </a:bodyPr>
          <a:lstStyle/>
          <a:p>
            <a:pPr>
              <a:spcAft>
                <a:spcPts val="600"/>
              </a:spcAft>
            </a:pPr>
            <a:r>
              <a:rPr lang="en-GB" sz="2000" b="1" i="0" dirty="0">
                <a:solidFill>
                  <a:schemeClr val="bg1"/>
                </a:solidFill>
                <a:effectLst/>
              </a:rPr>
              <a:t>After the Raid</a:t>
            </a:r>
            <a:br>
              <a:rPr lang="en-GB" dirty="0">
                <a:solidFill>
                  <a:schemeClr val="bg1"/>
                </a:solidFill>
              </a:rPr>
            </a:br>
            <a:br>
              <a:rPr lang="en-GB" sz="800" dirty="0">
                <a:solidFill>
                  <a:schemeClr val="bg1"/>
                </a:solidFill>
              </a:rPr>
            </a:br>
            <a:r>
              <a:rPr lang="en-GB" sz="2000" b="0" i="0" dirty="0">
                <a:solidFill>
                  <a:schemeClr val="bg1"/>
                </a:solidFill>
                <a:effectLst/>
              </a:rPr>
              <a:t>After</a:t>
            </a:r>
            <a:br>
              <a:rPr lang="en-GB" sz="2000" dirty="0">
                <a:solidFill>
                  <a:schemeClr val="bg1"/>
                </a:solidFill>
              </a:rPr>
            </a:br>
            <a:r>
              <a:rPr lang="en-GB" sz="2000" b="0" i="0" dirty="0">
                <a:solidFill>
                  <a:schemeClr val="bg1"/>
                </a:solidFill>
                <a:effectLst/>
              </a:rPr>
              <a:t>the raid</a:t>
            </a:r>
            <a:br>
              <a:rPr lang="en-GB" sz="2000" dirty="0">
                <a:solidFill>
                  <a:schemeClr val="bg1"/>
                </a:solidFill>
              </a:rPr>
            </a:br>
            <a:r>
              <a:rPr lang="en-GB" sz="2000" b="0" i="0" dirty="0">
                <a:solidFill>
                  <a:schemeClr val="bg1"/>
                </a:solidFill>
                <a:effectLst/>
              </a:rPr>
              <a:t>and the</a:t>
            </a:r>
            <a:br>
              <a:rPr lang="en-GB" sz="2000" dirty="0">
                <a:solidFill>
                  <a:schemeClr val="bg1"/>
                </a:solidFill>
              </a:rPr>
            </a:br>
            <a:r>
              <a:rPr lang="en-GB" sz="2000" b="0" i="0" dirty="0">
                <a:solidFill>
                  <a:schemeClr val="bg1"/>
                </a:solidFill>
                <a:effectLst/>
              </a:rPr>
              <a:t>unexpected</a:t>
            </a:r>
            <a:br>
              <a:rPr lang="en-GB" sz="2000" dirty="0">
                <a:solidFill>
                  <a:schemeClr val="bg1"/>
                </a:solidFill>
              </a:rPr>
            </a:br>
            <a:r>
              <a:rPr lang="en-GB" sz="2000" b="0" i="0" dirty="0">
                <a:solidFill>
                  <a:schemeClr val="bg1"/>
                </a:solidFill>
                <a:effectLst/>
              </a:rPr>
              <a:t>gunfire</a:t>
            </a:r>
            <a:br>
              <a:rPr lang="en-GB" sz="2000" dirty="0">
                <a:solidFill>
                  <a:schemeClr val="bg1"/>
                </a:solidFill>
              </a:rPr>
            </a:br>
            <a:r>
              <a:rPr lang="en-GB" sz="2000" b="0" i="0" dirty="0">
                <a:solidFill>
                  <a:schemeClr val="bg1"/>
                </a:solidFill>
                <a:effectLst/>
              </a:rPr>
              <a:t>there remains</a:t>
            </a:r>
            <a:br>
              <a:rPr lang="en-GB" sz="2000" dirty="0">
                <a:solidFill>
                  <a:schemeClr val="bg1"/>
                </a:solidFill>
              </a:rPr>
            </a:br>
            <a:r>
              <a:rPr lang="en-GB" sz="2000" b="0" i="0" dirty="0">
                <a:solidFill>
                  <a:schemeClr val="bg1"/>
                </a:solidFill>
                <a:effectLst/>
              </a:rPr>
              <a:t>only a village</a:t>
            </a:r>
            <a:br>
              <a:rPr lang="en-GB" sz="2000" dirty="0">
                <a:solidFill>
                  <a:schemeClr val="bg1"/>
                </a:solidFill>
              </a:rPr>
            </a:br>
            <a:r>
              <a:rPr lang="en-GB" sz="2000" b="0" i="0" dirty="0">
                <a:solidFill>
                  <a:schemeClr val="bg1"/>
                </a:solidFill>
                <a:effectLst/>
              </a:rPr>
              <a:t>in darkness</a:t>
            </a:r>
            <a:br>
              <a:rPr lang="en-GB" sz="2000" dirty="0">
                <a:solidFill>
                  <a:schemeClr val="bg1"/>
                </a:solidFill>
              </a:rPr>
            </a:br>
            <a:r>
              <a:rPr lang="en-GB" sz="2000" b="0" i="0" dirty="0">
                <a:solidFill>
                  <a:schemeClr val="bg1"/>
                </a:solidFill>
                <a:effectLst/>
              </a:rPr>
              <a:t>an ambiguous</a:t>
            </a:r>
            <a:br>
              <a:rPr lang="en-GB" sz="2000" dirty="0">
                <a:solidFill>
                  <a:schemeClr val="bg1"/>
                </a:solidFill>
              </a:rPr>
            </a:br>
            <a:r>
              <a:rPr lang="en-GB" sz="2000" b="0" i="0" dirty="0">
                <a:solidFill>
                  <a:schemeClr val="bg1"/>
                </a:solidFill>
                <a:effectLst/>
              </a:rPr>
              <a:t>sky</a:t>
            </a:r>
            <a:br>
              <a:rPr lang="en-GB" dirty="0">
                <a:solidFill>
                  <a:schemeClr val="bg1"/>
                </a:solidFill>
              </a:rPr>
            </a:br>
            <a:br>
              <a:rPr lang="en-GB" sz="800" dirty="0">
                <a:solidFill>
                  <a:schemeClr val="bg1"/>
                </a:solidFill>
              </a:rPr>
            </a:br>
            <a:r>
              <a:rPr lang="en-GB" sz="2000" b="0" i="0" dirty="0">
                <a:solidFill>
                  <a:schemeClr val="bg1"/>
                </a:solidFill>
                <a:effectLst/>
              </a:rPr>
              <a:t>Far away</a:t>
            </a:r>
            <a:br>
              <a:rPr lang="en-GB" dirty="0">
                <a:solidFill>
                  <a:schemeClr val="bg1"/>
                </a:solidFill>
              </a:rPr>
            </a:br>
            <a:br>
              <a:rPr lang="en-GB" sz="800" dirty="0">
                <a:solidFill>
                  <a:schemeClr val="bg1"/>
                </a:solidFill>
              </a:rPr>
            </a:br>
            <a:r>
              <a:rPr lang="en-GB" sz="2000" b="0" i="0" dirty="0">
                <a:solidFill>
                  <a:schemeClr val="bg1"/>
                </a:solidFill>
                <a:effectLst/>
              </a:rPr>
              <a:t>A rainbow</a:t>
            </a:r>
            <a:br>
              <a:rPr lang="en-GB" sz="2000" dirty="0">
                <a:solidFill>
                  <a:schemeClr val="bg1"/>
                </a:solidFill>
              </a:rPr>
            </a:br>
            <a:r>
              <a:rPr lang="en-GB" sz="2000" b="0" i="0" dirty="0">
                <a:solidFill>
                  <a:schemeClr val="bg1"/>
                </a:solidFill>
                <a:effectLst/>
              </a:rPr>
              <a:t>the furious</a:t>
            </a:r>
            <a:br>
              <a:rPr lang="en-GB" sz="2000" dirty="0">
                <a:solidFill>
                  <a:schemeClr val="bg1"/>
                </a:solidFill>
              </a:rPr>
            </a:br>
            <a:r>
              <a:rPr lang="en-GB" sz="2000" b="0" i="0" dirty="0">
                <a:solidFill>
                  <a:schemeClr val="bg1"/>
                </a:solidFill>
                <a:effectLst/>
              </a:rPr>
              <a:t>sound</a:t>
            </a:r>
            <a:br>
              <a:rPr lang="en-GB" sz="2000" dirty="0">
                <a:solidFill>
                  <a:schemeClr val="bg1"/>
                </a:solidFill>
              </a:rPr>
            </a:br>
            <a:r>
              <a:rPr lang="en-GB" sz="2000" b="0" i="0" dirty="0">
                <a:solidFill>
                  <a:schemeClr val="bg1"/>
                </a:solidFill>
                <a:effectLst/>
              </a:rPr>
              <a:t>of a waterfall</a:t>
            </a:r>
            <a:br>
              <a:rPr lang="en-GB" sz="2000" dirty="0">
                <a:solidFill>
                  <a:schemeClr val="bg1"/>
                </a:solidFill>
              </a:rPr>
            </a:br>
            <a:r>
              <a:rPr lang="en-GB" sz="2000" b="0" i="0" dirty="0">
                <a:solidFill>
                  <a:schemeClr val="bg1"/>
                </a:solidFill>
                <a:effectLst/>
              </a:rPr>
              <a:t>and the</a:t>
            </a:r>
            <a:br>
              <a:rPr lang="en-GB" sz="2000" dirty="0">
                <a:solidFill>
                  <a:schemeClr val="bg1"/>
                </a:solidFill>
              </a:rPr>
            </a:br>
            <a:r>
              <a:rPr lang="en-GB" sz="2000" b="0" i="0" dirty="0">
                <a:solidFill>
                  <a:schemeClr val="bg1"/>
                </a:solidFill>
                <a:effectLst/>
              </a:rPr>
              <a:t>uncertain</a:t>
            </a:r>
            <a:br>
              <a:rPr lang="en-GB" sz="2000" dirty="0">
                <a:solidFill>
                  <a:schemeClr val="bg1"/>
                </a:solidFill>
              </a:rPr>
            </a:br>
            <a:r>
              <a:rPr lang="en-GB" sz="2000" b="0" i="0" dirty="0">
                <a:solidFill>
                  <a:schemeClr val="bg1"/>
                </a:solidFill>
                <a:effectLst/>
              </a:rPr>
              <a:t>abyss</a:t>
            </a:r>
            <a:br>
              <a:rPr lang="en-GB" sz="2000" dirty="0">
                <a:solidFill>
                  <a:schemeClr val="bg1"/>
                </a:solidFill>
              </a:rPr>
            </a:br>
            <a:r>
              <a:rPr lang="en-GB" sz="2000" b="0" i="0" dirty="0">
                <a:solidFill>
                  <a:schemeClr val="bg1"/>
                </a:solidFill>
                <a:effectLst/>
              </a:rPr>
              <a:t>of the missing</a:t>
            </a:r>
            <a:br>
              <a:rPr lang="en-GB" sz="2000" dirty="0">
                <a:solidFill>
                  <a:schemeClr val="bg1"/>
                </a:solidFill>
              </a:rPr>
            </a:br>
            <a:r>
              <a:rPr lang="en-GB" b="0" i="0" dirty="0">
                <a:solidFill>
                  <a:schemeClr val="bg1"/>
                </a:solidFill>
                <a:effectLst/>
              </a:rPr>
              <a:t> </a:t>
            </a:r>
            <a:endParaRPr lang="en-GB" dirty="0">
              <a:solidFill>
                <a:schemeClr val="bg1"/>
              </a:solidFill>
            </a:endParaRPr>
          </a:p>
        </p:txBody>
      </p:sp>
      <p:sp>
        <p:nvSpPr>
          <p:cNvPr id="9" name="TextBox 8">
            <a:extLst>
              <a:ext uri="{FF2B5EF4-FFF2-40B4-BE49-F238E27FC236}">
                <a16:creationId xmlns:a16="http://schemas.microsoft.com/office/drawing/2014/main" id="{E1D8FADA-0A65-40F4-911C-A368D6C00EB7}"/>
              </a:ext>
            </a:extLst>
          </p:cNvPr>
          <p:cNvSpPr txBox="1"/>
          <p:nvPr/>
        </p:nvSpPr>
        <p:spPr>
          <a:xfrm>
            <a:off x="3088492" y="6188187"/>
            <a:ext cx="6624736" cy="569387"/>
          </a:xfrm>
          <a:prstGeom prst="rect">
            <a:avLst/>
          </a:prstGeom>
          <a:noFill/>
        </p:spPr>
        <p:txBody>
          <a:bodyPr wrap="square">
            <a:spAutoFit/>
          </a:bodyPr>
          <a:lstStyle/>
          <a:p>
            <a:pPr algn="r"/>
            <a:r>
              <a:rPr lang="en-GB" sz="1700" dirty="0">
                <a:solidFill>
                  <a:schemeClr val="bg1"/>
                </a:solidFill>
              </a:rPr>
              <a:t>Humberto </a:t>
            </a:r>
            <a:r>
              <a:rPr lang="en-GB" sz="1700" dirty="0" err="1">
                <a:solidFill>
                  <a:schemeClr val="bg1"/>
                </a:solidFill>
              </a:rPr>
              <a:t>Gatica</a:t>
            </a:r>
            <a:r>
              <a:rPr lang="en-GB" sz="1700" dirty="0">
                <a:solidFill>
                  <a:schemeClr val="bg1"/>
                </a:solidFill>
              </a:rPr>
              <a:t>, </a:t>
            </a:r>
            <a:r>
              <a:rPr lang="en-GB" sz="1700" b="0" i="1" dirty="0">
                <a:solidFill>
                  <a:schemeClr val="bg1"/>
                </a:solidFill>
                <a:effectLst/>
              </a:rPr>
              <a:t>The Sand Garden</a:t>
            </a:r>
            <a:r>
              <a:rPr lang="en-GB" sz="1700" b="0" i="0" dirty="0">
                <a:solidFill>
                  <a:schemeClr val="bg1"/>
                </a:solidFill>
                <a:effectLst/>
              </a:rPr>
              <a:t>, </a:t>
            </a:r>
            <a:r>
              <a:rPr lang="en-GB" sz="1700" b="0" i="0" dirty="0" err="1">
                <a:solidFill>
                  <a:schemeClr val="bg1"/>
                </a:solidFill>
                <a:effectLst/>
              </a:rPr>
              <a:t>Hafan</a:t>
            </a:r>
            <a:r>
              <a:rPr lang="en-GB" sz="1700" b="0" i="0" dirty="0">
                <a:solidFill>
                  <a:schemeClr val="bg1"/>
                </a:solidFill>
                <a:effectLst/>
              </a:rPr>
              <a:t>, 2008</a:t>
            </a:r>
          </a:p>
          <a:p>
            <a:pPr algn="r"/>
            <a:r>
              <a:rPr lang="en-GB" sz="1400" b="0" i="0" dirty="0">
                <a:solidFill>
                  <a:schemeClr val="bg1"/>
                </a:solidFill>
                <a:effectLst/>
                <a:hlinkClick r:id="rId3"/>
              </a:rPr>
              <a:t>https://www.rhysowainwilliams.com/blog/an-introduction-to-humberto-gatica</a:t>
            </a:r>
            <a:endParaRPr lang="en-GB" sz="1600" b="0" i="0" dirty="0">
              <a:solidFill>
                <a:schemeClr val="bg1"/>
              </a:solidFill>
              <a:effectLst/>
            </a:endParaRPr>
          </a:p>
        </p:txBody>
      </p:sp>
      <p:sp>
        <p:nvSpPr>
          <p:cNvPr id="14" name="TextBox 13">
            <a:extLst>
              <a:ext uri="{FF2B5EF4-FFF2-40B4-BE49-F238E27FC236}">
                <a16:creationId xmlns:a16="http://schemas.microsoft.com/office/drawing/2014/main" id="{D2E8454C-512B-4B07-B022-3CCA79E7A293}"/>
              </a:ext>
            </a:extLst>
          </p:cNvPr>
          <p:cNvSpPr txBox="1"/>
          <p:nvPr/>
        </p:nvSpPr>
        <p:spPr>
          <a:xfrm>
            <a:off x="4350341" y="5566926"/>
            <a:ext cx="5325533" cy="646331"/>
          </a:xfrm>
          <a:prstGeom prst="rect">
            <a:avLst/>
          </a:prstGeom>
          <a:noFill/>
        </p:spPr>
        <p:txBody>
          <a:bodyPr wrap="square">
            <a:spAutoFit/>
          </a:bodyPr>
          <a:lstStyle/>
          <a:p>
            <a:pPr algn="r"/>
            <a:r>
              <a:rPr lang="en-GB" dirty="0">
                <a:solidFill>
                  <a:schemeClr val="accent2">
                    <a:lumMod val="20000"/>
                    <a:lumOff val="80000"/>
                  </a:schemeClr>
                </a:solidFill>
              </a:rPr>
              <a:t>Portraits of the Disappeared in the Museum of</a:t>
            </a:r>
          </a:p>
          <a:p>
            <a:pPr algn="r"/>
            <a:r>
              <a:rPr lang="en-GB" dirty="0">
                <a:solidFill>
                  <a:schemeClr val="accent2">
                    <a:lumMod val="20000"/>
                    <a:lumOff val="80000"/>
                  </a:schemeClr>
                </a:solidFill>
              </a:rPr>
              <a:t>Memory and Human Rights,  Santiago, Chile</a:t>
            </a:r>
            <a:endParaRPr lang="en-GB" sz="2000" dirty="0">
              <a:solidFill>
                <a:schemeClr val="accent2">
                  <a:lumMod val="20000"/>
                  <a:lumOff val="80000"/>
                </a:schemeClr>
              </a:solidFill>
            </a:endParaRPr>
          </a:p>
        </p:txBody>
      </p:sp>
      <p:sp>
        <p:nvSpPr>
          <p:cNvPr id="16" name="TextBox 15">
            <a:extLst>
              <a:ext uri="{FF2B5EF4-FFF2-40B4-BE49-F238E27FC236}">
                <a16:creationId xmlns:a16="http://schemas.microsoft.com/office/drawing/2014/main" id="{689163BB-FBF1-4664-AEBE-E668581445C2}"/>
              </a:ext>
            </a:extLst>
          </p:cNvPr>
          <p:cNvSpPr txBox="1"/>
          <p:nvPr/>
        </p:nvSpPr>
        <p:spPr>
          <a:xfrm>
            <a:off x="460241" y="2276872"/>
            <a:ext cx="1671042" cy="1754326"/>
          </a:xfrm>
          <a:prstGeom prst="rect">
            <a:avLst/>
          </a:prstGeom>
          <a:noFill/>
        </p:spPr>
        <p:txBody>
          <a:bodyPr wrap="square">
            <a:spAutoFit/>
          </a:bodyPr>
          <a:lstStyle/>
          <a:p>
            <a:r>
              <a:rPr lang="en-GB" sz="1800" dirty="0">
                <a:solidFill>
                  <a:schemeClr val="bg2">
                    <a:lumMod val="90000"/>
                  </a:schemeClr>
                </a:solidFill>
                <a:latin typeface="+mj-lt"/>
              </a:rPr>
              <a:t>voices</a:t>
            </a:r>
            <a:r>
              <a:rPr lang="en-GB" sz="1800" dirty="0">
                <a:solidFill>
                  <a:schemeClr val="bg2">
                    <a:lumMod val="90000"/>
                  </a:schemeClr>
                </a:solidFill>
              </a:rPr>
              <a:t> </a:t>
            </a:r>
          </a:p>
          <a:p>
            <a:r>
              <a:rPr lang="en-GB" sz="1800" dirty="0">
                <a:solidFill>
                  <a:schemeClr val="bg1"/>
                </a:solidFill>
              </a:rPr>
              <a:t>Chile</a:t>
            </a:r>
          </a:p>
          <a:p>
            <a:r>
              <a:rPr lang="en-GB" dirty="0">
                <a:solidFill>
                  <a:schemeClr val="bg1"/>
                </a:solidFill>
              </a:rPr>
              <a:t>Kurdistan</a:t>
            </a:r>
          </a:p>
          <a:p>
            <a:r>
              <a:rPr lang="en-GB" dirty="0">
                <a:solidFill>
                  <a:schemeClr val="bg1"/>
                </a:solidFill>
              </a:rPr>
              <a:t>Balkans</a:t>
            </a:r>
          </a:p>
          <a:p>
            <a:r>
              <a:rPr lang="en-GB" dirty="0">
                <a:solidFill>
                  <a:schemeClr val="bg1"/>
                </a:solidFill>
              </a:rPr>
              <a:t>Holocaust</a:t>
            </a:r>
          </a:p>
          <a:p>
            <a:r>
              <a:rPr lang="en-GB" dirty="0">
                <a:solidFill>
                  <a:schemeClr val="bg1"/>
                </a:solidFill>
              </a:rPr>
              <a:t>Biafra</a:t>
            </a:r>
          </a:p>
        </p:txBody>
      </p:sp>
      <p:sp>
        <p:nvSpPr>
          <p:cNvPr id="18" name="TextBox 17">
            <a:extLst>
              <a:ext uri="{FF2B5EF4-FFF2-40B4-BE49-F238E27FC236}">
                <a16:creationId xmlns:a16="http://schemas.microsoft.com/office/drawing/2014/main" id="{2661D41C-018A-46BA-80B5-7BAEC972BA6A}"/>
              </a:ext>
            </a:extLst>
          </p:cNvPr>
          <p:cNvSpPr txBox="1"/>
          <p:nvPr/>
        </p:nvSpPr>
        <p:spPr>
          <a:xfrm>
            <a:off x="460241" y="4293096"/>
            <a:ext cx="2287387" cy="923330"/>
          </a:xfrm>
          <a:prstGeom prst="rect">
            <a:avLst/>
          </a:prstGeom>
          <a:noFill/>
        </p:spPr>
        <p:txBody>
          <a:bodyPr wrap="square">
            <a:spAutoFit/>
          </a:bodyPr>
          <a:lstStyle/>
          <a:p>
            <a:r>
              <a:rPr lang="en-GB" sz="1800" dirty="0">
                <a:solidFill>
                  <a:schemeClr val="bg2">
                    <a:lumMod val="90000"/>
                  </a:schemeClr>
                </a:solidFill>
                <a:latin typeface="+mj-lt"/>
              </a:rPr>
              <a:t>Distortions</a:t>
            </a:r>
          </a:p>
          <a:p>
            <a:r>
              <a:rPr lang="en-GB" dirty="0">
                <a:solidFill>
                  <a:schemeClr val="bg1"/>
                </a:solidFill>
              </a:rPr>
              <a:t>Marketing hatred</a:t>
            </a:r>
          </a:p>
          <a:p>
            <a:r>
              <a:rPr lang="en-GB" dirty="0">
                <a:solidFill>
                  <a:schemeClr val="bg1"/>
                </a:solidFill>
              </a:rPr>
              <a:t>(China)</a:t>
            </a:r>
          </a:p>
        </p:txBody>
      </p:sp>
    </p:spTree>
    <p:extLst>
      <p:ext uri="{BB962C8B-B14F-4D97-AF65-F5344CB8AC3E}">
        <p14:creationId xmlns:p14="http://schemas.microsoft.com/office/powerpoint/2010/main" val="2816374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513FB11A-1826-458A-9BAB-0401D9E9A1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793" y="187550"/>
            <a:ext cx="10354265" cy="6681737"/>
          </a:xfrm>
          <a:prstGeom prst="rect">
            <a:avLst/>
          </a:prstGeom>
        </p:spPr>
      </p:pic>
      <p:sp>
        <p:nvSpPr>
          <p:cNvPr id="5" name="Title 4">
            <a:extLst>
              <a:ext uri="{FF2B5EF4-FFF2-40B4-BE49-F238E27FC236}">
                <a16:creationId xmlns:a16="http://schemas.microsoft.com/office/drawing/2014/main" id="{9C09BA61-E744-4516-9702-90DA6C195294}"/>
              </a:ext>
            </a:extLst>
          </p:cNvPr>
          <p:cNvSpPr>
            <a:spLocks noGrp="1"/>
          </p:cNvSpPr>
          <p:nvPr>
            <p:ph type="title"/>
          </p:nvPr>
        </p:nvSpPr>
        <p:spPr>
          <a:xfrm>
            <a:off x="8976320" y="0"/>
            <a:ext cx="2750096" cy="1252728"/>
          </a:xfrm>
        </p:spPr>
        <p:txBody>
          <a:bodyPr/>
          <a:lstStyle/>
          <a:p>
            <a:r>
              <a:rPr lang="en-GB" dirty="0">
                <a:solidFill>
                  <a:schemeClr val="bg1"/>
                </a:solidFill>
              </a:rPr>
              <a:t>Anfal </a:t>
            </a:r>
          </a:p>
        </p:txBody>
      </p:sp>
    </p:spTree>
    <p:extLst>
      <p:ext uri="{BB962C8B-B14F-4D97-AF65-F5344CB8AC3E}">
        <p14:creationId xmlns:p14="http://schemas.microsoft.com/office/powerpoint/2010/main" val="2073276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354F4B-2AAF-41B7-BC3D-20049EA515C0}"/>
              </a:ext>
            </a:extLst>
          </p:cNvPr>
          <p:cNvSpPr>
            <a:spLocks noGrp="1"/>
          </p:cNvSpPr>
          <p:nvPr>
            <p:ph idx="1"/>
          </p:nvPr>
        </p:nvSpPr>
        <p:spPr>
          <a:xfrm>
            <a:off x="407368" y="620688"/>
            <a:ext cx="10972800" cy="5184576"/>
          </a:xfrm>
        </p:spPr>
        <p:txBody>
          <a:bodyPr>
            <a:normAutofit fontScale="55000" lnSpcReduction="20000"/>
          </a:bodyPr>
          <a:lstStyle/>
          <a:p>
            <a:pPr marL="118872" indent="0">
              <a:buNone/>
            </a:pPr>
            <a:r>
              <a:rPr lang="en-GB" sz="3800" b="1" i="0" dirty="0">
                <a:solidFill>
                  <a:schemeClr val="bg1"/>
                </a:solidFill>
                <a:effectLst/>
              </a:rPr>
              <a:t>At A Happiness Symposium In Wales</a:t>
            </a:r>
          </a:p>
          <a:p>
            <a:pPr marL="118872" indent="0">
              <a:buNone/>
            </a:pPr>
            <a:endParaRPr lang="en-GB" b="0" i="0" dirty="0">
              <a:solidFill>
                <a:schemeClr val="bg1"/>
              </a:solidFill>
              <a:effectLst/>
            </a:endParaRPr>
          </a:p>
          <a:p>
            <a:pPr marL="118872" indent="0">
              <a:lnSpc>
                <a:spcPct val="120000"/>
              </a:lnSpc>
              <a:buNone/>
            </a:pPr>
            <a:r>
              <a:rPr lang="en-GB" b="0" i="0" dirty="0">
                <a:solidFill>
                  <a:schemeClr val="bg1"/>
                </a:solidFill>
                <a:effectLst/>
              </a:rPr>
              <a:t>A psychologist said</a:t>
            </a:r>
            <a:br>
              <a:rPr lang="en-GB" dirty="0">
                <a:solidFill>
                  <a:schemeClr val="bg1"/>
                </a:solidFill>
              </a:rPr>
            </a:br>
            <a:r>
              <a:rPr lang="en-GB" b="0" i="0" dirty="0">
                <a:solidFill>
                  <a:schemeClr val="bg1"/>
                </a:solidFill>
                <a:effectLst/>
              </a:rPr>
              <a:t>Graveyards may help you feel happier,</a:t>
            </a:r>
            <a:br>
              <a:rPr lang="en-GB" dirty="0">
                <a:solidFill>
                  <a:schemeClr val="bg1"/>
                </a:solidFill>
              </a:rPr>
            </a:br>
            <a:r>
              <a:rPr lang="en-GB" b="0" i="0" dirty="0">
                <a:solidFill>
                  <a:schemeClr val="bg1"/>
                </a:solidFill>
                <a:effectLst/>
              </a:rPr>
              <a:t>visit a graveyard when you are depressed</a:t>
            </a:r>
            <a:br>
              <a:rPr lang="en-GB" dirty="0">
                <a:solidFill>
                  <a:schemeClr val="bg1"/>
                </a:solidFill>
              </a:rPr>
            </a:br>
            <a:br>
              <a:rPr lang="en-GB" dirty="0">
                <a:solidFill>
                  <a:schemeClr val="bg1"/>
                </a:solidFill>
              </a:rPr>
            </a:br>
            <a:r>
              <a:rPr lang="en-GB" b="0" i="0" dirty="0">
                <a:solidFill>
                  <a:schemeClr val="bg1"/>
                </a:solidFill>
                <a:effectLst/>
              </a:rPr>
              <a:t>There is a thin line between life and death, my friend</a:t>
            </a:r>
            <a:br>
              <a:rPr lang="en-GB" dirty="0">
                <a:solidFill>
                  <a:schemeClr val="bg1"/>
                </a:solidFill>
              </a:rPr>
            </a:br>
            <a:r>
              <a:rPr lang="en-GB" b="0" i="0" dirty="0">
                <a:solidFill>
                  <a:schemeClr val="bg1"/>
                </a:solidFill>
                <a:effectLst/>
              </a:rPr>
              <a:t>and I am a graveyard</a:t>
            </a:r>
            <a:br>
              <a:rPr lang="en-GB" dirty="0">
                <a:solidFill>
                  <a:schemeClr val="bg1"/>
                </a:solidFill>
              </a:rPr>
            </a:br>
            <a:br>
              <a:rPr lang="en-GB" dirty="0">
                <a:solidFill>
                  <a:schemeClr val="bg1"/>
                </a:solidFill>
              </a:rPr>
            </a:br>
            <a:r>
              <a:rPr lang="en-GB" b="0" i="0" dirty="0">
                <a:solidFill>
                  <a:schemeClr val="bg1"/>
                </a:solidFill>
                <a:effectLst/>
              </a:rPr>
              <a:t>I am happy to be alive, my friend</a:t>
            </a:r>
            <a:br>
              <a:rPr lang="en-GB" dirty="0">
                <a:solidFill>
                  <a:schemeClr val="bg1"/>
                </a:solidFill>
              </a:rPr>
            </a:br>
            <a:r>
              <a:rPr lang="en-GB" b="0" i="0" dirty="0">
                <a:solidFill>
                  <a:schemeClr val="bg1"/>
                </a:solidFill>
                <a:effectLst/>
              </a:rPr>
              <a:t>After Halabja and Anfal</a:t>
            </a:r>
            <a:br>
              <a:rPr lang="en-GB" dirty="0">
                <a:solidFill>
                  <a:schemeClr val="bg1"/>
                </a:solidFill>
              </a:rPr>
            </a:br>
            <a:r>
              <a:rPr lang="en-GB" b="0" i="0" dirty="0">
                <a:solidFill>
                  <a:schemeClr val="bg1"/>
                </a:solidFill>
                <a:effectLst/>
              </a:rPr>
              <a:t>I am happy to become the voice</a:t>
            </a:r>
            <a:br>
              <a:rPr lang="en-GB" dirty="0">
                <a:solidFill>
                  <a:schemeClr val="bg1"/>
                </a:solidFill>
              </a:rPr>
            </a:br>
            <a:r>
              <a:rPr lang="en-GB" b="0" i="0" dirty="0">
                <a:solidFill>
                  <a:schemeClr val="bg1"/>
                </a:solidFill>
                <a:effectLst/>
              </a:rPr>
              <a:t>of a land</a:t>
            </a:r>
            <a:br>
              <a:rPr lang="en-GB" dirty="0">
                <a:solidFill>
                  <a:schemeClr val="bg1"/>
                </a:solidFill>
              </a:rPr>
            </a:br>
            <a:r>
              <a:rPr lang="en-GB" b="0" i="0" dirty="0">
                <a:solidFill>
                  <a:schemeClr val="bg1"/>
                </a:solidFill>
                <a:effectLst/>
              </a:rPr>
              <a:t>that contains the mass graves of our brothers</a:t>
            </a:r>
            <a:br>
              <a:rPr lang="en-GB" dirty="0">
                <a:solidFill>
                  <a:schemeClr val="bg1"/>
                </a:solidFill>
              </a:rPr>
            </a:br>
            <a:br>
              <a:rPr lang="en-GB" dirty="0">
                <a:solidFill>
                  <a:schemeClr val="bg1"/>
                </a:solidFill>
              </a:rPr>
            </a:br>
            <a:r>
              <a:rPr lang="en-GB" b="0" i="0" dirty="0">
                <a:solidFill>
                  <a:schemeClr val="bg1"/>
                </a:solidFill>
                <a:effectLst/>
              </a:rPr>
              <a:t>There is a thin line between life and death, my friend</a:t>
            </a:r>
            <a:br>
              <a:rPr lang="en-GB" dirty="0">
                <a:solidFill>
                  <a:schemeClr val="bg1"/>
                </a:solidFill>
              </a:rPr>
            </a:br>
            <a:r>
              <a:rPr lang="en-GB" b="0" i="0" dirty="0">
                <a:solidFill>
                  <a:schemeClr val="bg1"/>
                </a:solidFill>
                <a:effectLst/>
              </a:rPr>
              <a:t>There is a thin line between life and death</a:t>
            </a:r>
            <a:endParaRPr lang="en-GB" dirty="0">
              <a:solidFill>
                <a:schemeClr val="bg1"/>
              </a:solidFill>
            </a:endParaRPr>
          </a:p>
        </p:txBody>
      </p:sp>
      <p:sp>
        <p:nvSpPr>
          <p:cNvPr id="5" name="TextBox 4">
            <a:extLst>
              <a:ext uri="{FF2B5EF4-FFF2-40B4-BE49-F238E27FC236}">
                <a16:creationId xmlns:a16="http://schemas.microsoft.com/office/drawing/2014/main" id="{D39ED9FD-38AE-4FCE-8C32-BDAC17015A49}"/>
              </a:ext>
            </a:extLst>
          </p:cNvPr>
          <p:cNvSpPr txBox="1"/>
          <p:nvPr/>
        </p:nvSpPr>
        <p:spPr>
          <a:xfrm>
            <a:off x="5951984" y="5914146"/>
            <a:ext cx="5616624" cy="646331"/>
          </a:xfrm>
          <a:prstGeom prst="rect">
            <a:avLst/>
          </a:prstGeom>
          <a:noFill/>
        </p:spPr>
        <p:txBody>
          <a:bodyPr wrap="square">
            <a:spAutoFit/>
          </a:bodyPr>
          <a:lstStyle/>
          <a:p>
            <a:pPr marL="118872" indent="0">
              <a:buNone/>
            </a:pPr>
            <a:r>
              <a:rPr lang="en-GB" b="0" i="0" dirty="0" err="1">
                <a:solidFill>
                  <a:schemeClr val="bg1"/>
                </a:solidFill>
                <a:effectLst/>
              </a:rPr>
              <a:t>Nazand</a:t>
            </a:r>
            <a:r>
              <a:rPr lang="en-GB" b="0" i="0" dirty="0">
                <a:solidFill>
                  <a:schemeClr val="bg1"/>
                </a:solidFill>
                <a:effectLst/>
              </a:rPr>
              <a:t> </a:t>
            </a:r>
            <a:r>
              <a:rPr lang="en-GB" b="0" i="0" dirty="0" err="1">
                <a:solidFill>
                  <a:schemeClr val="bg1"/>
                </a:solidFill>
                <a:effectLst/>
              </a:rPr>
              <a:t>Begikhani</a:t>
            </a:r>
            <a:r>
              <a:rPr lang="en-GB" b="0" i="0" dirty="0">
                <a:solidFill>
                  <a:schemeClr val="bg1"/>
                </a:solidFill>
                <a:effectLst/>
              </a:rPr>
              <a:t>, from </a:t>
            </a:r>
            <a:r>
              <a:rPr lang="en-GB" b="0" i="1" dirty="0">
                <a:solidFill>
                  <a:schemeClr val="bg1"/>
                </a:solidFill>
                <a:effectLst/>
              </a:rPr>
              <a:t>Fragments from the Dark, </a:t>
            </a:r>
          </a:p>
          <a:p>
            <a:pPr marL="118872" indent="0">
              <a:buNone/>
            </a:pPr>
            <a:r>
              <a:rPr lang="en-GB" b="0" i="1" dirty="0">
                <a:solidFill>
                  <a:schemeClr val="bg1"/>
                </a:solidFill>
                <a:effectLst/>
              </a:rPr>
              <a:t>ed </a:t>
            </a:r>
            <a:r>
              <a:rPr lang="en-GB" b="0" i="0" dirty="0">
                <a:solidFill>
                  <a:schemeClr val="bg1"/>
                </a:solidFill>
                <a:effectLst/>
              </a:rPr>
              <a:t>Jeni Williams &amp; </a:t>
            </a:r>
            <a:r>
              <a:rPr lang="en-GB" b="0" i="0" dirty="0" err="1">
                <a:solidFill>
                  <a:schemeClr val="bg1"/>
                </a:solidFill>
                <a:effectLst/>
              </a:rPr>
              <a:t>Latefa</a:t>
            </a:r>
            <a:r>
              <a:rPr lang="en-GB" b="0" i="0" dirty="0">
                <a:solidFill>
                  <a:schemeClr val="bg1"/>
                </a:solidFill>
                <a:effectLst/>
              </a:rPr>
              <a:t> </a:t>
            </a:r>
            <a:r>
              <a:rPr lang="en-GB" b="0" i="0" dirty="0" err="1">
                <a:solidFill>
                  <a:schemeClr val="bg1"/>
                </a:solidFill>
                <a:effectLst/>
              </a:rPr>
              <a:t>Guemar</a:t>
            </a:r>
            <a:r>
              <a:rPr lang="en-GB" b="0" i="0" dirty="0">
                <a:solidFill>
                  <a:schemeClr val="bg1"/>
                </a:solidFill>
                <a:effectLst/>
              </a:rPr>
              <a:t>, </a:t>
            </a:r>
            <a:r>
              <a:rPr lang="en-GB" b="0" i="0" dirty="0" err="1">
                <a:solidFill>
                  <a:schemeClr val="bg1"/>
                </a:solidFill>
                <a:effectLst/>
              </a:rPr>
              <a:t>Hafan</a:t>
            </a:r>
            <a:r>
              <a:rPr lang="en-GB" b="0" i="0" dirty="0">
                <a:solidFill>
                  <a:schemeClr val="bg1"/>
                </a:solidFill>
                <a:effectLst/>
              </a:rPr>
              <a:t> 2008</a:t>
            </a:r>
          </a:p>
        </p:txBody>
      </p:sp>
    </p:spTree>
    <p:extLst>
      <p:ext uri="{BB962C8B-B14F-4D97-AF65-F5344CB8AC3E}">
        <p14:creationId xmlns:p14="http://schemas.microsoft.com/office/powerpoint/2010/main" val="9466319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8264838-D889-4063-95A7-59670C0E0CB5}"/>
              </a:ext>
            </a:extLst>
          </p:cNvPr>
          <p:cNvSpPr>
            <a:spLocks noGrp="1"/>
          </p:cNvSpPr>
          <p:nvPr>
            <p:ph idx="1"/>
          </p:nvPr>
        </p:nvSpPr>
        <p:spPr>
          <a:xfrm>
            <a:off x="335360" y="29127"/>
            <a:ext cx="5400600" cy="6860233"/>
          </a:xfrm>
        </p:spPr>
        <p:txBody>
          <a:bodyPr>
            <a:normAutofit fontScale="92500" lnSpcReduction="10000"/>
          </a:bodyPr>
          <a:lstStyle/>
          <a:p>
            <a:pPr marL="118872" indent="0">
              <a:lnSpc>
                <a:spcPct val="120000"/>
              </a:lnSpc>
              <a:buNone/>
            </a:pPr>
            <a:r>
              <a:rPr lang="en-GB" sz="1900" b="1" i="0" dirty="0">
                <a:solidFill>
                  <a:schemeClr val="bg1"/>
                </a:solidFill>
                <a:effectLst/>
              </a:rPr>
              <a:t>An Ordinary Day</a:t>
            </a:r>
          </a:p>
          <a:p>
            <a:pPr marL="118872" indent="0">
              <a:lnSpc>
                <a:spcPct val="120000"/>
              </a:lnSpc>
              <a:buNone/>
            </a:pPr>
            <a:endParaRPr lang="en-GB" sz="1800" b="0" i="0" dirty="0">
              <a:solidFill>
                <a:schemeClr val="bg1"/>
              </a:solidFill>
              <a:effectLst/>
            </a:endParaRPr>
          </a:p>
          <a:p>
            <a:pPr marL="118872" indent="0">
              <a:lnSpc>
                <a:spcPct val="120000"/>
              </a:lnSpc>
              <a:buNone/>
            </a:pPr>
            <a:r>
              <a:rPr lang="en-GB" sz="2000" b="0" i="0" dirty="0">
                <a:solidFill>
                  <a:schemeClr val="bg1"/>
                </a:solidFill>
                <a:effectLst/>
              </a:rPr>
              <a:t>The security officer</a:t>
            </a:r>
            <a:br>
              <a:rPr lang="en-GB" sz="2000" dirty="0">
                <a:solidFill>
                  <a:schemeClr val="bg1"/>
                </a:solidFill>
              </a:rPr>
            </a:br>
            <a:r>
              <a:rPr lang="en-GB" sz="2000" b="0" i="0" dirty="0">
                <a:solidFill>
                  <a:schemeClr val="bg1"/>
                </a:solidFill>
                <a:effectLst/>
              </a:rPr>
              <a:t>got up early</a:t>
            </a:r>
            <a:br>
              <a:rPr lang="en-GB" sz="2000" dirty="0">
                <a:solidFill>
                  <a:schemeClr val="bg1"/>
                </a:solidFill>
              </a:rPr>
            </a:br>
            <a:r>
              <a:rPr lang="en-GB" sz="2000" b="0" i="0" dirty="0">
                <a:solidFill>
                  <a:schemeClr val="bg1"/>
                </a:solidFill>
                <a:effectLst/>
              </a:rPr>
              <a:t>put on his white shirt</a:t>
            </a:r>
            <a:br>
              <a:rPr lang="en-GB" sz="2000" dirty="0">
                <a:solidFill>
                  <a:schemeClr val="bg1"/>
                </a:solidFill>
              </a:rPr>
            </a:br>
            <a:r>
              <a:rPr lang="en-GB" sz="2000" b="0" i="0" dirty="0">
                <a:solidFill>
                  <a:schemeClr val="bg1"/>
                </a:solidFill>
                <a:effectLst/>
              </a:rPr>
              <a:t>had honey toast with nuts</a:t>
            </a:r>
            <a:br>
              <a:rPr lang="en-GB" sz="2000" dirty="0">
                <a:solidFill>
                  <a:schemeClr val="bg1"/>
                </a:solidFill>
              </a:rPr>
            </a:br>
            <a:r>
              <a:rPr lang="en-GB" sz="2000" b="0" i="0" dirty="0">
                <a:solidFill>
                  <a:schemeClr val="bg1"/>
                </a:solidFill>
                <a:effectLst/>
              </a:rPr>
              <a:t>kissed his three children</a:t>
            </a:r>
            <a:br>
              <a:rPr lang="en-GB" sz="2000" dirty="0">
                <a:solidFill>
                  <a:schemeClr val="bg1"/>
                </a:solidFill>
              </a:rPr>
            </a:br>
            <a:r>
              <a:rPr lang="en-GB" sz="2000" b="0" i="0" dirty="0">
                <a:solidFill>
                  <a:schemeClr val="bg1"/>
                </a:solidFill>
                <a:effectLst/>
              </a:rPr>
              <a:t>hugged his wife passionately</a:t>
            </a:r>
            <a:br>
              <a:rPr lang="en-GB" sz="2000" dirty="0">
                <a:solidFill>
                  <a:schemeClr val="bg1"/>
                </a:solidFill>
              </a:rPr>
            </a:br>
            <a:r>
              <a:rPr lang="en-GB" sz="2000" b="0" i="0" dirty="0">
                <a:solidFill>
                  <a:schemeClr val="bg1"/>
                </a:solidFill>
                <a:effectLst/>
              </a:rPr>
              <a:t>and left for work</a:t>
            </a:r>
            <a:br>
              <a:rPr lang="en-GB" sz="2000" dirty="0">
                <a:solidFill>
                  <a:schemeClr val="bg1"/>
                </a:solidFill>
              </a:rPr>
            </a:br>
            <a:br>
              <a:rPr lang="en-GB" sz="1100" dirty="0">
                <a:solidFill>
                  <a:schemeClr val="bg1"/>
                </a:solidFill>
              </a:rPr>
            </a:br>
            <a:r>
              <a:rPr lang="en-GB" sz="2000" b="0" i="0" dirty="0">
                <a:solidFill>
                  <a:schemeClr val="bg1"/>
                </a:solidFill>
                <a:effectLst/>
              </a:rPr>
              <a:t>At his desk</a:t>
            </a:r>
            <a:br>
              <a:rPr lang="en-GB" sz="2000" dirty="0">
                <a:solidFill>
                  <a:schemeClr val="bg1"/>
                </a:solidFill>
              </a:rPr>
            </a:br>
            <a:r>
              <a:rPr lang="en-GB" sz="2000" b="0" i="0" dirty="0">
                <a:solidFill>
                  <a:schemeClr val="bg1"/>
                </a:solidFill>
                <a:effectLst/>
              </a:rPr>
              <a:t>sat ten files</a:t>
            </a:r>
            <a:br>
              <a:rPr lang="en-GB" sz="2000" dirty="0">
                <a:solidFill>
                  <a:schemeClr val="bg1"/>
                </a:solidFill>
              </a:rPr>
            </a:br>
            <a:r>
              <a:rPr lang="en-GB" sz="2000" b="0" i="0" dirty="0">
                <a:solidFill>
                  <a:schemeClr val="bg1"/>
                </a:solidFill>
                <a:effectLst/>
              </a:rPr>
              <a:t>of ten men to be shot</a:t>
            </a:r>
            <a:br>
              <a:rPr lang="en-GB" sz="2000" dirty="0">
                <a:solidFill>
                  <a:schemeClr val="bg1"/>
                </a:solidFill>
              </a:rPr>
            </a:br>
            <a:r>
              <a:rPr lang="en-GB" sz="2000" b="0" i="0" dirty="0">
                <a:solidFill>
                  <a:schemeClr val="bg1"/>
                </a:solidFill>
                <a:effectLst/>
              </a:rPr>
              <a:t>He signed them</a:t>
            </a:r>
            <a:br>
              <a:rPr lang="en-GB" sz="2000" dirty="0">
                <a:solidFill>
                  <a:schemeClr val="bg1"/>
                </a:solidFill>
              </a:rPr>
            </a:br>
            <a:r>
              <a:rPr lang="en-GB" sz="2000" b="0" i="0" dirty="0">
                <a:solidFill>
                  <a:schemeClr val="bg1"/>
                </a:solidFill>
                <a:effectLst/>
              </a:rPr>
              <a:t>while drinking mint tea</a:t>
            </a:r>
            <a:br>
              <a:rPr lang="en-GB" sz="1800" dirty="0">
                <a:solidFill>
                  <a:schemeClr val="bg1"/>
                </a:solidFill>
              </a:rPr>
            </a:br>
            <a:br>
              <a:rPr lang="en-GB" sz="1100" dirty="0">
                <a:solidFill>
                  <a:schemeClr val="bg1"/>
                </a:solidFill>
              </a:rPr>
            </a:br>
            <a:r>
              <a:rPr lang="en-GB" sz="2000" b="0" i="0" dirty="0">
                <a:solidFill>
                  <a:schemeClr val="bg1"/>
                </a:solidFill>
                <a:effectLst/>
              </a:rPr>
              <a:t>At ten o'clock</a:t>
            </a:r>
            <a:br>
              <a:rPr lang="en-GB" sz="2000" dirty="0">
                <a:solidFill>
                  <a:schemeClr val="bg1"/>
                </a:solidFill>
              </a:rPr>
            </a:br>
            <a:r>
              <a:rPr lang="en-GB" sz="2000" b="0" i="0" dirty="0">
                <a:solidFill>
                  <a:schemeClr val="bg1"/>
                </a:solidFill>
                <a:effectLst/>
              </a:rPr>
              <a:t>he ordered the shooting</a:t>
            </a:r>
            <a:br>
              <a:rPr lang="en-GB" sz="2000" dirty="0">
                <a:solidFill>
                  <a:schemeClr val="bg1"/>
                </a:solidFill>
              </a:rPr>
            </a:br>
            <a:r>
              <a:rPr lang="en-GB" sz="2000" b="0" i="0" dirty="0">
                <a:solidFill>
                  <a:schemeClr val="bg1"/>
                </a:solidFill>
                <a:effectLst/>
              </a:rPr>
              <a:t>got angry over a gunman who missed his target</a:t>
            </a:r>
            <a:br>
              <a:rPr lang="en-GB" sz="2000" dirty="0">
                <a:solidFill>
                  <a:schemeClr val="bg1"/>
                </a:solidFill>
              </a:rPr>
            </a:br>
            <a:r>
              <a:rPr lang="en-GB" sz="2000" b="0" i="0" dirty="0">
                <a:solidFill>
                  <a:schemeClr val="bg1"/>
                </a:solidFill>
                <a:effectLst/>
              </a:rPr>
              <a:t>Taking out his pistol</a:t>
            </a:r>
            <a:br>
              <a:rPr lang="en-GB" sz="2000" dirty="0">
                <a:solidFill>
                  <a:schemeClr val="bg1"/>
                </a:solidFill>
              </a:rPr>
            </a:br>
            <a:r>
              <a:rPr lang="en-GB" sz="2000" b="0" i="0" dirty="0">
                <a:solidFill>
                  <a:schemeClr val="bg1"/>
                </a:solidFill>
                <a:effectLst/>
              </a:rPr>
              <a:t>he fired at the missed target ten times</a:t>
            </a:r>
            <a:br>
              <a:rPr lang="en-GB" sz="1600" dirty="0">
                <a:solidFill>
                  <a:schemeClr val="bg1"/>
                </a:solidFill>
              </a:rPr>
            </a:br>
            <a:endParaRPr lang="en-GB" sz="1600" dirty="0">
              <a:solidFill>
                <a:schemeClr val="bg1"/>
              </a:solidFill>
            </a:endParaRPr>
          </a:p>
        </p:txBody>
      </p:sp>
      <p:sp>
        <p:nvSpPr>
          <p:cNvPr id="5" name="TextBox 4">
            <a:extLst>
              <a:ext uri="{FF2B5EF4-FFF2-40B4-BE49-F238E27FC236}">
                <a16:creationId xmlns:a16="http://schemas.microsoft.com/office/drawing/2014/main" id="{3AEC3C90-7C85-426F-806B-ECC3343ED0EC}"/>
              </a:ext>
            </a:extLst>
          </p:cNvPr>
          <p:cNvSpPr txBox="1"/>
          <p:nvPr/>
        </p:nvSpPr>
        <p:spPr>
          <a:xfrm>
            <a:off x="5087888" y="764704"/>
            <a:ext cx="9836726" cy="4478149"/>
          </a:xfrm>
          <a:prstGeom prst="rect">
            <a:avLst/>
          </a:prstGeom>
          <a:noFill/>
        </p:spPr>
        <p:txBody>
          <a:bodyPr wrap="square">
            <a:spAutoFit/>
          </a:bodyPr>
          <a:lstStyle/>
          <a:p>
            <a:r>
              <a:rPr lang="en-GB" sz="1900" b="0" i="0" dirty="0">
                <a:solidFill>
                  <a:schemeClr val="bg1"/>
                </a:solidFill>
                <a:effectLst/>
              </a:rPr>
              <a:t>Before the end of his shift</a:t>
            </a:r>
            <a:br>
              <a:rPr lang="en-GB" sz="1900" dirty="0">
                <a:solidFill>
                  <a:schemeClr val="bg1"/>
                </a:solidFill>
              </a:rPr>
            </a:br>
            <a:r>
              <a:rPr lang="en-GB" sz="1900" b="0" i="0" dirty="0">
                <a:solidFill>
                  <a:schemeClr val="bg1"/>
                </a:solidFill>
                <a:effectLst/>
              </a:rPr>
              <a:t>he visited the mothers of the ten shot men</a:t>
            </a:r>
            <a:br>
              <a:rPr lang="en-GB" sz="1900" dirty="0">
                <a:solidFill>
                  <a:schemeClr val="bg1"/>
                </a:solidFill>
              </a:rPr>
            </a:br>
            <a:r>
              <a:rPr lang="en-GB" sz="1900" b="0" i="0" dirty="0">
                <a:solidFill>
                  <a:schemeClr val="bg1"/>
                </a:solidFill>
                <a:effectLst/>
              </a:rPr>
              <a:t>ordered each to pay 100 dinars</a:t>
            </a:r>
            <a:br>
              <a:rPr lang="en-GB" sz="1900" dirty="0">
                <a:solidFill>
                  <a:schemeClr val="bg1"/>
                </a:solidFill>
              </a:rPr>
            </a:br>
            <a:r>
              <a:rPr lang="en-GB" sz="1900" b="0" i="0" dirty="0">
                <a:solidFill>
                  <a:schemeClr val="bg1"/>
                </a:solidFill>
                <a:effectLst/>
              </a:rPr>
              <a:t>for the cost of the bullets that killed their sons</a:t>
            </a:r>
            <a:br>
              <a:rPr lang="en-GB" sz="1900" dirty="0">
                <a:solidFill>
                  <a:schemeClr val="bg1"/>
                </a:solidFill>
              </a:rPr>
            </a:br>
            <a:br>
              <a:rPr lang="en-GB" sz="1900" dirty="0">
                <a:solidFill>
                  <a:schemeClr val="bg1"/>
                </a:solidFill>
              </a:rPr>
            </a:br>
            <a:r>
              <a:rPr lang="en-GB" sz="1900" b="0" i="0" dirty="0">
                <a:solidFill>
                  <a:schemeClr val="bg1"/>
                </a:solidFill>
                <a:effectLst/>
              </a:rPr>
              <a:t>In the evening</a:t>
            </a:r>
            <a:br>
              <a:rPr lang="en-GB" sz="1900" dirty="0">
                <a:solidFill>
                  <a:schemeClr val="bg1"/>
                </a:solidFill>
              </a:rPr>
            </a:br>
            <a:r>
              <a:rPr lang="en-GB" sz="1900" b="0" i="0" dirty="0">
                <a:solidFill>
                  <a:schemeClr val="bg1"/>
                </a:solidFill>
                <a:effectLst/>
              </a:rPr>
              <a:t>he celebrated his brother's birthday</a:t>
            </a:r>
            <a:br>
              <a:rPr lang="en-GB" sz="1900" dirty="0">
                <a:solidFill>
                  <a:schemeClr val="bg1"/>
                </a:solidFill>
              </a:rPr>
            </a:br>
            <a:br>
              <a:rPr lang="en-GB" sz="1900" dirty="0">
                <a:solidFill>
                  <a:schemeClr val="bg1"/>
                </a:solidFill>
              </a:rPr>
            </a:br>
            <a:r>
              <a:rPr lang="en-GB" sz="1900" b="0" i="0" dirty="0">
                <a:solidFill>
                  <a:schemeClr val="bg1"/>
                </a:solidFill>
                <a:effectLst/>
              </a:rPr>
              <a:t>At night</a:t>
            </a:r>
            <a:br>
              <a:rPr lang="en-GB" sz="1900" dirty="0">
                <a:solidFill>
                  <a:schemeClr val="bg1"/>
                </a:solidFill>
              </a:rPr>
            </a:br>
            <a:r>
              <a:rPr lang="en-GB" sz="1900" b="0" i="0" dirty="0">
                <a:solidFill>
                  <a:schemeClr val="bg1"/>
                </a:solidFill>
                <a:effectLst/>
              </a:rPr>
              <a:t>on the surface of a mirror</a:t>
            </a:r>
            <a:br>
              <a:rPr lang="en-GB" sz="1900" dirty="0">
                <a:solidFill>
                  <a:schemeClr val="bg1"/>
                </a:solidFill>
              </a:rPr>
            </a:br>
            <a:r>
              <a:rPr lang="en-GB" sz="1900" b="0" i="0" dirty="0">
                <a:solidFill>
                  <a:schemeClr val="bg1"/>
                </a:solidFill>
                <a:effectLst/>
              </a:rPr>
              <a:t>he saw a drop of blood trickling down to his feet</a:t>
            </a:r>
            <a:br>
              <a:rPr lang="en-GB" sz="1900" dirty="0">
                <a:solidFill>
                  <a:schemeClr val="bg1"/>
                </a:solidFill>
              </a:rPr>
            </a:br>
            <a:r>
              <a:rPr lang="en-GB" sz="1900" b="0" i="0" dirty="0">
                <a:solidFill>
                  <a:schemeClr val="bg1"/>
                </a:solidFill>
                <a:effectLst/>
              </a:rPr>
              <a:t>he tried to wash it</a:t>
            </a:r>
            <a:br>
              <a:rPr lang="en-GB" sz="1900" dirty="0">
                <a:solidFill>
                  <a:schemeClr val="bg1"/>
                </a:solidFill>
              </a:rPr>
            </a:br>
            <a:r>
              <a:rPr lang="en-GB" sz="1900" b="0" i="0" dirty="0">
                <a:solidFill>
                  <a:schemeClr val="bg1"/>
                </a:solidFill>
                <a:effectLst/>
              </a:rPr>
              <a:t>the trickle rose to his chest</a:t>
            </a:r>
            <a:br>
              <a:rPr lang="en-GB" sz="1900" dirty="0">
                <a:solidFill>
                  <a:schemeClr val="bg1"/>
                </a:solidFill>
              </a:rPr>
            </a:br>
            <a:br>
              <a:rPr lang="en-GB" sz="1900" dirty="0">
                <a:solidFill>
                  <a:schemeClr val="bg1"/>
                </a:solidFill>
              </a:rPr>
            </a:br>
            <a:r>
              <a:rPr lang="en-GB" sz="1900" b="0" i="0" dirty="0">
                <a:solidFill>
                  <a:schemeClr val="bg1"/>
                </a:solidFill>
                <a:effectLst/>
              </a:rPr>
              <a:t>Where does the difference lie between the killer and killed?</a:t>
            </a:r>
            <a:endParaRPr lang="en-GB" sz="1900" dirty="0"/>
          </a:p>
        </p:txBody>
      </p:sp>
      <p:sp>
        <p:nvSpPr>
          <p:cNvPr id="7" name="TextBox 6">
            <a:extLst>
              <a:ext uri="{FF2B5EF4-FFF2-40B4-BE49-F238E27FC236}">
                <a16:creationId xmlns:a16="http://schemas.microsoft.com/office/drawing/2014/main" id="{C3256AF3-B0B9-4E26-B111-933A85A8E879}"/>
              </a:ext>
            </a:extLst>
          </p:cNvPr>
          <p:cNvSpPr txBox="1"/>
          <p:nvPr/>
        </p:nvSpPr>
        <p:spPr>
          <a:xfrm>
            <a:off x="6575376" y="5805264"/>
            <a:ext cx="5616624" cy="923330"/>
          </a:xfrm>
          <a:prstGeom prst="rect">
            <a:avLst/>
          </a:prstGeom>
          <a:noFill/>
        </p:spPr>
        <p:txBody>
          <a:bodyPr wrap="square">
            <a:spAutoFit/>
          </a:bodyPr>
          <a:lstStyle/>
          <a:p>
            <a:r>
              <a:rPr lang="en-GB" sz="1800" b="0" i="0" dirty="0" err="1">
                <a:solidFill>
                  <a:schemeClr val="bg1"/>
                </a:solidFill>
                <a:effectLst/>
              </a:rPr>
              <a:t>Nazand</a:t>
            </a:r>
            <a:r>
              <a:rPr lang="en-GB" sz="1800" b="0" i="0" dirty="0">
                <a:solidFill>
                  <a:schemeClr val="bg1"/>
                </a:solidFill>
                <a:effectLst/>
              </a:rPr>
              <a:t> </a:t>
            </a:r>
            <a:r>
              <a:rPr lang="en-GB" sz="1800" b="0" i="0" dirty="0" err="1">
                <a:solidFill>
                  <a:schemeClr val="bg1"/>
                </a:solidFill>
                <a:effectLst/>
              </a:rPr>
              <a:t>Begikhani</a:t>
            </a:r>
            <a:r>
              <a:rPr lang="en-GB" sz="1800" b="0" i="0" dirty="0">
                <a:solidFill>
                  <a:schemeClr val="bg1"/>
                </a:solidFill>
                <a:effectLst/>
              </a:rPr>
              <a:t>, </a:t>
            </a:r>
            <a:r>
              <a:rPr lang="en-GB" sz="1800" b="0" i="1" dirty="0">
                <a:solidFill>
                  <a:schemeClr val="bg1"/>
                </a:solidFill>
                <a:effectLst/>
              </a:rPr>
              <a:t>Bells of Speech , </a:t>
            </a:r>
            <a:r>
              <a:rPr lang="en-GB" sz="1800" b="0" dirty="0">
                <a:solidFill>
                  <a:schemeClr val="bg1"/>
                </a:solidFill>
                <a:effectLst/>
              </a:rPr>
              <a:t>Ambit </a:t>
            </a:r>
            <a:r>
              <a:rPr lang="en-GB" dirty="0">
                <a:solidFill>
                  <a:schemeClr val="bg1"/>
                </a:solidFill>
              </a:rPr>
              <a:t>2007</a:t>
            </a:r>
            <a:endParaRPr lang="en-GB" sz="1800" b="0" dirty="0">
              <a:solidFill>
                <a:schemeClr val="bg1"/>
              </a:solidFill>
              <a:effectLst/>
            </a:endParaRPr>
          </a:p>
          <a:p>
            <a:r>
              <a:rPr lang="en-GB" sz="1800" b="0" i="0" dirty="0">
                <a:solidFill>
                  <a:schemeClr val="bg1"/>
                </a:solidFill>
                <a:effectLst/>
              </a:rPr>
              <a:t>poem shortlisted for the Forward Poetry Prize</a:t>
            </a:r>
          </a:p>
          <a:p>
            <a:r>
              <a:rPr lang="en-GB" sz="1600" dirty="0">
                <a:solidFill>
                  <a:schemeClr val="bg1"/>
                </a:solidFill>
                <a:hlinkClick r:id="rId2"/>
              </a:rPr>
              <a:t>https://www.poemhunter.com/nazand-begikhani/poems</a:t>
            </a:r>
            <a:r>
              <a:rPr lang="en-GB" sz="1600" dirty="0">
                <a:solidFill>
                  <a:schemeClr val="bg1"/>
                </a:solidFill>
              </a:rPr>
              <a:t> </a:t>
            </a:r>
            <a:endParaRPr lang="en-GB" dirty="0">
              <a:solidFill>
                <a:schemeClr val="bg1"/>
              </a:solidFill>
            </a:endParaRPr>
          </a:p>
        </p:txBody>
      </p:sp>
    </p:spTree>
    <p:extLst>
      <p:ext uri="{BB962C8B-B14F-4D97-AF65-F5344CB8AC3E}">
        <p14:creationId xmlns:p14="http://schemas.microsoft.com/office/powerpoint/2010/main" val="1055084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1CEC5-444F-4B9A-8D3B-8DC15DD03C3A}"/>
              </a:ext>
            </a:extLst>
          </p:cNvPr>
          <p:cNvSpPr>
            <a:spLocks noGrp="1"/>
          </p:cNvSpPr>
          <p:nvPr>
            <p:ph type="title"/>
          </p:nvPr>
        </p:nvSpPr>
        <p:spPr>
          <a:xfrm>
            <a:off x="472480" y="6168181"/>
            <a:ext cx="12491864" cy="465240"/>
          </a:xfrm>
        </p:spPr>
        <p:txBody>
          <a:bodyPr>
            <a:noAutofit/>
          </a:bodyPr>
          <a:lstStyle/>
          <a:p>
            <a:r>
              <a:rPr lang="en-GB" sz="3200" dirty="0">
                <a:solidFill>
                  <a:schemeClr val="accent2">
                    <a:lumMod val="20000"/>
                    <a:lumOff val="80000"/>
                  </a:schemeClr>
                </a:solidFill>
              </a:rPr>
              <a:t>The purpose of Writing the holocaust </a:t>
            </a:r>
            <a:r>
              <a:rPr lang="en-GB" sz="2200" dirty="0">
                <a:solidFill>
                  <a:schemeClr val="bg1"/>
                </a:solidFill>
                <a:latin typeface="+mn-lt"/>
                <a:ea typeface="+mn-ea"/>
                <a:cs typeface="+mn-cs"/>
              </a:rPr>
              <a:t>Elie Wiesel , </a:t>
            </a:r>
            <a:r>
              <a:rPr lang="en-GB" sz="2200" i="1" dirty="0">
                <a:solidFill>
                  <a:schemeClr val="bg1"/>
                </a:solidFill>
                <a:latin typeface="+mn-lt"/>
                <a:ea typeface="+mn-ea"/>
                <a:cs typeface="+mn-cs"/>
              </a:rPr>
              <a:t>Night</a:t>
            </a:r>
          </a:p>
        </p:txBody>
      </p:sp>
      <p:sp>
        <p:nvSpPr>
          <p:cNvPr id="3" name="Content Placeholder 2">
            <a:extLst>
              <a:ext uri="{FF2B5EF4-FFF2-40B4-BE49-F238E27FC236}">
                <a16:creationId xmlns:a16="http://schemas.microsoft.com/office/drawing/2014/main" id="{7EF17C1B-5486-40B6-B799-EB44D7FDA566}"/>
              </a:ext>
            </a:extLst>
          </p:cNvPr>
          <p:cNvSpPr>
            <a:spLocks noGrp="1"/>
          </p:cNvSpPr>
          <p:nvPr>
            <p:ph idx="1"/>
          </p:nvPr>
        </p:nvSpPr>
        <p:spPr>
          <a:xfrm>
            <a:off x="472480" y="404664"/>
            <a:ext cx="11247040" cy="5544616"/>
          </a:xfrm>
        </p:spPr>
        <p:txBody>
          <a:bodyPr>
            <a:normAutofit fontScale="70000" lnSpcReduction="20000"/>
          </a:bodyPr>
          <a:lstStyle/>
          <a:p>
            <a:pPr marL="118872" indent="0">
              <a:lnSpc>
                <a:spcPct val="120000"/>
              </a:lnSpc>
              <a:buNone/>
            </a:pPr>
            <a:r>
              <a:rPr lang="en-GB" dirty="0">
                <a:solidFill>
                  <a:schemeClr val="bg1"/>
                </a:solidFill>
              </a:rPr>
              <a:t>without this testimony, my life as a writer—or my life, period— would not have become what it is: that of </a:t>
            </a:r>
            <a:r>
              <a:rPr lang="en-GB" dirty="0">
                <a:solidFill>
                  <a:schemeClr val="accent2">
                    <a:lumMod val="20000"/>
                    <a:lumOff val="80000"/>
                  </a:schemeClr>
                </a:solidFill>
              </a:rPr>
              <a:t>a witness who believes he has a moral obligation to try to prevent the enemy from enjoying one last victory by allowing his crimes to be erased from human memory.</a:t>
            </a:r>
          </a:p>
          <a:p>
            <a:pPr marL="118872" indent="0">
              <a:lnSpc>
                <a:spcPct val="120000"/>
              </a:lnSpc>
              <a:buNone/>
            </a:pPr>
            <a:endParaRPr lang="en-GB" dirty="0">
              <a:solidFill>
                <a:schemeClr val="bg1"/>
              </a:solidFill>
            </a:endParaRPr>
          </a:p>
          <a:p>
            <a:pPr marL="118872" indent="0">
              <a:lnSpc>
                <a:spcPct val="120000"/>
              </a:lnSpc>
              <a:buNone/>
            </a:pPr>
            <a:r>
              <a:rPr lang="en-GB" dirty="0">
                <a:solidFill>
                  <a:schemeClr val="bg1"/>
                </a:solidFill>
              </a:rPr>
              <a:t>But today, thanks to recently discovered documents, the evidence shows that in the early days of their accession to power, </a:t>
            </a:r>
            <a:r>
              <a:rPr lang="en-GB" dirty="0">
                <a:solidFill>
                  <a:schemeClr val="accent2">
                    <a:lumMod val="20000"/>
                    <a:lumOff val="80000"/>
                  </a:schemeClr>
                </a:solidFill>
              </a:rPr>
              <a:t>the Nazis in Germany set out to build a society in which there simply would be no room for Jews</a:t>
            </a:r>
            <a:r>
              <a:rPr lang="en-GB" dirty="0">
                <a:solidFill>
                  <a:schemeClr val="bg1"/>
                </a:solidFill>
              </a:rPr>
              <a:t>. Toward the end of their reign, their goal changed: </a:t>
            </a:r>
            <a:r>
              <a:rPr lang="en-GB" dirty="0">
                <a:solidFill>
                  <a:schemeClr val="accent2">
                    <a:lumMod val="20000"/>
                    <a:lumOff val="80000"/>
                  </a:schemeClr>
                </a:solidFill>
              </a:rPr>
              <a:t>they decided to leave behind a world in ruins in which Jews would seem never to have existed</a:t>
            </a:r>
            <a:r>
              <a:rPr lang="en-GB" dirty="0">
                <a:solidFill>
                  <a:schemeClr val="bg1"/>
                </a:solidFill>
              </a:rPr>
              <a:t>. That is why everywhere in Russia, in the Ukraine, and in Lithuania, the Einsatzgruppen carried out the Final Solution by turning their machine guns on more than a million Jews, men, women, and children, and throwing them into huge mass graves, dug just moments before by the victims themselves. Special units would then disinter the corpses and burn them. Thus, for the first time in history, Jews were not only killed twice but denied burial in a cemetery</a:t>
            </a:r>
          </a:p>
        </p:txBody>
      </p:sp>
    </p:spTree>
    <p:extLst>
      <p:ext uri="{BB962C8B-B14F-4D97-AF65-F5344CB8AC3E}">
        <p14:creationId xmlns:p14="http://schemas.microsoft.com/office/powerpoint/2010/main" val="1805660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44D79AC-FAC3-4725-BCB4-FD9FEBA6211C}"/>
              </a:ext>
            </a:extLst>
          </p:cNvPr>
          <p:cNvSpPr txBox="1"/>
          <p:nvPr/>
        </p:nvSpPr>
        <p:spPr>
          <a:xfrm>
            <a:off x="1199456" y="766732"/>
            <a:ext cx="10009112" cy="5509200"/>
          </a:xfrm>
          <a:prstGeom prst="rect">
            <a:avLst/>
          </a:prstGeom>
          <a:noFill/>
        </p:spPr>
        <p:txBody>
          <a:bodyPr wrap="square">
            <a:spAutoFit/>
          </a:bodyPr>
          <a:lstStyle/>
          <a:p>
            <a:r>
              <a:rPr lang="en-GB" sz="2200" dirty="0">
                <a:solidFill>
                  <a:schemeClr val="bg1"/>
                </a:solidFill>
              </a:rPr>
              <a:t>I had many things to say, I did not have the words to say them. Painfully aware of my limitations, I watched helplessly as language became an obstacle. It became clear that it would be necessary to invent a new language. </a:t>
            </a:r>
            <a:r>
              <a:rPr lang="en-GB" sz="2200" dirty="0">
                <a:solidFill>
                  <a:schemeClr val="accent2">
                    <a:lumMod val="20000"/>
                    <a:lumOff val="80000"/>
                  </a:schemeClr>
                </a:solidFill>
              </a:rPr>
              <a:t>But how was one to rehabilitate and transform words betrayed and perverted by the enemy? Hunger—thirst—fear—transport—selection—fire—chimney: these words all have intrinsic meaning, but in those times, they meant something else.</a:t>
            </a:r>
            <a:r>
              <a:rPr lang="en-GB" sz="2200" dirty="0">
                <a:solidFill>
                  <a:schemeClr val="bg1"/>
                </a:solidFill>
              </a:rPr>
              <a:t> Writing in my mother tongue—at that point close to extinction—I would pause at every sentence, and start over and over again. I would conjure up other verbs, other images, other silent cries. It still was not right. But what exactly was "it"? "It" was something elusive, darkly shrouded for fear of being usurped, profaned. All the dictionary had to offer seemed </a:t>
            </a:r>
            <a:r>
              <a:rPr lang="en-GB" sz="2200" dirty="0" err="1">
                <a:solidFill>
                  <a:schemeClr val="bg1"/>
                </a:solidFill>
              </a:rPr>
              <a:t>meager</a:t>
            </a:r>
            <a:r>
              <a:rPr lang="en-GB" sz="2200" dirty="0">
                <a:solidFill>
                  <a:schemeClr val="bg1"/>
                </a:solidFill>
              </a:rPr>
              <a:t>, pale, lifeless. Was there a way to describe the last journey in sealed cattle cars, the last voyage toward the unknown? Or the discovery of a demented and glacial universe where to be inhuman was human, where disciplined, educated men in uniform came to kill, and innocent children and weary old men came to die? </a:t>
            </a:r>
          </a:p>
          <a:p>
            <a:endParaRPr lang="en-GB" sz="2200" dirty="0">
              <a:solidFill>
                <a:schemeClr val="bg1"/>
              </a:solidFill>
            </a:endParaRPr>
          </a:p>
        </p:txBody>
      </p:sp>
      <p:sp>
        <p:nvSpPr>
          <p:cNvPr id="10" name="TextBox 9">
            <a:extLst>
              <a:ext uri="{FF2B5EF4-FFF2-40B4-BE49-F238E27FC236}">
                <a16:creationId xmlns:a16="http://schemas.microsoft.com/office/drawing/2014/main" id="{0445F2F9-FE2F-40DB-8AC0-DDF61232DE8E}"/>
              </a:ext>
            </a:extLst>
          </p:cNvPr>
          <p:cNvSpPr txBox="1"/>
          <p:nvPr/>
        </p:nvSpPr>
        <p:spPr>
          <a:xfrm>
            <a:off x="7752184" y="6247767"/>
            <a:ext cx="6097508" cy="400110"/>
          </a:xfrm>
          <a:prstGeom prst="rect">
            <a:avLst/>
          </a:prstGeom>
          <a:noFill/>
        </p:spPr>
        <p:txBody>
          <a:bodyPr wrap="square">
            <a:spAutoFit/>
          </a:bodyPr>
          <a:lstStyle/>
          <a:p>
            <a:r>
              <a:rPr lang="en-GB" sz="2000" dirty="0">
                <a:solidFill>
                  <a:schemeClr val="bg1"/>
                </a:solidFill>
                <a:latin typeface="+mn-lt"/>
                <a:ea typeface="+mn-ea"/>
                <a:cs typeface="+mn-cs"/>
              </a:rPr>
              <a:t>Elie Wiesel , </a:t>
            </a:r>
            <a:r>
              <a:rPr lang="en-GB" sz="2000" i="1" dirty="0">
                <a:solidFill>
                  <a:schemeClr val="bg1"/>
                </a:solidFill>
                <a:latin typeface="+mn-lt"/>
                <a:ea typeface="+mn-ea"/>
                <a:cs typeface="+mn-cs"/>
              </a:rPr>
              <a:t>Night </a:t>
            </a:r>
            <a:r>
              <a:rPr lang="en-GB" sz="2000" dirty="0">
                <a:solidFill>
                  <a:schemeClr val="bg1"/>
                </a:solidFill>
                <a:latin typeface="+mn-lt"/>
                <a:ea typeface="+mn-ea"/>
                <a:cs typeface="+mn-cs"/>
              </a:rPr>
              <a:t>Preface</a:t>
            </a:r>
            <a:endParaRPr lang="en-GB" sz="2000" dirty="0"/>
          </a:p>
        </p:txBody>
      </p:sp>
    </p:spTree>
    <p:extLst>
      <p:ext uri="{BB962C8B-B14F-4D97-AF65-F5344CB8AC3E}">
        <p14:creationId xmlns:p14="http://schemas.microsoft.com/office/powerpoint/2010/main" val="1568689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9852EF-A2A1-4C20-A1A1-104E2BB9F168}"/>
              </a:ext>
            </a:extLst>
          </p:cNvPr>
          <p:cNvSpPr>
            <a:spLocks noGrp="1"/>
          </p:cNvSpPr>
          <p:nvPr>
            <p:ph idx="1"/>
          </p:nvPr>
        </p:nvSpPr>
        <p:spPr>
          <a:xfrm>
            <a:off x="5879976" y="5517232"/>
            <a:ext cx="6048672" cy="1080120"/>
          </a:xfrm>
        </p:spPr>
        <p:txBody>
          <a:bodyPr>
            <a:normAutofit fontScale="92500"/>
          </a:bodyPr>
          <a:lstStyle/>
          <a:p>
            <a:pPr marL="118872" indent="0">
              <a:buNone/>
            </a:pPr>
            <a:r>
              <a:rPr lang="en-GB" sz="2200" dirty="0">
                <a:solidFill>
                  <a:schemeClr val="bg1"/>
                </a:solidFill>
              </a:rPr>
              <a:t>Charles </a:t>
            </a:r>
            <a:r>
              <a:rPr lang="en-GB" sz="2200" dirty="0" err="1">
                <a:solidFill>
                  <a:schemeClr val="bg1"/>
                </a:solidFill>
              </a:rPr>
              <a:t>Simic</a:t>
            </a:r>
            <a:r>
              <a:rPr lang="en-GB" sz="2200" dirty="0">
                <a:solidFill>
                  <a:schemeClr val="bg1"/>
                </a:solidFill>
              </a:rPr>
              <a:t> , quoted in </a:t>
            </a:r>
            <a:r>
              <a:rPr lang="en-GB" sz="2200" dirty="0" err="1">
                <a:solidFill>
                  <a:schemeClr val="bg1"/>
                </a:solidFill>
              </a:rPr>
              <a:t>Simic</a:t>
            </a:r>
            <a:r>
              <a:rPr lang="en-GB" sz="2200" dirty="0">
                <a:solidFill>
                  <a:schemeClr val="bg1"/>
                </a:solidFill>
              </a:rPr>
              <a:t>, ‘Refugees, ’ in Andre </a:t>
            </a:r>
            <a:r>
              <a:rPr lang="en-GB" sz="2200" dirty="0" err="1">
                <a:solidFill>
                  <a:schemeClr val="bg1"/>
                </a:solidFill>
              </a:rPr>
              <a:t>Aciman</a:t>
            </a:r>
            <a:r>
              <a:rPr lang="en-GB" sz="2200" dirty="0">
                <a:solidFill>
                  <a:schemeClr val="bg1"/>
                </a:solidFill>
              </a:rPr>
              <a:t> ed, </a:t>
            </a:r>
            <a:r>
              <a:rPr lang="en-GB" sz="2200" i="1" dirty="0">
                <a:solidFill>
                  <a:schemeClr val="bg1"/>
                </a:solidFill>
              </a:rPr>
              <a:t>Letters of Transit: Reflections on Exile, Identity, Language and Loss, </a:t>
            </a:r>
            <a:r>
              <a:rPr lang="en-GB" sz="2200" dirty="0">
                <a:solidFill>
                  <a:schemeClr val="bg1"/>
                </a:solidFill>
              </a:rPr>
              <a:t>New Press, 1999 </a:t>
            </a:r>
          </a:p>
          <a:p>
            <a:pPr marL="118872" indent="0">
              <a:buNone/>
            </a:pPr>
            <a:endParaRPr lang="en-GB" dirty="0"/>
          </a:p>
        </p:txBody>
      </p:sp>
      <p:pic>
        <p:nvPicPr>
          <p:cNvPr id="4" name="Content Placeholder 4" descr="Text, letter&#10;&#10;Description automatically generated">
            <a:extLst>
              <a:ext uri="{FF2B5EF4-FFF2-40B4-BE49-F238E27FC236}">
                <a16:creationId xmlns:a16="http://schemas.microsoft.com/office/drawing/2014/main" id="{25BA9E86-5AF9-4094-BDD2-C1CA0CE6F577}"/>
              </a:ext>
            </a:extLst>
          </p:cNvPr>
          <p:cNvPicPr>
            <a:picLocks noChangeAspect="1"/>
          </p:cNvPicPr>
          <p:nvPr/>
        </p:nvPicPr>
        <p:blipFill rotWithShape="1">
          <a:blip r:embed="rId2" cstate="print">
            <a:duotone>
              <a:prstClr val="black"/>
              <a:schemeClr val="tx2">
                <a:tint val="45000"/>
                <a:satMod val="400000"/>
              </a:schemeClr>
            </a:duotone>
            <a:extLst>
              <a:ext uri="{BEBA8EAE-BF5A-486C-A8C5-ECC9F3942E4B}">
                <a14:imgProps xmlns:a14="http://schemas.microsoft.com/office/drawing/2010/main">
                  <a14:imgLayer r:embed="rId3">
                    <a14:imgEffect>
                      <a14:sharpenSoften amount="50000"/>
                    </a14:imgEffect>
                    <a14:imgEffect>
                      <a14:saturation sat="300000"/>
                    </a14:imgEffect>
                    <a14:imgEffect>
                      <a14:brightnessContrast bright="-40000" contrast="40000"/>
                    </a14:imgEffect>
                  </a14:imgLayer>
                </a14:imgProps>
              </a:ext>
              <a:ext uri="{28A0092B-C50C-407E-A947-70E740481C1C}">
                <a14:useLocalDpi xmlns:a14="http://schemas.microsoft.com/office/drawing/2010/main" val="0"/>
              </a:ext>
            </a:extLst>
          </a:blip>
          <a:srcRect l="8641" t="3855" r="8401" b="37271"/>
          <a:stretch/>
        </p:blipFill>
        <p:spPr>
          <a:xfrm>
            <a:off x="263352" y="351449"/>
            <a:ext cx="5116244" cy="6214676"/>
          </a:xfrm>
          <a:prstGeom prst="rect">
            <a:avLst/>
          </a:prstGeom>
        </p:spPr>
      </p:pic>
      <p:pic>
        <p:nvPicPr>
          <p:cNvPr id="5" name="Content Placeholder 4" descr="Text, letter&#10;&#10;Description automatically generated">
            <a:extLst>
              <a:ext uri="{FF2B5EF4-FFF2-40B4-BE49-F238E27FC236}">
                <a16:creationId xmlns:a16="http://schemas.microsoft.com/office/drawing/2014/main" id="{50C230BC-120B-4DE2-92E1-843C0A600F5F}"/>
              </a:ext>
            </a:extLst>
          </p:cNvPr>
          <p:cNvPicPr>
            <a:picLocks noChangeAspect="1"/>
          </p:cNvPicPr>
          <p:nvPr/>
        </p:nvPicPr>
        <p:blipFill rotWithShape="1">
          <a:blip r:embed="rId4" cstate="print">
            <a:duotone>
              <a:prstClr val="black"/>
              <a:schemeClr val="tx2">
                <a:tint val="45000"/>
                <a:satMod val="400000"/>
              </a:schemeClr>
            </a:duotone>
            <a:extLst>
              <a:ext uri="{BEBA8EAE-BF5A-486C-A8C5-ECC9F3942E4B}">
                <a14:imgProps xmlns:a14="http://schemas.microsoft.com/office/drawing/2010/main">
                  <a14:imgLayer r:embed="rId3">
                    <a14:imgEffect>
                      <a14:sharpenSoften amount="25000"/>
                    </a14:imgEffect>
                    <a14:imgEffect>
                      <a14:saturation sat="300000"/>
                    </a14:imgEffect>
                    <a14:imgEffect>
                      <a14:brightnessContrast bright="-40000" contrast="40000"/>
                    </a14:imgEffect>
                  </a14:imgLayer>
                </a14:imgProps>
              </a:ext>
              <a:ext uri="{28A0092B-C50C-407E-A947-70E740481C1C}">
                <a14:useLocalDpi xmlns:a14="http://schemas.microsoft.com/office/drawing/2010/main" val="0"/>
              </a:ext>
            </a:extLst>
          </a:blip>
          <a:srcRect l="13826" t="62148" r="352" b="7287"/>
          <a:stretch/>
        </p:blipFill>
        <p:spPr>
          <a:xfrm>
            <a:off x="6096000" y="404664"/>
            <a:ext cx="5477020" cy="3338721"/>
          </a:xfrm>
          <a:prstGeom prst="rect">
            <a:avLst/>
          </a:prstGeom>
        </p:spPr>
      </p:pic>
    </p:spTree>
    <p:extLst>
      <p:ext uri="{BB962C8B-B14F-4D97-AF65-F5344CB8AC3E}">
        <p14:creationId xmlns:p14="http://schemas.microsoft.com/office/powerpoint/2010/main" val="3051495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FBA411-5621-47EA-A067-C3A7FDC4EE44}"/>
              </a:ext>
            </a:extLst>
          </p:cNvPr>
          <p:cNvSpPr>
            <a:spLocks noGrp="1"/>
          </p:cNvSpPr>
          <p:nvPr>
            <p:ph idx="1"/>
          </p:nvPr>
        </p:nvSpPr>
        <p:spPr>
          <a:xfrm>
            <a:off x="312132" y="32464"/>
            <a:ext cx="11377264" cy="6567628"/>
          </a:xfrm>
        </p:spPr>
        <p:txBody>
          <a:bodyPr>
            <a:normAutofit fontScale="62500" lnSpcReduction="20000"/>
          </a:bodyPr>
          <a:lstStyle/>
          <a:p>
            <a:pPr marL="118872" indent="0">
              <a:lnSpc>
                <a:spcPct val="120000"/>
              </a:lnSpc>
              <a:buNone/>
            </a:pPr>
            <a:r>
              <a:rPr lang="en-GB" dirty="0">
                <a:solidFill>
                  <a:schemeClr val="accent3">
                    <a:lumMod val="20000"/>
                    <a:lumOff val="80000"/>
                  </a:schemeClr>
                </a:solidFill>
              </a:rPr>
              <a:t>Day after day, night after night, he went from one Jewish house to the next, telling his story </a:t>
            </a:r>
            <a:r>
              <a:rPr lang="en-GB" dirty="0">
                <a:solidFill>
                  <a:schemeClr val="bg1"/>
                </a:solidFill>
              </a:rPr>
              <a:t>and that of Malka, the young girl who lay dying for three days, and that of Tobie, the tailor who  begged to die before his sons were killed.</a:t>
            </a:r>
          </a:p>
          <a:p>
            <a:pPr marL="118872" indent="0">
              <a:lnSpc>
                <a:spcPct val="120000"/>
              </a:lnSpc>
              <a:buNone/>
            </a:pPr>
            <a:r>
              <a:rPr lang="en-GB" dirty="0">
                <a:solidFill>
                  <a:schemeClr val="bg1"/>
                </a:solidFill>
              </a:rPr>
              <a:t>Moishe was not the same. The joy in his eyes was gone. He no longer sang. He no longer mentioned either God or Kabbalah</a:t>
            </a:r>
            <a:r>
              <a:rPr lang="en-GB" dirty="0">
                <a:solidFill>
                  <a:schemeClr val="accent3">
                    <a:lumMod val="20000"/>
                    <a:lumOff val="80000"/>
                  </a:schemeClr>
                </a:solidFill>
              </a:rPr>
              <a:t>. He spoke only of what he had seen. But people not only refused to believe his tales, they refused to listen. Some even insinuated that he only wanted their pity, that he was imagining things. Others flatly said that he had gone mad</a:t>
            </a:r>
            <a:r>
              <a:rPr lang="en-GB" dirty="0">
                <a:solidFill>
                  <a:schemeClr val="bg1"/>
                </a:solidFill>
              </a:rPr>
              <a:t>.</a:t>
            </a:r>
          </a:p>
          <a:p>
            <a:pPr marL="118872" indent="0">
              <a:lnSpc>
                <a:spcPct val="120000"/>
              </a:lnSpc>
              <a:buNone/>
            </a:pPr>
            <a:r>
              <a:rPr lang="en-GB" dirty="0">
                <a:solidFill>
                  <a:schemeClr val="bg1"/>
                </a:solidFill>
              </a:rPr>
              <a:t>As for Moishe, he wept and pleaded:</a:t>
            </a:r>
          </a:p>
          <a:p>
            <a:pPr marL="118872" indent="0">
              <a:lnSpc>
                <a:spcPct val="120000"/>
              </a:lnSpc>
              <a:buNone/>
            </a:pPr>
            <a:r>
              <a:rPr lang="en-GB" dirty="0">
                <a:solidFill>
                  <a:schemeClr val="accent2">
                    <a:lumMod val="20000"/>
                    <a:lumOff val="80000"/>
                  </a:schemeClr>
                </a:solidFill>
              </a:rPr>
              <a:t>"Jews, listen to me! That's all I ask of you. No money. No pity. Just listen to me!"</a:t>
            </a:r>
            <a:r>
              <a:rPr lang="en-GB" dirty="0">
                <a:solidFill>
                  <a:schemeClr val="bg1"/>
                </a:solidFill>
              </a:rPr>
              <a:t> he kept shouting in synagogue, between the prayer at dusk and the evening prayer</a:t>
            </a:r>
          </a:p>
          <a:p>
            <a:pPr marL="118872" indent="0">
              <a:lnSpc>
                <a:spcPct val="120000"/>
              </a:lnSpc>
              <a:buNone/>
            </a:pPr>
            <a:endParaRPr lang="en-GB" dirty="0">
              <a:solidFill>
                <a:schemeClr val="bg1"/>
              </a:solidFill>
            </a:endParaRPr>
          </a:p>
          <a:p>
            <a:pPr marL="118872" indent="0">
              <a:lnSpc>
                <a:spcPct val="120000"/>
              </a:lnSpc>
              <a:buNone/>
            </a:pPr>
            <a:r>
              <a:rPr lang="en-GB" dirty="0">
                <a:solidFill>
                  <a:schemeClr val="bg1"/>
                </a:solidFill>
              </a:rPr>
              <a:t>… </a:t>
            </a:r>
            <a:r>
              <a:rPr lang="en-GB" dirty="0">
                <a:solidFill>
                  <a:schemeClr val="accent3">
                    <a:lumMod val="20000"/>
                    <a:lumOff val="80000"/>
                  </a:schemeClr>
                </a:solidFill>
              </a:rPr>
              <a:t>our first impressions of the Germans were rather reassuring</a:t>
            </a:r>
            <a:r>
              <a:rPr lang="en-GB" dirty="0">
                <a:solidFill>
                  <a:schemeClr val="bg1"/>
                </a:solidFill>
              </a:rPr>
              <a:t>. The officers were billeted in private homes, even in Jewish homes. Their attitude toward their hosts was distant but polite. They never demanded the impossible, made no offensive remarks, and sometimes even smiled at the  lady of the house. A German officer lodged in the </a:t>
            </a:r>
            <a:r>
              <a:rPr lang="en-GB" dirty="0" err="1">
                <a:solidFill>
                  <a:schemeClr val="bg1"/>
                </a:solidFill>
              </a:rPr>
              <a:t>Kahns</a:t>
            </a:r>
            <a:r>
              <a:rPr lang="en-GB" dirty="0">
                <a:solidFill>
                  <a:schemeClr val="bg1"/>
                </a:solidFill>
              </a:rPr>
              <a:t>' house across the street from us. We were told he was a charming man, calm, likable, and polite. Three days after he moved in, he brought Mrs. Kahn a box of chocolates. </a:t>
            </a:r>
            <a:r>
              <a:rPr lang="en-GB" dirty="0">
                <a:solidFill>
                  <a:schemeClr val="accent3">
                    <a:lumMod val="20000"/>
                    <a:lumOff val="80000"/>
                  </a:schemeClr>
                </a:solidFill>
              </a:rPr>
              <a:t>The optimists were jubilant: "Well? What did we tell you? You wouldn't believe us. There they are, your Germans. What do you say now? Where is their famous cruelty?"</a:t>
            </a:r>
          </a:p>
          <a:p>
            <a:pPr marL="118872" indent="0">
              <a:lnSpc>
                <a:spcPct val="120000"/>
              </a:lnSpc>
              <a:buNone/>
            </a:pPr>
            <a:r>
              <a:rPr lang="en-GB" dirty="0">
                <a:solidFill>
                  <a:schemeClr val="bg1"/>
                </a:solidFill>
              </a:rPr>
              <a:t>The Germans were already in our town, the Fascists were already in power, the verdict was already out—and the Jews of Sighet were still smiling.</a:t>
            </a:r>
          </a:p>
        </p:txBody>
      </p:sp>
      <p:sp>
        <p:nvSpPr>
          <p:cNvPr id="4" name="TextBox 3">
            <a:extLst>
              <a:ext uri="{FF2B5EF4-FFF2-40B4-BE49-F238E27FC236}">
                <a16:creationId xmlns:a16="http://schemas.microsoft.com/office/drawing/2014/main" id="{CC2A9FAD-B18C-4172-9106-C900FB2BD8C8}"/>
              </a:ext>
            </a:extLst>
          </p:cNvPr>
          <p:cNvSpPr txBox="1"/>
          <p:nvPr/>
        </p:nvSpPr>
        <p:spPr>
          <a:xfrm>
            <a:off x="6744072" y="6309320"/>
            <a:ext cx="4991780" cy="461665"/>
          </a:xfrm>
          <a:prstGeom prst="rect">
            <a:avLst/>
          </a:prstGeom>
          <a:noFill/>
        </p:spPr>
        <p:txBody>
          <a:bodyPr wrap="square">
            <a:spAutoFit/>
          </a:bodyPr>
          <a:lstStyle/>
          <a:p>
            <a:r>
              <a:rPr lang="en-GB" sz="2400" dirty="0">
                <a:solidFill>
                  <a:srgbClr val="FFC000"/>
                </a:solidFill>
                <a:latin typeface="+mj-lt"/>
              </a:rPr>
              <a:t>Sleepwalking into horror 1</a:t>
            </a:r>
          </a:p>
        </p:txBody>
      </p:sp>
    </p:spTree>
    <p:extLst>
      <p:ext uri="{BB962C8B-B14F-4D97-AF65-F5344CB8AC3E}">
        <p14:creationId xmlns:p14="http://schemas.microsoft.com/office/powerpoint/2010/main" val="2347688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64CABA-8AFD-4496-8C45-59AD335A6D26}"/>
              </a:ext>
            </a:extLst>
          </p:cNvPr>
          <p:cNvSpPr>
            <a:spLocks noGrp="1"/>
          </p:cNvSpPr>
          <p:nvPr>
            <p:ph idx="1"/>
          </p:nvPr>
        </p:nvSpPr>
        <p:spPr>
          <a:xfrm>
            <a:off x="456148" y="260648"/>
            <a:ext cx="10873208" cy="6153872"/>
          </a:xfrm>
        </p:spPr>
        <p:txBody>
          <a:bodyPr>
            <a:normAutofit fontScale="70000" lnSpcReduction="20000"/>
          </a:bodyPr>
          <a:lstStyle/>
          <a:p>
            <a:pPr marL="118872" indent="0">
              <a:lnSpc>
                <a:spcPct val="120000"/>
              </a:lnSpc>
              <a:spcAft>
                <a:spcPts val="600"/>
              </a:spcAft>
              <a:buNone/>
            </a:pPr>
            <a:r>
              <a:rPr lang="en-GB" dirty="0">
                <a:solidFill>
                  <a:schemeClr val="accent2">
                    <a:lumMod val="20000"/>
                    <a:lumOff val="80000"/>
                  </a:schemeClr>
                </a:solidFill>
              </a:rPr>
              <a:t>Little by little life returned to "normal." </a:t>
            </a:r>
            <a:r>
              <a:rPr lang="en-GB" dirty="0">
                <a:solidFill>
                  <a:schemeClr val="bg1"/>
                </a:solidFill>
              </a:rPr>
              <a:t>The barbed wire that encircled us like a wall did not fill us with real fear. In fact, we felt this was not a bad thing; we were entirely among ourselves. A small Jewish republic …A Jewish Council was appointed, as well as a Jewish police force, a welfare agency, a </a:t>
            </a:r>
            <a:r>
              <a:rPr lang="en-GB" dirty="0" err="1">
                <a:solidFill>
                  <a:schemeClr val="bg1"/>
                </a:solidFill>
              </a:rPr>
              <a:t>labor</a:t>
            </a:r>
            <a:r>
              <a:rPr lang="en-GB" dirty="0">
                <a:solidFill>
                  <a:schemeClr val="bg1"/>
                </a:solidFill>
              </a:rPr>
              <a:t> committee, a health agency—a whole governmental apparatus.</a:t>
            </a:r>
          </a:p>
          <a:p>
            <a:pPr marL="118872" indent="0">
              <a:lnSpc>
                <a:spcPct val="120000"/>
              </a:lnSpc>
              <a:spcAft>
                <a:spcPts val="600"/>
              </a:spcAft>
              <a:buNone/>
            </a:pPr>
            <a:r>
              <a:rPr lang="en-GB" dirty="0">
                <a:solidFill>
                  <a:schemeClr val="accent2">
                    <a:lumMod val="20000"/>
                    <a:lumOff val="80000"/>
                  </a:schemeClr>
                </a:solidFill>
              </a:rPr>
              <a:t>People thought this was a good thing. </a:t>
            </a:r>
            <a:r>
              <a:rPr lang="en-GB" dirty="0">
                <a:solidFill>
                  <a:schemeClr val="bg1"/>
                </a:solidFill>
              </a:rPr>
              <a:t>We would no longer have to look at all those hostile faces, endure those hate-filled stares. No more fear. No more anguish. We would live among Jews, among brothers…</a:t>
            </a:r>
          </a:p>
          <a:p>
            <a:pPr marL="118872" indent="0">
              <a:lnSpc>
                <a:spcPct val="120000"/>
              </a:lnSpc>
              <a:spcAft>
                <a:spcPts val="600"/>
              </a:spcAft>
              <a:buNone/>
            </a:pPr>
            <a:r>
              <a:rPr lang="en-GB" dirty="0">
                <a:solidFill>
                  <a:schemeClr val="bg1"/>
                </a:solidFill>
              </a:rPr>
              <a:t>Of course, there still were unpleasant moments. Every day, the Germans came looking for men to load coal into the military trains. Volunteers for this kind of work were few. But apart from that, the atmosphere was oddly peaceful and reassuring.</a:t>
            </a:r>
          </a:p>
          <a:p>
            <a:pPr marL="118872" indent="0">
              <a:lnSpc>
                <a:spcPct val="120000"/>
              </a:lnSpc>
              <a:spcAft>
                <a:spcPts val="600"/>
              </a:spcAft>
              <a:buNone/>
            </a:pPr>
            <a:r>
              <a:rPr lang="en-GB" dirty="0">
                <a:solidFill>
                  <a:schemeClr val="accent2">
                    <a:lumMod val="20000"/>
                    <a:lumOff val="80000"/>
                  </a:schemeClr>
                </a:solidFill>
              </a:rPr>
              <a:t>Most people thought that we would remain in the ghetto until the end of the war, until the arrival of the Red Army. Afterward everything would be as before. </a:t>
            </a:r>
          </a:p>
          <a:p>
            <a:pPr marL="118872" indent="0">
              <a:lnSpc>
                <a:spcPct val="120000"/>
              </a:lnSpc>
              <a:spcAft>
                <a:spcPts val="600"/>
              </a:spcAft>
              <a:buNone/>
            </a:pPr>
            <a:r>
              <a:rPr lang="en-GB" dirty="0">
                <a:solidFill>
                  <a:schemeClr val="accent2">
                    <a:lumMod val="20000"/>
                    <a:lumOff val="80000"/>
                  </a:schemeClr>
                </a:solidFill>
              </a:rPr>
              <a:t>The ghetto was ruled by neither German nor Jew; it was ruled by delusion.</a:t>
            </a:r>
          </a:p>
        </p:txBody>
      </p:sp>
      <p:sp>
        <p:nvSpPr>
          <p:cNvPr id="5" name="TextBox 4">
            <a:extLst>
              <a:ext uri="{FF2B5EF4-FFF2-40B4-BE49-F238E27FC236}">
                <a16:creationId xmlns:a16="http://schemas.microsoft.com/office/drawing/2014/main" id="{8CBF6D49-E36E-4DEB-9D36-06ACC4EA745E}"/>
              </a:ext>
            </a:extLst>
          </p:cNvPr>
          <p:cNvSpPr txBox="1"/>
          <p:nvPr/>
        </p:nvSpPr>
        <p:spPr>
          <a:xfrm>
            <a:off x="6384032" y="6309320"/>
            <a:ext cx="5351820" cy="461665"/>
          </a:xfrm>
          <a:prstGeom prst="rect">
            <a:avLst/>
          </a:prstGeom>
          <a:noFill/>
        </p:spPr>
        <p:txBody>
          <a:bodyPr wrap="square">
            <a:spAutoFit/>
          </a:bodyPr>
          <a:lstStyle/>
          <a:p>
            <a:r>
              <a:rPr lang="en-GB" sz="2400" dirty="0">
                <a:solidFill>
                  <a:srgbClr val="FFC000"/>
                </a:solidFill>
                <a:latin typeface="+mj-lt"/>
              </a:rPr>
              <a:t>Sleepwalking into horror 2</a:t>
            </a:r>
          </a:p>
        </p:txBody>
      </p:sp>
    </p:spTree>
    <p:extLst>
      <p:ext uri="{BB962C8B-B14F-4D97-AF65-F5344CB8AC3E}">
        <p14:creationId xmlns:p14="http://schemas.microsoft.com/office/powerpoint/2010/main" val="10430226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83F626-E0D1-4504-8FB4-ED6907D68186}"/>
              </a:ext>
            </a:extLst>
          </p:cNvPr>
          <p:cNvSpPr>
            <a:spLocks noGrp="1"/>
          </p:cNvSpPr>
          <p:nvPr>
            <p:ph idx="1"/>
          </p:nvPr>
        </p:nvSpPr>
        <p:spPr>
          <a:xfrm>
            <a:off x="551384" y="1116195"/>
            <a:ext cx="10972800" cy="4625609"/>
          </a:xfrm>
        </p:spPr>
        <p:txBody>
          <a:bodyPr>
            <a:normAutofit/>
          </a:bodyPr>
          <a:lstStyle/>
          <a:p>
            <a:pPr marL="118872" indent="0">
              <a:buNone/>
            </a:pPr>
            <a:r>
              <a:rPr lang="en-GB" sz="2400" dirty="0">
                <a:solidFill>
                  <a:schemeClr val="bg1"/>
                </a:solidFill>
              </a:rPr>
              <a:t>People's morale was not so bad: </a:t>
            </a:r>
            <a:r>
              <a:rPr lang="en-GB" sz="2400" dirty="0">
                <a:solidFill>
                  <a:schemeClr val="accent2">
                    <a:lumMod val="20000"/>
                    <a:lumOff val="80000"/>
                  </a:schemeClr>
                </a:solidFill>
              </a:rPr>
              <a:t>we were beginning to get used to the situation. There were those who even voiced optimism</a:t>
            </a:r>
            <a:r>
              <a:rPr lang="en-GB" sz="2400" dirty="0">
                <a:solidFill>
                  <a:schemeClr val="bg1"/>
                </a:solidFill>
              </a:rPr>
              <a:t>. The Germans were running out of time to expel us, they argued … Tragically for those who had already been deported, it would be too late. As for us, </a:t>
            </a:r>
            <a:r>
              <a:rPr lang="en-GB" sz="2400" dirty="0">
                <a:solidFill>
                  <a:schemeClr val="accent2">
                    <a:lumMod val="20000"/>
                    <a:lumOff val="80000"/>
                  </a:schemeClr>
                </a:solidFill>
              </a:rPr>
              <a:t>chances were that we would be allowed to go on with our miserable little lives until the end of the war. </a:t>
            </a:r>
            <a:r>
              <a:rPr lang="en-GB" sz="2400" dirty="0">
                <a:solidFill>
                  <a:schemeClr val="bg1"/>
                </a:solidFill>
              </a:rPr>
              <a:t>The ghetto was not guarded. One could enter and leave as one pleased. </a:t>
            </a:r>
          </a:p>
          <a:p>
            <a:pPr marL="118872" indent="0">
              <a:buNone/>
            </a:pPr>
            <a:endParaRPr lang="en-GB" sz="800" dirty="0">
              <a:solidFill>
                <a:schemeClr val="bg1"/>
              </a:solidFill>
            </a:endParaRPr>
          </a:p>
          <a:p>
            <a:pPr marL="118872" indent="0">
              <a:buNone/>
            </a:pPr>
            <a:r>
              <a:rPr lang="en-GB" sz="2400" dirty="0">
                <a:solidFill>
                  <a:schemeClr val="bg1"/>
                </a:solidFill>
              </a:rPr>
              <a:t>Maria, our former maid, came to see us. Sobbing, she begged us to come with her to her village where she had prepared a safe shelter.</a:t>
            </a:r>
          </a:p>
          <a:p>
            <a:pPr marL="118872" indent="0">
              <a:buNone/>
            </a:pPr>
            <a:endParaRPr lang="en-GB" sz="800" dirty="0">
              <a:solidFill>
                <a:schemeClr val="bg1"/>
              </a:solidFill>
            </a:endParaRPr>
          </a:p>
          <a:p>
            <a:pPr marL="118872" indent="0">
              <a:buNone/>
            </a:pPr>
            <a:r>
              <a:rPr lang="en-GB" sz="2400" dirty="0">
                <a:solidFill>
                  <a:schemeClr val="bg1"/>
                </a:solidFill>
              </a:rPr>
              <a:t> </a:t>
            </a:r>
            <a:r>
              <a:rPr lang="en-GB" sz="2400" dirty="0">
                <a:solidFill>
                  <a:schemeClr val="accent2">
                    <a:lumMod val="20000"/>
                    <a:lumOff val="80000"/>
                  </a:schemeClr>
                </a:solidFill>
              </a:rPr>
              <a:t>My father wouldn't hear of it. </a:t>
            </a:r>
            <a:r>
              <a:rPr lang="en-GB" sz="2400" dirty="0">
                <a:solidFill>
                  <a:schemeClr val="bg1"/>
                </a:solidFill>
              </a:rPr>
              <a:t>He told me and my big sisters, "If you wish, go there. I shall stay here with your mother and the little one… Naturally, we refused to. </a:t>
            </a:r>
          </a:p>
        </p:txBody>
      </p:sp>
      <p:sp>
        <p:nvSpPr>
          <p:cNvPr id="5" name="TextBox 4">
            <a:extLst>
              <a:ext uri="{FF2B5EF4-FFF2-40B4-BE49-F238E27FC236}">
                <a16:creationId xmlns:a16="http://schemas.microsoft.com/office/drawing/2014/main" id="{20C39938-60D7-4294-8E02-52F331C32D64}"/>
              </a:ext>
            </a:extLst>
          </p:cNvPr>
          <p:cNvSpPr txBox="1"/>
          <p:nvPr/>
        </p:nvSpPr>
        <p:spPr>
          <a:xfrm>
            <a:off x="6744072" y="6309320"/>
            <a:ext cx="4991780" cy="830997"/>
          </a:xfrm>
          <a:prstGeom prst="rect">
            <a:avLst/>
          </a:prstGeom>
          <a:noFill/>
        </p:spPr>
        <p:txBody>
          <a:bodyPr wrap="square">
            <a:spAutoFit/>
          </a:bodyPr>
          <a:lstStyle/>
          <a:p>
            <a:r>
              <a:rPr lang="en-GB" sz="2400" dirty="0">
                <a:solidFill>
                  <a:srgbClr val="FFC000"/>
                </a:solidFill>
                <a:latin typeface="+mj-lt"/>
              </a:rPr>
              <a:t>Sleepwalking into horror 3</a:t>
            </a:r>
          </a:p>
        </p:txBody>
      </p:sp>
    </p:spTree>
    <p:extLst>
      <p:ext uri="{BB962C8B-B14F-4D97-AF65-F5344CB8AC3E}">
        <p14:creationId xmlns:p14="http://schemas.microsoft.com/office/powerpoint/2010/main" val="41148808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B2EF8F-C882-4BEA-8021-CE2ACACEE2CA}"/>
              </a:ext>
            </a:extLst>
          </p:cNvPr>
          <p:cNvSpPr>
            <a:spLocks noGrp="1"/>
          </p:cNvSpPr>
          <p:nvPr>
            <p:ph idx="1"/>
          </p:nvPr>
        </p:nvSpPr>
        <p:spPr>
          <a:xfrm>
            <a:off x="407368" y="46819"/>
            <a:ext cx="11377264" cy="6801944"/>
          </a:xfrm>
        </p:spPr>
        <p:txBody>
          <a:bodyPr>
            <a:normAutofit fontScale="70000" lnSpcReduction="20000"/>
          </a:bodyPr>
          <a:lstStyle/>
          <a:p>
            <a:pPr marL="118872" indent="0">
              <a:lnSpc>
                <a:spcPct val="120000"/>
              </a:lnSpc>
              <a:buNone/>
            </a:pPr>
            <a:r>
              <a:rPr lang="en-GB" dirty="0">
                <a:solidFill>
                  <a:schemeClr val="bg1"/>
                </a:solidFill>
              </a:rPr>
              <a:t>We did not know, as yet, which was the better side, right or left, which road led to prison and which to the crematoria. Still, I was happy, I was near my father. Our procession continued slowly to move forward.</a:t>
            </a:r>
          </a:p>
          <a:p>
            <a:pPr marL="118872" indent="0">
              <a:lnSpc>
                <a:spcPct val="120000"/>
              </a:lnSpc>
              <a:buNone/>
            </a:pPr>
            <a:r>
              <a:rPr lang="en-GB" dirty="0">
                <a:solidFill>
                  <a:schemeClr val="bg1"/>
                </a:solidFill>
              </a:rPr>
              <a:t>Another inmate came over to us:</a:t>
            </a:r>
          </a:p>
          <a:p>
            <a:pPr marL="118872" indent="0">
              <a:lnSpc>
                <a:spcPct val="120000"/>
              </a:lnSpc>
              <a:buNone/>
            </a:pPr>
            <a:r>
              <a:rPr lang="en-GB" dirty="0">
                <a:solidFill>
                  <a:schemeClr val="bg1"/>
                </a:solidFill>
              </a:rPr>
              <a:t>"Satisfied?"</a:t>
            </a:r>
          </a:p>
          <a:p>
            <a:pPr marL="118872" indent="0">
              <a:lnSpc>
                <a:spcPct val="120000"/>
              </a:lnSpc>
              <a:buNone/>
            </a:pPr>
            <a:r>
              <a:rPr lang="en-GB" dirty="0">
                <a:solidFill>
                  <a:schemeClr val="bg1"/>
                </a:solidFill>
              </a:rPr>
              <a:t>"Yes," someone answered.</a:t>
            </a:r>
          </a:p>
          <a:p>
            <a:pPr marL="118872" indent="0">
              <a:lnSpc>
                <a:spcPct val="120000"/>
              </a:lnSpc>
              <a:buNone/>
            </a:pPr>
            <a:r>
              <a:rPr lang="en-GB" dirty="0">
                <a:solidFill>
                  <a:schemeClr val="bg1"/>
                </a:solidFill>
              </a:rPr>
              <a:t>"Poor devils, you are heading for the crematorium."</a:t>
            </a:r>
          </a:p>
          <a:p>
            <a:pPr marL="118872" indent="0">
              <a:lnSpc>
                <a:spcPct val="120000"/>
              </a:lnSpc>
              <a:buNone/>
            </a:pPr>
            <a:r>
              <a:rPr lang="en-GB" dirty="0">
                <a:solidFill>
                  <a:schemeClr val="bg1"/>
                </a:solidFill>
              </a:rPr>
              <a:t>He seemed to be telling the truth. </a:t>
            </a:r>
            <a:r>
              <a:rPr lang="en-GB" dirty="0">
                <a:solidFill>
                  <a:schemeClr val="accent2">
                    <a:lumMod val="20000"/>
                    <a:lumOff val="80000"/>
                  </a:schemeClr>
                </a:solidFill>
              </a:rPr>
              <a:t>Not far from us, flames, huge flames, were rising from a ditch. Something was being burned there. A truck drew close and unloaded its hold: small children. Babies! Yes, I did see this, with my own eyes … children thrown into the flame</a:t>
            </a:r>
            <a:r>
              <a:rPr lang="en-GB" dirty="0">
                <a:solidFill>
                  <a:schemeClr val="bg1"/>
                </a:solidFill>
              </a:rPr>
              <a:t>s. (Is it any wonder that ever since then, sleep tends to elude me?) </a:t>
            </a:r>
          </a:p>
          <a:p>
            <a:pPr marL="118872" indent="0">
              <a:lnSpc>
                <a:spcPct val="120000"/>
              </a:lnSpc>
              <a:buNone/>
            </a:pPr>
            <a:r>
              <a:rPr lang="en-GB" dirty="0">
                <a:solidFill>
                  <a:schemeClr val="bg1"/>
                </a:solidFill>
              </a:rPr>
              <a:t>So that was where we were going. </a:t>
            </a:r>
            <a:r>
              <a:rPr lang="en-GB" dirty="0">
                <a:solidFill>
                  <a:schemeClr val="accent2">
                    <a:lumMod val="20000"/>
                    <a:lumOff val="80000"/>
                  </a:schemeClr>
                </a:solidFill>
              </a:rPr>
              <a:t>A little farther on, there was  another, larger pit for adults.</a:t>
            </a:r>
          </a:p>
          <a:p>
            <a:pPr marL="118872" indent="0">
              <a:lnSpc>
                <a:spcPct val="120000"/>
              </a:lnSpc>
              <a:buNone/>
            </a:pPr>
            <a:r>
              <a:rPr lang="en-GB" dirty="0">
                <a:solidFill>
                  <a:schemeClr val="bg1"/>
                </a:solidFill>
              </a:rPr>
              <a:t>I pinched myself: Was I still alive? Was I awake? How was it possible that men, women, and children were being burned and that the world kept silent? </a:t>
            </a:r>
            <a:r>
              <a:rPr lang="en-GB" dirty="0">
                <a:solidFill>
                  <a:schemeClr val="accent2">
                    <a:lumMod val="20000"/>
                    <a:lumOff val="80000"/>
                  </a:schemeClr>
                </a:solidFill>
              </a:rPr>
              <a:t>No. All this could not be real. A nightmare perhaps…</a:t>
            </a:r>
            <a:r>
              <a:rPr lang="en-GB" dirty="0">
                <a:solidFill>
                  <a:schemeClr val="bg1"/>
                </a:solidFill>
              </a:rPr>
              <a:t>Soon I would wake up with a start, my heart pounding, and find that I was back in the room of my childhood, with my books…</a:t>
            </a:r>
          </a:p>
        </p:txBody>
      </p:sp>
      <p:sp>
        <p:nvSpPr>
          <p:cNvPr id="5" name="TextBox 4">
            <a:extLst>
              <a:ext uri="{FF2B5EF4-FFF2-40B4-BE49-F238E27FC236}">
                <a16:creationId xmlns:a16="http://schemas.microsoft.com/office/drawing/2014/main" id="{55A7A591-0A79-4EAE-8CC2-6FE80D8422D3}"/>
              </a:ext>
            </a:extLst>
          </p:cNvPr>
          <p:cNvSpPr txBox="1"/>
          <p:nvPr/>
        </p:nvSpPr>
        <p:spPr>
          <a:xfrm>
            <a:off x="6240016" y="6165304"/>
            <a:ext cx="5184576" cy="461665"/>
          </a:xfrm>
          <a:prstGeom prst="rect">
            <a:avLst/>
          </a:prstGeom>
          <a:noFill/>
        </p:spPr>
        <p:txBody>
          <a:bodyPr wrap="square">
            <a:spAutoFit/>
          </a:bodyPr>
          <a:lstStyle/>
          <a:p>
            <a:r>
              <a:rPr lang="en-GB" sz="2400" dirty="0">
                <a:solidFill>
                  <a:srgbClr val="FFC000"/>
                </a:solidFill>
                <a:latin typeface="+mj-lt"/>
              </a:rPr>
              <a:t>The recognition of horror</a:t>
            </a:r>
          </a:p>
        </p:txBody>
      </p:sp>
    </p:spTree>
    <p:extLst>
      <p:ext uri="{BB962C8B-B14F-4D97-AF65-F5344CB8AC3E}">
        <p14:creationId xmlns:p14="http://schemas.microsoft.com/office/powerpoint/2010/main" val="3094819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10DD681-4C2A-4BC4-9F6A-E7A52E247CCC}"/>
              </a:ext>
            </a:extLst>
          </p:cNvPr>
          <p:cNvSpPr txBox="1">
            <a:spLocks/>
          </p:cNvSpPr>
          <p:nvPr/>
        </p:nvSpPr>
        <p:spPr>
          <a:xfrm>
            <a:off x="1199456" y="2145440"/>
            <a:ext cx="9446840" cy="1252728"/>
          </a:xfrm>
          <a:prstGeom prst="rect">
            <a:avLst/>
          </a:prstGeom>
          <a:ln>
            <a:solidFill>
              <a:srgbClr val="00B050"/>
            </a:solidFill>
          </a:ln>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a:lstStyle>
          <a:p>
            <a:pPr algn="ctr"/>
            <a:r>
              <a:rPr lang="en-GB" dirty="0">
                <a:solidFill>
                  <a:schemeClr val="bg2">
                    <a:lumMod val="90000"/>
                  </a:schemeClr>
                </a:solidFill>
              </a:rPr>
              <a:t>Break for 10 minutes</a:t>
            </a:r>
          </a:p>
        </p:txBody>
      </p:sp>
    </p:spTree>
    <p:extLst>
      <p:ext uri="{BB962C8B-B14F-4D97-AF65-F5344CB8AC3E}">
        <p14:creationId xmlns:p14="http://schemas.microsoft.com/office/powerpoint/2010/main" val="2339425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9F1EA4-F212-4596-9D55-6EDBFB2F44B0}"/>
              </a:ext>
            </a:extLst>
          </p:cNvPr>
          <p:cNvSpPr>
            <a:spLocks noGrp="1"/>
          </p:cNvSpPr>
          <p:nvPr>
            <p:ph type="title"/>
          </p:nvPr>
        </p:nvSpPr>
        <p:spPr>
          <a:xfrm>
            <a:off x="875420" y="5733256"/>
            <a:ext cx="10441160" cy="820680"/>
          </a:xfrm>
        </p:spPr>
        <p:txBody>
          <a:bodyPr>
            <a:noAutofit/>
          </a:bodyPr>
          <a:lstStyle/>
          <a:p>
            <a:r>
              <a:rPr lang="en-GB" sz="2100" dirty="0">
                <a:solidFill>
                  <a:schemeClr val="bg1"/>
                </a:solidFill>
              </a:rPr>
              <a:t>The development of an allergic response – one without thought</a:t>
            </a:r>
          </a:p>
        </p:txBody>
      </p:sp>
      <p:sp>
        <p:nvSpPr>
          <p:cNvPr id="3" name="Content Placeholder 2">
            <a:extLst>
              <a:ext uri="{FF2B5EF4-FFF2-40B4-BE49-F238E27FC236}">
                <a16:creationId xmlns:a16="http://schemas.microsoft.com/office/drawing/2014/main" id="{BED2CA92-2F11-49EB-BC6B-29D69CD2178B}"/>
              </a:ext>
            </a:extLst>
          </p:cNvPr>
          <p:cNvSpPr>
            <a:spLocks noGrp="1"/>
          </p:cNvSpPr>
          <p:nvPr>
            <p:ph idx="1"/>
          </p:nvPr>
        </p:nvSpPr>
        <p:spPr>
          <a:xfrm>
            <a:off x="508484" y="836712"/>
            <a:ext cx="11175032" cy="4772001"/>
          </a:xfrm>
        </p:spPr>
        <p:txBody>
          <a:bodyPr>
            <a:normAutofit fontScale="70000" lnSpcReduction="20000"/>
          </a:bodyPr>
          <a:lstStyle/>
          <a:p>
            <a:pPr marL="118872" indent="0">
              <a:lnSpc>
                <a:spcPct val="120000"/>
              </a:lnSpc>
              <a:buNone/>
            </a:pPr>
            <a:r>
              <a:rPr lang="en-GB" dirty="0">
                <a:solidFill>
                  <a:schemeClr val="bg1"/>
                </a:solidFill>
              </a:rPr>
              <a:t>In the context of asylum, information is selected (and omitted) according to particular interests that turn it into a kind of magical thinking aimed at the credulous spectator, a system of signs which produces and manages the dehumanised spectacle of refugees as a mass. Baudrillard doubts the credibility of information per se: </a:t>
            </a:r>
            <a:r>
              <a:rPr lang="en-GB" dirty="0">
                <a:solidFill>
                  <a:schemeClr val="accent2">
                    <a:lumMod val="20000"/>
                    <a:lumOff val="80000"/>
                  </a:schemeClr>
                </a:solidFill>
              </a:rPr>
              <a:t>‘Do people believe in information? Everyone pretends to. …. But in the end, do people believe in it? I’m not so sure.’ </a:t>
            </a:r>
          </a:p>
          <a:p>
            <a:pPr marL="118872" indent="0">
              <a:lnSpc>
                <a:spcPct val="120000"/>
              </a:lnSpc>
              <a:buNone/>
            </a:pPr>
            <a:r>
              <a:rPr lang="en-GB" dirty="0">
                <a:solidFill>
                  <a:schemeClr val="bg1"/>
                </a:solidFill>
              </a:rPr>
              <a:t>Rational explanation of these horrors cannot unpick a magical system with its hypnotic repetition of such key words; a kind of non-language that prevents meaningful communication of tragedies which, after all are - in part - of our making. Baudrillard sees the prevalence of hate as a violence generated by a determined indifference: </a:t>
            </a:r>
            <a:r>
              <a:rPr lang="en-GB" dirty="0">
                <a:solidFill>
                  <a:schemeClr val="accent2">
                    <a:lumMod val="20000"/>
                    <a:lumOff val="80000"/>
                  </a:schemeClr>
                </a:solidFill>
              </a:rPr>
              <a:t>‘people don’t know what they want anymore. People are only sure what they don’t want. The current processes are processes of rejection, of disaffection, of allergy.’</a:t>
            </a:r>
          </a:p>
        </p:txBody>
      </p:sp>
    </p:spTree>
    <p:extLst>
      <p:ext uri="{BB962C8B-B14F-4D97-AF65-F5344CB8AC3E}">
        <p14:creationId xmlns:p14="http://schemas.microsoft.com/office/powerpoint/2010/main" val="1788457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629A78-753C-4ADD-9C35-A9C68145EE74}"/>
              </a:ext>
            </a:extLst>
          </p:cNvPr>
          <p:cNvSpPr>
            <a:spLocks noGrp="1"/>
          </p:cNvSpPr>
          <p:nvPr>
            <p:ph idx="1"/>
          </p:nvPr>
        </p:nvSpPr>
        <p:spPr>
          <a:xfrm>
            <a:off x="691952" y="764704"/>
            <a:ext cx="10808096" cy="4464496"/>
          </a:xfrm>
        </p:spPr>
        <p:txBody>
          <a:bodyPr>
            <a:normAutofit fontScale="92500" lnSpcReduction="20000"/>
          </a:bodyPr>
          <a:lstStyle/>
          <a:p>
            <a:pPr marL="118872" indent="0">
              <a:lnSpc>
                <a:spcPct val="120000"/>
              </a:lnSpc>
              <a:buNone/>
            </a:pPr>
            <a:r>
              <a:rPr lang="en-GB" sz="2400" dirty="0">
                <a:solidFill>
                  <a:schemeClr val="bg1"/>
                </a:solidFill>
              </a:rPr>
              <a:t>The magical language of asylum works as an isolating non-language , one that loses connection to the physical and temporal being of the individual through generalisation and abstraction, categories and rules. </a:t>
            </a:r>
            <a:r>
              <a:rPr lang="en-GB" sz="2400" u="sng" dirty="0">
                <a:solidFill>
                  <a:schemeClr val="bg1"/>
                </a:solidFill>
              </a:rPr>
              <a:t>Guy </a:t>
            </a:r>
            <a:r>
              <a:rPr lang="en-GB" sz="2400" u="sng" dirty="0" err="1">
                <a:solidFill>
                  <a:schemeClr val="bg1"/>
                </a:solidFill>
              </a:rPr>
              <a:t>Debord</a:t>
            </a:r>
            <a:r>
              <a:rPr lang="en-GB" sz="2400" u="sng" dirty="0">
                <a:solidFill>
                  <a:schemeClr val="bg1"/>
                </a:solidFill>
              </a:rPr>
              <a:t> </a:t>
            </a:r>
            <a:r>
              <a:rPr lang="en-GB" sz="2400" dirty="0">
                <a:solidFill>
                  <a:schemeClr val="bg1"/>
                </a:solidFill>
              </a:rPr>
              <a:t>characterises our modern societies as having </a:t>
            </a:r>
            <a:r>
              <a:rPr lang="en-GB" sz="2400" dirty="0">
                <a:solidFill>
                  <a:schemeClr val="accent2">
                    <a:lumMod val="20000"/>
                    <a:lumOff val="80000"/>
                  </a:schemeClr>
                </a:solidFill>
              </a:rPr>
              <a:t>‘reached the stage of integrated spectacle’ and details the 5 essential principles under which he sees them op</a:t>
            </a:r>
            <a:r>
              <a:rPr lang="en-GB" sz="2400" dirty="0">
                <a:solidFill>
                  <a:schemeClr val="bg1"/>
                </a:solidFill>
              </a:rPr>
              <a:t>erating ‘</a:t>
            </a:r>
            <a:r>
              <a:rPr lang="en-GB" sz="2400" dirty="0">
                <a:solidFill>
                  <a:schemeClr val="accent2">
                    <a:lumMod val="20000"/>
                    <a:lumOff val="80000"/>
                  </a:schemeClr>
                </a:solidFill>
              </a:rPr>
              <a:t>incessant technological renewal, integration of state and economy, generalized secrecy, unanswerable lies, and eternal present’. </a:t>
            </a:r>
            <a:r>
              <a:rPr lang="en-GB" sz="2400" dirty="0">
                <a:solidFill>
                  <a:schemeClr val="bg1"/>
                </a:solidFill>
              </a:rPr>
              <a:t>This degraded language enables a social retreat from broader ethical responsibilities (such as the care of the vulnerable other) and, starting with the asylum process has now spread to groups such as the unemployed and the sick.</a:t>
            </a:r>
          </a:p>
          <a:p>
            <a:pPr marL="118872" indent="0">
              <a:lnSpc>
                <a:spcPct val="120000"/>
              </a:lnSpc>
              <a:buNone/>
            </a:pPr>
            <a:endParaRPr lang="en-GB" sz="2400" dirty="0">
              <a:solidFill>
                <a:schemeClr val="bg1"/>
              </a:solidFill>
            </a:endParaRPr>
          </a:p>
          <a:p>
            <a:pPr marL="118872" indent="0">
              <a:lnSpc>
                <a:spcPct val="120000"/>
              </a:lnSpc>
              <a:buNone/>
            </a:pPr>
            <a:r>
              <a:rPr lang="en-GB" sz="2400" dirty="0">
                <a:solidFill>
                  <a:schemeClr val="bg1"/>
                </a:solidFill>
              </a:rPr>
              <a:t>	</a:t>
            </a:r>
            <a:r>
              <a:rPr lang="en-GB" sz="2200" dirty="0">
                <a:solidFill>
                  <a:schemeClr val="bg1"/>
                </a:solidFill>
              </a:rPr>
              <a:t>Jeni Williams ‘Framing refugees: creative writing choices in a context of disbelief, 	paranoia and malicious rumour’, Migration &amp; Marginalities: C21 Routes, </a:t>
            </a:r>
          </a:p>
          <a:p>
            <a:pPr marL="118872" indent="0">
              <a:lnSpc>
                <a:spcPct val="120000"/>
              </a:lnSpc>
              <a:buNone/>
            </a:pPr>
            <a:r>
              <a:rPr lang="en-GB" sz="2200" dirty="0">
                <a:solidFill>
                  <a:schemeClr val="bg1"/>
                </a:solidFill>
              </a:rPr>
              <a:t>	University of Brighton, 2015</a:t>
            </a:r>
          </a:p>
          <a:p>
            <a:pPr marL="118872" indent="0">
              <a:lnSpc>
                <a:spcPct val="120000"/>
              </a:lnSpc>
              <a:buNone/>
            </a:pPr>
            <a:endParaRPr lang="en-GB" sz="2400" dirty="0">
              <a:solidFill>
                <a:schemeClr val="bg1"/>
              </a:solidFill>
            </a:endParaRPr>
          </a:p>
        </p:txBody>
      </p:sp>
      <p:sp>
        <p:nvSpPr>
          <p:cNvPr id="4" name="Title 1">
            <a:extLst>
              <a:ext uri="{FF2B5EF4-FFF2-40B4-BE49-F238E27FC236}">
                <a16:creationId xmlns:a16="http://schemas.microsoft.com/office/drawing/2014/main" id="{C29B8582-2DAC-4658-BEB5-21F94546C45D}"/>
              </a:ext>
            </a:extLst>
          </p:cNvPr>
          <p:cNvSpPr txBox="1">
            <a:spLocks/>
          </p:cNvSpPr>
          <p:nvPr/>
        </p:nvSpPr>
        <p:spPr>
          <a:xfrm>
            <a:off x="875420" y="5733256"/>
            <a:ext cx="10441160" cy="820680"/>
          </a:xfrm>
          <a:prstGeom prst="rect">
            <a:avLst/>
          </a:prstGeom>
        </p:spPr>
        <p:txBody>
          <a:bodyPr vert="horz" lIns="91440" rIns="45720" rtlCol="0" anchor="ctr">
            <a:no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a:lstStyle>
          <a:p>
            <a:r>
              <a:rPr lang="en-GB" sz="2100" dirty="0">
                <a:solidFill>
                  <a:schemeClr val="bg1"/>
                </a:solidFill>
              </a:rPr>
              <a:t>The development of an allergic response – degrading language</a:t>
            </a:r>
          </a:p>
        </p:txBody>
      </p:sp>
    </p:spTree>
    <p:extLst>
      <p:ext uri="{BB962C8B-B14F-4D97-AF65-F5344CB8AC3E}">
        <p14:creationId xmlns:p14="http://schemas.microsoft.com/office/powerpoint/2010/main" val="4939153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076" y="89248"/>
            <a:ext cx="11444572" cy="1080120"/>
          </a:xfrm>
        </p:spPr>
        <p:txBody>
          <a:bodyPr>
            <a:normAutofit/>
          </a:bodyPr>
          <a:lstStyle/>
          <a:p>
            <a:r>
              <a:rPr lang="en-GB" sz="2800" dirty="0">
                <a:solidFill>
                  <a:schemeClr val="accent2">
                    <a:lumMod val="20000"/>
                    <a:lumOff val="80000"/>
                  </a:schemeClr>
                </a:solidFill>
                <a:latin typeface="Felix Titling" panose="04060505060202020A04" pitchFamily="82" charset="0"/>
              </a:rPr>
              <a:t>distortions feeding racism: a case </a:t>
            </a:r>
            <a:r>
              <a:rPr lang="en-GB" sz="2800" dirty="0">
                <a:solidFill>
                  <a:schemeClr val="bg2">
                    <a:lumMod val="90000"/>
                  </a:schemeClr>
                </a:solidFill>
                <a:latin typeface="Felix Titling" panose="04060505060202020A04" pitchFamily="82" charset="0"/>
              </a:rPr>
              <a:t>study of Plastic rice 1</a:t>
            </a:r>
            <a:endParaRPr lang="en-GB" sz="2800" dirty="0">
              <a:solidFill>
                <a:schemeClr val="bg1"/>
              </a:solidFill>
            </a:endParaRPr>
          </a:p>
        </p:txBody>
      </p:sp>
      <p:sp>
        <p:nvSpPr>
          <p:cNvPr id="3" name="Content Placeholder 2"/>
          <p:cNvSpPr>
            <a:spLocks noGrp="1"/>
          </p:cNvSpPr>
          <p:nvPr>
            <p:ph idx="1"/>
          </p:nvPr>
        </p:nvSpPr>
        <p:spPr>
          <a:xfrm>
            <a:off x="479376" y="1052736"/>
            <a:ext cx="11233248" cy="5283968"/>
          </a:xfrm>
        </p:spPr>
        <p:txBody>
          <a:bodyPr/>
          <a:lstStyle/>
          <a:p>
            <a:pPr marL="0" indent="0">
              <a:lnSpc>
                <a:spcPct val="114000"/>
              </a:lnSpc>
              <a:spcAft>
                <a:spcPts val="600"/>
              </a:spcAft>
              <a:buNone/>
            </a:pPr>
            <a:r>
              <a:rPr lang="en-GB" sz="2400" dirty="0">
                <a:solidFill>
                  <a:schemeClr val="bg1"/>
                </a:solidFill>
              </a:rPr>
              <a:t>In what is the most diabolical thing I have read today, </a:t>
            </a:r>
            <a:r>
              <a:rPr lang="en-GB" sz="2400" b="1" dirty="0">
                <a:solidFill>
                  <a:schemeClr val="bg1"/>
                </a:solidFill>
              </a:rPr>
              <a:t>a report from </a:t>
            </a:r>
            <a:r>
              <a:rPr lang="en-GB" sz="2400" b="1" i="1" dirty="0">
                <a:solidFill>
                  <a:schemeClr val="bg2">
                    <a:lumMod val="90000"/>
                  </a:schemeClr>
                </a:solidFill>
              </a:rPr>
              <a:t>Very Vietnam </a:t>
            </a:r>
            <a:r>
              <a:rPr lang="en-GB" sz="2400" b="1" dirty="0">
                <a:solidFill>
                  <a:schemeClr val="bg1"/>
                </a:solidFill>
              </a:rPr>
              <a:t>alleges</a:t>
            </a:r>
            <a:r>
              <a:rPr lang="en-GB" sz="2400" dirty="0">
                <a:solidFill>
                  <a:schemeClr val="bg1"/>
                </a:solidFill>
              </a:rPr>
              <a:t> that some </a:t>
            </a:r>
            <a:r>
              <a:rPr lang="en-GB" sz="2400" dirty="0">
                <a:solidFill>
                  <a:schemeClr val="bg2">
                    <a:lumMod val="90000"/>
                  </a:schemeClr>
                </a:solidFill>
              </a:rPr>
              <a:t>Chinese food producers are creating synthetic rice</a:t>
            </a:r>
            <a:r>
              <a:rPr lang="en-GB" sz="2400" dirty="0">
                <a:solidFill>
                  <a:srgbClr val="FFFF00"/>
                </a:solidFill>
              </a:rPr>
              <a:t> </a:t>
            </a:r>
            <a:r>
              <a:rPr lang="en-GB" sz="2400" dirty="0">
                <a:solidFill>
                  <a:schemeClr val="bg1"/>
                </a:solidFill>
              </a:rPr>
              <a:t>out of potatoes, sweet potatoes, and plastic. The “rice” is made by mixing the potato material together, shaping it into grains, and then adding an “industrial resin” as a binding agent. </a:t>
            </a:r>
            <a:r>
              <a:rPr lang="en-GB" sz="2400" i="1" dirty="0">
                <a:solidFill>
                  <a:schemeClr val="bg2">
                    <a:lumMod val="90000"/>
                  </a:schemeClr>
                </a:solidFill>
              </a:rPr>
              <a:t>Very Vietnam </a:t>
            </a:r>
            <a:r>
              <a:rPr lang="en-GB" sz="2400" dirty="0">
                <a:solidFill>
                  <a:schemeClr val="bg1"/>
                </a:solidFill>
              </a:rPr>
              <a:t>says that these resins can be very harmful if eaten … “</a:t>
            </a:r>
            <a:r>
              <a:rPr lang="en-GB" sz="2400" b="1" u="sng" dirty="0">
                <a:solidFill>
                  <a:schemeClr val="bg2">
                    <a:lumMod val="75000"/>
                  </a:schemeClr>
                </a:solidFill>
              </a:rPr>
              <a:t>A Chinese Restaurant Association official said that eating three bowls of this fake rice would be like eating one plastic bag</a:t>
            </a:r>
            <a:r>
              <a:rPr lang="en-GB" sz="2400" b="1" dirty="0">
                <a:solidFill>
                  <a:schemeClr val="bg2">
                    <a:lumMod val="75000"/>
                  </a:schemeClr>
                </a:solidFill>
              </a:rPr>
              <a:t>.</a:t>
            </a:r>
            <a:r>
              <a:rPr lang="en-GB" sz="2400" dirty="0">
                <a:solidFill>
                  <a:schemeClr val="bg2">
                    <a:lumMod val="75000"/>
                  </a:schemeClr>
                </a:solidFill>
              </a:rPr>
              <a:t>”</a:t>
            </a:r>
            <a:endParaRPr lang="en-GB" sz="2000" dirty="0">
              <a:solidFill>
                <a:schemeClr val="bg2">
                  <a:lumMod val="75000"/>
                </a:schemeClr>
              </a:solidFill>
            </a:endParaRPr>
          </a:p>
          <a:p>
            <a:pPr marL="0" indent="0">
              <a:lnSpc>
                <a:spcPct val="114000"/>
              </a:lnSpc>
              <a:buNone/>
            </a:pPr>
            <a:r>
              <a:rPr lang="en-GB" sz="2400" dirty="0">
                <a:solidFill>
                  <a:schemeClr val="bg1"/>
                </a:solidFill>
              </a:rPr>
              <a:t>The obvious motivation behind this scheme would be money, since the synthetic “rice” is cheaper to produce. This is just another, albeit somewhat more disquieting, </a:t>
            </a:r>
            <a:r>
              <a:rPr lang="en-GB" sz="2400" dirty="0">
                <a:solidFill>
                  <a:schemeClr val="bg2">
                    <a:lumMod val="90000"/>
                  </a:schemeClr>
                </a:solidFill>
              </a:rPr>
              <a:t>in the long line of tainted or defective products apparently coming out of China. </a:t>
            </a:r>
            <a:r>
              <a:rPr lang="en-GB" sz="2400" dirty="0">
                <a:solidFill>
                  <a:schemeClr val="bg1"/>
                </a:solidFill>
              </a:rPr>
              <a:t>These would include the poisonous drywall, and tainted milk. If true, this [is] a cruel, calculated </a:t>
            </a:r>
            <a:r>
              <a:rPr lang="en-GB" sz="2400" dirty="0" err="1">
                <a:solidFill>
                  <a:schemeClr val="bg1"/>
                </a:solidFill>
              </a:rPr>
              <a:t>maneuver</a:t>
            </a:r>
            <a:r>
              <a:rPr lang="en-GB" sz="2400" dirty="0">
                <a:solidFill>
                  <a:schemeClr val="bg1"/>
                </a:solidFill>
              </a:rPr>
              <a:t>[.]</a:t>
            </a:r>
            <a:endParaRPr lang="en-GB" dirty="0"/>
          </a:p>
        </p:txBody>
      </p:sp>
      <p:sp>
        <p:nvSpPr>
          <p:cNvPr id="5" name="TextBox 4">
            <a:extLst>
              <a:ext uri="{FF2B5EF4-FFF2-40B4-BE49-F238E27FC236}">
                <a16:creationId xmlns:a16="http://schemas.microsoft.com/office/drawing/2014/main" id="{CC1E7136-49F2-4C19-9D58-93F88652F5F7}"/>
              </a:ext>
            </a:extLst>
          </p:cNvPr>
          <p:cNvSpPr txBox="1"/>
          <p:nvPr/>
        </p:nvSpPr>
        <p:spPr>
          <a:xfrm>
            <a:off x="6456040" y="6434703"/>
            <a:ext cx="5616624" cy="369332"/>
          </a:xfrm>
          <a:prstGeom prst="rect">
            <a:avLst/>
          </a:prstGeom>
          <a:noFill/>
        </p:spPr>
        <p:txBody>
          <a:bodyPr wrap="square">
            <a:spAutoFit/>
          </a:bodyPr>
          <a:lstStyle/>
          <a:p>
            <a:r>
              <a:rPr lang="en-GB" sz="1800" i="1" dirty="0">
                <a:solidFill>
                  <a:srgbClr val="FFC000"/>
                </a:solidFill>
              </a:rPr>
              <a:t>Quoted on First Draft News </a:t>
            </a:r>
            <a:r>
              <a:rPr lang="en-GB" sz="1800" dirty="0">
                <a:solidFill>
                  <a:schemeClr val="bg1"/>
                </a:solidFill>
                <a:hlinkClick r:id="rId2"/>
              </a:rPr>
              <a:t>https://firstdraftnews.org</a:t>
            </a:r>
            <a:r>
              <a:rPr lang="en-GB" i="1" dirty="0">
                <a:solidFill>
                  <a:schemeClr val="bg2">
                    <a:lumMod val="90000"/>
                  </a:schemeClr>
                </a:solidFill>
              </a:rPr>
              <a:t> </a:t>
            </a:r>
            <a:endParaRPr lang="en-GB" dirty="0"/>
          </a:p>
        </p:txBody>
      </p:sp>
    </p:spTree>
    <p:extLst>
      <p:ext uri="{BB962C8B-B14F-4D97-AF65-F5344CB8AC3E}">
        <p14:creationId xmlns:p14="http://schemas.microsoft.com/office/powerpoint/2010/main" val="21156712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6210A-01BD-405A-86B8-31BECD361D1C}"/>
              </a:ext>
            </a:extLst>
          </p:cNvPr>
          <p:cNvSpPr>
            <a:spLocks noGrp="1"/>
          </p:cNvSpPr>
          <p:nvPr>
            <p:ph type="title"/>
          </p:nvPr>
        </p:nvSpPr>
        <p:spPr>
          <a:xfrm>
            <a:off x="633010" y="260648"/>
            <a:ext cx="10972800" cy="1252728"/>
          </a:xfrm>
        </p:spPr>
        <p:txBody>
          <a:bodyPr>
            <a:noAutofit/>
          </a:bodyPr>
          <a:lstStyle/>
          <a:p>
            <a:r>
              <a:rPr lang="en-GB" sz="2800" dirty="0">
                <a:solidFill>
                  <a:schemeClr val="accent2">
                    <a:lumMod val="20000"/>
                    <a:lumOff val="80000"/>
                  </a:schemeClr>
                </a:solidFill>
                <a:latin typeface="Felix Titling" panose="04060505060202020A04" pitchFamily="82" charset="0"/>
              </a:rPr>
              <a:t>distortions feeding racism: </a:t>
            </a:r>
            <a:r>
              <a:rPr lang="en-GB" sz="2800" dirty="0">
                <a:solidFill>
                  <a:schemeClr val="accent2">
                    <a:lumMod val="20000"/>
                    <a:lumOff val="80000"/>
                  </a:schemeClr>
                </a:solidFill>
                <a:effectLst/>
                <a:latin typeface="Felix Titling" panose="04060505060202020A04" pitchFamily="82" charset="0"/>
              </a:rPr>
              <a:t> where does the </a:t>
            </a:r>
            <a:r>
              <a:rPr lang="en-GB" sz="2800" dirty="0">
                <a:solidFill>
                  <a:schemeClr val="accent2">
                    <a:lumMod val="20000"/>
                    <a:lumOff val="80000"/>
                  </a:schemeClr>
                </a:solidFill>
                <a:latin typeface="Felix Titling" panose="04060505060202020A04" pitchFamily="82" charset="0"/>
              </a:rPr>
              <a:t>Plastic rice </a:t>
            </a:r>
            <a:r>
              <a:rPr lang="en-GB" sz="2800" dirty="0">
                <a:solidFill>
                  <a:schemeClr val="accent2">
                    <a:lumMod val="20000"/>
                    <a:lumOff val="80000"/>
                  </a:schemeClr>
                </a:solidFill>
                <a:effectLst/>
                <a:latin typeface="Felix Titling" panose="04060505060202020A04" pitchFamily="82" charset="0"/>
              </a:rPr>
              <a:t>story come from?</a:t>
            </a:r>
            <a:endParaRPr lang="en-GB" sz="2800" dirty="0">
              <a:solidFill>
                <a:schemeClr val="accent2">
                  <a:lumMod val="20000"/>
                  <a:lumOff val="80000"/>
                </a:schemeClr>
              </a:solidFill>
            </a:endParaRPr>
          </a:p>
        </p:txBody>
      </p:sp>
      <p:sp>
        <p:nvSpPr>
          <p:cNvPr id="3" name="Content Placeholder 2">
            <a:extLst>
              <a:ext uri="{FF2B5EF4-FFF2-40B4-BE49-F238E27FC236}">
                <a16:creationId xmlns:a16="http://schemas.microsoft.com/office/drawing/2014/main" id="{1EBDF629-4CB3-4406-B6C4-058C875B808C}"/>
              </a:ext>
            </a:extLst>
          </p:cNvPr>
          <p:cNvSpPr>
            <a:spLocks noGrp="1"/>
          </p:cNvSpPr>
          <p:nvPr>
            <p:ph idx="1"/>
          </p:nvPr>
        </p:nvSpPr>
        <p:spPr/>
        <p:txBody>
          <a:bodyPr>
            <a:normAutofit/>
          </a:bodyPr>
          <a:lstStyle/>
          <a:p>
            <a:pPr marL="0" indent="0">
              <a:buNone/>
            </a:pPr>
            <a:r>
              <a:rPr lang="en-GB" sz="2400" dirty="0">
                <a:solidFill>
                  <a:schemeClr val="bg1"/>
                </a:solidFill>
              </a:rPr>
              <a:t>Perennial plastic rice </a:t>
            </a:r>
            <a:r>
              <a:rPr lang="en-GB" sz="2400" dirty="0" err="1">
                <a:solidFill>
                  <a:schemeClr val="bg1"/>
                </a:solidFill>
              </a:rPr>
              <a:t>rumors</a:t>
            </a:r>
            <a:r>
              <a:rPr lang="en-GB" sz="2400" dirty="0">
                <a:solidFill>
                  <a:schemeClr val="bg1"/>
                </a:solidFill>
              </a:rPr>
              <a:t> bear all the hallmarks of a standard </a:t>
            </a:r>
            <a:r>
              <a:rPr lang="en-GB" sz="2400" b="1" u="sng" dirty="0">
                <a:solidFill>
                  <a:schemeClr val="tx2">
                    <a:lumMod val="20000"/>
                    <a:lumOff val="80000"/>
                  </a:schemeClr>
                </a:solidFill>
              </a:rPr>
              <a:t>“food from China</a:t>
            </a:r>
            <a:r>
              <a:rPr lang="en-GB" sz="2400" b="1" dirty="0">
                <a:solidFill>
                  <a:schemeClr val="tx2">
                    <a:lumMod val="20000"/>
                    <a:lumOff val="80000"/>
                  </a:schemeClr>
                </a:solidFill>
              </a:rPr>
              <a:t>” </a:t>
            </a:r>
            <a:r>
              <a:rPr lang="en-GB" sz="2400" dirty="0">
                <a:solidFill>
                  <a:schemeClr val="tx2">
                    <a:lumMod val="20000"/>
                    <a:lumOff val="80000"/>
                  </a:schemeClr>
                </a:solidFill>
              </a:rPr>
              <a:t>panic, including identical claims rehashed year in and out without substantiation. </a:t>
            </a:r>
            <a:r>
              <a:rPr lang="en-GB" sz="2400" u="sng" dirty="0">
                <a:solidFill>
                  <a:schemeClr val="bg2">
                    <a:lumMod val="75000"/>
                  </a:schemeClr>
                </a:solidFill>
              </a:rPr>
              <a:t>The “Chinese Restaurant Official</a:t>
            </a:r>
            <a:r>
              <a:rPr lang="en-GB" sz="2400" dirty="0">
                <a:solidFill>
                  <a:schemeClr val="bg2">
                    <a:lumMod val="75000"/>
                  </a:schemeClr>
                </a:solidFill>
              </a:rPr>
              <a:t>”</a:t>
            </a:r>
            <a:r>
              <a:rPr lang="en-GB" sz="2400" dirty="0">
                <a:solidFill>
                  <a:schemeClr val="bg1"/>
                </a:solidFill>
              </a:rPr>
              <a:t> is always warning that consuming the purported product is akin to eating a plastic bag and </a:t>
            </a:r>
            <a:r>
              <a:rPr lang="en-GB" sz="2400" dirty="0">
                <a:solidFill>
                  <a:schemeClr val="tx2">
                    <a:lumMod val="20000"/>
                    <a:lumOff val="80000"/>
                  </a:schemeClr>
                </a:solidFill>
              </a:rPr>
              <a:t>asserting that the motive behind the food fakery is cynically financial </a:t>
            </a:r>
            <a:r>
              <a:rPr lang="en-GB" sz="2400" dirty="0">
                <a:solidFill>
                  <a:schemeClr val="bg1"/>
                </a:solidFill>
              </a:rPr>
              <a:t>(without offering any proof that it’s cheaper to go to the trouble of making plastic rice than growing real rice). </a:t>
            </a:r>
          </a:p>
          <a:p>
            <a:pPr marL="0" indent="0">
              <a:buNone/>
            </a:pPr>
            <a:endParaRPr lang="en-GB" sz="2400" dirty="0">
              <a:solidFill>
                <a:schemeClr val="bg1"/>
              </a:solidFill>
            </a:endParaRPr>
          </a:p>
          <a:p>
            <a:pPr marL="0" indent="0">
              <a:buNone/>
            </a:pPr>
            <a:r>
              <a:rPr lang="en-GB" sz="2400" dirty="0">
                <a:solidFill>
                  <a:schemeClr val="bg1"/>
                </a:solidFill>
              </a:rPr>
              <a:t>Another marker of panic over fabricated food from China is the existence of </a:t>
            </a:r>
            <a:r>
              <a:rPr lang="en-GB" sz="2400" dirty="0">
                <a:solidFill>
                  <a:schemeClr val="tx2">
                    <a:lumMod val="20000"/>
                    <a:lumOff val="80000"/>
                  </a:schemeClr>
                </a:solidFill>
              </a:rPr>
              <a:t>multiple videos purportedly depicting the shady manufacturing of fake rice in factories</a:t>
            </a:r>
          </a:p>
          <a:p>
            <a:pPr marL="118872" indent="0">
              <a:buNone/>
            </a:pPr>
            <a:endParaRPr lang="en-GB" dirty="0"/>
          </a:p>
        </p:txBody>
      </p:sp>
      <p:sp>
        <p:nvSpPr>
          <p:cNvPr id="5" name="TextBox 4">
            <a:extLst>
              <a:ext uri="{FF2B5EF4-FFF2-40B4-BE49-F238E27FC236}">
                <a16:creationId xmlns:a16="http://schemas.microsoft.com/office/drawing/2014/main" id="{19008D58-55F4-46D9-9756-1DFA2108B3FD}"/>
              </a:ext>
            </a:extLst>
          </p:cNvPr>
          <p:cNvSpPr txBox="1"/>
          <p:nvPr/>
        </p:nvSpPr>
        <p:spPr>
          <a:xfrm>
            <a:off x="7104112" y="6216135"/>
            <a:ext cx="4680520" cy="369332"/>
          </a:xfrm>
          <a:prstGeom prst="rect">
            <a:avLst/>
          </a:prstGeom>
          <a:noFill/>
        </p:spPr>
        <p:txBody>
          <a:bodyPr wrap="square">
            <a:spAutoFit/>
          </a:bodyPr>
          <a:lstStyle/>
          <a:p>
            <a:r>
              <a:rPr lang="en-GB" sz="1800" i="1" dirty="0">
                <a:solidFill>
                  <a:srgbClr val="FFC000"/>
                </a:solidFill>
              </a:rPr>
              <a:t>First Draft News </a:t>
            </a:r>
            <a:r>
              <a:rPr lang="en-GB" sz="1800" dirty="0">
                <a:solidFill>
                  <a:schemeClr val="bg1"/>
                </a:solidFill>
                <a:hlinkClick r:id="rId2"/>
              </a:rPr>
              <a:t>https://firstdraftnews.org</a:t>
            </a:r>
            <a:r>
              <a:rPr lang="en-GB" i="1" dirty="0">
                <a:solidFill>
                  <a:schemeClr val="bg2">
                    <a:lumMod val="90000"/>
                  </a:schemeClr>
                </a:solidFill>
              </a:rPr>
              <a:t> </a:t>
            </a:r>
            <a:endParaRPr lang="en-GB" dirty="0"/>
          </a:p>
        </p:txBody>
      </p:sp>
    </p:spTree>
    <p:extLst>
      <p:ext uri="{BB962C8B-B14F-4D97-AF65-F5344CB8AC3E}">
        <p14:creationId xmlns:p14="http://schemas.microsoft.com/office/powerpoint/2010/main" val="37309987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1B7DF-28FA-483A-9CD4-C3DCEF994AF6}"/>
              </a:ext>
            </a:extLst>
          </p:cNvPr>
          <p:cNvSpPr>
            <a:spLocks noGrp="1"/>
          </p:cNvSpPr>
          <p:nvPr>
            <p:ph type="title"/>
          </p:nvPr>
        </p:nvSpPr>
        <p:spPr>
          <a:xfrm>
            <a:off x="479376" y="0"/>
            <a:ext cx="11305256" cy="980728"/>
          </a:xfrm>
        </p:spPr>
        <p:txBody>
          <a:bodyPr>
            <a:noAutofit/>
          </a:bodyPr>
          <a:lstStyle/>
          <a:p>
            <a:r>
              <a:rPr lang="en-GB" sz="2800" dirty="0">
                <a:solidFill>
                  <a:schemeClr val="accent2">
                    <a:lumMod val="20000"/>
                    <a:lumOff val="80000"/>
                  </a:schemeClr>
                </a:solidFill>
              </a:rPr>
              <a:t>manipulated media : generating emotional reactions</a:t>
            </a:r>
          </a:p>
        </p:txBody>
      </p:sp>
      <p:sp>
        <p:nvSpPr>
          <p:cNvPr id="3" name="Content Placeholder 2">
            <a:extLst>
              <a:ext uri="{FF2B5EF4-FFF2-40B4-BE49-F238E27FC236}">
                <a16:creationId xmlns:a16="http://schemas.microsoft.com/office/drawing/2014/main" id="{62CB2361-F33C-4209-969A-8D77C1BBC091}"/>
              </a:ext>
            </a:extLst>
          </p:cNvPr>
          <p:cNvSpPr>
            <a:spLocks noGrp="1"/>
          </p:cNvSpPr>
          <p:nvPr>
            <p:ph idx="1"/>
          </p:nvPr>
        </p:nvSpPr>
        <p:spPr>
          <a:xfrm>
            <a:off x="443372" y="1000929"/>
            <a:ext cx="11305256" cy="5287487"/>
          </a:xfrm>
        </p:spPr>
        <p:txBody>
          <a:bodyPr>
            <a:normAutofit fontScale="85000" lnSpcReduction="10000"/>
          </a:bodyPr>
          <a:lstStyle/>
          <a:p>
            <a:pPr marL="0" indent="0">
              <a:lnSpc>
                <a:spcPct val="120000"/>
              </a:lnSpc>
              <a:buNone/>
            </a:pPr>
            <a:r>
              <a:rPr lang="en-GB" sz="2800" dirty="0">
                <a:solidFill>
                  <a:schemeClr val="bg1"/>
                </a:solidFill>
              </a:rPr>
              <a:t>At roughly the 1:40 mark, an individual’s hand enters the frame to manually sift the “grains of rice.” However, the product produced looks way too thick to pass as rice anywhere </a:t>
            </a:r>
            <a:r>
              <a:rPr lang="en-GB" sz="2800" dirty="0">
                <a:solidFill>
                  <a:schemeClr val="tx2">
                    <a:lumMod val="20000"/>
                    <a:lumOff val="80000"/>
                  </a:schemeClr>
                </a:solidFill>
              </a:rPr>
              <a:t>(commenters surmised the substance shown was actually non-food pellet filling). </a:t>
            </a:r>
            <a:r>
              <a:rPr lang="en-GB" sz="2800" dirty="0">
                <a:solidFill>
                  <a:schemeClr val="bg1"/>
                </a:solidFill>
              </a:rPr>
              <a:t>Language barriers are often effective in advancing such </a:t>
            </a:r>
            <a:r>
              <a:rPr lang="en-GB" sz="2800" dirty="0" err="1">
                <a:solidFill>
                  <a:schemeClr val="bg1"/>
                </a:solidFill>
              </a:rPr>
              <a:t>rumors</a:t>
            </a:r>
            <a:r>
              <a:rPr lang="en-GB" sz="2800" dirty="0">
                <a:solidFill>
                  <a:schemeClr val="bg1"/>
                </a:solidFill>
              </a:rPr>
              <a:t>, because </a:t>
            </a:r>
            <a:r>
              <a:rPr lang="en-GB" sz="2800" dirty="0">
                <a:solidFill>
                  <a:schemeClr val="tx2">
                    <a:lumMod val="20000"/>
                    <a:lumOff val="80000"/>
                  </a:schemeClr>
                </a:solidFill>
              </a:rPr>
              <a:t>unrelated videos can easily be </a:t>
            </a:r>
            <a:r>
              <a:rPr lang="en-GB" sz="2800" dirty="0" err="1">
                <a:solidFill>
                  <a:schemeClr val="tx2">
                    <a:lumMod val="20000"/>
                    <a:lumOff val="80000"/>
                  </a:schemeClr>
                </a:solidFill>
              </a:rPr>
              <a:t>labeled</a:t>
            </a:r>
            <a:r>
              <a:rPr lang="en-GB" sz="2800" dirty="0">
                <a:solidFill>
                  <a:schemeClr val="tx2">
                    <a:lumMod val="20000"/>
                    <a:lumOff val="80000"/>
                  </a:schemeClr>
                </a:solidFill>
              </a:rPr>
              <a:t> as “proof” </a:t>
            </a:r>
            <a:r>
              <a:rPr lang="en-GB" sz="2800" dirty="0">
                <a:solidFill>
                  <a:schemeClr val="bg1"/>
                </a:solidFill>
              </a:rPr>
              <a:t>of untoward practices when most viewers can’t understand the audio content of the clips.</a:t>
            </a:r>
          </a:p>
          <a:p>
            <a:pPr marL="0" indent="0">
              <a:lnSpc>
                <a:spcPct val="120000"/>
              </a:lnSpc>
              <a:buNone/>
            </a:pPr>
            <a:endParaRPr lang="en-GB" sz="900" dirty="0">
              <a:solidFill>
                <a:schemeClr val="bg1"/>
              </a:solidFill>
            </a:endParaRPr>
          </a:p>
          <a:p>
            <a:pPr marL="0" indent="0">
              <a:lnSpc>
                <a:spcPct val="120000"/>
              </a:lnSpc>
              <a:buNone/>
            </a:pPr>
            <a:r>
              <a:rPr lang="en-GB" sz="2800" dirty="0">
                <a:solidFill>
                  <a:schemeClr val="bg1"/>
                </a:solidFill>
              </a:rPr>
              <a:t>The repurposed video angle was at the forefront of another Chinese export panic involving </a:t>
            </a:r>
            <a:r>
              <a:rPr lang="en-GB" sz="2800" dirty="0" err="1">
                <a:solidFill>
                  <a:schemeClr val="tx2">
                    <a:lumMod val="20000"/>
                    <a:lumOff val="80000"/>
                  </a:schemeClr>
                </a:solidFill>
              </a:rPr>
              <a:t>labor</a:t>
            </a:r>
            <a:r>
              <a:rPr lang="en-GB" sz="2800" dirty="0">
                <a:solidFill>
                  <a:schemeClr val="tx2">
                    <a:lumMod val="20000"/>
                    <a:lumOff val="80000"/>
                  </a:schemeClr>
                </a:solidFill>
              </a:rPr>
              <a:t> intensive wax cabbage, proffered via a video clip swiped from an Asian television show about making “display food” which is not intended for consumption.</a:t>
            </a:r>
            <a:r>
              <a:rPr lang="en-GB" sz="2800" dirty="0">
                <a:solidFill>
                  <a:srgbClr val="00B0F0"/>
                </a:solidFill>
              </a:rPr>
              <a:t> </a:t>
            </a:r>
            <a:r>
              <a:rPr lang="en-GB" sz="2800" dirty="0">
                <a:solidFill>
                  <a:schemeClr val="bg1"/>
                </a:solidFill>
              </a:rPr>
              <a:t>And like the plastic rice </a:t>
            </a:r>
            <a:r>
              <a:rPr lang="en-GB" sz="2800" dirty="0" err="1">
                <a:solidFill>
                  <a:schemeClr val="bg1"/>
                </a:solidFill>
              </a:rPr>
              <a:t>rumor</a:t>
            </a:r>
            <a:r>
              <a:rPr lang="en-GB" sz="2800" dirty="0">
                <a:solidFill>
                  <a:schemeClr val="bg1"/>
                </a:solidFill>
              </a:rPr>
              <a:t>, the wax cabbage claim circulated bearing the implausible assumption that people would carry on unaware the salad they were eating tasted like a candle, or their rice had a </a:t>
            </a:r>
            <a:r>
              <a:rPr lang="en-GB" sz="2800" dirty="0" err="1">
                <a:solidFill>
                  <a:schemeClr val="bg1"/>
                </a:solidFill>
              </a:rPr>
              <a:t>styrofoam</a:t>
            </a:r>
            <a:r>
              <a:rPr lang="en-GB" sz="2800" dirty="0">
                <a:solidFill>
                  <a:schemeClr val="bg1"/>
                </a:solidFill>
              </a:rPr>
              <a:t>-y mouthfeel.</a:t>
            </a:r>
            <a:endParaRPr lang="en-GB" dirty="0"/>
          </a:p>
        </p:txBody>
      </p:sp>
      <p:sp>
        <p:nvSpPr>
          <p:cNvPr id="5" name="TextBox 4">
            <a:extLst>
              <a:ext uri="{FF2B5EF4-FFF2-40B4-BE49-F238E27FC236}">
                <a16:creationId xmlns:a16="http://schemas.microsoft.com/office/drawing/2014/main" id="{E33CF0A8-BEB0-4E8C-A84D-89D7C5372AE2}"/>
              </a:ext>
            </a:extLst>
          </p:cNvPr>
          <p:cNvSpPr txBox="1"/>
          <p:nvPr/>
        </p:nvSpPr>
        <p:spPr>
          <a:xfrm>
            <a:off x="7104112" y="6216135"/>
            <a:ext cx="4680520" cy="369332"/>
          </a:xfrm>
          <a:prstGeom prst="rect">
            <a:avLst/>
          </a:prstGeom>
          <a:noFill/>
        </p:spPr>
        <p:txBody>
          <a:bodyPr wrap="square">
            <a:spAutoFit/>
          </a:bodyPr>
          <a:lstStyle/>
          <a:p>
            <a:r>
              <a:rPr lang="en-GB" sz="1800" i="1" dirty="0">
                <a:solidFill>
                  <a:srgbClr val="FFC000"/>
                </a:solidFill>
              </a:rPr>
              <a:t>First Draft News </a:t>
            </a:r>
            <a:r>
              <a:rPr lang="en-GB" sz="1800" dirty="0">
                <a:solidFill>
                  <a:schemeClr val="bg1"/>
                </a:solidFill>
                <a:hlinkClick r:id="rId2"/>
              </a:rPr>
              <a:t>https://firstdraftnews.org</a:t>
            </a:r>
            <a:r>
              <a:rPr lang="en-GB" i="1" dirty="0">
                <a:solidFill>
                  <a:schemeClr val="bg2">
                    <a:lumMod val="90000"/>
                  </a:schemeClr>
                </a:solidFill>
              </a:rPr>
              <a:t> </a:t>
            </a:r>
            <a:endParaRPr lang="en-GB" dirty="0"/>
          </a:p>
        </p:txBody>
      </p:sp>
    </p:spTree>
    <p:extLst>
      <p:ext uri="{BB962C8B-B14F-4D97-AF65-F5344CB8AC3E}">
        <p14:creationId xmlns:p14="http://schemas.microsoft.com/office/powerpoint/2010/main" val="38210746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Misinformation Checklist">
            <a:extLst>
              <a:ext uri="{FF2B5EF4-FFF2-40B4-BE49-F238E27FC236}">
                <a16:creationId xmlns:a16="http://schemas.microsoft.com/office/drawing/2014/main" id="{CA3C5A86-8C98-4B4C-9DB9-EF5826D62686}"/>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767408" y="332656"/>
            <a:ext cx="10081120" cy="5670629"/>
          </a:xfrm>
          <a:prstGeom prst="rect">
            <a:avLst/>
          </a:prstGeom>
          <a:noFill/>
          <a:ln w="19050">
            <a:solidFill>
              <a:schemeClr val="bg2">
                <a:lumMod val="90000"/>
              </a:schemeClr>
            </a:solidFill>
          </a:ln>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2177AEC-F86D-4ED7-A441-DD71A3CDD8DC}"/>
              </a:ext>
            </a:extLst>
          </p:cNvPr>
          <p:cNvSpPr txBox="1"/>
          <p:nvPr/>
        </p:nvSpPr>
        <p:spPr>
          <a:xfrm>
            <a:off x="407368" y="6263734"/>
            <a:ext cx="11377264" cy="461665"/>
          </a:xfrm>
          <a:prstGeom prst="rect">
            <a:avLst/>
          </a:prstGeom>
          <a:noFill/>
        </p:spPr>
        <p:txBody>
          <a:bodyPr wrap="square">
            <a:spAutoFit/>
          </a:bodyPr>
          <a:lstStyle/>
          <a:p>
            <a:r>
              <a:rPr lang="en-GB" sz="2400" b="1" dirty="0">
                <a:solidFill>
                  <a:schemeClr val="bg2">
                    <a:lumMod val="75000"/>
                  </a:schemeClr>
                </a:solidFill>
                <a:latin typeface="Felix Titling" panose="04060505060202020A04" pitchFamily="82" charset="0"/>
                <a:ea typeface="+mj-ea"/>
                <a:cs typeface="+mj-cs"/>
              </a:rPr>
              <a:t>The tools to challenge fake news </a:t>
            </a:r>
            <a:r>
              <a:rPr lang="en-GB" sz="2400" dirty="0">
                <a:solidFill>
                  <a:schemeClr val="bg1"/>
                </a:solidFill>
                <a:hlinkClick r:id="rId4"/>
              </a:rPr>
              <a:t>https://firstdraftnews.org/about</a:t>
            </a:r>
            <a:r>
              <a:rPr lang="en-GB" sz="2400" dirty="0">
                <a:solidFill>
                  <a:schemeClr val="bg1"/>
                </a:solidFill>
              </a:rPr>
              <a:t> </a:t>
            </a:r>
            <a:endParaRPr lang="en-GB" sz="2800" dirty="0">
              <a:solidFill>
                <a:schemeClr val="bg1"/>
              </a:solidFill>
            </a:endParaRPr>
          </a:p>
        </p:txBody>
      </p:sp>
    </p:spTree>
    <p:extLst>
      <p:ext uri="{BB962C8B-B14F-4D97-AF65-F5344CB8AC3E}">
        <p14:creationId xmlns:p14="http://schemas.microsoft.com/office/powerpoint/2010/main" val="11343284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D972D-4095-46D9-BAAB-4ABC35786480}"/>
              </a:ext>
            </a:extLst>
          </p:cNvPr>
          <p:cNvSpPr>
            <a:spLocks noGrp="1"/>
          </p:cNvSpPr>
          <p:nvPr>
            <p:ph type="title"/>
          </p:nvPr>
        </p:nvSpPr>
        <p:spPr>
          <a:xfrm>
            <a:off x="213299" y="322332"/>
            <a:ext cx="11989333" cy="378982"/>
          </a:xfrm>
        </p:spPr>
        <p:txBody>
          <a:bodyPr>
            <a:normAutofit fontScale="90000"/>
          </a:bodyPr>
          <a:lstStyle/>
          <a:p>
            <a:r>
              <a:rPr lang="en-GB" sz="2700" dirty="0">
                <a:solidFill>
                  <a:schemeClr val="bg1"/>
                </a:solidFill>
              </a:rPr>
              <a:t>From scare stories to scare politics: The case of the “Chinese virus”</a:t>
            </a:r>
            <a:endParaRPr lang="en-GB" sz="3200" dirty="0">
              <a:solidFill>
                <a:schemeClr val="bg1"/>
              </a:solidFill>
            </a:endParaRPr>
          </a:p>
        </p:txBody>
      </p:sp>
      <p:sp>
        <p:nvSpPr>
          <p:cNvPr id="3" name="Content Placeholder 2">
            <a:extLst>
              <a:ext uri="{FF2B5EF4-FFF2-40B4-BE49-F238E27FC236}">
                <a16:creationId xmlns:a16="http://schemas.microsoft.com/office/drawing/2014/main" id="{F985370B-E3BD-4932-83DF-7805A84703F0}"/>
              </a:ext>
            </a:extLst>
          </p:cNvPr>
          <p:cNvSpPr>
            <a:spLocks noGrp="1"/>
          </p:cNvSpPr>
          <p:nvPr>
            <p:ph idx="1"/>
          </p:nvPr>
        </p:nvSpPr>
        <p:spPr>
          <a:xfrm>
            <a:off x="623393" y="980728"/>
            <a:ext cx="11089232" cy="5554940"/>
          </a:xfrm>
        </p:spPr>
        <p:txBody>
          <a:bodyPr>
            <a:normAutofit/>
          </a:bodyPr>
          <a:lstStyle/>
          <a:p>
            <a:pPr marL="118872" indent="0">
              <a:lnSpc>
                <a:spcPct val="120000"/>
              </a:lnSpc>
              <a:spcAft>
                <a:spcPts val="600"/>
              </a:spcAft>
              <a:buNone/>
            </a:pPr>
            <a:r>
              <a:rPr lang="en-GB" sz="1900" dirty="0">
                <a:solidFill>
                  <a:schemeClr val="bg1"/>
                </a:solidFill>
              </a:rPr>
              <a:t>According to the database website </a:t>
            </a:r>
            <a:r>
              <a:rPr lang="en-GB" sz="1900" dirty="0" err="1">
                <a:solidFill>
                  <a:schemeClr val="bg1"/>
                </a:solidFill>
              </a:rPr>
              <a:t>Factbase</a:t>
            </a:r>
            <a:r>
              <a:rPr lang="en-GB" sz="1900" dirty="0">
                <a:solidFill>
                  <a:schemeClr val="bg1"/>
                </a:solidFill>
              </a:rPr>
              <a:t>, the president used the expression “Chinese virus” more than 20 times between March 16 and March 30. The deliberateness of the wording was made clear </a:t>
            </a:r>
            <a:r>
              <a:rPr lang="en-GB" sz="1900" dirty="0">
                <a:solidFill>
                  <a:schemeClr val="accent2">
                    <a:lumMod val="20000"/>
                    <a:lumOff val="80000"/>
                  </a:schemeClr>
                </a:solidFill>
              </a:rPr>
              <a:t>when a photographer captured the script of his speech wherein Trump had crossed out the word “Corona” and replaced it with “Chinese.”  Secretary of State Mike Pompeo </a:t>
            </a:r>
            <a:r>
              <a:rPr lang="en-GB" sz="1900" dirty="0">
                <a:solidFill>
                  <a:schemeClr val="bg1"/>
                </a:solidFill>
              </a:rPr>
              <a:t>accused China of putting the world at risk for its lack of transparency, even </a:t>
            </a:r>
            <a:r>
              <a:rPr lang="en-GB" sz="1900" dirty="0">
                <a:solidFill>
                  <a:schemeClr val="accent2">
                    <a:lumMod val="20000"/>
                    <a:lumOff val="80000"/>
                  </a:schemeClr>
                </a:solidFill>
              </a:rPr>
              <a:t>scrapping a joint G7 statement after its members refused to refer to the virus as the “Wuhan virus.” [ … ]</a:t>
            </a:r>
          </a:p>
          <a:p>
            <a:pPr marL="118872" indent="0">
              <a:lnSpc>
                <a:spcPct val="120000"/>
              </a:lnSpc>
              <a:spcAft>
                <a:spcPts val="600"/>
              </a:spcAft>
              <a:buNone/>
            </a:pPr>
            <a:r>
              <a:rPr lang="en-GB" sz="1900" dirty="0">
                <a:solidFill>
                  <a:schemeClr val="bg1"/>
                </a:solidFill>
              </a:rPr>
              <a:t>This is when the president started using the expression “Chinese virus.” When faced with accusations of racism, he dismissed its impact on Asian Americans, saying:</a:t>
            </a:r>
          </a:p>
          <a:p>
            <a:pPr marL="118872" indent="0">
              <a:lnSpc>
                <a:spcPct val="120000"/>
              </a:lnSpc>
              <a:spcAft>
                <a:spcPts val="600"/>
              </a:spcAft>
              <a:buNone/>
            </a:pPr>
            <a:r>
              <a:rPr lang="en-GB" sz="1900" dirty="0">
                <a:solidFill>
                  <a:schemeClr val="accent2">
                    <a:lumMod val="20000"/>
                    <a:lumOff val="80000"/>
                  </a:schemeClr>
                </a:solidFill>
              </a:rPr>
              <a:t>	“It’s not racist at all. No, it’s not at all. It’s from China. That’s why. It comes from China. I want to be accurate.” (March 18)</a:t>
            </a:r>
          </a:p>
          <a:p>
            <a:pPr marL="118872" indent="0">
              <a:lnSpc>
                <a:spcPct val="120000"/>
              </a:lnSpc>
              <a:spcAft>
                <a:spcPts val="600"/>
              </a:spcAft>
              <a:buNone/>
            </a:pPr>
            <a:r>
              <a:rPr lang="en-GB" sz="1900" dirty="0">
                <a:solidFill>
                  <a:schemeClr val="bg1"/>
                </a:solidFill>
              </a:rPr>
              <a:t>This is a seemingly common-sense justification – after all, the virus did originate in China. This line of </a:t>
            </a:r>
            <a:r>
              <a:rPr lang="en-GB" sz="1900" dirty="0" err="1">
                <a:solidFill>
                  <a:schemeClr val="bg1"/>
                </a:solidFill>
              </a:rPr>
              <a:t>defense</a:t>
            </a:r>
            <a:r>
              <a:rPr lang="en-GB" sz="1900" dirty="0">
                <a:solidFill>
                  <a:schemeClr val="bg1"/>
                </a:solidFill>
              </a:rPr>
              <a:t> was eagerly taken up with by conservative media and Republican officials as another battle against “political correctness” in America’s culture war.</a:t>
            </a:r>
          </a:p>
          <a:p>
            <a:pPr marL="118872" indent="0">
              <a:lnSpc>
                <a:spcPct val="120000"/>
              </a:lnSpc>
              <a:spcAft>
                <a:spcPts val="600"/>
              </a:spcAft>
              <a:buNone/>
            </a:pPr>
            <a:endParaRPr lang="en-GB" sz="900" b="1" dirty="0">
              <a:solidFill>
                <a:schemeClr val="bg1"/>
              </a:solidFill>
            </a:endParaRPr>
          </a:p>
        </p:txBody>
      </p:sp>
      <p:sp>
        <p:nvSpPr>
          <p:cNvPr id="5" name="TextBox 4">
            <a:extLst>
              <a:ext uri="{FF2B5EF4-FFF2-40B4-BE49-F238E27FC236}">
                <a16:creationId xmlns:a16="http://schemas.microsoft.com/office/drawing/2014/main" id="{F676B241-EAE5-44EF-9052-6E2A2A2535EA}"/>
              </a:ext>
            </a:extLst>
          </p:cNvPr>
          <p:cNvSpPr txBox="1"/>
          <p:nvPr/>
        </p:nvSpPr>
        <p:spPr>
          <a:xfrm>
            <a:off x="1775520" y="6305954"/>
            <a:ext cx="9885083" cy="369332"/>
          </a:xfrm>
          <a:prstGeom prst="rect">
            <a:avLst/>
          </a:prstGeom>
          <a:noFill/>
        </p:spPr>
        <p:txBody>
          <a:bodyPr wrap="square">
            <a:spAutoFit/>
          </a:bodyPr>
          <a:lstStyle/>
          <a:p>
            <a:pPr marL="118872" indent="0" algn="r">
              <a:buNone/>
            </a:pPr>
            <a:r>
              <a:rPr lang="en-GB" sz="1800" dirty="0">
                <a:solidFill>
                  <a:schemeClr val="bg1"/>
                </a:solidFill>
                <a:hlinkClick r:id="rId2"/>
              </a:rPr>
              <a:t>https://theconversation.com/donald-trumps-chinese-virus-the-politics-of-naming-136796</a:t>
            </a:r>
            <a:r>
              <a:rPr lang="en-GB" sz="1800" dirty="0">
                <a:solidFill>
                  <a:schemeClr val="bg1"/>
                </a:solidFill>
              </a:rPr>
              <a:t> </a:t>
            </a:r>
          </a:p>
        </p:txBody>
      </p:sp>
    </p:spTree>
    <p:extLst>
      <p:ext uri="{BB962C8B-B14F-4D97-AF65-F5344CB8AC3E}">
        <p14:creationId xmlns:p14="http://schemas.microsoft.com/office/powerpoint/2010/main" val="31993726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693C36-5E77-42A9-A937-C6D753839D4F}"/>
              </a:ext>
            </a:extLst>
          </p:cNvPr>
          <p:cNvSpPr txBox="1"/>
          <p:nvPr/>
        </p:nvSpPr>
        <p:spPr>
          <a:xfrm>
            <a:off x="371364" y="182714"/>
            <a:ext cx="11449272" cy="6111097"/>
          </a:xfrm>
          <a:prstGeom prst="rect">
            <a:avLst/>
          </a:prstGeom>
          <a:noFill/>
        </p:spPr>
        <p:txBody>
          <a:bodyPr wrap="square">
            <a:spAutoFit/>
          </a:bodyPr>
          <a:lstStyle/>
          <a:p>
            <a:pPr marL="118872" indent="0">
              <a:lnSpc>
                <a:spcPct val="120000"/>
              </a:lnSpc>
              <a:spcAft>
                <a:spcPts val="600"/>
              </a:spcAft>
              <a:buNone/>
            </a:pPr>
            <a:r>
              <a:rPr lang="en-GB" sz="1900" b="1" dirty="0">
                <a:solidFill>
                  <a:schemeClr val="bg1"/>
                </a:solidFill>
              </a:rPr>
              <a:t>Language matters   </a:t>
            </a:r>
            <a:r>
              <a:rPr lang="en-GB" sz="1900" dirty="0">
                <a:solidFill>
                  <a:schemeClr val="bg1"/>
                </a:solidFill>
              </a:rPr>
              <a:t>President Trump may not have had racist intentions in this case, but the intent matters less than the effect. </a:t>
            </a:r>
            <a:r>
              <a:rPr lang="en-GB" sz="1900" dirty="0">
                <a:solidFill>
                  <a:schemeClr val="accent2">
                    <a:lumMod val="20000"/>
                    <a:lumOff val="80000"/>
                  </a:schemeClr>
                </a:solidFill>
              </a:rPr>
              <a:t>By early March, racist acts and harassment against Asians had already surged and they continued to spike through March and into April (here, here, here or here). Trump’s own Department of Homeland Security (DHS) issued a warning that white supremacists may exploit the crisis against Asian-Americans. </a:t>
            </a:r>
            <a:r>
              <a:rPr lang="en-GB" sz="1900" dirty="0">
                <a:solidFill>
                  <a:schemeClr val="bg1"/>
                </a:solidFill>
              </a:rPr>
              <a:t>While Donald Trump did not commit these terrible acts, elected officials and scientists have a responsibility for the way they talk about the virus – words matter. </a:t>
            </a:r>
            <a:r>
              <a:rPr lang="en-GB" sz="1900" dirty="0">
                <a:solidFill>
                  <a:srgbClr val="FFC000"/>
                </a:solidFill>
              </a:rPr>
              <a:t>That is why the WHO has had a strict guideline since 2015 regarding the naming of diseases, a guideline followed by other world leaders.</a:t>
            </a:r>
          </a:p>
          <a:p>
            <a:pPr marL="118872" indent="0">
              <a:lnSpc>
                <a:spcPct val="120000"/>
              </a:lnSpc>
              <a:spcAft>
                <a:spcPts val="600"/>
              </a:spcAft>
              <a:buNone/>
            </a:pPr>
            <a:r>
              <a:rPr lang="en-GB" sz="1900" b="1" dirty="0">
                <a:solidFill>
                  <a:schemeClr val="accent2">
                    <a:lumMod val="20000"/>
                    <a:lumOff val="80000"/>
                  </a:schemeClr>
                </a:solidFill>
              </a:rPr>
              <a:t>The expressions “Chinese virus” and “Wuhan virus” personify the threat</a:t>
            </a:r>
            <a:r>
              <a:rPr lang="en-GB" sz="1900" dirty="0">
                <a:solidFill>
                  <a:schemeClr val="bg1"/>
                </a:solidFill>
              </a:rPr>
              <a:t>. Personification is metaphorical: its purpose is to help understand something unfamiliar and abstract (i.e. the virus) by using terms that are familiar and embodied (i.e. a location, a nationality or a person). But as cognitive linguists George Lakoff and Mark Johnson have long shown, metaphors are not just poetic tools, they are used constantly and shape our world view. The adjective “Chinese” is particularly problematic as it associates the infection with an ethnicity. </a:t>
            </a:r>
            <a:r>
              <a:rPr lang="en-GB" sz="1900" dirty="0">
                <a:solidFill>
                  <a:schemeClr val="accent2">
                    <a:lumMod val="20000"/>
                    <a:lumOff val="80000"/>
                  </a:schemeClr>
                </a:solidFill>
              </a:rPr>
              <a:t>Talking about group identities with an explicitly medical language is a recognized process of Othering (here and here), historically used in anti-immigrant rhetoric and policy, including toward Chinese immigrants in North America. This type of language stokes anxiety, resentment, fear and disgust toward people associated with that group.</a:t>
            </a:r>
          </a:p>
        </p:txBody>
      </p:sp>
      <p:sp>
        <p:nvSpPr>
          <p:cNvPr id="7" name="TextBox 6">
            <a:extLst>
              <a:ext uri="{FF2B5EF4-FFF2-40B4-BE49-F238E27FC236}">
                <a16:creationId xmlns:a16="http://schemas.microsoft.com/office/drawing/2014/main" id="{8CC9984A-27CF-4781-B0FF-EC92779FEFBB}"/>
              </a:ext>
            </a:extLst>
          </p:cNvPr>
          <p:cNvSpPr txBox="1"/>
          <p:nvPr/>
        </p:nvSpPr>
        <p:spPr>
          <a:xfrm>
            <a:off x="1775520" y="6305954"/>
            <a:ext cx="9885083" cy="369332"/>
          </a:xfrm>
          <a:prstGeom prst="rect">
            <a:avLst/>
          </a:prstGeom>
          <a:noFill/>
        </p:spPr>
        <p:txBody>
          <a:bodyPr wrap="square">
            <a:spAutoFit/>
          </a:bodyPr>
          <a:lstStyle/>
          <a:p>
            <a:pPr marL="118872" indent="0" algn="r">
              <a:buNone/>
            </a:pPr>
            <a:r>
              <a:rPr lang="en-GB" sz="1800" dirty="0">
                <a:solidFill>
                  <a:schemeClr val="bg2">
                    <a:lumMod val="75000"/>
                  </a:schemeClr>
                </a:solidFill>
                <a:hlinkClick r:id="rId2">
                  <a:extLst>
                    <a:ext uri="{A12FA001-AC4F-418D-AE19-62706E023703}">
                      <ahyp:hlinkClr xmlns:ahyp="http://schemas.microsoft.com/office/drawing/2018/hyperlinkcolor" val="tx"/>
                    </a:ext>
                  </a:extLst>
                </a:hlinkClick>
              </a:rPr>
              <a:t>https://theconversation.com/donald-trumps-chinese-virus-the-politics-of-naming-136796</a:t>
            </a:r>
            <a:r>
              <a:rPr lang="en-GB" sz="1800" dirty="0">
                <a:solidFill>
                  <a:schemeClr val="bg2">
                    <a:lumMod val="75000"/>
                  </a:schemeClr>
                </a:solidFill>
              </a:rPr>
              <a:t> </a:t>
            </a:r>
          </a:p>
        </p:txBody>
      </p:sp>
    </p:spTree>
    <p:extLst>
      <p:ext uri="{BB962C8B-B14F-4D97-AF65-F5344CB8AC3E}">
        <p14:creationId xmlns:p14="http://schemas.microsoft.com/office/powerpoint/2010/main" val="55483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10DD681-4C2A-4BC4-9F6A-E7A52E247CCC}"/>
              </a:ext>
            </a:extLst>
          </p:cNvPr>
          <p:cNvSpPr txBox="1">
            <a:spLocks/>
          </p:cNvSpPr>
          <p:nvPr/>
        </p:nvSpPr>
        <p:spPr>
          <a:xfrm>
            <a:off x="1271464" y="2348880"/>
            <a:ext cx="9446840" cy="1252728"/>
          </a:xfrm>
          <a:prstGeom prst="rect">
            <a:avLst/>
          </a:prstGeom>
          <a:ln>
            <a:solidFill>
              <a:srgbClr val="00B050"/>
            </a:solidFill>
          </a:ln>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1" latinLnBrk="0" hangingPunct="1">
              <a:spcBef>
                <a:spcPct val="0"/>
              </a:spcBef>
              <a:buNone/>
              <a:defRPr kumimoji="0" sz="4500" b="1" kern="1200">
                <a:solidFill>
                  <a:schemeClr val="accent1">
                    <a:satMod val="150000"/>
                  </a:schemeClr>
                </a:solidFill>
                <a:effectLst/>
                <a:latin typeface="+mj-lt"/>
                <a:ea typeface="+mj-ea"/>
                <a:cs typeface="+mj-cs"/>
              </a:defRPr>
            </a:lvl1pPr>
            <a:extLst/>
          </a:lstStyle>
          <a:p>
            <a:pPr algn="ctr"/>
            <a:r>
              <a:rPr lang="en-GB" dirty="0">
                <a:solidFill>
                  <a:schemeClr val="bg2">
                    <a:lumMod val="90000"/>
                  </a:schemeClr>
                </a:solidFill>
              </a:rPr>
              <a:t>Break for 10 minutes</a:t>
            </a:r>
          </a:p>
        </p:txBody>
      </p:sp>
    </p:spTree>
    <p:extLst>
      <p:ext uri="{BB962C8B-B14F-4D97-AF65-F5344CB8AC3E}">
        <p14:creationId xmlns:p14="http://schemas.microsoft.com/office/powerpoint/2010/main" val="7009240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5C66C-F91E-42D4-A332-899E2F1324DF}"/>
              </a:ext>
            </a:extLst>
          </p:cNvPr>
          <p:cNvSpPr>
            <a:spLocks noGrp="1"/>
          </p:cNvSpPr>
          <p:nvPr>
            <p:ph type="title"/>
          </p:nvPr>
        </p:nvSpPr>
        <p:spPr>
          <a:xfrm>
            <a:off x="9313188" y="155448"/>
            <a:ext cx="2269212" cy="681264"/>
          </a:xfrm>
        </p:spPr>
        <p:txBody>
          <a:bodyPr>
            <a:normAutofit/>
          </a:bodyPr>
          <a:lstStyle/>
          <a:p>
            <a:r>
              <a:rPr lang="en-GB" sz="3600" dirty="0">
                <a:solidFill>
                  <a:schemeClr val="accent2">
                    <a:lumMod val="20000"/>
                    <a:lumOff val="80000"/>
                  </a:schemeClr>
                </a:solidFill>
              </a:rPr>
              <a:t>Biafra</a:t>
            </a:r>
            <a:endParaRPr lang="en-GB" sz="1800" dirty="0">
              <a:solidFill>
                <a:schemeClr val="bg1"/>
              </a:solidFill>
              <a:latin typeface="+mn-lt"/>
              <a:ea typeface="+mn-ea"/>
              <a:cs typeface="+mn-cs"/>
            </a:endParaRPr>
          </a:p>
        </p:txBody>
      </p:sp>
      <p:sp>
        <p:nvSpPr>
          <p:cNvPr id="3" name="Content Placeholder 2">
            <a:extLst>
              <a:ext uri="{FF2B5EF4-FFF2-40B4-BE49-F238E27FC236}">
                <a16:creationId xmlns:a16="http://schemas.microsoft.com/office/drawing/2014/main" id="{936C7240-835E-4013-AFB9-533D610A28C9}"/>
              </a:ext>
            </a:extLst>
          </p:cNvPr>
          <p:cNvSpPr>
            <a:spLocks noGrp="1"/>
          </p:cNvSpPr>
          <p:nvPr>
            <p:ph idx="1"/>
          </p:nvPr>
        </p:nvSpPr>
        <p:spPr>
          <a:xfrm>
            <a:off x="551384" y="1030819"/>
            <a:ext cx="10972800" cy="5060033"/>
          </a:xfrm>
        </p:spPr>
        <p:txBody>
          <a:bodyPr>
            <a:normAutofit fontScale="70000" lnSpcReduction="20000"/>
          </a:bodyPr>
          <a:lstStyle/>
          <a:p>
            <a:pPr marL="118872" indent="0">
              <a:lnSpc>
                <a:spcPct val="120000"/>
              </a:lnSpc>
              <a:spcAft>
                <a:spcPts val="600"/>
              </a:spcAft>
              <a:buNone/>
            </a:pPr>
            <a:r>
              <a:rPr lang="en-GB" dirty="0">
                <a:solidFill>
                  <a:schemeClr val="bg1"/>
                </a:solidFill>
              </a:rPr>
              <a:t>“</a:t>
            </a:r>
            <a:r>
              <a:rPr lang="en-GB" dirty="0" err="1">
                <a:solidFill>
                  <a:schemeClr val="bg1"/>
                </a:solidFill>
              </a:rPr>
              <a:t>Ugwu</a:t>
            </a:r>
            <a:r>
              <a:rPr lang="en-GB" dirty="0">
                <a:solidFill>
                  <a:schemeClr val="bg1"/>
                </a:solidFill>
              </a:rPr>
              <a:t>!” Master called. The guests had arrived. </a:t>
            </a:r>
            <a:r>
              <a:rPr lang="en-GB" dirty="0" err="1">
                <a:solidFill>
                  <a:schemeClr val="bg1"/>
                </a:solidFill>
              </a:rPr>
              <a:t>Ugwu</a:t>
            </a:r>
            <a:r>
              <a:rPr lang="en-GB" dirty="0">
                <a:solidFill>
                  <a:schemeClr val="bg1"/>
                </a:solidFill>
              </a:rPr>
              <a:t> went into the living room and his hands worked mechanically, serving kola nuts and alligator pepper, uncorking bottles, </a:t>
            </a:r>
            <a:r>
              <a:rPr lang="en-GB" dirty="0" err="1">
                <a:solidFill>
                  <a:schemeClr val="bg1"/>
                </a:solidFill>
              </a:rPr>
              <a:t>shoveling</a:t>
            </a:r>
            <a:r>
              <a:rPr lang="en-GB" dirty="0">
                <a:solidFill>
                  <a:schemeClr val="bg1"/>
                </a:solidFill>
              </a:rPr>
              <a:t> ice, laying out steaming bowls of pepper soup. Afterward, he sat down in the kitchen and pulled at his toenails and imagined what was going on in the bedroom. He could hear Master’s raised voice from the living room.</a:t>
            </a:r>
          </a:p>
          <a:p>
            <a:pPr marL="118872" indent="0">
              <a:lnSpc>
                <a:spcPct val="120000"/>
              </a:lnSpc>
              <a:spcAft>
                <a:spcPts val="600"/>
              </a:spcAft>
              <a:buNone/>
            </a:pPr>
            <a:r>
              <a:rPr lang="en-GB" dirty="0">
                <a:solidFill>
                  <a:schemeClr val="bg1"/>
                </a:solidFill>
              </a:rPr>
              <a:t>“</a:t>
            </a:r>
            <a:r>
              <a:rPr lang="en-GB" dirty="0">
                <a:solidFill>
                  <a:schemeClr val="accent2">
                    <a:lumMod val="20000"/>
                    <a:lumOff val="80000"/>
                  </a:schemeClr>
                </a:solidFill>
              </a:rPr>
              <a:t>Nobody is saying that burning government property is a good thing, but to send the army in to kill in the name of order?</a:t>
            </a:r>
          </a:p>
          <a:p>
            <a:pPr marL="118872" indent="0">
              <a:lnSpc>
                <a:spcPct val="120000"/>
              </a:lnSpc>
              <a:spcAft>
                <a:spcPts val="600"/>
              </a:spcAft>
              <a:buNone/>
            </a:pPr>
            <a:r>
              <a:rPr lang="en-GB" dirty="0">
                <a:solidFill>
                  <a:schemeClr val="accent2">
                    <a:lumMod val="20000"/>
                    <a:lumOff val="80000"/>
                  </a:schemeClr>
                </a:solidFill>
              </a:rPr>
              <a:t>There are </a:t>
            </a:r>
            <a:r>
              <a:rPr lang="en-GB" dirty="0" err="1">
                <a:solidFill>
                  <a:schemeClr val="accent2">
                    <a:lumMod val="20000"/>
                    <a:lumOff val="80000"/>
                  </a:schemeClr>
                </a:solidFill>
              </a:rPr>
              <a:t>Tiv</a:t>
            </a:r>
            <a:r>
              <a:rPr lang="en-GB" dirty="0">
                <a:solidFill>
                  <a:schemeClr val="accent2">
                    <a:lumMod val="20000"/>
                    <a:lumOff val="80000"/>
                  </a:schemeClr>
                </a:solidFill>
              </a:rPr>
              <a:t> people lying dead for nothing</a:t>
            </a:r>
            <a:r>
              <a:rPr lang="en-GB" dirty="0">
                <a:solidFill>
                  <a:schemeClr val="bg1"/>
                </a:solidFill>
              </a:rPr>
              <a:t>. For nothing!</a:t>
            </a:r>
          </a:p>
          <a:p>
            <a:pPr marL="118872" indent="0">
              <a:lnSpc>
                <a:spcPct val="120000"/>
              </a:lnSpc>
              <a:spcAft>
                <a:spcPts val="600"/>
              </a:spcAft>
              <a:buNone/>
            </a:pPr>
            <a:r>
              <a:rPr lang="en-GB" dirty="0">
                <a:solidFill>
                  <a:schemeClr val="bg1"/>
                </a:solidFill>
              </a:rPr>
              <a:t>Balewa has lost his mind!”</a:t>
            </a:r>
          </a:p>
          <a:p>
            <a:pPr marL="118872" indent="0">
              <a:lnSpc>
                <a:spcPct val="120000"/>
              </a:lnSpc>
              <a:spcAft>
                <a:spcPts val="600"/>
              </a:spcAft>
              <a:buNone/>
            </a:pPr>
            <a:r>
              <a:rPr lang="en-GB" dirty="0" err="1">
                <a:solidFill>
                  <a:schemeClr val="bg1"/>
                </a:solidFill>
              </a:rPr>
              <a:t>Ugwu</a:t>
            </a:r>
            <a:r>
              <a:rPr lang="en-GB" dirty="0">
                <a:solidFill>
                  <a:schemeClr val="bg1"/>
                </a:solidFill>
              </a:rPr>
              <a:t> did not know who the </a:t>
            </a:r>
            <a:r>
              <a:rPr lang="en-GB" dirty="0" err="1">
                <a:solidFill>
                  <a:schemeClr val="bg1"/>
                </a:solidFill>
              </a:rPr>
              <a:t>Tiv</a:t>
            </a:r>
            <a:r>
              <a:rPr lang="en-GB" dirty="0">
                <a:solidFill>
                  <a:schemeClr val="bg1"/>
                </a:solidFill>
              </a:rPr>
              <a:t> people were, but hearing the word dead made him shiver. “It is not yet your time,” he whispered. “Not yet your time.”</a:t>
            </a:r>
          </a:p>
          <a:p>
            <a:pPr marL="118872" indent="0">
              <a:buNone/>
            </a:pPr>
            <a:endParaRPr lang="en-GB" dirty="0"/>
          </a:p>
        </p:txBody>
      </p:sp>
      <p:sp>
        <p:nvSpPr>
          <p:cNvPr id="5" name="TextBox 4">
            <a:extLst>
              <a:ext uri="{FF2B5EF4-FFF2-40B4-BE49-F238E27FC236}">
                <a16:creationId xmlns:a16="http://schemas.microsoft.com/office/drawing/2014/main" id="{7649073F-A57F-4D47-A14B-5CBB1D929B87}"/>
              </a:ext>
            </a:extLst>
          </p:cNvPr>
          <p:cNvSpPr txBox="1"/>
          <p:nvPr/>
        </p:nvSpPr>
        <p:spPr>
          <a:xfrm>
            <a:off x="6384032" y="5712079"/>
            <a:ext cx="5544616" cy="369332"/>
          </a:xfrm>
          <a:prstGeom prst="rect">
            <a:avLst/>
          </a:prstGeom>
          <a:noFill/>
        </p:spPr>
        <p:txBody>
          <a:bodyPr wrap="square">
            <a:spAutoFit/>
          </a:bodyPr>
          <a:lstStyle/>
          <a:p>
            <a:r>
              <a:rPr lang="en-GB" dirty="0">
                <a:solidFill>
                  <a:srgbClr val="FFC000"/>
                </a:solidFill>
                <a:latin typeface="+mj-lt"/>
              </a:rPr>
              <a:t>the way to hell: things start to unravel 1</a:t>
            </a:r>
          </a:p>
        </p:txBody>
      </p:sp>
      <p:sp>
        <p:nvSpPr>
          <p:cNvPr id="7" name="TextBox 6">
            <a:extLst>
              <a:ext uri="{FF2B5EF4-FFF2-40B4-BE49-F238E27FC236}">
                <a16:creationId xmlns:a16="http://schemas.microsoft.com/office/drawing/2014/main" id="{F1796E07-29C6-445D-8B77-7E77E7B08989}"/>
              </a:ext>
            </a:extLst>
          </p:cNvPr>
          <p:cNvSpPr txBox="1"/>
          <p:nvPr/>
        </p:nvSpPr>
        <p:spPr>
          <a:xfrm>
            <a:off x="5639534" y="6090852"/>
            <a:ext cx="6097508" cy="646331"/>
          </a:xfrm>
          <a:prstGeom prst="rect">
            <a:avLst/>
          </a:prstGeom>
          <a:noFill/>
        </p:spPr>
        <p:txBody>
          <a:bodyPr wrap="square">
            <a:spAutoFit/>
          </a:bodyPr>
          <a:lstStyle/>
          <a:p>
            <a:pPr algn="r"/>
            <a:r>
              <a:rPr lang="en-GB" dirty="0">
                <a:solidFill>
                  <a:schemeClr val="bg1"/>
                </a:solidFill>
              </a:rPr>
              <a:t>Chimamanda Ngozi Adichie, </a:t>
            </a:r>
            <a:r>
              <a:rPr lang="en-GB" i="1" dirty="0">
                <a:solidFill>
                  <a:schemeClr val="bg1"/>
                </a:solidFill>
              </a:rPr>
              <a:t>Half a Yellow Sun </a:t>
            </a:r>
            <a:r>
              <a:rPr lang="en-GB" dirty="0">
                <a:solidFill>
                  <a:schemeClr val="bg1"/>
                </a:solidFill>
              </a:rPr>
              <a:t>Knopf/Anchor, 2006</a:t>
            </a:r>
          </a:p>
        </p:txBody>
      </p:sp>
    </p:spTree>
    <p:extLst>
      <p:ext uri="{BB962C8B-B14F-4D97-AF65-F5344CB8AC3E}">
        <p14:creationId xmlns:p14="http://schemas.microsoft.com/office/powerpoint/2010/main" val="28635810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CBC02F-3CFD-4029-8FA6-2A9E74D53828}"/>
              </a:ext>
            </a:extLst>
          </p:cNvPr>
          <p:cNvSpPr>
            <a:spLocks noGrp="1"/>
          </p:cNvSpPr>
          <p:nvPr>
            <p:ph idx="1"/>
          </p:nvPr>
        </p:nvSpPr>
        <p:spPr>
          <a:xfrm>
            <a:off x="249561" y="332656"/>
            <a:ext cx="11355720" cy="6336704"/>
          </a:xfrm>
        </p:spPr>
        <p:txBody>
          <a:bodyPr>
            <a:normAutofit lnSpcReduction="10000"/>
          </a:bodyPr>
          <a:lstStyle/>
          <a:p>
            <a:pPr marL="118872" indent="0">
              <a:lnSpc>
                <a:spcPct val="120000"/>
              </a:lnSpc>
              <a:buNone/>
            </a:pPr>
            <a:r>
              <a:rPr lang="en-GB" sz="2000" dirty="0">
                <a:solidFill>
                  <a:schemeClr val="bg1"/>
                </a:solidFill>
              </a:rPr>
              <a:t>“What happened?” Master asked.</a:t>
            </a:r>
          </a:p>
          <a:p>
            <a:pPr marL="118872" indent="0">
              <a:lnSpc>
                <a:spcPct val="120000"/>
              </a:lnSpc>
              <a:buNone/>
            </a:pPr>
            <a:r>
              <a:rPr lang="en-GB" sz="2000" dirty="0">
                <a:solidFill>
                  <a:schemeClr val="bg1"/>
                </a:solidFill>
              </a:rPr>
              <a:t>The man placed the bottle of water down and said quietly,</a:t>
            </a:r>
          </a:p>
          <a:p>
            <a:pPr marL="118872" indent="0">
              <a:lnSpc>
                <a:spcPct val="120000"/>
              </a:lnSpc>
              <a:buNone/>
            </a:pPr>
            <a:r>
              <a:rPr lang="en-GB" sz="2000" dirty="0">
                <a:solidFill>
                  <a:schemeClr val="bg1"/>
                </a:solidFill>
              </a:rPr>
              <a:t>“</a:t>
            </a:r>
            <a:r>
              <a:rPr lang="en-GB" sz="2000" dirty="0">
                <a:solidFill>
                  <a:schemeClr val="accent2">
                    <a:lumMod val="20000"/>
                    <a:lumOff val="80000"/>
                  </a:schemeClr>
                </a:solidFill>
              </a:rPr>
              <a:t>They are killing us like ants. Did you hear what I said? Ants.”</a:t>
            </a:r>
          </a:p>
          <a:p>
            <a:pPr marL="118872" indent="0">
              <a:lnSpc>
                <a:spcPct val="120000"/>
              </a:lnSpc>
              <a:buNone/>
            </a:pPr>
            <a:r>
              <a:rPr lang="en-GB" sz="2000" dirty="0">
                <a:solidFill>
                  <a:schemeClr val="bg1"/>
                </a:solidFill>
              </a:rPr>
              <a:t>“Our eyes have seen plenty, </a:t>
            </a:r>
            <a:r>
              <a:rPr lang="en-GB" sz="2000" dirty="0" err="1">
                <a:solidFill>
                  <a:schemeClr val="bg1"/>
                </a:solidFill>
              </a:rPr>
              <a:t>anyi</a:t>
            </a:r>
            <a:r>
              <a:rPr lang="en-GB" sz="2000" dirty="0">
                <a:solidFill>
                  <a:schemeClr val="bg1"/>
                </a:solidFill>
              </a:rPr>
              <a:t> </a:t>
            </a:r>
            <a:r>
              <a:rPr lang="en-GB" sz="2000" dirty="0" err="1">
                <a:solidFill>
                  <a:schemeClr val="bg1"/>
                </a:solidFill>
              </a:rPr>
              <a:t>afujugo</a:t>
            </a:r>
            <a:r>
              <a:rPr lang="en-GB" sz="2000" dirty="0">
                <a:solidFill>
                  <a:schemeClr val="bg1"/>
                </a:solidFill>
              </a:rPr>
              <a:t> </a:t>
            </a:r>
            <a:r>
              <a:rPr lang="en-GB" sz="2000" dirty="0" err="1">
                <a:solidFill>
                  <a:schemeClr val="bg1"/>
                </a:solidFill>
              </a:rPr>
              <a:t>anya</a:t>
            </a:r>
            <a:r>
              <a:rPr lang="en-GB" sz="2000" dirty="0">
                <a:solidFill>
                  <a:schemeClr val="bg1"/>
                </a:solidFill>
              </a:rPr>
              <a:t>, ” </a:t>
            </a:r>
            <a:r>
              <a:rPr lang="en-GB" sz="2000" dirty="0" err="1">
                <a:solidFill>
                  <a:schemeClr val="bg1"/>
                </a:solidFill>
              </a:rPr>
              <a:t>Obiozo</a:t>
            </a:r>
            <a:r>
              <a:rPr lang="en-GB" sz="2000" dirty="0">
                <a:solidFill>
                  <a:schemeClr val="bg1"/>
                </a:solidFill>
              </a:rPr>
              <a:t> said. “I saw a whole family, a father and mother and three children, lying on the road to the motor park. Just lying there.”</a:t>
            </a:r>
          </a:p>
          <a:p>
            <a:pPr marL="118872" indent="0">
              <a:lnSpc>
                <a:spcPct val="120000"/>
              </a:lnSpc>
              <a:buNone/>
            </a:pPr>
            <a:r>
              <a:rPr lang="en-GB" sz="2000" dirty="0">
                <a:solidFill>
                  <a:schemeClr val="bg1"/>
                </a:solidFill>
              </a:rPr>
              <a:t>“What about Kano? What is happening in Kano?” Master asked.</a:t>
            </a:r>
          </a:p>
          <a:p>
            <a:pPr marL="118872" indent="0">
              <a:lnSpc>
                <a:spcPct val="120000"/>
              </a:lnSpc>
              <a:buNone/>
            </a:pPr>
            <a:r>
              <a:rPr lang="en-GB" sz="2000" dirty="0">
                <a:solidFill>
                  <a:schemeClr val="bg1"/>
                </a:solidFill>
              </a:rPr>
              <a:t>“It started in Kano,” the man said.</a:t>
            </a:r>
          </a:p>
          <a:p>
            <a:pPr marL="118872" indent="0">
              <a:lnSpc>
                <a:spcPct val="120000"/>
              </a:lnSpc>
              <a:buNone/>
            </a:pPr>
            <a:r>
              <a:rPr lang="en-GB" sz="2000" dirty="0" err="1">
                <a:solidFill>
                  <a:schemeClr val="accent2">
                    <a:lumMod val="20000"/>
                    <a:lumOff val="80000"/>
                  </a:schemeClr>
                </a:solidFill>
              </a:rPr>
              <a:t>Obiozo</a:t>
            </a:r>
            <a:r>
              <a:rPr lang="en-GB" sz="2000" dirty="0">
                <a:solidFill>
                  <a:schemeClr val="accent2">
                    <a:lumMod val="20000"/>
                    <a:lumOff val="80000"/>
                  </a:schemeClr>
                </a:solidFill>
              </a:rPr>
              <a:t> was speaking, saying something about vultures and bodies dumped outside the city walls, </a:t>
            </a:r>
            <a:r>
              <a:rPr lang="en-GB" sz="2000" dirty="0">
                <a:solidFill>
                  <a:schemeClr val="bg1"/>
                </a:solidFill>
              </a:rPr>
              <a:t>but </a:t>
            </a:r>
            <a:r>
              <a:rPr lang="en-GB" sz="2000" dirty="0" err="1">
                <a:solidFill>
                  <a:schemeClr val="bg1"/>
                </a:solidFill>
              </a:rPr>
              <a:t>Ugwu</a:t>
            </a:r>
            <a:r>
              <a:rPr lang="en-GB" sz="2000" dirty="0">
                <a:solidFill>
                  <a:schemeClr val="bg1"/>
                </a:solidFill>
              </a:rPr>
              <a:t> no longer </a:t>
            </a:r>
            <a:r>
              <a:rPr lang="en-GB" sz="2000" dirty="0" err="1">
                <a:solidFill>
                  <a:schemeClr val="bg1"/>
                </a:solidFill>
              </a:rPr>
              <a:t>listened.It</a:t>
            </a:r>
            <a:r>
              <a:rPr lang="en-GB" sz="2000" dirty="0">
                <a:solidFill>
                  <a:schemeClr val="bg1"/>
                </a:solidFill>
              </a:rPr>
              <a:t> started in Kano rang in his head. </a:t>
            </a:r>
            <a:r>
              <a:rPr lang="en-GB" sz="2000" dirty="0">
                <a:solidFill>
                  <a:schemeClr val="accent2">
                    <a:lumMod val="20000"/>
                    <a:lumOff val="80000"/>
                  </a:schemeClr>
                </a:solidFill>
              </a:rPr>
              <a:t>He did not want to tidy the guest room and find bedsheets and warm the soup and make fresh </a:t>
            </a:r>
            <a:r>
              <a:rPr lang="en-GB" sz="2000" dirty="0" err="1">
                <a:solidFill>
                  <a:schemeClr val="accent2">
                    <a:lumMod val="20000"/>
                    <a:lumOff val="80000"/>
                  </a:schemeClr>
                </a:solidFill>
              </a:rPr>
              <a:t>garri</a:t>
            </a:r>
            <a:r>
              <a:rPr lang="en-GB" sz="2000" dirty="0">
                <a:solidFill>
                  <a:schemeClr val="accent2">
                    <a:lumMod val="20000"/>
                    <a:lumOff val="80000"/>
                  </a:schemeClr>
                </a:solidFill>
              </a:rPr>
              <a:t> for them. He wanted them to leave right away. Or, if they would not leave, he wanted them to shut their filthy mouths</a:t>
            </a:r>
            <a:r>
              <a:rPr lang="en-GB" sz="2000" dirty="0">
                <a:solidFill>
                  <a:schemeClr val="bg1"/>
                </a:solidFill>
              </a:rPr>
              <a:t>. </a:t>
            </a:r>
            <a:r>
              <a:rPr lang="en-GB" sz="2000" dirty="0">
                <a:solidFill>
                  <a:schemeClr val="accent2">
                    <a:lumMod val="20000"/>
                    <a:lumOff val="80000"/>
                  </a:schemeClr>
                </a:solidFill>
              </a:rPr>
              <a:t>He wanted the radio announcers to be silent too, but they were not. They repeated the news of the killings in Maiduguri until </a:t>
            </a:r>
            <a:r>
              <a:rPr lang="en-GB" sz="2000" dirty="0" err="1">
                <a:solidFill>
                  <a:schemeClr val="accent2">
                    <a:lumMod val="20000"/>
                    <a:lumOff val="80000"/>
                  </a:schemeClr>
                </a:solidFill>
              </a:rPr>
              <a:t>Ugwu</a:t>
            </a:r>
            <a:r>
              <a:rPr lang="en-GB" sz="2000" dirty="0">
                <a:solidFill>
                  <a:schemeClr val="accent2">
                    <a:lumMod val="20000"/>
                    <a:lumOff val="80000"/>
                  </a:schemeClr>
                </a:solidFill>
              </a:rPr>
              <a:t> wanted to throw the radio out of the window</a:t>
            </a:r>
            <a:r>
              <a:rPr lang="en-GB" sz="2000" dirty="0">
                <a:solidFill>
                  <a:schemeClr val="bg1"/>
                </a:solidFill>
              </a:rPr>
              <a:t>, and the next afternoon, after the men left, a solemn  voice on ENBC Radio Enugu recounted eyewitness accounts from the North: </a:t>
            </a:r>
            <a:r>
              <a:rPr lang="en-GB" sz="2000" dirty="0">
                <a:solidFill>
                  <a:schemeClr val="accent2">
                    <a:lumMod val="20000"/>
                    <a:lumOff val="80000"/>
                  </a:schemeClr>
                </a:solidFill>
              </a:rPr>
              <a:t>teachers hacked down in Zaria, a full Catholic church in Sokoto set on fire, a pregnant woman split open in Kano</a:t>
            </a:r>
            <a:r>
              <a:rPr lang="en-GB" sz="2000" dirty="0">
                <a:solidFill>
                  <a:schemeClr val="bg1"/>
                </a:solidFill>
              </a:rPr>
              <a:t>. The newscaster paused. “Some of our people are coming back now. The lucky ones are coming back. The railway stations are full of our people. If you have tea and bread to spare, please take it to the stations. Help a brother in need.”</a:t>
            </a:r>
          </a:p>
        </p:txBody>
      </p:sp>
      <p:sp>
        <p:nvSpPr>
          <p:cNvPr id="2" name="TextBox 1">
            <a:extLst>
              <a:ext uri="{FF2B5EF4-FFF2-40B4-BE49-F238E27FC236}">
                <a16:creationId xmlns:a16="http://schemas.microsoft.com/office/drawing/2014/main" id="{B0831716-A14A-4D8E-99D0-737CE9006AFF}"/>
              </a:ext>
            </a:extLst>
          </p:cNvPr>
          <p:cNvSpPr txBox="1"/>
          <p:nvPr/>
        </p:nvSpPr>
        <p:spPr>
          <a:xfrm>
            <a:off x="5303912" y="188640"/>
            <a:ext cx="6301369" cy="400110"/>
          </a:xfrm>
          <a:prstGeom prst="rect">
            <a:avLst/>
          </a:prstGeom>
          <a:noFill/>
        </p:spPr>
        <p:txBody>
          <a:bodyPr wrap="square">
            <a:spAutoFit/>
          </a:bodyPr>
          <a:lstStyle/>
          <a:p>
            <a:r>
              <a:rPr lang="en-GB" sz="2000" dirty="0">
                <a:solidFill>
                  <a:srgbClr val="FFC000"/>
                </a:solidFill>
                <a:latin typeface="+mj-lt"/>
              </a:rPr>
              <a:t>the way to hell: things start to unravel 2</a:t>
            </a:r>
          </a:p>
        </p:txBody>
      </p:sp>
    </p:spTree>
    <p:extLst>
      <p:ext uri="{BB962C8B-B14F-4D97-AF65-F5344CB8AC3E}">
        <p14:creationId xmlns:p14="http://schemas.microsoft.com/office/powerpoint/2010/main" val="37579651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08D16A-77F0-4499-9ABA-035F43C4C21F}"/>
              </a:ext>
            </a:extLst>
          </p:cNvPr>
          <p:cNvSpPr>
            <a:spLocks noGrp="1"/>
          </p:cNvSpPr>
          <p:nvPr>
            <p:ph idx="1"/>
          </p:nvPr>
        </p:nvSpPr>
        <p:spPr>
          <a:xfrm>
            <a:off x="263352" y="132547"/>
            <a:ext cx="11870033" cy="6608821"/>
          </a:xfrm>
        </p:spPr>
        <p:txBody>
          <a:bodyPr>
            <a:noAutofit/>
          </a:bodyPr>
          <a:lstStyle/>
          <a:p>
            <a:pPr marL="118872" indent="0">
              <a:spcAft>
                <a:spcPts val="400"/>
              </a:spcAft>
              <a:buNone/>
            </a:pPr>
            <a:r>
              <a:rPr lang="en-GB" sz="2000" dirty="0">
                <a:solidFill>
                  <a:schemeClr val="bg1"/>
                </a:solidFill>
              </a:rPr>
              <a:t>“</a:t>
            </a:r>
            <a:r>
              <a:rPr lang="en-GB" sz="1800" dirty="0">
                <a:solidFill>
                  <a:schemeClr val="bg1"/>
                </a:solidFill>
              </a:rPr>
              <a:t>Stay here,” Mohammed said, as he stopped the car outside Uncle </a:t>
            </a:r>
            <a:r>
              <a:rPr lang="en-GB" sz="1800" dirty="0" err="1">
                <a:solidFill>
                  <a:schemeClr val="bg1"/>
                </a:solidFill>
              </a:rPr>
              <a:t>Mbaezi’s</a:t>
            </a:r>
            <a:r>
              <a:rPr lang="en-GB" sz="1800" dirty="0">
                <a:solidFill>
                  <a:schemeClr val="bg1"/>
                </a:solidFill>
              </a:rPr>
              <a:t> compound. </a:t>
            </a:r>
            <a:r>
              <a:rPr lang="en-GB" sz="1800" dirty="0">
                <a:solidFill>
                  <a:schemeClr val="accent3">
                    <a:lumMod val="20000"/>
                    <a:lumOff val="80000"/>
                  </a:schemeClr>
                </a:solidFill>
              </a:rPr>
              <a:t>She watched him run out. The street looked strange, unfamiliar; the compound gate was broken, the metal flattened on the ground. Then she noticed Aunty </a:t>
            </a:r>
            <a:r>
              <a:rPr lang="en-GB" sz="1800" dirty="0" err="1">
                <a:solidFill>
                  <a:schemeClr val="accent3">
                    <a:lumMod val="20000"/>
                    <a:lumOff val="80000"/>
                  </a:schemeClr>
                </a:solidFill>
              </a:rPr>
              <a:t>Ifeka’s</a:t>
            </a:r>
            <a:r>
              <a:rPr lang="en-GB" sz="1800" dirty="0">
                <a:solidFill>
                  <a:schemeClr val="accent3">
                    <a:lumMod val="20000"/>
                    <a:lumOff val="80000"/>
                  </a:schemeClr>
                </a:solidFill>
              </a:rPr>
              <a:t> kiosk, or what remained of it: splinters of wood, packets of groundnuts lying in the dust. She opened the car door and climbed out</a:t>
            </a:r>
            <a:r>
              <a:rPr lang="en-GB" sz="1800" dirty="0">
                <a:solidFill>
                  <a:schemeClr val="bg1"/>
                </a:solidFill>
              </a:rPr>
              <a:t>. She paused for a moment because of how glaringly bright and hot it was, with flames billowing from the roof, with grit and ash floating in the air, before she began to run toward the house. </a:t>
            </a:r>
            <a:r>
              <a:rPr lang="en-GB" sz="1800" dirty="0">
                <a:solidFill>
                  <a:schemeClr val="accent3">
                    <a:lumMod val="20000"/>
                    <a:lumOff val="80000"/>
                  </a:schemeClr>
                </a:solidFill>
              </a:rPr>
              <a:t>She stopped when she saw the bodies. Uncle </a:t>
            </a:r>
            <a:r>
              <a:rPr lang="en-GB" sz="1800" dirty="0" err="1">
                <a:solidFill>
                  <a:schemeClr val="accent3">
                    <a:lumMod val="20000"/>
                    <a:lumOff val="80000"/>
                  </a:schemeClr>
                </a:solidFill>
              </a:rPr>
              <a:t>Mbaezi</a:t>
            </a:r>
            <a:r>
              <a:rPr lang="en-GB" sz="1800" dirty="0">
                <a:solidFill>
                  <a:schemeClr val="accent3">
                    <a:lumMod val="20000"/>
                    <a:lumOff val="80000"/>
                  </a:schemeClr>
                </a:solidFill>
              </a:rPr>
              <a:t> lay facedown in an ungainly twist, legs splayed. Something creamy-white oozed through the large gash on the back of his head. Aunty </a:t>
            </a:r>
            <a:r>
              <a:rPr lang="en-GB" sz="1800" dirty="0" err="1">
                <a:solidFill>
                  <a:schemeClr val="accent3">
                    <a:lumMod val="20000"/>
                    <a:lumOff val="80000"/>
                  </a:schemeClr>
                </a:solidFill>
              </a:rPr>
              <a:t>Ifeka</a:t>
            </a:r>
            <a:r>
              <a:rPr lang="en-GB" sz="1800" dirty="0">
                <a:solidFill>
                  <a:schemeClr val="accent3">
                    <a:lumMod val="20000"/>
                    <a:lumOff val="80000"/>
                  </a:schemeClr>
                </a:solidFill>
              </a:rPr>
              <a:t> lay on the veranda. The cuts on her naked body were smaller, dotting her arms and legs like slightly parted red lips. </a:t>
            </a:r>
          </a:p>
          <a:p>
            <a:pPr marL="118872" indent="0">
              <a:spcAft>
                <a:spcPts val="400"/>
              </a:spcAft>
              <a:buNone/>
            </a:pPr>
            <a:r>
              <a:rPr lang="en-GB" sz="1800" dirty="0">
                <a:solidFill>
                  <a:schemeClr val="bg1"/>
                </a:solidFill>
              </a:rPr>
              <a:t>Olanna felt a watery queasiness in her bowels before the numbness spread over her and stopped at her feet. </a:t>
            </a:r>
          </a:p>
          <a:p>
            <a:pPr marL="118872" indent="0">
              <a:spcAft>
                <a:spcPts val="1200"/>
              </a:spcAft>
              <a:buNone/>
            </a:pPr>
            <a:r>
              <a:rPr lang="en-GB" sz="1800" dirty="0">
                <a:solidFill>
                  <a:schemeClr val="bg1"/>
                </a:solidFill>
              </a:rPr>
              <a:t>….</a:t>
            </a:r>
          </a:p>
          <a:p>
            <a:pPr marL="118872" indent="0">
              <a:spcAft>
                <a:spcPts val="400"/>
              </a:spcAft>
              <a:buNone/>
            </a:pPr>
            <a:r>
              <a:rPr lang="en-GB" sz="1800" dirty="0">
                <a:solidFill>
                  <a:schemeClr val="bg1"/>
                </a:solidFill>
              </a:rPr>
              <a:t>The smoke was thickening around her so that she was not sure if </a:t>
            </a:r>
            <a:r>
              <a:rPr lang="en-GB" sz="1800" dirty="0">
                <a:solidFill>
                  <a:schemeClr val="accent3">
                    <a:lumMod val="20000"/>
                    <a:lumOff val="80000"/>
                  </a:schemeClr>
                </a:solidFill>
              </a:rPr>
              <a:t>the crowd of men drifting into the yard were real or just plumes of smoke, until she saw the shiny metal blades of their axes and machetes, the bloodstained caftans that flapped around their legs.</a:t>
            </a:r>
            <a:r>
              <a:rPr lang="en-GB" sz="1800" dirty="0">
                <a:solidFill>
                  <a:schemeClr val="bg1"/>
                </a:solidFill>
              </a:rPr>
              <a:t>  Mohammed pushed her into the car and then went around and got in. </a:t>
            </a:r>
          </a:p>
          <a:p>
            <a:pPr marL="118872" indent="0">
              <a:spcAft>
                <a:spcPts val="400"/>
              </a:spcAft>
              <a:buNone/>
            </a:pPr>
            <a:r>
              <a:rPr lang="en-GB" sz="1800" dirty="0">
                <a:solidFill>
                  <a:schemeClr val="bg1"/>
                </a:solidFill>
              </a:rPr>
              <a:t>“Keep your face down,” he said. </a:t>
            </a:r>
          </a:p>
          <a:p>
            <a:pPr marL="118872" indent="0">
              <a:spcAft>
                <a:spcPts val="400"/>
              </a:spcAft>
              <a:buNone/>
            </a:pPr>
            <a:r>
              <a:rPr lang="en-GB" sz="1800" dirty="0">
                <a:solidFill>
                  <a:schemeClr val="bg1"/>
                </a:solidFill>
              </a:rPr>
              <a:t>“We finished the whole family. It was Allah’s will!” one of the men called out in Hausa. The man was familiar. It was </a:t>
            </a:r>
            <a:r>
              <a:rPr lang="en-GB" sz="1800" dirty="0" err="1">
                <a:solidFill>
                  <a:schemeClr val="bg1"/>
                </a:solidFill>
              </a:rPr>
              <a:t>Abdulmalik</a:t>
            </a:r>
            <a:r>
              <a:rPr lang="en-GB" sz="1800" dirty="0">
                <a:solidFill>
                  <a:schemeClr val="bg1"/>
                </a:solidFill>
              </a:rPr>
              <a:t>. He nudged a body on the ground with his foot and Olanna noticed, then, how many bodies were lying there, like dolls made of cloth. </a:t>
            </a:r>
          </a:p>
          <a:p>
            <a:pPr marL="118872" indent="0">
              <a:spcAft>
                <a:spcPts val="400"/>
              </a:spcAft>
              <a:buNone/>
            </a:pPr>
            <a:r>
              <a:rPr lang="en-GB" sz="1800" dirty="0">
                <a:solidFill>
                  <a:schemeClr val="bg1"/>
                </a:solidFill>
              </a:rPr>
              <a:t>“Who are you?” another asked, standing in front of the car. Mohammed opened his door, the car still on, and spoke in rapid, coaxing Hausa. The man stood aside.  …</a:t>
            </a:r>
          </a:p>
          <a:p>
            <a:pPr marL="118872" indent="0">
              <a:spcAft>
                <a:spcPts val="400"/>
              </a:spcAft>
              <a:buNone/>
            </a:pPr>
            <a:r>
              <a:rPr lang="en-GB" sz="1800" dirty="0">
                <a:solidFill>
                  <a:schemeClr val="bg1"/>
                </a:solidFill>
              </a:rPr>
              <a:t> “Allah does not allow this,” Mohammed said. He was shaking; his entire body was shaking. “Allah will not forgive them. Allah will not forgive the people who have made them do this. Allah will </a:t>
            </a:r>
            <a:r>
              <a:rPr lang="en-GB" sz="1800" i="1" dirty="0">
                <a:solidFill>
                  <a:schemeClr val="bg1"/>
                </a:solidFill>
              </a:rPr>
              <a:t>never</a:t>
            </a:r>
            <a:r>
              <a:rPr lang="en-GB" sz="1800" dirty="0">
                <a:solidFill>
                  <a:schemeClr val="bg1"/>
                </a:solidFill>
              </a:rPr>
              <a:t> forgive this</a:t>
            </a:r>
            <a:r>
              <a:rPr lang="en-GB" sz="2000" dirty="0">
                <a:solidFill>
                  <a:schemeClr val="bg1"/>
                </a:solidFill>
              </a:rPr>
              <a:t>.”</a:t>
            </a:r>
          </a:p>
        </p:txBody>
      </p:sp>
      <p:sp>
        <p:nvSpPr>
          <p:cNvPr id="4" name="TextBox 3">
            <a:extLst>
              <a:ext uri="{FF2B5EF4-FFF2-40B4-BE49-F238E27FC236}">
                <a16:creationId xmlns:a16="http://schemas.microsoft.com/office/drawing/2014/main" id="{77B683EF-FD15-4852-8223-D64901941B7E}"/>
              </a:ext>
            </a:extLst>
          </p:cNvPr>
          <p:cNvSpPr txBox="1"/>
          <p:nvPr/>
        </p:nvSpPr>
        <p:spPr>
          <a:xfrm>
            <a:off x="8832304" y="2780928"/>
            <a:ext cx="3096344" cy="461665"/>
          </a:xfrm>
          <a:prstGeom prst="rect">
            <a:avLst/>
          </a:prstGeom>
          <a:noFill/>
        </p:spPr>
        <p:txBody>
          <a:bodyPr wrap="square">
            <a:spAutoFit/>
          </a:bodyPr>
          <a:lstStyle/>
          <a:p>
            <a:r>
              <a:rPr lang="en-GB" sz="2400" dirty="0">
                <a:solidFill>
                  <a:srgbClr val="FFC000"/>
                </a:solidFill>
                <a:latin typeface="+mj-lt"/>
              </a:rPr>
              <a:t>the way to hell </a:t>
            </a:r>
            <a:endParaRPr lang="en-GB" sz="2400" dirty="0"/>
          </a:p>
        </p:txBody>
      </p:sp>
    </p:spTree>
    <p:extLst>
      <p:ext uri="{BB962C8B-B14F-4D97-AF65-F5344CB8AC3E}">
        <p14:creationId xmlns:p14="http://schemas.microsoft.com/office/powerpoint/2010/main" val="872857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738A55-8EBA-48E4-B614-01E2318C4BA7}"/>
              </a:ext>
            </a:extLst>
          </p:cNvPr>
          <p:cNvSpPr>
            <a:spLocks noGrp="1"/>
          </p:cNvSpPr>
          <p:nvPr>
            <p:ph idx="1"/>
          </p:nvPr>
        </p:nvSpPr>
        <p:spPr>
          <a:xfrm>
            <a:off x="508484" y="476672"/>
            <a:ext cx="11175032" cy="5472608"/>
          </a:xfrm>
        </p:spPr>
        <p:txBody>
          <a:bodyPr>
            <a:noAutofit/>
          </a:bodyPr>
          <a:lstStyle/>
          <a:p>
            <a:pPr marL="118872" indent="0">
              <a:buNone/>
            </a:pPr>
            <a:r>
              <a:rPr lang="en-GB" sz="2200" dirty="0">
                <a:solidFill>
                  <a:schemeClr val="bg1"/>
                </a:solidFill>
              </a:rPr>
              <a:t>“</a:t>
            </a:r>
            <a:r>
              <a:rPr lang="en-GB" sz="2100" dirty="0">
                <a:solidFill>
                  <a:schemeClr val="accent2">
                    <a:lumMod val="20000"/>
                    <a:lumOff val="80000"/>
                  </a:schemeClr>
                </a:solidFill>
              </a:rPr>
              <a:t>It’s rather silly how the Northerners will pay foreigners twice more rather than hire a Southerner</a:t>
            </a:r>
            <a:r>
              <a:rPr lang="en-GB" sz="2100" dirty="0">
                <a:solidFill>
                  <a:schemeClr val="bg1"/>
                </a:solidFill>
              </a:rPr>
              <a:t>. But there’s quite a bit of money to be made there. Nigel’s just rung to tell me about his friend, John, a ghastly Scot. Anyway, John’s a charter pilot and has made a small fortune flying Igbo people to safety these past few days. He said hundreds were killed in Zaria alone.” </a:t>
            </a:r>
          </a:p>
          <a:p>
            <a:pPr marL="118872" indent="0">
              <a:buNone/>
            </a:pPr>
            <a:endParaRPr lang="en-GB" sz="800" dirty="0">
              <a:solidFill>
                <a:schemeClr val="bg1"/>
              </a:solidFill>
            </a:endParaRPr>
          </a:p>
          <a:p>
            <a:pPr marL="118872" indent="0">
              <a:buNone/>
            </a:pPr>
            <a:r>
              <a:rPr lang="en-GB" sz="2100" dirty="0">
                <a:solidFill>
                  <a:schemeClr val="bg1"/>
                </a:solidFill>
              </a:rPr>
              <a:t>Richard felt as if his body was gearing up to do something, to shiver, to collapse. “You know what’s happening there, then?” </a:t>
            </a:r>
          </a:p>
          <a:p>
            <a:pPr marL="118872" indent="0">
              <a:buNone/>
            </a:pPr>
            <a:endParaRPr lang="en-GB" sz="800" dirty="0">
              <a:solidFill>
                <a:schemeClr val="bg1"/>
              </a:solidFill>
            </a:endParaRPr>
          </a:p>
          <a:p>
            <a:pPr marL="118872" indent="0">
              <a:buNone/>
            </a:pPr>
            <a:r>
              <a:rPr lang="en-GB" sz="2100" dirty="0">
                <a:solidFill>
                  <a:schemeClr val="bg1"/>
                </a:solidFill>
              </a:rPr>
              <a:t>“Of course I do. I just hope it doesn’t spread to Lagos. One really can’t predict these things.”</a:t>
            </a:r>
          </a:p>
          <a:p>
            <a:pPr marL="118872" indent="0">
              <a:buNone/>
            </a:pPr>
            <a:r>
              <a:rPr lang="en-GB" sz="2100" dirty="0">
                <a:solidFill>
                  <a:schemeClr val="bg1"/>
                </a:solidFill>
              </a:rPr>
              <a:t>Susan downed her drink in a gulp. He noticed the ashen tone of her skin, the tiny beads of sweat above her lip. </a:t>
            </a:r>
            <a:r>
              <a:rPr lang="en-GB" sz="2100" dirty="0">
                <a:solidFill>
                  <a:schemeClr val="accent2">
                    <a:lumMod val="20000"/>
                    <a:lumOff val="80000"/>
                  </a:schemeClr>
                </a:solidFill>
              </a:rPr>
              <a:t>“There are lots and lots of Igbo people here—well, they are everywhere really, aren’t they? Not that they didn’t have it coming to them, when you think about it, with their being so clannish and uppity and controlling the markets. Very Jewish, really. And to think they are relatively uncivilized; one couldn’t compare them to the Yoruba, for example, who have had contact with Europeans on the coast for years.</a:t>
            </a:r>
            <a:r>
              <a:rPr lang="en-GB" sz="2100" dirty="0">
                <a:solidFill>
                  <a:schemeClr val="bg1"/>
                </a:solidFill>
              </a:rPr>
              <a:t> I remember somebody telling me when I first came to be careful about hiring an Igbo houseboy because, before I knew it, he would own my house and the land</a:t>
            </a:r>
          </a:p>
        </p:txBody>
      </p:sp>
      <p:sp>
        <p:nvSpPr>
          <p:cNvPr id="5" name="TextBox 4">
            <a:extLst>
              <a:ext uri="{FF2B5EF4-FFF2-40B4-BE49-F238E27FC236}">
                <a16:creationId xmlns:a16="http://schemas.microsoft.com/office/drawing/2014/main" id="{BE0BA3A5-AB71-474A-9577-F1083152C3EC}"/>
              </a:ext>
            </a:extLst>
          </p:cNvPr>
          <p:cNvSpPr txBox="1"/>
          <p:nvPr/>
        </p:nvSpPr>
        <p:spPr>
          <a:xfrm>
            <a:off x="6744072" y="6181273"/>
            <a:ext cx="5328592" cy="400110"/>
          </a:xfrm>
          <a:prstGeom prst="rect">
            <a:avLst/>
          </a:prstGeom>
          <a:noFill/>
        </p:spPr>
        <p:txBody>
          <a:bodyPr wrap="square">
            <a:spAutoFit/>
          </a:bodyPr>
          <a:lstStyle/>
          <a:p>
            <a:r>
              <a:rPr lang="en-GB" sz="2000" dirty="0">
                <a:solidFill>
                  <a:srgbClr val="FFC000"/>
                </a:solidFill>
                <a:latin typeface="+mj-lt"/>
              </a:rPr>
              <a:t>European views: the way to hell 1</a:t>
            </a:r>
          </a:p>
        </p:txBody>
      </p:sp>
    </p:spTree>
    <p:extLst>
      <p:ext uri="{BB962C8B-B14F-4D97-AF65-F5344CB8AC3E}">
        <p14:creationId xmlns:p14="http://schemas.microsoft.com/office/powerpoint/2010/main" val="4275123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858A1F-0520-46FA-9D74-0D956FA3AA58}"/>
              </a:ext>
            </a:extLst>
          </p:cNvPr>
          <p:cNvSpPr>
            <a:spLocks noGrp="1"/>
          </p:cNvSpPr>
          <p:nvPr>
            <p:ph idx="1"/>
          </p:nvPr>
        </p:nvSpPr>
        <p:spPr>
          <a:xfrm>
            <a:off x="263352" y="58316"/>
            <a:ext cx="11521280" cy="6741368"/>
          </a:xfrm>
        </p:spPr>
        <p:txBody>
          <a:bodyPr>
            <a:normAutofit fontScale="85000" lnSpcReduction="10000"/>
          </a:bodyPr>
          <a:lstStyle/>
          <a:p>
            <a:pPr marL="118872" indent="0">
              <a:lnSpc>
                <a:spcPct val="120000"/>
              </a:lnSpc>
              <a:spcAft>
                <a:spcPts val="1000"/>
              </a:spcAft>
              <a:buNone/>
            </a:pPr>
            <a:r>
              <a:rPr lang="en-GB" sz="2000" dirty="0">
                <a:solidFill>
                  <a:schemeClr val="bg1"/>
                </a:solidFill>
              </a:rPr>
              <a:t>“</a:t>
            </a:r>
            <a:r>
              <a:rPr lang="en-GB" sz="2100" u="sng" dirty="0">
                <a:solidFill>
                  <a:schemeClr val="bg1"/>
                </a:solidFill>
              </a:rPr>
              <a:t>Ancient tribal hatreds</a:t>
            </a:r>
            <a:r>
              <a:rPr lang="en-GB" sz="2100" dirty="0">
                <a:solidFill>
                  <a:schemeClr val="bg1"/>
                </a:solidFill>
              </a:rPr>
              <a:t>,” the </a:t>
            </a:r>
            <a:r>
              <a:rPr lang="en-GB" sz="2100" i="1" dirty="0">
                <a:solidFill>
                  <a:schemeClr val="bg1"/>
                </a:solidFill>
              </a:rPr>
              <a:t>Herald</a:t>
            </a:r>
            <a:r>
              <a:rPr lang="en-GB" sz="2100" dirty="0">
                <a:solidFill>
                  <a:schemeClr val="bg1"/>
                </a:solidFill>
              </a:rPr>
              <a:t> wrote, was the reason for the massacres. </a:t>
            </a:r>
            <a:r>
              <a:rPr lang="en-GB" sz="2100" i="1" dirty="0">
                <a:solidFill>
                  <a:schemeClr val="accent2">
                    <a:lumMod val="20000"/>
                    <a:lumOff val="80000"/>
                  </a:schemeClr>
                </a:solidFill>
              </a:rPr>
              <a:t>Time</a:t>
            </a:r>
            <a:r>
              <a:rPr lang="en-GB" sz="2100" dirty="0">
                <a:solidFill>
                  <a:schemeClr val="accent2">
                    <a:lumMod val="20000"/>
                    <a:lumOff val="80000"/>
                  </a:schemeClr>
                </a:solidFill>
              </a:rPr>
              <a:t> magazine titled its piece man must whack, an expression printed on a Nigerian lorry,</a:t>
            </a:r>
            <a:r>
              <a:rPr lang="en-GB" sz="2100" dirty="0">
                <a:solidFill>
                  <a:schemeClr val="bg1"/>
                </a:solidFill>
              </a:rPr>
              <a:t> but the writer had taken </a:t>
            </a:r>
            <a:r>
              <a:rPr lang="en-GB" sz="2100" i="1" dirty="0">
                <a:solidFill>
                  <a:schemeClr val="bg1"/>
                </a:solidFill>
              </a:rPr>
              <a:t>whack</a:t>
            </a:r>
            <a:r>
              <a:rPr lang="en-GB" sz="2100" dirty="0">
                <a:solidFill>
                  <a:schemeClr val="bg1"/>
                </a:solidFill>
              </a:rPr>
              <a:t> literally and gone on to explain that </a:t>
            </a:r>
            <a:r>
              <a:rPr lang="en-GB" sz="2100" dirty="0">
                <a:solidFill>
                  <a:schemeClr val="accent2">
                    <a:lumMod val="20000"/>
                    <a:lumOff val="80000"/>
                  </a:schemeClr>
                </a:solidFill>
              </a:rPr>
              <a:t>Nigerians were so naturally prone to violence that they even wrote about the necessity of it on their passenger lorries. </a:t>
            </a:r>
            <a:r>
              <a:rPr lang="en-GB" sz="2100" dirty="0">
                <a:solidFill>
                  <a:schemeClr val="bg1"/>
                </a:solidFill>
              </a:rPr>
              <a:t>Richard sent a terse letter off to </a:t>
            </a:r>
            <a:r>
              <a:rPr lang="en-GB" sz="2100" i="1" dirty="0">
                <a:solidFill>
                  <a:schemeClr val="bg1"/>
                </a:solidFill>
              </a:rPr>
              <a:t>Time</a:t>
            </a:r>
            <a:r>
              <a:rPr lang="en-GB" sz="2100" dirty="0">
                <a:solidFill>
                  <a:schemeClr val="bg1"/>
                </a:solidFill>
              </a:rPr>
              <a:t>. In </a:t>
            </a:r>
            <a:r>
              <a:rPr lang="en-GB" sz="2100" dirty="0">
                <a:solidFill>
                  <a:schemeClr val="accent2">
                    <a:lumMod val="20000"/>
                    <a:lumOff val="80000"/>
                  </a:schemeClr>
                </a:solidFill>
              </a:rPr>
              <a:t>Nigerian Pidgin English, he wrote, </a:t>
            </a:r>
            <a:r>
              <a:rPr lang="en-GB" sz="2100" i="1" dirty="0">
                <a:solidFill>
                  <a:schemeClr val="accent2">
                    <a:lumMod val="20000"/>
                    <a:lumOff val="80000"/>
                  </a:schemeClr>
                </a:solidFill>
              </a:rPr>
              <a:t>whack</a:t>
            </a:r>
            <a:r>
              <a:rPr lang="en-GB" sz="2100" dirty="0">
                <a:solidFill>
                  <a:schemeClr val="accent2">
                    <a:lumMod val="20000"/>
                    <a:lumOff val="80000"/>
                  </a:schemeClr>
                </a:solidFill>
              </a:rPr>
              <a:t> meant </a:t>
            </a:r>
            <a:r>
              <a:rPr lang="en-GB" sz="2100" i="1" dirty="0">
                <a:solidFill>
                  <a:schemeClr val="accent2">
                    <a:lumMod val="20000"/>
                    <a:lumOff val="80000"/>
                  </a:schemeClr>
                </a:solidFill>
              </a:rPr>
              <a:t>eat</a:t>
            </a:r>
            <a:r>
              <a:rPr lang="en-GB" sz="2100" dirty="0">
                <a:solidFill>
                  <a:schemeClr val="accent2">
                    <a:lumMod val="20000"/>
                    <a:lumOff val="80000"/>
                  </a:schemeClr>
                </a:solidFill>
              </a:rPr>
              <a:t>. </a:t>
            </a:r>
            <a:r>
              <a:rPr lang="en-GB" sz="2100" dirty="0">
                <a:solidFill>
                  <a:schemeClr val="bg1"/>
                </a:solidFill>
              </a:rPr>
              <a:t>… Richard began to write a long article about the massacres. …. about the refugee problem, a result of the massacres, about the traders who fled their markets in the North, university lecturers who left their campuses, civil servants who fled their jobs in the ministries. He struggled over the closing paragraph. </a:t>
            </a:r>
          </a:p>
          <a:p>
            <a:pPr marL="90488" lvl="1" indent="0">
              <a:lnSpc>
                <a:spcPct val="120000"/>
              </a:lnSpc>
              <a:spcBef>
                <a:spcPts val="0"/>
              </a:spcBef>
              <a:spcAft>
                <a:spcPts val="1000"/>
              </a:spcAft>
              <a:buNone/>
            </a:pPr>
            <a:r>
              <a:rPr lang="en-GB" sz="2000" i="1" dirty="0">
                <a:solidFill>
                  <a:schemeClr val="bg1"/>
                </a:solidFill>
              </a:rPr>
              <a:t>It is imperative to remember that </a:t>
            </a:r>
            <a:r>
              <a:rPr lang="en-GB" sz="2000" i="1" dirty="0">
                <a:solidFill>
                  <a:schemeClr val="accent2">
                    <a:lumMod val="20000"/>
                    <a:lumOff val="80000"/>
                  </a:schemeClr>
                </a:solidFill>
              </a:rPr>
              <a:t>the first time the Igbo people were massacred, albeit on a much smaller scale than what has recently occurred, was in 1945. That carnage was precipitated by the British colonial government when it blamed the Igbo people for the national strike, banned Igbo-published newspapers, and generally encouraged anti-Igbo sentiment</a:t>
            </a:r>
            <a:r>
              <a:rPr lang="en-GB" sz="2000" i="1" dirty="0">
                <a:solidFill>
                  <a:schemeClr val="bg1"/>
                </a:solidFill>
              </a:rPr>
              <a:t>. The notion of the recent killings being the product of “age-old” hatred is therefore misleading. The tribes of the North and the South have long had contact, at least as far back as the ninth century, as some of the magnificent beads discovered at the historic Igbo-</a:t>
            </a:r>
            <a:r>
              <a:rPr lang="en-GB" sz="2000" i="1" dirty="0" err="1">
                <a:solidFill>
                  <a:schemeClr val="bg1"/>
                </a:solidFill>
              </a:rPr>
              <a:t>Ukwu</a:t>
            </a:r>
            <a:r>
              <a:rPr lang="en-GB" sz="2000" i="1" dirty="0">
                <a:solidFill>
                  <a:schemeClr val="bg1"/>
                </a:solidFill>
              </a:rPr>
              <a:t> site attest. No doubt these groups also fought wars and slave-raided each other, but they did not massacre in this manner. </a:t>
            </a:r>
            <a:r>
              <a:rPr lang="en-GB" sz="2000" i="1" dirty="0">
                <a:solidFill>
                  <a:schemeClr val="accent2">
                    <a:lumMod val="20000"/>
                    <a:lumOff val="80000"/>
                  </a:schemeClr>
                </a:solidFill>
              </a:rPr>
              <a:t>If this is hatred, then it is very young. It has been caused, simply, by the informal divide-and-rule policies of the British colonial exercise. </a:t>
            </a:r>
            <a:r>
              <a:rPr lang="en-GB" sz="2000" i="1" dirty="0">
                <a:solidFill>
                  <a:schemeClr val="bg1"/>
                </a:solidFill>
              </a:rPr>
              <a:t>These policies manipulated the differences between the tribes and ensured that unity would not exist, thereby making the easy governance of such a large country practicable. </a:t>
            </a:r>
          </a:p>
          <a:p>
            <a:pPr marL="118872" indent="0">
              <a:lnSpc>
                <a:spcPct val="120000"/>
              </a:lnSpc>
              <a:spcAft>
                <a:spcPts val="400"/>
              </a:spcAft>
              <a:buNone/>
            </a:pPr>
            <a:r>
              <a:rPr lang="en-GB" sz="2100" dirty="0">
                <a:solidFill>
                  <a:schemeClr val="bg1"/>
                </a:solidFill>
              </a:rPr>
              <a:t>…He sent it off to the </a:t>
            </a:r>
            <a:r>
              <a:rPr lang="en-GB" sz="2100" i="1" dirty="0">
                <a:solidFill>
                  <a:schemeClr val="bg1"/>
                </a:solidFill>
              </a:rPr>
              <a:t>Herald</a:t>
            </a:r>
            <a:r>
              <a:rPr lang="en-GB" sz="2100" dirty="0">
                <a:solidFill>
                  <a:schemeClr val="bg1"/>
                </a:solidFill>
              </a:rPr>
              <a:t>. When he got a response two weeks later, he ripped the letter up after reading it. The international press was simply saturated with stories of violence from Africa, and </a:t>
            </a:r>
            <a:r>
              <a:rPr lang="en-GB" sz="2100" dirty="0">
                <a:solidFill>
                  <a:schemeClr val="accent2">
                    <a:lumMod val="20000"/>
                    <a:lumOff val="80000"/>
                  </a:schemeClr>
                </a:solidFill>
              </a:rPr>
              <a:t>this one was particularly bland and pedantic</a:t>
            </a:r>
            <a:r>
              <a:rPr lang="en-GB" sz="2100" dirty="0">
                <a:solidFill>
                  <a:schemeClr val="bg1"/>
                </a:solidFill>
              </a:rPr>
              <a:t>, the deputy editor wrote, but </a:t>
            </a:r>
            <a:r>
              <a:rPr lang="en-GB" sz="2100" dirty="0">
                <a:solidFill>
                  <a:schemeClr val="accent2">
                    <a:lumMod val="20000"/>
                    <a:lumOff val="80000"/>
                  </a:schemeClr>
                </a:solidFill>
              </a:rPr>
              <a:t>perhaps Richard could do a piece on the human angle? Did they mutter any </a:t>
            </a:r>
            <a:r>
              <a:rPr lang="en-GB" sz="2100" u="sng" dirty="0">
                <a:solidFill>
                  <a:schemeClr val="accent2">
                    <a:lumMod val="20000"/>
                    <a:lumOff val="80000"/>
                  </a:schemeClr>
                </a:solidFill>
              </a:rPr>
              <a:t>tribal incantations </a:t>
            </a:r>
            <a:r>
              <a:rPr lang="en-GB" sz="2100" dirty="0">
                <a:solidFill>
                  <a:schemeClr val="accent2">
                    <a:lumMod val="20000"/>
                    <a:lumOff val="80000"/>
                  </a:schemeClr>
                </a:solidFill>
              </a:rPr>
              <a:t>while they did the killings, for example? Did they eat body parts like they did in the Congo? Was there a way of trying truly to understand the minds of </a:t>
            </a:r>
            <a:r>
              <a:rPr lang="en-GB" sz="2100" u="sng" dirty="0">
                <a:solidFill>
                  <a:schemeClr val="accent2">
                    <a:lumMod val="20000"/>
                    <a:lumOff val="80000"/>
                  </a:schemeClr>
                </a:solidFill>
              </a:rPr>
              <a:t>these people</a:t>
            </a:r>
            <a:r>
              <a:rPr lang="en-GB" sz="2100" dirty="0">
                <a:solidFill>
                  <a:schemeClr val="accent2">
                    <a:lumMod val="20000"/>
                    <a:lumOff val="80000"/>
                  </a:schemeClr>
                </a:solidFill>
              </a:rPr>
              <a:t>? </a:t>
            </a:r>
          </a:p>
        </p:txBody>
      </p:sp>
      <p:sp>
        <p:nvSpPr>
          <p:cNvPr id="2" name="TextBox 1">
            <a:extLst>
              <a:ext uri="{FF2B5EF4-FFF2-40B4-BE49-F238E27FC236}">
                <a16:creationId xmlns:a16="http://schemas.microsoft.com/office/drawing/2014/main" id="{FAE972EA-68EE-4167-AE72-6B4ACC45BCA6}"/>
              </a:ext>
            </a:extLst>
          </p:cNvPr>
          <p:cNvSpPr txBox="1"/>
          <p:nvPr/>
        </p:nvSpPr>
        <p:spPr>
          <a:xfrm>
            <a:off x="6384032" y="4725144"/>
            <a:ext cx="5544616" cy="400110"/>
          </a:xfrm>
          <a:prstGeom prst="rect">
            <a:avLst/>
          </a:prstGeom>
          <a:noFill/>
        </p:spPr>
        <p:txBody>
          <a:bodyPr wrap="square">
            <a:spAutoFit/>
          </a:bodyPr>
          <a:lstStyle/>
          <a:p>
            <a:r>
              <a:rPr lang="en-GB" sz="2000" dirty="0">
                <a:solidFill>
                  <a:srgbClr val="FFC000"/>
                </a:solidFill>
                <a:latin typeface="+mj-lt"/>
              </a:rPr>
              <a:t>the way to hell: seen from outside 2</a:t>
            </a:r>
          </a:p>
        </p:txBody>
      </p:sp>
    </p:spTree>
    <p:extLst>
      <p:ext uri="{BB962C8B-B14F-4D97-AF65-F5344CB8AC3E}">
        <p14:creationId xmlns:p14="http://schemas.microsoft.com/office/powerpoint/2010/main" val="28252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83153B-A4EB-4850-A2A4-5EE6D9F9B427}"/>
              </a:ext>
            </a:extLst>
          </p:cNvPr>
          <p:cNvSpPr>
            <a:spLocks noGrp="1"/>
          </p:cNvSpPr>
          <p:nvPr>
            <p:ph idx="1"/>
          </p:nvPr>
        </p:nvSpPr>
        <p:spPr>
          <a:xfrm>
            <a:off x="6102434" y="6101802"/>
            <a:ext cx="5178142" cy="585288"/>
          </a:xfrm>
        </p:spPr>
        <p:txBody>
          <a:bodyPr/>
          <a:lstStyle/>
          <a:p>
            <a:pPr marL="118872" indent="0">
              <a:buNone/>
            </a:pPr>
            <a:r>
              <a:rPr lang="en-GB" sz="1800" dirty="0">
                <a:solidFill>
                  <a:schemeClr val="bg1"/>
                </a:solidFill>
              </a:rPr>
              <a:t>Philip Gross, </a:t>
            </a:r>
            <a:r>
              <a:rPr lang="en-GB" sz="1800" i="1" dirty="0">
                <a:solidFill>
                  <a:schemeClr val="bg1"/>
                </a:solidFill>
              </a:rPr>
              <a:t>The Egg of Zero, </a:t>
            </a:r>
            <a:r>
              <a:rPr lang="en-GB" sz="1800" dirty="0" err="1">
                <a:solidFill>
                  <a:schemeClr val="bg1"/>
                </a:solidFill>
              </a:rPr>
              <a:t>Bloodaxe</a:t>
            </a:r>
            <a:r>
              <a:rPr lang="en-GB" sz="1800" dirty="0">
                <a:solidFill>
                  <a:schemeClr val="bg1"/>
                </a:solidFill>
              </a:rPr>
              <a:t>, 2006</a:t>
            </a:r>
          </a:p>
          <a:p>
            <a:endParaRPr lang="en-GB" dirty="0"/>
          </a:p>
        </p:txBody>
      </p:sp>
      <p:pic>
        <p:nvPicPr>
          <p:cNvPr id="5" name="Picture 4" descr="Text, letter&#10;&#10;Description automatically generated">
            <a:extLst>
              <a:ext uri="{FF2B5EF4-FFF2-40B4-BE49-F238E27FC236}">
                <a16:creationId xmlns:a16="http://schemas.microsoft.com/office/drawing/2014/main" id="{85F5B59D-BD08-491D-B6E3-B97790843980}"/>
              </a:ext>
            </a:extLst>
          </p:cNvPr>
          <p:cNvPicPr>
            <a:picLocks noChangeAspect="1"/>
          </p:cNvPicPr>
          <p:nvPr/>
        </p:nvPicPr>
        <p:blipFill rotWithShape="1">
          <a:blip r:embed="rId2" cstate="print">
            <a:duotone>
              <a:prstClr val="black"/>
              <a:schemeClr val="tx2">
                <a:tint val="45000"/>
                <a:satMod val="400000"/>
              </a:schemeClr>
            </a:duotone>
            <a:extLst>
              <a:ext uri="{BEBA8EAE-BF5A-486C-A8C5-ECC9F3942E4B}">
                <a14:imgProps xmlns:a14="http://schemas.microsoft.com/office/drawing/2010/main">
                  <a14:imgLayer r:embed="rId3">
                    <a14:imgEffect>
                      <a14:sharpenSoften amount="25000"/>
                    </a14:imgEffect>
                    <a14:imgEffect>
                      <a14:colorTemperature colorTemp="4700"/>
                    </a14:imgEffect>
                    <a14:imgEffect>
                      <a14:saturation sat="400000"/>
                    </a14:imgEffect>
                    <a14:imgEffect>
                      <a14:brightnessContrast bright="-20000" contrast="20000"/>
                    </a14:imgEffect>
                  </a14:imgLayer>
                </a14:imgProps>
              </a:ext>
              <a:ext uri="{28A0092B-C50C-407E-A947-70E740481C1C}">
                <a14:useLocalDpi xmlns:a14="http://schemas.microsoft.com/office/drawing/2010/main" val="0"/>
              </a:ext>
            </a:extLst>
          </a:blip>
          <a:srcRect/>
          <a:stretch/>
        </p:blipFill>
        <p:spPr>
          <a:xfrm>
            <a:off x="263352" y="463553"/>
            <a:ext cx="4571721" cy="5930893"/>
          </a:xfrm>
          <a:prstGeom prst="rect">
            <a:avLst/>
          </a:prstGeom>
        </p:spPr>
      </p:pic>
      <p:sp>
        <p:nvSpPr>
          <p:cNvPr id="7" name="TextBox 6">
            <a:extLst>
              <a:ext uri="{FF2B5EF4-FFF2-40B4-BE49-F238E27FC236}">
                <a16:creationId xmlns:a16="http://schemas.microsoft.com/office/drawing/2014/main" id="{C99EB993-50FB-4C64-8CAE-93DB93AFC2F7}"/>
              </a:ext>
            </a:extLst>
          </p:cNvPr>
          <p:cNvSpPr txBox="1"/>
          <p:nvPr/>
        </p:nvSpPr>
        <p:spPr>
          <a:xfrm>
            <a:off x="6096000" y="201943"/>
            <a:ext cx="5904656" cy="523220"/>
          </a:xfrm>
          <a:prstGeom prst="rect">
            <a:avLst/>
          </a:prstGeom>
          <a:noFill/>
        </p:spPr>
        <p:txBody>
          <a:bodyPr wrap="square">
            <a:spAutoFit/>
          </a:bodyPr>
          <a:lstStyle/>
          <a:p>
            <a:pPr marL="118872" indent="0">
              <a:buNone/>
            </a:pPr>
            <a:r>
              <a:rPr lang="en-GB" sz="2400" dirty="0">
                <a:solidFill>
                  <a:schemeClr val="bg1"/>
                </a:solidFill>
                <a:latin typeface="+mj-lt"/>
              </a:rPr>
              <a:t>Ethnic cleansing in the Balkans</a:t>
            </a:r>
            <a:r>
              <a:rPr lang="en-GB" sz="2800" dirty="0">
                <a:latin typeface="+mj-lt"/>
              </a:rPr>
              <a:t>- </a:t>
            </a:r>
          </a:p>
        </p:txBody>
      </p:sp>
      <p:pic>
        <p:nvPicPr>
          <p:cNvPr id="9" name="Picture 8" descr="Text, letter&#10;&#10;Description automatically generated">
            <a:extLst>
              <a:ext uri="{FF2B5EF4-FFF2-40B4-BE49-F238E27FC236}">
                <a16:creationId xmlns:a16="http://schemas.microsoft.com/office/drawing/2014/main" id="{0C9489D6-6400-40C5-932A-FA6936819F22}"/>
              </a:ext>
            </a:extLst>
          </p:cNvPr>
          <p:cNvPicPr>
            <a:picLocks noChangeAspect="1"/>
          </p:cNvPicPr>
          <p:nvPr/>
        </p:nvPicPr>
        <p:blipFill rotWithShape="1">
          <a:blip r:embed="rId4" cstate="print">
            <a:duotone>
              <a:prstClr val="black"/>
              <a:schemeClr val="tx2">
                <a:tint val="45000"/>
                <a:satMod val="400000"/>
              </a:schemeClr>
            </a:duotone>
            <a:extLst>
              <a:ext uri="{BEBA8EAE-BF5A-486C-A8C5-ECC9F3942E4B}">
                <a14:imgProps xmlns:a14="http://schemas.microsoft.com/office/drawing/2010/main">
                  <a14:imgLayer r:embed="rId5">
                    <a14:imgEffect>
                      <a14:sharpenSoften amount="25000"/>
                    </a14:imgEffect>
                    <a14:imgEffect>
                      <a14:colorTemperature colorTemp="4700"/>
                    </a14:imgEffect>
                    <a14:imgEffect>
                      <a14:saturation sat="400000"/>
                    </a14:imgEffect>
                    <a14:imgEffect>
                      <a14:brightnessContrast bright="-20000" contrast="20000"/>
                    </a14:imgEffect>
                  </a14:imgLayer>
                </a14:imgProps>
              </a:ext>
              <a:ext uri="{28A0092B-C50C-407E-A947-70E740481C1C}">
                <a14:useLocalDpi xmlns:a14="http://schemas.microsoft.com/office/drawing/2010/main" val="0"/>
              </a:ext>
            </a:extLst>
          </a:blip>
          <a:srcRect l="5857" t="57811" r="26680" b="489"/>
          <a:stretch/>
        </p:blipFill>
        <p:spPr>
          <a:xfrm>
            <a:off x="5591945" y="1277929"/>
            <a:ext cx="4968552" cy="4248472"/>
          </a:xfrm>
          <a:prstGeom prst="rect">
            <a:avLst/>
          </a:prstGeom>
        </p:spPr>
      </p:pic>
    </p:spTree>
    <p:extLst>
      <p:ext uri="{BB962C8B-B14F-4D97-AF65-F5344CB8AC3E}">
        <p14:creationId xmlns:p14="http://schemas.microsoft.com/office/powerpoint/2010/main" val="42795363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5BBFC4-C75D-4996-BF1C-43BFC2F9D2AF}"/>
              </a:ext>
            </a:extLst>
          </p:cNvPr>
          <p:cNvSpPr>
            <a:spLocks noGrp="1"/>
          </p:cNvSpPr>
          <p:nvPr>
            <p:ph idx="1"/>
          </p:nvPr>
        </p:nvSpPr>
        <p:spPr>
          <a:xfrm>
            <a:off x="479376" y="2204864"/>
            <a:ext cx="10972800" cy="1368152"/>
          </a:xfrm>
        </p:spPr>
        <p:txBody>
          <a:bodyPr/>
          <a:lstStyle/>
          <a:p>
            <a:pPr marL="118872" indent="0" algn="ctr">
              <a:buNone/>
            </a:pPr>
            <a:r>
              <a:rPr lang="en-GB" dirty="0">
                <a:solidFill>
                  <a:schemeClr val="bg1"/>
                </a:solidFill>
                <a:latin typeface="+mj-lt"/>
              </a:rPr>
              <a:t>Final discussions</a:t>
            </a:r>
          </a:p>
        </p:txBody>
      </p:sp>
    </p:spTree>
    <p:extLst>
      <p:ext uri="{BB962C8B-B14F-4D97-AF65-F5344CB8AC3E}">
        <p14:creationId xmlns:p14="http://schemas.microsoft.com/office/powerpoint/2010/main" val="17040171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ustom 2">
      <a:majorFont>
        <a:latin typeface="Felix Titling"/>
        <a:ea typeface=""/>
        <a:cs typeface=""/>
      </a:majorFont>
      <a:minorFont>
        <a:latin typeface="Palatino Linotype"/>
        <a:ea typeface=""/>
        <a:cs typeface=""/>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3678</TotalTime>
  <Words>5092</Words>
  <Application>Microsoft Office PowerPoint</Application>
  <PresentationFormat>Widescreen</PresentationFormat>
  <Paragraphs>137</Paragraphs>
  <Slides>28</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Calibri</vt:lpstr>
      <vt:lpstr>Felix Titling</vt:lpstr>
      <vt:lpstr>Palatino Linotype</vt:lpstr>
      <vt:lpstr>Wingdings</vt:lpstr>
      <vt:lpstr>Wingdings 2</vt:lpstr>
      <vt:lpstr>Wingdings 3</vt:lpstr>
      <vt:lpstr>Module</vt:lpstr>
      <vt:lpstr>‘Pathways to Evil': Genocide - History, Theory, and Denial (HPHP4009) (Creative Writing &amp; Literature )</vt:lpstr>
      <vt:lpstr>Anfal </vt:lpstr>
      <vt:lpstr>PowerPoint Presentation</vt:lpstr>
      <vt:lpstr>PowerPoint Presentation</vt:lpstr>
      <vt:lpstr>The purpose of Writing the holocaust Elie Wiesel , Night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development of an allergic response – one without thought</vt:lpstr>
      <vt:lpstr>PowerPoint Presentation</vt:lpstr>
      <vt:lpstr>distortions feeding racism: a case study of Plastic rice 1</vt:lpstr>
      <vt:lpstr>distortions feeding racism:  where does the Plastic rice story come from?</vt:lpstr>
      <vt:lpstr>manipulated media : generating emotional reactions</vt:lpstr>
      <vt:lpstr>PowerPoint Presentation</vt:lpstr>
      <vt:lpstr>From scare stories to scare politics: The case of the “Chinese virus”</vt:lpstr>
      <vt:lpstr>PowerPoint Presentation</vt:lpstr>
      <vt:lpstr>PowerPoint Presentation</vt:lpstr>
      <vt:lpstr>Biafra</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CSEN 4011:WAYS OF READING</dc:title>
  <dc:creator>sh095</dc:creator>
  <cp:lastModifiedBy>Jeni Williams</cp:lastModifiedBy>
  <cp:revision>157</cp:revision>
  <dcterms:created xsi:type="dcterms:W3CDTF">2013-10-15T14:59:08Z</dcterms:created>
  <dcterms:modified xsi:type="dcterms:W3CDTF">2020-10-06T16:00:28Z</dcterms:modified>
</cp:coreProperties>
</file>