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972" autoAdjust="0"/>
    <p:restoredTop sz="94660"/>
  </p:normalViewPr>
  <p:slideViewPr>
    <p:cSldViewPr snapToGrid="0">
      <p:cViewPr varScale="1">
        <p:scale>
          <a:sx n="21" d="100"/>
          <a:sy n="21" d="100"/>
        </p:scale>
        <p:origin x="9" y="108"/>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1/16/2019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1/16/2019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1/16/2019</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snapcymru.org/" TargetMode="External"/><Relationship Id="rId2" Type="http://schemas.openxmlformats.org/officeDocument/2006/relationships/hyperlink" Target="http://www.hcbgroup.com/" TargetMode="External"/><Relationship Id="rId1" Type="http://schemas.openxmlformats.org/officeDocument/2006/relationships/slideLayout" Target="../slideLayouts/slideLayout1.xml"/><Relationship Id="rId4" Type="http://schemas.openxmlformats.org/officeDocument/2006/relationships/hyperlink" Target="http://www.snapcymru.org/wp-content/uploads/2014/09/IDP-Bookle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Changes to ALN legislation</a:t>
            </a:r>
            <a:endParaRPr lang="en-US" dirty="0"/>
          </a:p>
        </p:txBody>
      </p:sp>
      <p:sp>
        <p:nvSpPr>
          <p:cNvPr id="23" name="Text Placeholder 22"/>
          <p:cNvSpPr>
            <a:spLocks noGrp="1"/>
          </p:cNvSpPr>
          <p:nvPr>
            <p:ph type="body" sz="quarter" idx="36"/>
          </p:nvPr>
        </p:nvSpPr>
        <p:spPr/>
        <p:txBody>
          <a:bodyPr/>
          <a:lstStyle/>
          <a:p>
            <a:pPr algn="just"/>
            <a:r>
              <a:rPr lang="en-US" dirty="0"/>
              <a:t>1601302</a:t>
            </a:r>
          </a:p>
        </p:txBody>
      </p:sp>
      <p:sp>
        <p:nvSpPr>
          <p:cNvPr id="67" name="Text Placeholder 66"/>
          <p:cNvSpPr>
            <a:spLocks noGrp="1"/>
          </p:cNvSpPr>
          <p:nvPr>
            <p:ph type="body" sz="quarter" idx="13"/>
          </p:nvPr>
        </p:nvSpPr>
        <p:spPr>
          <a:xfrm>
            <a:off x="198785" y="5217540"/>
            <a:ext cx="14171747" cy="1354763"/>
          </a:xfrm>
        </p:spPr>
        <p:txBody>
          <a:bodyPr/>
          <a:lstStyle/>
          <a:p>
            <a:r>
              <a:rPr lang="en-US" dirty="0"/>
              <a:t>Introduction</a:t>
            </a:r>
          </a:p>
        </p:txBody>
      </p:sp>
      <p:sp>
        <p:nvSpPr>
          <p:cNvPr id="69" name="Text Placeholder 68"/>
          <p:cNvSpPr>
            <a:spLocks noGrp="1"/>
          </p:cNvSpPr>
          <p:nvPr>
            <p:ph type="body" sz="quarter" idx="39"/>
          </p:nvPr>
        </p:nvSpPr>
        <p:spPr>
          <a:xfrm>
            <a:off x="623264" y="6791853"/>
            <a:ext cx="13747268" cy="5461107"/>
          </a:xfrm>
        </p:spPr>
        <p:txBody>
          <a:bodyPr/>
          <a:lstStyle/>
          <a:p>
            <a:pPr algn="just">
              <a:lnSpc>
                <a:spcPct val="150000"/>
              </a:lnSpc>
            </a:pPr>
            <a:r>
              <a:rPr lang="en-US" sz="4000" dirty="0"/>
              <a:t>Although in Wales no changes have been finalized, they are in the process of being passed, all changes need to happen to promote care of children that have an ALN. This will allow individuals to have a clear understanding and knowledge of the importance of why changes need to be made. </a:t>
            </a:r>
          </a:p>
        </p:txBody>
      </p:sp>
      <p:sp>
        <p:nvSpPr>
          <p:cNvPr id="68" name="Text Placeholder 67"/>
          <p:cNvSpPr>
            <a:spLocks noGrp="1"/>
          </p:cNvSpPr>
          <p:nvPr>
            <p:ph type="body" sz="quarter" idx="37"/>
          </p:nvPr>
        </p:nvSpPr>
        <p:spPr>
          <a:xfrm>
            <a:off x="198784" y="12783580"/>
            <a:ext cx="14171747" cy="1173813"/>
          </a:xfrm>
        </p:spPr>
        <p:txBody>
          <a:bodyPr/>
          <a:lstStyle/>
          <a:p>
            <a:r>
              <a:rPr lang="en-GB" dirty="0"/>
              <a:t>What is it?</a:t>
            </a:r>
            <a:endParaRPr lang="en-US" dirty="0"/>
          </a:p>
        </p:txBody>
      </p:sp>
      <p:sp>
        <p:nvSpPr>
          <p:cNvPr id="11" name="Content Placeholder 10"/>
          <p:cNvSpPr>
            <a:spLocks noGrp="1"/>
          </p:cNvSpPr>
          <p:nvPr>
            <p:ph sz="quarter" idx="38"/>
          </p:nvPr>
        </p:nvSpPr>
        <p:spPr>
          <a:xfrm>
            <a:off x="327535" y="14415247"/>
            <a:ext cx="13914243" cy="6802118"/>
          </a:xfrm>
        </p:spPr>
        <p:txBody>
          <a:bodyPr>
            <a:normAutofit lnSpcReduction="10000"/>
          </a:bodyPr>
          <a:lstStyle/>
          <a:p>
            <a:pPr marL="0" indent="0" algn="just">
              <a:lnSpc>
                <a:spcPct val="150000"/>
              </a:lnSpc>
              <a:buNone/>
            </a:pPr>
            <a:r>
              <a:rPr lang="en-GB" sz="3600" dirty="0"/>
              <a:t>Having an ALN  is where children that have an additional learning need are supported by settings and agencies such as current ones like SENCO, each setting would be allocated a SENCO ensuring support to those who need it. </a:t>
            </a:r>
            <a:endParaRPr lang="en-US" sz="3600" dirty="0"/>
          </a:p>
          <a:p>
            <a:pPr marL="0" indent="0" algn="just">
              <a:lnSpc>
                <a:spcPct val="150000"/>
              </a:lnSpc>
              <a:buNone/>
            </a:pPr>
            <a:r>
              <a:rPr lang="en-US" sz="3600" dirty="0"/>
              <a:t>The Additional learning Needs and Education Tribunal (Wales) Act 2018, is following SEN to help SENCO put new changes and movements into practice. These changes will motion from SENCO to being called ALCO. </a:t>
            </a:r>
          </a:p>
        </p:txBody>
      </p:sp>
      <p:sp>
        <p:nvSpPr>
          <p:cNvPr id="9" name="Text Placeholder 8"/>
          <p:cNvSpPr>
            <a:spLocks noGrp="1"/>
          </p:cNvSpPr>
          <p:nvPr>
            <p:ph type="body" sz="quarter" idx="21"/>
          </p:nvPr>
        </p:nvSpPr>
        <p:spPr>
          <a:xfrm>
            <a:off x="14890268" y="5217540"/>
            <a:ext cx="13456132" cy="1280160"/>
          </a:xfrm>
        </p:spPr>
        <p:txBody>
          <a:bodyPr/>
          <a:lstStyle/>
          <a:p>
            <a:r>
              <a:rPr lang="en-US" dirty="0"/>
              <a:t>Influence and effects </a:t>
            </a:r>
          </a:p>
        </p:txBody>
      </p:sp>
      <p:sp>
        <p:nvSpPr>
          <p:cNvPr id="70" name="Text Placeholder 69"/>
          <p:cNvSpPr>
            <a:spLocks noGrp="1"/>
          </p:cNvSpPr>
          <p:nvPr>
            <p:ph type="body" sz="quarter" idx="40"/>
          </p:nvPr>
        </p:nvSpPr>
        <p:spPr>
          <a:xfrm>
            <a:off x="14646034" y="19998164"/>
            <a:ext cx="13373100" cy="1219200"/>
          </a:xfrm>
        </p:spPr>
        <p:txBody>
          <a:bodyPr/>
          <a:lstStyle/>
          <a:p>
            <a:r>
              <a:rPr lang="en-US" dirty="0"/>
              <a:t>Individual Development plans (IDP’s)</a:t>
            </a:r>
          </a:p>
        </p:txBody>
      </p:sp>
      <p:sp>
        <p:nvSpPr>
          <p:cNvPr id="18" name="Text Placeholder 17"/>
          <p:cNvSpPr>
            <a:spLocks noGrp="1"/>
          </p:cNvSpPr>
          <p:nvPr>
            <p:ph type="body" sz="quarter" idx="31"/>
          </p:nvPr>
        </p:nvSpPr>
        <p:spPr>
          <a:xfrm>
            <a:off x="29900880" y="5176541"/>
            <a:ext cx="13756174" cy="1219200"/>
          </a:xfrm>
        </p:spPr>
        <p:txBody>
          <a:bodyPr/>
          <a:lstStyle/>
          <a:p>
            <a:r>
              <a:rPr lang="en-US" dirty="0"/>
              <a:t>Conclusion</a:t>
            </a:r>
          </a:p>
        </p:txBody>
      </p:sp>
      <p:sp>
        <p:nvSpPr>
          <p:cNvPr id="27" name="Content Placeholder 26"/>
          <p:cNvSpPr>
            <a:spLocks noGrp="1"/>
          </p:cNvSpPr>
          <p:nvPr>
            <p:ph sz="quarter" idx="27"/>
          </p:nvPr>
        </p:nvSpPr>
        <p:spPr>
          <a:xfrm>
            <a:off x="14646034" y="6791853"/>
            <a:ext cx="14045630" cy="12975743"/>
          </a:xfrm>
        </p:spPr>
        <p:txBody>
          <a:bodyPr>
            <a:normAutofit lnSpcReduction="10000"/>
          </a:bodyPr>
          <a:lstStyle/>
          <a:p>
            <a:pPr marL="0" indent="0" algn="just">
              <a:lnSpc>
                <a:spcPct val="150000"/>
              </a:lnSpc>
              <a:buNone/>
            </a:pPr>
            <a:r>
              <a:rPr lang="en-GB" sz="3600" dirty="0"/>
              <a:t>Graduating response provided by the government is going in Wales. This would mean that every individual child would have an individual development plan, this plan would follow with the child through to the age of twenty five years not eighteen years. </a:t>
            </a:r>
          </a:p>
          <a:p>
            <a:pPr marL="0" indent="0" algn="just">
              <a:lnSpc>
                <a:spcPct val="150000"/>
              </a:lnSpc>
              <a:buNone/>
            </a:pPr>
            <a:endParaRPr lang="en-GB" sz="3600" dirty="0"/>
          </a:p>
          <a:p>
            <a:pPr marL="0" indent="0" algn="just">
              <a:lnSpc>
                <a:spcPct val="150000"/>
              </a:lnSpc>
              <a:buNone/>
            </a:pPr>
            <a:r>
              <a:rPr lang="en-GB" sz="3600" dirty="0"/>
              <a:t>The effects of an individual development plan would be that it would provide and further opportunities for children, young people and young adult to continue with their education if they wanted.  </a:t>
            </a:r>
          </a:p>
          <a:p>
            <a:pPr marL="0" indent="0" algn="just">
              <a:lnSpc>
                <a:spcPct val="150000"/>
              </a:lnSpc>
              <a:buNone/>
            </a:pPr>
            <a:endParaRPr lang="en-GB" sz="3600" dirty="0"/>
          </a:p>
          <a:p>
            <a:pPr marL="0" indent="0" algn="just">
              <a:lnSpc>
                <a:spcPct val="150000"/>
              </a:lnSpc>
              <a:buNone/>
            </a:pPr>
            <a:r>
              <a:rPr lang="en-GB" sz="3600" dirty="0"/>
              <a:t>The new changes are put in place to benefit and enhance opportunities for children, it can provide a positive effect on their development socially as well as educationally. Being able to have the opportunity to push yourself further shows signs of progression and that having an ALN does not stop the individual or define the individual. </a:t>
            </a:r>
          </a:p>
        </p:txBody>
      </p:sp>
      <p:sp>
        <p:nvSpPr>
          <p:cNvPr id="29" name="Content Placeholder 28"/>
          <p:cNvSpPr>
            <a:spLocks noGrp="1"/>
          </p:cNvSpPr>
          <p:nvPr>
            <p:ph sz="quarter" idx="32"/>
          </p:nvPr>
        </p:nvSpPr>
        <p:spPr>
          <a:xfrm>
            <a:off x="30022406" y="6752734"/>
            <a:ext cx="13373100" cy="4997307"/>
          </a:xfrm>
        </p:spPr>
        <p:txBody>
          <a:bodyPr>
            <a:normAutofit/>
          </a:bodyPr>
          <a:lstStyle/>
          <a:p>
            <a:pPr marL="0" indent="0" algn="just">
              <a:lnSpc>
                <a:spcPct val="150000"/>
              </a:lnSpc>
              <a:buNone/>
            </a:pPr>
            <a:r>
              <a:rPr lang="en-GB" sz="3600" dirty="0"/>
              <a:t>To conclude, ALN is changing in Wales. SENCO is being changed to ALCO where only senior team members are applicable. IDP’s are a new approach to help promote furthered education, however each change create negative aspects of funding. Is there enough funding for all changes to be approved?</a:t>
            </a:r>
          </a:p>
        </p:txBody>
      </p:sp>
      <p:sp>
        <p:nvSpPr>
          <p:cNvPr id="30" name="Content Placeholder 29"/>
          <p:cNvSpPr>
            <a:spLocks noGrp="1"/>
          </p:cNvSpPr>
          <p:nvPr>
            <p:ph sz="quarter" idx="33"/>
          </p:nvPr>
        </p:nvSpPr>
        <p:spPr>
          <a:xfrm>
            <a:off x="14646035" y="21606861"/>
            <a:ext cx="14045629" cy="11196148"/>
          </a:xfrm>
        </p:spPr>
        <p:txBody>
          <a:bodyPr>
            <a:normAutofit/>
          </a:bodyPr>
          <a:lstStyle/>
          <a:p>
            <a:pPr marL="0" indent="0" algn="just">
              <a:lnSpc>
                <a:spcPct val="150000"/>
              </a:lnSpc>
              <a:buNone/>
            </a:pPr>
            <a:r>
              <a:rPr lang="en-GB" sz="3600" dirty="0"/>
              <a:t>Individual development plans are being put in place instead of the Individual learning plans, these plans will be reviewed to track and identify progress made by the child, young person or young adult. </a:t>
            </a:r>
          </a:p>
          <a:p>
            <a:pPr marL="0" indent="0" algn="just">
              <a:lnSpc>
                <a:spcPct val="150000"/>
              </a:lnSpc>
              <a:buNone/>
            </a:pPr>
            <a:endParaRPr lang="en-GB" sz="3600" dirty="0"/>
          </a:p>
          <a:p>
            <a:pPr marL="0" indent="0" algn="just">
              <a:lnSpc>
                <a:spcPct val="150000"/>
              </a:lnSpc>
              <a:buNone/>
            </a:pPr>
            <a:r>
              <a:rPr lang="en-GB" sz="3600" dirty="0"/>
              <a:t>These plans that are created to mimic the Individual learning plans would be followed through by multiple services ensuing the needs of the child in relation to their abilities are met and kept as a focus. </a:t>
            </a:r>
          </a:p>
          <a:p>
            <a:pPr marL="0" indent="0" algn="just">
              <a:lnSpc>
                <a:spcPct val="150000"/>
              </a:lnSpc>
              <a:buNone/>
            </a:pPr>
            <a:endParaRPr lang="en-GB" sz="3600" dirty="0"/>
          </a:p>
          <a:p>
            <a:pPr marL="0" indent="0" algn="just">
              <a:lnSpc>
                <a:spcPct val="150000"/>
              </a:lnSpc>
              <a:buNone/>
            </a:pPr>
            <a:r>
              <a:rPr lang="en-GB" sz="3600" dirty="0"/>
              <a:t>Parents of the child and the child themselves are able to have access to the Individual development plans or (IDP’s) when being given access it is important that any views the child or their parent has is able to be shared and a solution created.                                                                                                                                                          </a:t>
            </a:r>
          </a:p>
        </p:txBody>
      </p:sp>
      <p:sp>
        <p:nvSpPr>
          <p:cNvPr id="19" name="Content Placeholder 9"/>
          <p:cNvSpPr>
            <a:spLocks noGrp="1"/>
          </p:cNvSpPr>
          <p:nvPr/>
        </p:nvSpPr>
        <p:spPr>
          <a:xfrm>
            <a:off x="19579590" y="14452755"/>
            <a:ext cx="4732020" cy="4012890"/>
          </a:xfrm>
          <a:prstGeom prst="rect">
            <a:avLst/>
          </a:prstGeom>
        </p:spPr>
        <p:txBody>
          <a:bodyPr vert="horz" lIns="91440" tIns="182880" rIns="91440" bIns="45720" rtlCol="0">
            <a:normAutofit/>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9pPr>
          </a:lstStyle>
          <a:p>
            <a:endParaRPr lang="en-GB"/>
          </a:p>
        </p:txBody>
      </p:sp>
      <p:sp>
        <p:nvSpPr>
          <p:cNvPr id="20" name="Text Placeholder 67">
            <a:extLst>
              <a:ext uri="{FF2B5EF4-FFF2-40B4-BE49-F238E27FC236}">
                <a16:creationId xmlns:a16="http://schemas.microsoft.com/office/drawing/2014/main" id="{B7232D6B-965B-426C-8C8C-F5642F986E45}"/>
              </a:ext>
            </a:extLst>
          </p:cNvPr>
          <p:cNvSpPr txBox="1">
            <a:spLocks/>
          </p:cNvSpPr>
          <p:nvPr/>
        </p:nvSpPr>
        <p:spPr>
          <a:xfrm>
            <a:off x="105395" y="22171420"/>
            <a:ext cx="14171747" cy="1173813"/>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GB" dirty="0"/>
              <a:t>Why is it changing? What is it changing to?</a:t>
            </a:r>
            <a:endParaRPr lang="en-US" dirty="0"/>
          </a:p>
        </p:txBody>
      </p:sp>
      <p:sp>
        <p:nvSpPr>
          <p:cNvPr id="21" name="Content Placeholder 10">
            <a:extLst>
              <a:ext uri="{FF2B5EF4-FFF2-40B4-BE49-F238E27FC236}">
                <a16:creationId xmlns:a16="http://schemas.microsoft.com/office/drawing/2014/main" id="{84A48692-CCBF-4F47-AB89-92AFD7F18775}"/>
              </a:ext>
            </a:extLst>
          </p:cNvPr>
          <p:cNvSpPr txBox="1">
            <a:spLocks/>
          </p:cNvSpPr>
          <p:nvPr/>
        </p:nvSpPr>
        <p:spPr>
          <a:xfrm>
            <a:off x="234146" y="23721470"/>
            <a:ext cx="13914243" cy="9081539"/>
          </a:xfrm>
          <a:prstGeom prst="rect">
            <a:avLst/>
          </a:prstGeom>
        </p:spPr>
        <p:txBody>
          <a:bodyPr vert="horz" lIns="91440" tIns="182880" rIns="91440" bIns="45720" rtlCol="0">
            <a:normAutofit fontScale="92500" lnSpcReduction="10000"/>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US" sz="3600" dirty="0"/>
              <a:t>SNAP Cymru which is an informational service focusing and providing help for children with additional needs or disabilities as well as their families, voiced concern on funding opportunities that the current legislation holds before being changed. </a:t>
            </a:r>
          </a:p>
          <a:p>
            <a:pPr marL="0" indent="0" algn="just">
              <a:lnSpc>
                <a:spcPct val="150000"/>
              </a:lnSpc>
              <a:buFont typeface="Arial" panose="020B0604020202020204" pitchFamily="34" charset="0"/>
              <a:buNone/>
            </a:pPr>
            <a:r>
              <a:rPr lang="en-US" sz="3600" dirty="0"/>
              <a:t>       Warnock report                                                           ALN</a:t>
            </a:r>
          </a:p>
          <a:p>
            <a:pPr marL="0" indent="0" algn="just">
              <a:lnSpc>
                <a:spcPct val="150000"/>
              </a:lnSpc>
              <a:buFont typeface="Arial" panose="020B0604020202020204" pitchFamily="34" charset="0"/>
              <a:buNone/>
            </a:pPr>
            <a:r>
              <a:rPr lang="en-US" sz="3600" dirty="0"/>
              <a:t>             SEN                                                                    ALNCO</a:t>
            </a:r>
          </a:p>
          <a:p>
            <a:pPr marL="0" indent="0" algn="just">
              <a:lnSpc>
                <a:spcPct val="150000"/>
              </a:lnSpc>
              <a:buFont typeface="Arial" panose="020B0604020202020204" pitchFamily="34" charset="0"/>
              <a:buNone/>
            </a:pPr>
            <a:r>
              <a:rPr lang="en-US" sz="3600" dirty="0"/>
              <a:t>    Gradual response                                      Individual development plan</a:t>
            </a:r>
          </a:p>
          <a:p>
            <a:pPr marL="0" indent="0" algn="just">
              <a:lnSpc>
                <a:spcPct val="150000"/>
              </a:lnSpc>
              <a:buFont typeface="Arial" panose="020B0604020202020204" pitchFamily="34" charset="0"/>
              <a:buNone/>
            </a:pPr>
            <a:r>
              <a:rPr lang="en-US" sz="3600" dirty="0"/>
              <a:t>        </a:t>
            </a:r>
            <a:r>
              <a:rPr lang="en-US" sz="3600" dirty="0" err="1"/>
              <a:t>Ey</a:t>
            </a:r>
            <a:r>
              <a:rPr lang="en-US" sz="3600" dirty="0"/>
              <a:t>  action                                                                Tribunal</a:t>
            </a:r>
          </a:p>
          <a:p>
            <a:pPr marL="0" indent="0" algn="just">
              <a:lnSpc>
                <a:spcPct val="150000"/>
              </a:lnSpc>
              <a:buFont typeface="Arial" panose="020B0604020202020204" pitchFamily="34" charset="0"/>
              <a:buNone/>
            </a:pPr>
            <a:r>
              <a:rPr lang="en-US" sz="3600" dirty="0"/>
              <a:t>     </a:t>
            </a:r>
            <a:r>
              <a:rPr lang="en-US" sz="3600" dirty="0" err="1"/>
              <a:t>Ey</a:t>
            </a:r>
            <a:r>
              <a:rPr lang="en-US" sz="3600" dirty="0"/>
              <a:t> action plus </a:t>
            </a:r>
          </a:p>
          <a:p>
            <a:pPr marL="0" indent="0" algn="just">
              <a:lnSpc>
                <a:spcPct val="150000"/>
              </a:lnSpc>
              <a:buFont typeface="Arial" panose="020B0604020202020204" pitchFamily="34" charset="0"/>
              <a:buNone/>
            </a:pPr>
            <a:r>
              <a:rPr lang="en-US" sz="3600" dirty="0"/>
              <a:t>        Statement </a:t>
            </a:r>
          </a:p>
          <a:p>
            <a:pPr marL="0" indent="0" algn="just">
              <a:lnSpc>
                <a:spcPct val="150000"/>
              </a:lnSpc>
              <a:buFont typeface="Arial" panose="020B0604020202020204" pitchFamily="34" charset="0"/>
              <a:buNone/>
            </a:pPr>
            <a:r>
              <a:rPr lang="en-US" sz="3600" dirty="0"/>
              <a:t>          Tribunal </a:t>
            </a:r>
          </a:p>
        </p:txBody>
      </p:sp>
      <p:sp>
        <p:nvSpPr>
          <p:cNvPr id="22" name="Text Placeholder 69">
            <a:extLst>
              <a:ext uri="{FF2B5EF4-FFF2-40B4-BE49-F238E27FC236}">
                <a16:creationId xmlns:a16="http://schemas.microsoft.com/office/drawing/2014/main" id="{19005AB1-F3E2-4F0D-B1CD-5F2022C16092}"/>
              </a:ext>
            </a:extLst>
          </p:cNvPr>
          <p:cNvSpPr txBox="1">
            <a:spLocks/>
          </p:cNvSpPr>
          <p:nvPr/>
        </p:nvSpPr>
        <p:spPr>
          <a:xfrm>
            <a:off x="30283954" y="24072727"/>
            <a:ext cx="133731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US" dirty="0"/>
              <a:t>Role </a:t>
            </a:r>
          </a:p>
        </p:txBody>
      </p:sp>
      <p:sp>
        <p:nvSpPr>
          <p:cNvPr id="24" name="Text Placeholder 69">
            <a:extLst>
              <a:ext uri="{FF2B5EF4-FFF2-40B4-BE49-F238E27FC236}">
                <a16:creationId xmlns:a16="http://schemas.microsoft.com/office/drawing/2014/main" id="{243A0303-A55B-4C90-9C4A-3D229B682EC8}"/>
              </a:ext>
            </a:extLst>
          </p:cNvPr>
          <p:cNvSpPr txBox="1">
            <a:spLocks/>
          </p:cNvSpPr>
          <p:nvPr/>
        </p:nvSpPr>
        <p:spPr>
          <a:xfrm>
            <a:off x="30283954" y="12563948"/>
            <a:ext cx="133731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US" dirty="0"/>
              <a:t>Critique </a:t>
            </a:r>
          </a:p>
        </p:txBody>
      </p:sp>
      <p:sp>
        <p:nvSpPr>
          <p:cNvPr id="25" name="Content Placeholder 28">
            <a:extLst>
              <a:ext uri="{FF2B5EF4-FFF2-40B4-BE49-F238E27FC236}">
                <a16:creationId xmlns:a16="http://schemas.microsoft.com/office/drawing/2014/main" id="{FAE68DFB-11F1-473D-98AF-6D6316E30664}"/>
              </a:ext>
            </a:extLst>
          </p:cNvPr>
          <p:cNvSpPr txBox="1">
            <a:spLocks/>
          </p:cNvSpPr>
          <p:nvPr/>
        </p:nvSpPr>
        <p:spPr>
          <a:xfrm>
            <a:off x="30283954" y="25648920"/>
            <a:ext cx="13373100" cy="6583621"/>
          </a:xfrm>
          <a:prstGeom prst="rect">
            <a:avLst/>
          </a:prstGeom>
        </p:spPr>
        <p:txBody>
          <a:bodyPr vert="horz" lIns="91440" tIns="182880" rIns="91440" bIns="45720" rtlCol="0">
            <a:normAutofit/>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3600" dirty="0"/>
              <a:t>The role of the practitioner and adult once the new changes commence is to observe and collect information from the child to then reflect it upon the child’s individual development plan and assess. </a:t>
            </a:r>
          </a:p>
          <a:p>
            <a:pPr marL="0" indent="0" algn="just">
              <a:lnSpc>
                <a:spcPct val="150000"/>
              </a:lnSpc>
              <a:buFont typeface="Arial" panose="020B0604020202020204" pitchFamily="34" charset="0"/>
              <a:buNone/>
            </a:pPr>
            <a:r>
              <a:rPr lang="en-GB" sz="3600" dirty="0"/>
              <a:t>ALCO role is to be seen as a senior member as they are more experienced and have had more experience out in the field.</a:t>
            </a:r>
          </a:p>
          <a:p>
            <a:pPr marL="0" indent="0" algn="just">
              <a:lnSpc>
                <a:spcPct val="150000"/>
              </a:lnSpc>
              <a:buFont typeface="Arial" panose="020B0604020202020204" pitchFamily="34" charset="0"/>
              <a:buNone/>
            </a:pPr>
            <a:endParaRPr lang="en-GB" sz="3600" dirty="0"/>
          </a:p>
        </p:txBody>
      </p:sp>
      <p:sp>
        <p:nvSpPr>
          <p:cNvPr id="26" name="Content Placeholder 28">
            <a:extLst>
              <a:ext uri="{FF2B5EF4-FFF2-40B4-BE49-F238E27FC236}">
                <a16:creationId xmlns:a16="http://schemas.microsoft.com/office/drawing/2014/main" id="{D1B6A5B6-D291-40BC-AEDA-89BFFDC76DBD}"/>
              </a:ext>
            </a:extLst>
          </p:cNvPr>
          <p:cNvSpPr txBox="1">
            <a:spLocks/>
          </p:cNvSpPr>
          <p:nvPr/>
        </p:nvSpPr>
        <p:spPr>
          <a:xfrm>
            <a:off x="30283954" y="14140141"/>
            <a:ext cx="13373100" cy="9575593"/>
          </a:xfrm>
          <a:prstGeom prst="rect">
            <a:avLst/>
          </a:prstGeom>
        </p:spPr>
        <p:txBody>
          <a:bodyPr vert="horz" lIns="91440" tIns="182880" rIns="91440" bIns="45720" rtlCol="0">
            <a:normAutofit lnSpcReduction="10000"/>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3600" dirty="0"/>
              <a:t>Funding is main priority when changes in legislation are required, the main question is do we have enough funding to man all the changes that are needed? </a:t>
            </a:r>
          </a:p>
          <a:p>
            <a:pPr marL="0" indent="0" algn="just">
              <a:lnSpc>
                <a:spcPct val="150000"/>
              </a:lnSpc>
              <a:buFont typeface="Arial" panose="020B0604020202020204" pitchFamily="34" charset="0"/>
              <a:buNone/>
            </a:pPr>
            <a:endParaRPr lang="en-GB" sz="3600" dirty="0"/>
          </a:p>
          <a:p>
            <a:pPr marL="0" indent="0" algn="just">
              <a:lnSpc>
                <a:spcPct val="150000"/>
              </a:lnSpc>
              <a:buFont typeface="Arial" panose="020B0604020202020204" pitchFamily="34" charset="0"/>
              <a:buNone/>
            </a:pPr>
            <a:r>
              <a:rPr lang="en-GB" sz="3600" dirty="0"/>
              <a:t>Another critique being the role of the ALCO, as the ALCO is seen as a senior member of the team it is said that even though the staff member in question would be experiences would they have relevant experience? Is there experience reflecting up to date training and legislation? If not would they need to be spent on training if so, how long would the correct training take until the staff member would be qualified to do so. </a:t>
            </a:r>
          </a:p>
          <a:p>
            <a:pPr marL="0" indent="0" algn="just">
              <a:lnSpc>
                <a:spcPct val="150000"/>
              </a:lnSpc>
              <a:buFont typeface="Arial" panose="020B0604020202020204" pitchFamily="34" charset="0"/>
              <a:buNone/>
            </a:pPr>
            <a:endParaRPr lang="en-GB" sz="3600" dirty="0"/>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latin typeface="+mn-lt"/>
              </a:rPr>
              <a:t>Reference list </a:t>
            </a:r>
          </a:p>
        </p:txBody>
      </p:sp>
      <p:sp>
        <p:nvSpPr>
          <p:cNvPr id="3" name="Text Placeholder 2"/>
          <p:cNvSpPr>
            <a:spLocks noGrp="1"/>
          </p:cNvSpPr>
          <p:nvPr>
            <p:ph type="body" sz="quarter" idx="36"/>
          </p:nvPr>
        </p:nvSpPr>
        <p:spPr/>
        <p:txBody>
          <a:bodyPr/>
          <a:lstStyle/>
          <a:p>
            <a:pPr algn="just"/>
            <a:r>
              <a:rPr lang="en-GB" dirty="0"/>
              <a:t>1601302</a:t>
            </a:r>
          </a:p>
        </p:txBody>
      </p:sp>
      <p:sp>
        <p:nvSpPr>
          <p:cNvPr id="7" name="Content Placeholder 6"/>
          <p:cNvSpPr>
            <a:spLocks noGrp="1"/>
          </p:cNvSpPr>
          <p:nvPr>
            <p:ph sz="quarter" idx="38"/>
          </p:nvPr>
        </p:nvSpPr>
        <p:spPr>
          <a:xfrm rot="10800000" flipV="1">
            <a:off x="2858845" y="5897242"/>
            <a:ext cx="39144388" cy="25185634"/>
          </a:xfrm>
        </p:spPr>
        <p:txBody>
          <a:bodyPr>
            <a:normAutofit/>
          </a:bodyPr>
          <a:lstStyle/>
          <a:p>
            <a:pPr marL="0" indent="0" algn="just">
              <a:lnSpc>
                <a:spcPct val="150000"/>
              </a:lnSpc>
              <a:buNone/>
            </a:pPr>
            <a:r>
              <a:rPr lang="en-GB" sz="6000" dirty="0">
                <a:latin typeface="Arial" panose="020B0604020202020204" pitchFamily="34" charset="0"/>
                <a:cs typeface="Arial" panose="020B0604020202020204" pitchFamily="34" charset="0"/>
              </a:rPr>
              <a:t>Children in wales (2016) Additional Learning Needs and Education Tribunal (Wales) Bill. </a:t>
            </a:r>
            <a:r>
              <a:rPr lang="en-GB" sz="6000" i="1" dirty="0">
                <a:latin typeface="Arial" panose="020B0604020202020204" pitchFamily="34" charset="0"/>
                <a:cs typeface="Arial" panose="020B0604020202020204" pitchFamily="34" charset="0"/>
              </a:rPr>
              <a:t>www.childreninwales.org.uk/wp-content/uploads/2017/04/ALN-Bill.pdf </a:t>
            </a:r>
            <a:r>
              <a:rPr lang="en-GB" sz="6000" dirty="0">
                <a:latin typeface="Arial" panose="020B0604020202020204" pitchFamily="34" charset="0"/>
                <a:cs typeface="Arial" panose="020B0604020202020204" pitchFamily="34" charset="0"/>
              </a:rPr>
              <a:t>[accessed on 15th January 2019]. </a:t>
            </a:r>
          </a:p>
          <a:p>
            <a:pPr marL="0" indent="0" algn="just">
              <a:lnSpc>
                <a:spcPct val="150000"/>
              </a:lnSpc>
              <a:buNone/>
            </a:pPr>
            <a:endParaRPr lang="en-GB" sz="6000" dirty="0">
              <a:latin typeface="Arial" panose="020B0604020202020204" pitchFamily="34" charset="0"/>
              <a:cs typeface="Arial" panose="020B0604020202020204" pitchFamily="34" charset="0"/>
            </a:endParaRPr>
          </a:p>
          <a:p>
            <a:pPr marL="0" indent="0" algn="just">
              <a:lnSpc>
                <a:spcPct val="150000"/>
              </a:lnSpc>
              <a:buNone/>
            </a:pPr>
            <a:r>
              <a:rPr lang="en-GB" sz="6000" dirty="0">
                <a:latin typeface="Arial" panose="020B0604020202020204" pitchFamily="34" charset="0"/>
                <a:cs typeface="Arial" panose="020B0604020202020204" pitchFamily="34" charset="0"/>
              </a:rPr>
              <a:t>Ed yourself (2018) Consultation of a new ALN code. </a:t>
            </a:r>
            <a:r>
              <a:rPr lang="en-GB" sz="6000" i="1" dirty="0">
                <a:latin typeface="Arial" panose="020B0604020202020204" pitchFamily="34" charset="0"/>
                <a:cs typeface="Arial" panose="020B0604020202020204" pitchFamily="34" charset="0"/>
              </a:rPr>
              <a:t>http://edyourself.org/articles/senchangeswales.php</a:t>
            </a:r>
            <a:r>
              <a:rPr lang="en-GB" sz="6000" dirty="0">
                <a:latin typeface="Arial" panose="020B0604020202020204" pitchFamily="34" charset="0"/>
                <a:cs typeface="Arial" panose="020B0604020202020204" pitchFamily="34" charset="0"/>
              </a:rPr>
              <a:t> [accessed on 15th January 2019].</a:t>
            </a:r>
          </a:p>
          <a:p>
            <a:pPr marL="0" indent="0" algn="just">
              <a:lnSpc>
                <a:spcPct val="150000"/>
              </a:lnSpc>
              <a:buNone/>
            </a:pPr>
            <a:endParaRPr lang="en-GB" sz="6000" dirty="0">
              <a:latin typeface="Arial" panose="020B0604020202020204" pitchFamily="34" charset="0"/>
              <a:cs typeface="Arial" panose="020B0604020202020204" pitchFamily="34" charset="0"/>
            </a:endParaRPr>
          </a:p>
          <a:p>
            <a:pPr marL="0" indent="0" algn="just">
              <a:lnSpc>
                <a:spcPct val="150000"/>
              </a:lnSpc>
              <a:buNone/>
            </a:pPr>
            <a:r>
              <a:rPr lang="en-GB" sz="6000" dirty="0">
                <a:latin typeface="Arial" panose="020B0604020202020204" pitchFamily="34" charset="0"/>
                <a:cs typeface="Arial" panose="020B0604020202020204" pitchFamily="34" charset="0"/>
              </a:rPr>
              <a:t>HCB SOLICITORS (no date) Changes to SEN/ALN in Wales. </a:t>
            </a:r>
            <a:r>
              <a:rPr lang="en-GB" sz="6000" i="1" dirty="0">
                <a:latin typeface="Arial" panose="020B0604020202020204" pitchFamily="34" charset="0"/>
                <a:cs typeface="Arial" panose="020B0604020202020204" pitchFamily="34" charset="0"/>
                <a:hlinkClick r:id="rId2"/>
              </a:rPr>
              <a:t>www.hcbgroup.com</a:t>
            </a:r>
            <a:r>
              <a:rPr lang="en-GB" sz="6000" i="1" dirty="0">
                <a:latin typeface="Arial" panose="020B0604020202020204" pitchFamily="34" charset="0"/>
                <a:cs typeface="Arial" panose="020B0604020202020204" pitchFamily="34" charset="0"/>
              </a:rPr>
              <a:t> </a:t>
            </a:r>
            <a:r>
              <a:rPr lang="en-GB" sz="6000" dirty="0">
                <a:latin typeface="Arial" panose="020B0604020202020204" pitchFamily="34" charset="0"/>
                <a:cs typeface="Arial" panose="020B0604020202020204" pitchFamily="34" charset="0"/>
              </a:rPr>
              <a:t>[accessed on 15</a:t>
            </a:r>
            <a:r>
              <a:rPr lang="en-GB" sz="6000" baseline="30000" dirty="0">
                <a:latin typeface="Arial" panose="020B0604020202020204" pitchFamily="34" charset="0"/>
                <a:cs typeface="Arial" panose="020B0604020202020204" pitchFamily="34" charset="0"/>
              </a:rPr>
              <a:t>th</a:t>
            </a:r>
            <a:r>
              <a:rPr lang="en-GB" sz="6000" dirty="0">
                <a:latin typeface="Arial" panose="020B0604020202020204" pitchFamily="34" charset="0"/>
                <a:cs typeface="Arial" panose="020B0604020202020204" pitchFamily="34" charset="0"/>
              </a:rPr>
              <a:t> January 2019].</a:t>
            </a:r>
          </a:p>
          <a:p>
            <a:pPr marL="0" indent="0" algn="just">
              <a:lnSpc>
                <a:spcPct val="150000"/>
              </a:lnSpc>
              <a:buNone/>
            </a:pPr>
            <a:endParaRPr lang="en-GB" sz="6000" dirty="0">
              <a:latin typeface="Arial" panose="020B0604020202020204" pitchFamily="34" charset="0"/>
              <a:cs typeface="Arial" panose="020B0604020202020204" pitchFamily="34" charset="0"/>
            </a:endParaRPr>
          </a:p>
          <a:p>
            <a:pPr marL="0" indent="0" algn="just">
              <a:lnSpc>
                <a:spcPct val="150000"/>
              </a:lnSpc>
              <a:buNone/>
            </a:pPr>
            <a:r>
              <a:rPr lang="en-GB" sz="6000" dirty="0">
                <a:latin typeface="Arial" panose="020B0604020202020204" pitchFamily="34" charset="0"/>
                <a:cs typeface="Arial" panose="020B0604020202020204" pitchFamily="34" charset="0"/>
              </a:rPr>
              <a:t>SNAP Cymru (no date) ALN/SEN Reform. </a:t>
            </a:r>
            <a:r>
              <a:rPr lang="en-GB" sz="6000" i="1" dirty="0">
                <a:latin typeface="Arial" panose="020B0604020202020204" pitchFamily="34" charset="0"/>
                <a:cs typeface="Arial" panose="020B0604020202020204" pitchFamily="34" charset="0"/>
                <a:hlinkClick r:id="rId3"/>
              </a:rPr>
              <a:t>www.snapcymru.org</a:t>
            </a:r>
            <a:r>
              <a:rPr lang="en-GB" sz="6000" i="1" dirty="0">
                <a:latin typeface="Arial" panose="020B0604020202020204" pitchFamily="34" charset="0"/>
                <a:cs typeface="Arial" panose="020B0604020202020204" pitchFamily="34" charset="0"/>
              </a:rPr>
              <a:t> </a:t>
            </a:r>
            <a:r>
              <a:rPr lang="en-GB" sz="6000" dirty="0">
                <a:latin typeface="Arial" panose="020B0604020202020204" pitchFamily="34" charset="0"/>
                <a:cs typeface="Arial" panose="020B0604020202020204" pitchFamily="34" charset="0"/>
              </a:rPr>
              <a:t>[accessed on 15</a:t>
            </a:r>
            <a:r>
              <a:rPr lang="en-GB" sz="6000" baseline="30000" dirty="0">
                <a:latin typeface="Arial" panose="020B0604020202020204" pitchFamily="34" charset="0"/>
                <a:cs typeface="Arial" panose="020B0604020202020204" pitchFamily="34" charset="0"/>
              </a:rPr>
              <a:t>th</a:t>
            </a:r>
            <a:r>
              <a:rPr lang="en-GB" sz="6000" dirty="0">
                <a:latin typeface="Arial" panose="020B0604020202020204" pitchFamily="34" charset="0"/>
                <a:cs typeface="Arial" panose="020B0604020202020204" pitchFamily="34" charset="0"/>
              </a:rPr>
              <a:t> January 2019]. </a:t>
            </a:r>
          </a:p>
          <a:p>
            <a:pPr marL="0" indent="0" algn="just">
              <a:lnSpc>
                <a:spcPct val="150000"/>
              </a:lnSpc>
              <a:buNone/>
            </a:pPr>
            <a:endParaRPr lang="en-GB" sz="6000" dirty="0">
              <a:latin typeface="Arial" panose="020B0604020202020204" pitchFamily="34" charset="0"/>
              <a:cs typeface="Arial" panose="020B0604020202020204" pitchFamily="34" charset="0"/>
            </a:endParaRPr>
          </a:p>
          <a:p>
            <a:pPr marL="0" indent="0" algn="just">
              <a:lnSpc>
                <a:spcPct val="150000"/>
              </a:lnSpc>
              <a:buNone/>
            </a:pPr>
            <a:r>
              <a:rPr lang="en-GB" sz="6000" dirty="0">
                <a:latin typeface="Arial" panose="020B0604020202020204" pitchFamily="34" charset="0"/>
                <a:cs typeface="Arial" panose="020B0604020202020204" pitchFamily="34" charset="0"/>
              </a:rPr>
              <a:t>SNAP </a:t>
            </a:r>
            <a:r>
              <a:rPr lang="en-GB" sz="6000" dirty="0" err="1">
                <a:latin typeface="Arial" panose="020B0604020202020204" pitchFamily="34" charset="0"/>
                <a:cs typeface="Arial" panose="020B0604020202020204" pitchFamily="34" charset="0"/>
              </a:rPr>
              <a:t>cymru</a:t>
            </a:r>
            <a:r>
              <a:rPr lang="en-GB" sz="6000" dirty="0">
                <a:latin typeface="Arial" panose="020B0604020202020204" pitchFamily="34" charset="0"/>
                <a:cs typeface="Arial" panose="020B0604020202020204" pitchFamily="34" charset="0"/>
              </a:rPr>
              <a:t> (no date) Individual development plan (IDP). </a:t>
            </a:r>
            <a:r>
              <a:rPr lang="en-GB" sz="6000" i="1" dirty="0">
                <a:latin typeface="Arial" panose="020B0604020202020204" pitchFamily="34" charset="0"/>
                <a:cs typeface="Arial" panose="020B0604020202020204" pitchFamily="34" charset="0"/>
                <a:hlinkClick r:id="rId4"/>
              </a:rPr>
              <a:t>www.snapcymru.org/wp-content/uploads/2014/09/IDP-Booklet.pdf</a:t>
            </a:r>
            <a:r>
              <a:rPr lang="en-GB" sz="6000" i="1" dirty="0">
                <a:latin typeface="Arial" panose="020B0604020202020204" pitchFamily="34" charset="0"/>
                <a:cs typeface="Arial" panose="020B0604020202020204" pitchFamily="34" charset="0"/>
              </a:rPr>
              <a:t> </a:t>
            </a:r>
            <a:r>
              <a:rPr lang="en-GB" sz="6000" dirty="0">
                <a:latin typeface="Arial" panose="020B0604020202020204" pitchFamily="34" charset="0"/>
                <a:cs typeface="Arial" panose="020B0604020202020204" pitchFamily="34" charset="0"/>
              </a:rPr>
              <a:t>[accessed on 12th December 2018].</a:t>
            </a:r>
          </a:p>
          <a:p>
            <a:pPr marL="0" indent="0" algn="just">
              <a:lnSpc>
                <a:spcPct val="150000"/>
              </a:lnSpc>
              <a:buNone/>
            </a:pPr>
            <a:endParaRPr lang="en-GB" sz="6000" dirty="0">
              <a:latin typeface="Arial" panose="020B0604020202020204" pitchFamily="34" charset="0"/>
              <a:cs typeface="Arial" panose="020B0604020202020204" pitchFamily="34" charset="0"/>
            </a:endParaRPr>
          </a:p>
          <a:p>
            <a:pPr marL="0" indent="0" algn="just">
              <a:lnSpc>
                <a:spcPct val="150000"/>
              </a:lnSpc>
              <a:buNone/>
            </a:pPr>
            <a:r>
              <a:rPr lang="en-GB" sz="6000" dirty="0">
                <a:latin typeface="Arial" panose="020B0604020202020204" pitchFamily="34" charset="0"/>
                <a:cs typeface="Arial" panose="020B0604020202020204" pitchFamily="34" charset="0"/>
              </a:rPr>
              <a:t>Welsh government (2018) Additional learning needs transformation programme. </a:t>
            </a:r>
            <a:r>
              <a:rPr lang="en-GB" sz="6000" i="1" dirty="0">
                <a:latin typeface="Arial" panose="020B0604020202020204" pitchFamily="34" charset="0"/>
                <a:cs typeface="Arial" panose="020B0604020202020204" pitchFamily="34" charset="0"/>
              </a:rPr>
              <a:t>www. </a:t>
            </a:r>
            <a:r>
              <a:rPr lang="en-GB" sz="6000" i="1" dirty="0" err="1">
                <a:latin typeface="Arial" panose="020B0604020202020204" pitchFamily="34" charset="0"/>
                <a:cs typeface="Arial" panose="020B0604020202020204" pitchFamily="34" charset="0"/>
              </a:rPr>
              <a:t>Beta.gov.wales</a:t>
            </a:r>
            <a:r>
              <a:rPr lang="en-GB" sz="6000" i="1" dirty="0">
                <a:latin typeface="Arial" panose="020B0604020202020204" pitchFamily="34" charset="0"/>
                <a:cs typeface="Arial" panose="020B0604020202020204" pitchFamily="34" charset="0"/>
              </a:rPr>
              <a:t> </a:t>
            </a:r>
            <a:r>
              <a:rPr lang="en-GB" sz="6000" dirty="0">
                <a:latin typeface="Arial" panose="020B0604020202020204" pitchFamily="34" charset="0"/>
                <a:cs typeface="Arial" panose="020B0604020202020204" pitchFamily="34" charset="0"/>
              </a:rPr>
              <a:t>[accessed on 15</a:t>
            </a:r>
            <a:r>
              <a:rPr lang="en-GB" sz="6000" baseline="30000" dirty="0">
                <a:latin typeface="Arial" panose="020B0604020202020204" pitchFamily="34" charset="0"/>
                <a:cs typeface="Arial" panose="020B0604020202020204" pitchFamily="34" charset="0"/>
              </a:rPr>
              <a:t>th</a:t>
            </a:r>
            <a:r>
              <a:rPr lang="en-GB" sz="6000" dirty="0">
                <a:latin typeface="Arial" panose="020B0604020202020204" pitchFamily="34" charset="0"/>
                <a:cs typeface="Arial" panose="020B0604020202020204" pitchFamily="34" charset="0"/>
              </a:rPr>
              <a:t> January 2019].</a:t>
            </a:r>
          </a:p>
          <a:p>
            <a:pPr marL="0" indent="0" algn="just">
              <a:lnSpc>
                <a:spcPct val="150000"/>
              </a:lnSpc>
              <a:buNone/>
            </a:pPr>
            <a:endParaRPr lang="en-GB" sz="6000" dirty="0">
              <a:solidFill>
                <a:srgbClr val="FF0000"/>
              </a:solidFill>
              <a:latin typeface="Arial" panose="020B0604020202020204" pitchFamily="34" charset="0"/>
              <a:cs typeface="Arial" panose="020B0604020202020204" pitchFamily="34" charset="0"/>
            </a:endParaRPr>
          </a:p>
          <a:p>
            <a:pPr marL="0" indent="0" algn="just">
              <a:lnSpc>
                <a:spcPct val="150000"/>
              </a:lnSpc>
              <a:buNone/>
            </a:pPr>
            <a:endParaRPr lang="en-GB"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909716"/>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893</Words>
  <Application>Microsoft Office PowerPoint</Application>
  <PresentationFormat>Custom</PresentationFormat>
  <Paragraphs>50</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 Light</vt:lpstr>
      <vt:lpstr>Science Poster</vt:lpstr>
      <vt:lpstr>Changes to ALN legislation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2016-10-19T21:52:21Z</dcterms:created>
  <dcterms:modified xsi:type="dcterms:W3CDTF">2019-01-16T17:00:55Z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