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EF2943-650E-4471-B6B6-4E75FE8A48CB}" type="datetimeFigureOut">
              <a:t>2/26/22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826F3-86B6-4707-8B22-1442C2C25D1B}" type="slidenum">
              <a:t>‹#›</a:t>
            </a:fld>
            <a:endParaRPr lang="en-GB"/>
          </a:p>
        </p:txBody>
      </p:sp>
    </p:spTree>
    <p:extLst>
      <p:ext uri="{BB962C8B-B14F-4D97-AF65-F5344CB8AC3E}">
        <p14:creationId xmlns:p14="http://schemas.microsoft.com/office/powerpoint/2010/main" val="92898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p>
        </p:txBody>
      </p:sp>
      <p:sp>
        <p:nvSpPr>
          <p:cNvPr id="4" name="Slide Number Placeholder 3"/>
          <p:cNvSpPr>
            <a:spLocks noGrp="1"/>
          </p:cNvSpPr>
          <p:nvPr>
            <p:ph type="sldNum" sz="quarter" idx="5"/>
          </p:nvPr>
        </p:nvSpPr>
        <p:spPr/>
        <p:txBody>
          <a:bodyPr/>
          <a:lstStyle/>
          <a:p>
            <a:fld id="{DE5826F3-86B6-4707-8B22-1442C2C25D1B}" type="slidenum">
              <a:t>1</a:t>
            </a:fld>
            <a:endParaRPr lang="en-GB"/>
          </a:p>
        </p:txBody>
      </p:sp>
    </p:spTree>
    <p:extLst>
      <p:ext uri="{BB962C8B-B14F-4D97-AF65-F5344CB8AC3E}">
        <p14:creationId xmlns:p14="http://schemas.microsoft.com/office/powerpoint/2010/main" val="3894252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75900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890476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88094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96251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215991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48383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577621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306642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25327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1228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2/26/22</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79291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2/26/22</a:t>
            </a:fld>
            <a:endParaRPr lang="en-US"/>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0541583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09" r:id="rId6"/>
    <p:sldLayoutId id="2147483714" r:id="rId7"/>
    <p:sldLayoutId id="2147483710" r:id="rId8"/>
    <p:sldLayoutId id="2147483711" r:id="rId9"/>
    <p:sldLayoutId id="2147483712" r:id="rId10"/>
    <p:sldLayoutId id="2147483713"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cholar.google.com/scholar?hl=en&amp;as_sdt=0%2C5&amp;q=conceptual+background&amp;btnG="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mdpi-res.com/d_attachment/sustainability/sustainability-13-08574/article_deploy/sustainability-13-08574.pdf" TargetMode="External"/><Relationship Id="rId5" Type="http://schemas.openxmlformats.org/officeDocument/2006/relationships/hyperlink" Target="https://librarysearch.uwtsd.ac.uk/discovery/fulldisplay?docid=cdi_proquest_journals_2227410724&amp;context=PC&amp;vid=44WHELF_UWTSD:44WHELF_UWTSD_VU1&amp;lang=en&amp;search_scope=MyInst_and_CI&amp;adaptor=Primo%20Central&amp;tab=Everything&amp;query=any,contains,digitalization%20and%20school%20leadership%20on%20the%20complexity%20of%20leading%20for%20digitalization%20in%20school&amp;offset=0" TargetMode="External"/><Relationship Id="rId4" Type="http://schemas.openxmlformats.org/officeDocument/2006/relationships/hyperlink" Target="https://eric.ed.gov/?id=EJ1067595"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29">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7875" y="554982"/>
            <a:ext cx="5614993" cy="3093468"/>
          </a:xfrm>
        </p:spPr>
        <p:txBody>
          <a:bodyPr anchor="t">
            <a:normAutofit/>
          </a:bodyPr>
          <a:lstStyle/>
          <a:p>
            <a:pPr>
              <a:lnSpc>
                <a:spcPct val="90000"/>
              </a:lnSpc>
            </a:pPr>
            <a:r>
              <a:rPr lang="en-GB" sz="4800" b="1">
                <a:cs typeface="Calibri Light"/>
              </a:rPr>
              <a:t>DIGITAL SKILLS AND RESEARCH METHOD</a:t>
            </a:r>
            <a:br>
              <a:rPr lang="en-GB" sz="5100" b="1">
                <a:cs typeface="Calibri Light"/>
              </a:rPr>
            </a:br>
            <a:r>
              <a:rPr lang="en-GB" sz="5100" b="1">
                <a:cs typeface="Calibri Light"/>
              </a:rPr>
              <a:t>BMSW4003</a:t>
            </a:r>
          </a:p>
        </p:txBody>
      </p:sp>
      <p:cxnSp>
        <p:nvCxnSpPr>
          <p:cNvPr id="57" name="Straight Connector 31">
            <a:extLst>
              <a:ext uri="{FF2B5EF4-FFF2-40B4-BE49-F238E27FC236}">
                <a16:creationId xmlns:a16="http://schemas.microsoft.com/office/drawing/2014/main" id="{0D4B1F40-0C40-4D76-A9D3-C08686338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Picture 3">
            <a:extLst>
              <a:ext uri="{FF2B5EF4-FFF2-40B4-BE49-F238E27FC236}">
                <a16:creationId xmlns:a16="http://schemas.microsoft.com/office/drawing/2014/main" id="{DB704A3B-1F1D-4C6B-A3A8-5F3DF6804F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blip>
          <a:stretch/>
        </p:blipFill>
        <p:spPr>
          <a:xfrm>
            <a:off x="5139269" y="1858002"/>
            <a:ext cx="6758590" cy="3708254"/>
          </a:xfrm>
          <a:prstGeom prst="rect">
            <a:avLst/>
          </a:prstGeom>
        </p:spPr>
      </p:pic>
      <p:cxnSp>
        <p:nvCxnSpPr>
          <p:cNvPr id="58" name="Straight Connector 33">
            <a:extLst>
              <a:ext uri="{FF2B5EF4-FFF2-40B4-BE49-F238E27FC236}">
                <a16:creationId xmlns:a16="http://schemas.microsoft.com/office/drawing/2014/main" id="{EFDB5627-AABE-4D21-8E40-2910105751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79D5C20C-0677-4FEC-89A6-A22A249A1C41}"/>
              </a:ext>
            </a:extLst>
          </p:cNvPr>
          <p:cNvSpPr txBox="1"/>
          <p:nvPr/>
        </p:nvSpPr>
        <p:spPr>
          <a:xfrm>
            <a:off x="483079" y="4566249"/>
            <a:ext cx="370648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Assignment title: which digital too is most commonly used for collaboration at UWTSD</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AE8D927-B686-4847-A038-28E4140FF84C}"/>
              </a:ext>
            </a:extLst>
          </p:cNvPr>
          <p:cNvPicPr>
            <a:picLocks noChangeAspect="1"/>
          </p:cNvPicPr>
          <p:nvPr/>
        </p:nvPicPr>
        <p:blipFill>
          <a:blip r:embed="rId2"/>
          <a:stretch>
            <a:fillRect/>
          </a:stretch>
        </p:blipFill>
        <p:spPr>
          <a:xfrm>
            <a:off x="425570" y="631807"/>
            <a:ext cx="3620218" cy="1194913"/>
          </a:xfrm>
          <a:prstGeom prst="rect">
            <a:avLst/>
          </a:prstGeom>
        </p:spPr>
      </p:pic>
      <p:graphicFrame>
        <p:nvGraphicFramePr>
          <p:cNvPr id="7" name="Table 7">
            <a:extLst>
              <a:ext uri="{FF2B5EF4-FFF2-40B4-BE49-F238E27FC236}">
                <a16:creationId xmlns:a16="http://schemas.microsoft.com/office/drawing/2014/main" id="{71D6E1A2-7D1D-4113-B9C5-46E2E7F2720D}"/>
              </a:ext>
            </a:extLst>
          </p:cNvPr>
          <p:cNvGraphicFramePr>
            <a:graphicFrameLocks noGrp="1"/>
          </p:cNvGraphicFramePr>
          <p:nvPr>
            <p:extLst>
              <p:ext uri="{D42A27DB-BD31-4B8C-83A1-F6EECF244321}">
                <p14:modId xmlns:p14="http://schemas.microsoft.com/office/powerpoint/2010/main" val="2787732133"/>
              </p:ext>
            </p:extLst>
          </p:nvPr>
        </p:nvGraphicFramePr>
        <p:xfrm>
          <a:off x="6350000" y="614947"/>
          <a:ext cx="5369331" cy="5534422"/>
        </p:xfrm>
        <a:graphic>
          <a:graphicData uri="http://schemas.openxmlformats.org/drawingml/2006/table">
            <a:tbl>
              <a:tblPr firstRow="1" bandRow="1">
                <a:tableStyleId>{5940675A-B579-460E-94D1-54222C63F5DA}</a:tableStyleId>
              </a:tblPr>
              <a:tblGrid>
                <a:gridCol w="2576205">
                  <a:extLst>
                    <a:ext uri="{9D8B030D-6E8A-4147-A177-3AD203B41FA5}">
                      <a16:colId xmlns:a16="http://schemas.microsoft.com/office/drawing/2014/main" val="2751560264"/>
                    </a:ext>
                  </a:extLst>
                </a:gridCol>
                <a:gridCol w="2576205">
                  <a:extLst>
                    <a:ext uri="{9D8B030D-6E8A-4147-A177-3AD203B41FA5}">
                      <a16:colId xmlns:a16="http://schemas.microsoft.com/office/drawing/2014/main" val="2389995463"/>
                    </a:ext>
                  </a:extLst>
                </a:gridCol>
                <a:gridCol w="216921">
                  <a:extLst>
                    <a:ext uri="{9D8B030D-6E8A-4147-A177-3AD203B41FA5}">
                      <a16:colId xmlns:a16="http://schemas.microsoft.com/office/drawing/2014/main" val="2743501838"/>
                    </a:ext>
                  </a:extLst>
                </a:gridCol>
              </a:tblGrid>
              <a:tr h="840304">
                <a:tc>
                  <a:txBody>
                    <a:bodyPr/>
                    <a:lstStyle/>
                    <a:p>
                      <a:r>
                        <a:rPr lang="en-GB"/>
                        <a:t>Student's Full name &amp; student ID Number</a:t>
                      </a:r>
                    </a:p>
                  </a:txBody>
                  <a:tcPr/>
                </a:tc>
                <a:tc>
                  <a:txBody>
                    <a:bodyPr/>
                    <a:lstStyle/>
                    <a:p>
                      <a:r>
                        <a:rPr lang="en-GB"/>
                        <a:t>Picture </a:t>
                      </a:r>
                    </a:p>
                  </a:txBody>
                  <a:tcPr/>
                </a:tc>
                <a:tc>
                  <a:txBody>
                    <a:bodyPr/>
                    <a:lstStyle/>
                    <a:p>
                      <a:endParaRPr lang="en-GB"/>
                    </a:p>
                  </a:txBody>
                  <a:tcPr/>
                </a:tc>
                <a:extLst>
                  <a:ext uri="{0D108BD9-81ED-4DB2-BD59-A6C34878D82A}">
                    <a16:rowId xmlns:a16="http://schemas.microsoft.com/office/drawing/2014/main" val="1017637670"/>
                  </a:ext>
                </a:extLst>
              </a:tr>
              <a:tr h="1564706">
                <a:tc>
                  <a:txBody>
                    <a:bodyPr/>
                    <a:lstStyle/>
                    <a:p>
                      <a:r>
                        <a:rPr lang="en-GB"/>
                        <a:t>Full Name: </a:t>
                      </a:r>
                      <a:r>
                        <a:rPr lang="en-GB" b="1"/>
                        <a:t>Alexandra Lidia Chilianu</a:t>
                      </a:r>
                    </a:p>
                    <a:p>
                      <a:pPr lvl="0">
                        <a:buNone/>
                      </a:pPr>
                      <a:r>
                        <a:rPr lang="en-GB"/>
                        <a:t>Student ID number: </a:t>
                      </a:r>
                      <a:r>
                        <a:rPr lang="en-GB" b="1"/>
                        <a:t>2118365</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721112472"/>
                  </a:ext>
                </a:extLst>
              </a:tr>
              <a:tr h="1564706">
                <a:tc>
                  <a:txBody>
                    <a:bodyPr/>
                    <a:lstStyle/>
                    <a:p>
                      <a:r>
                        <a:rPr lang="en-GB"/>
                        <a:t>Full Name: </a:t>
                      </a:r>
                      <a:r>
                        <a:rPr lang="en-GB" b="1"/>
                        <a:t>Mihaela Iovu </a:t>
                      </a:r>
                    </a:p>
                    <a:p>
                      <a:pPr lvl="0">
                        <a:buNone/>
                      </a:pPr>
                      <a:r>
                        <a:rPr lang="en-GB"/>
                        <a:t>Student ID Number: </a:t>
                      </a:r>
                      <a:r>
                        <a:rPr lang="en-GB" b="1"/>
                        <a:t>2112981</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762845161"/>
                  </a:ext>
                </a:extLst>
              </a:tr>
              <a:tr h="1564706">
                <a:tc>
                  <a:txBody>
                    <a:bodyPr/>
                    <a:lstStyle/>
                    <a:p>
                      <a:r>
                        <a:rPr lang="en-GB"/>
                        <a:t>Full Name: </a:t>
                      </a:r>
                      <a:r>
                        <a:rPr lang="en-GB" b="1"/>
                        <a:t>Adrian Stefan Ciurea </a:t>
                      </a:r>
                      <a:endParaRPr lang="en-US" b="1"/>
                    </a:p>
                    <a:p>
                      <a:pPr lvl="0">
                        <a:buNone/>
                      </a:pPr>
                      <a:r>
                        <a:rPr lang="en-GB"/>
                        <a:t>Student ID Number:</a:t>
                      </a:r>
                    </a:p>
                    <a:p>
                      <a:pPr lvl="0">
                        <a:buNone/>
                      </a:pPr>
                      <a:r>
                        <a:rPr lang="en-GB" b="1"/>
                        <a:t>2123356</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33979005"/>
                  </a:ext>
                </a:extLst>
              </a:tr>
            </a:tbl>
          </a:graphicData>
        </a:graphic>
      </p:graphicFrame>
      <p:pic>
        <p:nvPicPr>
          <p:cNvPr id="2" name="Picture 2">
            <a:extLst>
              <a:ext uri="{FF2B5EF4-FFF2-40B4-BE49-F238E27FC236}">
                <a16:creationId xmlns:a16="http://schemas.microsoft.com/office/drawing/2014/main" id="{2F060F8F-DEAE-4FD2-BEF7-00A233801455}"/>
              </a:ext>
            </a:extLst>
          </p:cNvPr>
          <p:cNvPicPr>
            <a:picLocks noChangeAspect="1"/>
          </p:cNvPicPr>
          <p:nvPr/>
        </p:nvPicPr>
        <p:blipFill>
          <a:blip r:embed="rId3"/>
          <a:stretch>
            <a:fillRect/>
          </a:stretch>
        </p:blipFill>
        <p:spPr>
          <a:xfrm>
            <a:off x="9737558" y="4634832"/>
            <a:ext cx="1058778" cy="1465179"/>
          </a:xfrm>
          <a:prstGeom prst="rect">
            <a:avLst/>
          </a:prstGeom>
        </p:spPr>
      </p:pic>
      <p:pic>
        <p:nvPicPr>
          <p:cNvPr id="3" name="Picture 4" descr="A person taking a selfie&#10;&#10;Description automatically generated">
            <a:extLst>
              <a:ext uri="{FF2B5EF4-FFF2-40B4-BE49-F238E27FC236}">
                <a16:creationId xmlns:a16="http://schemas.microsoft.com/office/drawing/2014/main" id="{15942986-7FAD-45D3-A880-4A22A1337BE3}"/>
              </a:ext>
            </a:extLst>
          </p:cNvPr>
          <p:cNvPicPr>
            <a:picLocks noChangeAspect="1"/>
          </p:cNvPicPr>
          <p:nvPr/>
        </p:nvPicPr>
        <p:blipFill>
          <a:blip r:embed="rId4"/>
          <a:stretch>
            <a:fillRect/>
          </a:stretch>
        </p:blipFill>
        <p:spPr>
          <a:xfrm>
            <a:off x="9577137" y="1491538"/>
            <a:ext cx="1072149" cy="1415135"/>
          </a:xfrm>
          <a:prstGeom prst="rect">
            <a:avLst/>
          </a:prstGeom>
        </p:spPr>
      </p:pic>
      <p:pic>
        <p:nvPicPr>
          <p:cNvPr id="5" name="Picture 5" descr="A person taking a selfie&#10;&#10;Description automatically generated">
            <a:extLst>
              <a:ext uri="{FF2B5EF4-FFF2-40B4-BE49-F238E27FC236}">
                <a16:creationId xmlns:a16="http://schemas.microsoft.com/office/drawing/2014/main" id="{88200A89-19E1-4764-9946-4C8F0BA572AD}"/>
              </a:ext>
            </a:extLst>
          </p:cNvPr>
          <p:cNvPicPr>
            <a:picLocks noChangeAspect="1"/>
          </p:cNvPicPr>
          <p:nvPr/>
        </p:nvPicPr>
        <p:blipFill>
          <a:blip r:embed="rId5"/>
          <a:stretch>
            <a:fillRect/>
          </a:stretch>
        </p:blipFill>
        <p:spPr>
          <a:xfrm>
            <a:off x="9629735" y="3069389"/>
            <a:ext cx="1167475" cy="1467852"/>
          </a:xfrm>
          <a:prstGeom prst="rect">
            <a:avLst/>
          </a:prstGeom>
        </p:spPr>
      </p:pic>
      <p:sp>
        <p:nvSpPr>
          <p:cNvPr id="6" name="TextBox 5">
            <a:extLst>
              <a:ext uri="{FF2B5EF4-FFF2-40B4-BE49-F238E27FC236}">
                <a16:creationId xmlns:a16="http://schemas.microsoft.com/office/drawing/2014/main" id="{C7500B45-49C6-470A-80D1-EDAEEF988735}"/>
              </a:ext>
            </a:extLst>
          </p:cNvPr>
          <p:cNvSpPr txBox="1"/>
          <p:nvPr/>
        </p:nvSpPr>
        <p:spPr>
          <a:xfrm>
            <a:off x="366295" y="2505243"/>
            <a:ext cx="4347410" cy="25719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Time of your Presentation </a:t>
            </a:r>
          </a:p>
          <a:p>
            <a:endParaRPr lang="en-GB" b="1"/>
          </a:p>
          <a:p>
            <a:r>
              <a:rPr lang="en-GB" b="1"/>
              <a:t>Date: 05.03.2022</a:t>
            </a:r>
          </a:p>
          <a:p>
            <a:endParaRPr lang="en-GB" b="1"/>
          </a:p>
          <a:p>
            <a:r>
              <a:rPr lang="en-GB" b="1"/>
              <a:t>Time: 14:00 </a:t>
            </a:r>
          </a:p>
          <a:p>
            <a:endParaRPr lang="en-GB" b="1"/>
          </a:p>
          <a:p>
            <a:r>
              <a:rPr lang="en-GB" b="1"/>
              <a:t>Tutor's Name Seyed Navid </a:t>
            </a:r>
          </a:p>
          <a:p>
            <a:endParaRPr lang="en-GB" b="1"/>
          </a:p>
          <a:p>
            <a:r>
              <a:rPr lang="en-GB" b="1"/>
              <a:t>Group Presentation-G1</a:t>
            </a:r>
          </a:p>
        </p:txBody>
      </p:sp>
    </p:spTree>
    <p:extLst>
      <p:ext uri="{BB962C8B-B14F-4D97-AF65-F5344CB8AC3E}">
        <p14:creationId xmlns:p14="http://schemas.microsoft.com/office/powerpoint/2010/main" val="442890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1536C16-FEF5-4210-A164-0629427CC0F3}"/>
              </a:ext>
            </a:extLst>
          </p:cNvPr>
          <p:cNvPicPr>
            <a:picLocks noChangeAspect="1"/>
          </p:cNvPicPr>
          <p:nvPr/>
        </p:nvPicPr>
        <p:blipFill>
          <a:blip r:embed="rId2"/>
          <a:stretch>
            <a:fillRect/>
          </a:stretch>
        </p:blipFill>
        <p:spPr>
          <a:xfrm>
            <a:off x="486611" y="555633"/>
            <a:ext cx="2743200" cy="907366"/>
          </a:xfrm>
          <a:prstGeom prst="rect">
            <a:avLst/>
          </a:prstGeom>
        </p:spPr>
      </p:pic>
      <p:sp>
        <p:nvSpPr>
          <p:cNvPr id="5" name="TextBox 4">
            <a:extLst>
              <a:ext uri="{FF2B5EF4-FFF2-40B4-BE49-F238E27FC236}">
                <a16:creationId xmlns:a16="http://schemas.microsoft.com/office/drawing/2014/main" id="{3D41BE8D-955A-4DB8-96E5-468D975ACF06}"/>
              </a:ext>
            </a:extLst>
          </p:cNvPr>
          <p:cNvSpPr txBox="1"/>
          <p:nvPr/>
        </p:nvSpPr>
        <p:spPr>
          <a:xfrm>
            <a:off x="620295" y="2037348"/>
            <a:ext cx="10964777"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Introduction </a:t>
            </a:r>
          </a:p>
          <a:p>
            <a:r>
              <a:rPr lang="en-GB" sz="1600" b="1" dirty="0"/>
              <a:t>We live in the era of information technology and it may be a whole new experience for many of yours but we want to make sure that everyone has the confidences of using online technology </a:t>
            </a:r>
          </a:p>
          <a:p>
            <a:r>
              <a:rPr lang="en-GB" sz="1600" b="1" dirty="0"/>
              <a:t>Our programmes will provide students with an opportunity to study various subjects which is related to artificial intelligence, data science and cloud computing.it will also help them develop non-technical skills such as creativity that’s why at utswd has an amazing collaboration skills to enhance students mind development.</a:t>
            </a:r>
          </a:p>
          <a:p>
            <a:endParaRPr lang="en-GB" sz="1600" b="1"/>
          </a:p>
          <a:p>
            <a:r>
              <a:rPr lang="en-GB" sz="1600" b="1" dirty="0"/>
              <a:t>The university of Wales saint David (UWTSD) is a leader in the development of Entreprenurial education in teacher education both Wales and internationally </a:t>
            </a:r>
          </a:p>
        </p:txBody>
      </p:sp>
    </p:spTree>
    <p:extLst>
      <p:ext uri="{BB962C8B-B14F-4D97-AF65-F5344CB8AC3E}">
        <p14:creationId xmlns:p14="http://schemas.microsoft.com/office/powerpoint/2010/main" val="4101541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FC448C9-42C4-4ABF-B842-4BD1DF85CC9E}"/>
              </a:ext>
            </a:extLst>
          </p:cNvPr>
          <p:cNvSpPr txBox="1"/>
          <p:nvPr/>
        </p:nvSpPr>
        <p:spPr>
          <a:xfrm>
            <a:off x="1892060" y="1288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5" name="Picture 5">
            <a:extLst>
              <a:ext uri="{FF2B5EF4-FFF2-40B4-BE49-F238E27FC236}">
                <a16:creationId xmlns:a16="http://schemas.microsoft.com/office/drawing/2014/main" id="{E3770901-F88A-4794-A7DC-5D0EC906F771}"/>
              </a:ext>
            </a:extLst>
          </p:cNvPr>
          <p:cNvPicPr>
            <a:picLocks noChangeAspect="1"/>
          </p:cNvPicPr>
          <p:nvPr/>
        </p:nvPicPr>
        <p:blipFill>
          <a:blip r:embed="rId2"/>
          <a:stretch>
            <a:fillRect/>
          </a:stretch>
        </p:blipFill>
        <p:spPr>
          <a:xfrm>
            <a:off x="125158" y="537579"/>
            <a:ext cx="2676862" cy="931113"/>
          </a:xfrm>
          <a:prstGeom prst="rect">
            <a:avLst/>
          </a:prstGeom>
        </p:spPr>
      </p:pic>
      <p:sp>
        <p:nvSpPr>
          <p:cNvPr id="6" name="TextBox 5">
            <a:extLst>
              <a:ext uri="{FF2B5EF4-FFF2-40B4-BE49-F238E27FC236}">
                <a16:creationId xmlns:a16="http://schemas.microsoft.com/office/drawing/2014/main" id="{24506DC7-D68F-4ABC-B419-F679DBB3EF74}"/>
              </a:ext>
            </a:extLst>
          </p:cNvPr>
          <p:cNvSpPr txBox="1"/>
          <p:nvPr/>
        </p:nvSpPr>
        <p:spPr>
          <a:xfrm rot="10800000" flipV="1">
            <a:off x="180257" y="2292273"/>
            <a:ext cx="22672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Here are the most tools used for collaborating at University of Wales Trinity Saint David </a:t>
            </a:r>
            <a:endParaRPr lang="en-US"/>
          </a:p>
          <a:p>
            <a:endParaRPr lang="en-GB"/>
          </a:p>
        </p:txBody>
      </p:sp>
      <p:pic>
        <p:nvPicPr>
          <p:cNvPr id="12" name="Picture 12" descr="Logo&#10;&#10;Description automatically generated">
            <a:extLst>
              <a:ext uri="{FF2B5EF4-FFF2-40B4-BE49-F238E27FC236}">
                <a16:creationId xmlns:a16="http://schemas.microsoft.com/office/drawing/2014/main" id="{8F3B4D9E-07F1-4E46-AC5D-FFB21CF3C2CB}"/>
              </a:ext>
            </a:extLst>
          </p:cNvPr>
          <p:cNvPicPr>
            <a:picLocks noChangeAspect="1"/>
          </p:cNvPicPr>
          <p:nvPr/>
        </p:nvPicPr>
        <p:blipFill>
          <a:blip r:embed="rId3"/>
          <a:stretch>
            <a:fillRect/>
          </a:stretch>
        </p:blipFill>
        <p:spPr>
          <a:xfrm>
            <a:off x="3838554" y="2185174"/>
            <a:ext cx="1449238" cy="752279"/>
          </a:xfrm>
          <a:prstGeom prst="rect">
            <a:avLst/>
          </a:prstGeom>
        </p:spPr>
      </p:pic>
      <p:pic>
        <p:nvPicPr>
          <p:cNvPr id="2" name="Picture 2" descr="Icon&#10;&#10;Description automatically generated">
            <a:extLst>
              <a:ext uri="{FF2B5EF4-FFF2-40B4-BE49-F238E27FC236}">
                <a16:creationId xmlns:a16="http://schemas.microsoft.com/office/drawing/2014/main" id="{36056418-2D44-4E07-8045-8D04D9938401}"/>
              </a:ext>
            </a:extLst>
          </p:cNvPr>
          <p:cNvPicPr>
            <a:picLocks noChangeAspect="1"/>
          </p:cNvPicPr>
          <p:nvPr/>
        </p:nvPicPr>
        <p:blipFill>
          <a:blip r:embed="rId4"/>
          <a:stretch>
            <a:fillRect/>
          </a:stretch>
        </p:blipFill>
        <p:spPr>
          <a:xfrm>
            <a:off x="3793906" y="3172688"/>
            <a:ext cx="1679276" cy="917966"/>
          </a:xfrm>
          <a:prstGeom prst="rect">
            <a:avLst/>
          </a:prstGeom>
        </p:spPr>
      </p:pic>
      <p:pic>
        <p:nvPicPr>
          <p:cNvPr id="3" name="Picture 6" descr="Icon&#10;&#10;Description automatically generated">
            <a:extLst>
              <a:ext uri="{FF2B5EF4-FFF2-40B4-BE49-F238E27FC236}">
                <a16:creationId xmlns:a16="http://schemas.microsoft.com/office/drawing/2014/main" id="{CDBC823C-DD01-4133-9EEC-BCFCEA698464}"/>
              </a:ext>
            </a:extLst>
          </p:cNvPr>
          <p:cNvPicPr>
            <a:picLocks noChangeAspect="1"/>
          </p:cNvPicPr>
          <p:nvPr/>
        </p:nvPicPr>
        <p:blipFill>
          <a:blip r:embed="rId5"/>
          <a:stretch>
            <a:fillRect/>
          </a:stretch>
        </p:blipFill>
        <p:spPr>
          <a:xfrm>
            <a:off x="3836533" y="791434"/>
            <a:ext cx="989165" cy="989164"/>
          </a:xfrm>
          <a:prstGeom prst="rect">
            <a:avLst/>
          </a:prstGeom>
        </p:spPr>
      </p:pic>
      <p:pic>
        <p:nvPicPr>
          <p:cNvPr id="7" name="Picture 7" descr="A picture containing accessory, vector graphics&#10;&#10;Description automatically generated">
            <a:extLst>
              <a:ext uri="{FF2B5EF4-FFF2-40B4-BE49-F238E27FC236}">
                <a16:creationId xmlns:a16="http://schemas.microsoft.com/office/drawing/2014/main" id="{A38F0B35-6BED-4C12-B16A-CB9F80E2E9F9}"/>
              </a:ext>
            </a:extLst>
          </p:cNvPr>
          <p:cNvPicPr>
            <a:picLocks noChangeAspect="1"/>
          </p:cNvPicPr>
          <p:nvPr/>
        </p:nvPicPr>
        <p:blipFill>
          <a:blip r:embed="rId6"/>
          <a:stretch>
            <a:fillRect/>
          </a:stretch>
        </p:blipFill>
        <p:spPr>
          <a:xfrm>
            <a:off x="3960382" y="5052431"/>
            <a:ext cx="1334219" cy="1348597"/>
          </a:xfrm>
          <a:prstGeom prst="rect">
            <a:avLst/>
          </a:prstGeom>
        </p:spPr>
      </p:pic>
      <p:pic>
        <p:nvPicPr>
          <p:cNvPr id="8" name="Picture 8" descr="Logo&#10;&#10;Description automatically generated">
            <a:extLst>
              <a:ext uri="{FF2B5EF4-FFF2-40B4-BE49-F238E27FC236}">
                <a16:creationId xmlns:a16="http://schemas.microsoft.com/office/drawing/2014/main" id="{E3A1E10C-9071-47A2-B7BD-26E9F9824041}"/>
              </a:ext>
            </a:extLst>
          </p:cNvPr>
          <p:cNvPicPr>
            <a:picLocks noChangeAspect="1"/>
          </p:cNvPicPr>
          <p:nvPr/>
        </p:nvPicPr>
        <p:blipFill>
          <a:blip r:embed="rId7"/>
          <a:stretch>
            <a:fillRect/>
          </a:stretch>
        </p:blipFill>
        <p:spPr>
          <a:xfrm>
            <a:off x="3225370" y="3967076"/>
            <a:ext cx="2067465" cy="1169239"/>
          </a:xfrm>
          <a:prstGeom prst="rect">
            <a:avLst/>
          </a:prstGeom>
        </p:spPr>
      </p:pic>
      <p:graphicFrame>
        <p:nvGraphicFramePr>
          <p:cNvPr id="10" name="Table 10">
            <a:extLst>
              <a:ext uri="{FF2B5EF4-FFF2-40B4-BE49-F238E27FC236}">
                <a16:creationId xmlns:a16="http://schemas.microsoft.com/office/drawing/2014/main" id="{5E9D0E4E-2A4C-4913-B9FC-377BD93A40FD}"/>
              </a:ext>
            </a:extLst>
          </p:cNvPr>
          <p:cNvGraphicFramePr>
            <a:graphicFrameLocks noGrp="1"/>
          </p:cNvGraphicFramePr>
          <p:nvPr>
            <p:extLst>
              <p:ext uri="{D42A27DB-BD31-4B8C-83A1-F6EECF244321}">
                <p14:modId xmlns:p14="http://schemas.microsoft.com/office/powerpoint/2010/main" val="4151214870"/>
              </p:ext>
            </p:extLst>
          </p:nvPr>
        </p:nvGraphicFramePr>
        <p:xfrm>
          <a:off x="2890354" y="568284"/>
          <a:ext cx="8807236" cy="5667913"/>
        </p:xfrm>
        <a:graphic>
          <a:graphicData uri="http://schemas.openxmlformats.org/drawingml/2006/table">
            <a:tbl>
              <a:tblPr firstRow="1" bandRow="1">
                <a:tableStyleId>{5940675A-B579-460E-94D1-54222C63F5DA}</a:tableStyleId>
              </a:tblPr>
              <a:tblGrid>
                <a:gridCol w="2558142">
                  <a:extLst>
                    <a:ext uri="{9D8B030D-6E8A-4147-A177-3AD203B41FA5}">
                      <a16:colId xmlns:a16="http://schemas.microsoft.com/office/drawing/2014/main" val="339911073"/>
                    </a:ext>
                  </a:extLst>
                </a:gridCol>
                <a:gridCol w="3198215">
                  <a:extLst>
                    <a:ext uri="{9D8B030D-6E8A-4147-A177-3AD203B41FA5}">
                      <a16:colId xmlns:a16="http://schemas.microsoft.com/office/drawing/2014/main" val="3914844821"/>
                    </a:ext>
                  </a:extLst>
                </a:gridCol>
                <a:gridCol w="2708270">
                  <a:extLst>
                    <a:ext uri="{9D8B030D-6E8A-4147-A177-3AD203B41FA5}">
                      <a16:colId xmlns:a16="http://schemas.microsoft.com/office/drawing/2014/main" val="4187909370"/>
                    </a:ext>
                  </a:extLst>
                </a:gridCol>
                <a:gridCol w="342609">
                  <a:extLst>
                    <a:ext uri="{9D8B030D-6E8A-4147-A177-3AD203B41FA5}">
                      <a16:colId xmlns:a16="http://schemas.microsoft.com/office/drawing/2014/main" val="77518905"/>
                    </a:ext>
                  </a:extLst>
                </a:gridCol>
              </a:tblGrid>
              <a:tr h="909052">
                <a:tc>
                  <a:txBody>
                    <a:bodyPr/>
                    <a:lstStyle/>
                    <a:p>
                      <a:endParaRPr lang="en-GB"/>
                    </a:p>
                  </a:txBody>
                  <a:tcPr/>
                </a:tc>
                <a:tc>
                  <a:txBody>
                    <a:bodyPr/>
                    <a:lstStyle/>
                    <a:p>
                      <a:r>
                        <a:rPr lang="en-GB" sz="1400" b="1" dirty="0"/>
                        <a:t>Now you may think why do universities use outlook email instead of Gmail well outlook provides many ways to track down what students look for like folders categories etc.</a:t>
                      </a:r>
                    </a:p>
                  </a:txBody>
                  <a:tcPr/>
                </a:tc>
                <a:tc>
                  <a:txBody>
                    <a:bodyPr/>
                    <a:lstStyle/>
                    <a:p>
                      <a:r>
                        <a:rPr lang="en-GB" sz="1400" b="1" dirty="0"/>
                        <a:t>on the other side with Gmail students do not have a way to sort by size </a:t>
                      </a:r>
                    </a:p>
                  </a:txBody>
                  <a:tcPr/>
                </a:tc>
                <a:tc>
                  <a:txBody>
                    <a:bodyPr/>
                    <a:lstStyle/>
                    <a:p>
                      <a:endParaRPr lang="en-GB"/>
                    </a:p>
                  </a:txBody>
                  <a:tcPr/>
                </a:tc>
                <a:extLst>
                  <a:ext uri="{0D108BD9-81ED-4DB2-BD59-A6C34878D82A}">
                    <a16:rowId xmlns:a16="http://schemas.microsoft.com/office/drawing/2014/main" val="37452386"/>
                  </a:ext>
                </a:extLst>
              </a:tr>
              <a:tr h="1096210">
                <a:tc>
                  <a:txBody>
                    <a:bodyPr/>
                    <a:lstStyle/>
                    <a:p>
                      <a:endParaRPr lang="en-GB"/>
                    </a:p>
                  </a:txBody>
                  <a:tcPr/>
                </a:tc>
                <a:tc>
                  <a:txBody>
                    <a:bodyPr/>
                    <a:lstStyle/>
                    <a:p>
                      <a:r>
                        <a:rPr lang="en-GB" sz="1400" b="1" dirty="0"/>
                        <a:t>Moodle is a virtual learning environment that provides tools and resources to supports your learning. It can be accessed from anywhere with internet connection .</a:t>
                      </a:r>
                    </a:p>
                  </a:txBody>
                  <a:tcPr/>
                </a:tc>
                <a:tc>
                  <a:txBody>
                    <a:bodyPr/>
                    <a:lstStyle/>
                    <a:p>
                      <a:r>
                        <a:rPr lang="en-GB" sz="1200" b="1" dirty="0"/>
                        <a:t>At UWTSD students find Moodle a</a:t>
                      </a:r>
                      <a:r>
                        <a:rPr lang="en-GB" sz="1400" b="1" dirty="0"/>
                        <a:t> useful because it is easy to use.</a:t>
                      </a:r>
                    </a:p>
                  </a:txBody>
                  <a:tcPr/>
                </a:tc>
                <a:tc>
                  <a:txBody>
                    <a:bodyPr/>
                    <a:lstStyle/>
                    <a:p>
                      <a:endParaRPr lang="en-GB"/>
                    </a:p>
                  </a:txBody>
                  <a:tcPr/>
                </a:tc>
                <a:extLst>
                  <a:ext uri="{0D108BD9-81ED-4DB2-BD59-A6C34878D82A}">
                    <a16:rowId xmlns:a16="http://schemas.microsoft.com/office/drawing/2014/main" val="1527459992"/>
                  </a:ext>
                </a:extLst>
              </a:tr>
              <a:tr h="1032051">
                <a:tc>
                  <a:txBody>
                    <a:bodyPr/>
                    <a:lstStyle/>
                    <a:p>
                      <a:endParaRPr lang="en-GB"/>
                    </a:p>
                  </a:txBody>
                  <a:tcPr/>
                </a:tc>
                <a:tc>
                  <a:txBody>
                    <a:bodyPr/>
                    <a:lstStyle/>
                    <a:p>
                      <a:r>
                        <a:rPr lang="en-GB" sz="1400" b="1" dirty="0"/>
                        <a:t>Microsoft teams is a centralised hub for students to collaborate and communicate with others. </a:t>
                      </a:r>
                    </a:p>
                  </a:txBody>
                  <a:tcPr/>
                </a:tc>
                <a:tc>
                  <a:txBody>
                    <a:bodyPr/>
                    <a:lstStyle/>
                    <a:p>
                      <a:r>
                        <a:rPr lang="en-GB" sz="1400" b="1" dirty="0"/>
                        <a:t>At UWTSD students and staff have access to Microsoft teams enabling you to create your own team.</a:t>
                      </a:r>
                    </a:p>
                  </a:txBody>
                  <a:tcPr/>
                </a:tc>
                <a:tc>
                  <a:txBody>
                    <a:bodyPr/>
                    <a:lstStyle/>
                    <a:p>
                      <a:endParaRPr lang="en-GB"/>
                    </a:p>
                  </a:txBody>
                  <a:tcPr/>
                </a:tc>
                <a:extLst>
                  <a:ext uri="{0D108BD9-81ED-4DB2-BD59-A6C34878D82A}">
                    <a16:rowId xmlns:a16="http://schemas.microsoft.com/office/drawing/2014/main" val="2925717937"/>
                  </a:ext>
                </a:extLst>
              </a:tr>
              <a:tr h="922421">
                <a:tc>
                  <a:txBody>
                    <a:bodyPr/>
                    <a:lstStyle/>
                    <a:p>
                      <a:endParaRPr lang="en-GB"/>
                    </a:p>
                  </a:txBody>
                  <a:tcPr/>
                </a:tc>
                <a:tc>
                  <a:txBody>
                    <a:bodyPr/>
                    <a:lstStyle/>
                    <a:p>
                      <a:r>
                        <a:rPr lang="en-GB" sz="1400" b="1" dirty="0"/>
                        <a:t>Office 365 comes along with PowerPoint ,Word ,Excel ,and Outlook.</a:t>
                      </a:r>
                    </a:p>
                    <a:p>
                      <a:pPr lvl="0">
                        <a:buNone/>
                      </a:pPr>
                      <a:endParaRPr lang="en-GB" sz="1400" b="1" dirty="0"/>
                    </a:p>
                  </a:txBody>
                  <a:tcPr/>
                </a:tc>
                <a:tc>
                  <a:txBody>
                    <a:bodyPr/>
                    <a:lstStyle/>
                    <a:p>
                      <a:r>
                        <a:rPr lang="en-GB" sz="1400" b="1" dirty="0"/>
                        <a:t>Students get free access.</a:t>
                      </a:r>
                      <a:endParaRPr lang="en-GB" dirty="0"/>
                    </a:p>
                  </a:txBody>
                  <a:tcPr/>
                </a:tc>
                <a:tc>
                  <a:txBody>
                    <a:bodyPr/>
                    <a:lstStyle/>
                    <a:p>
                      <a:endParaRPr lang="en-GB"/>
                    </a:p>
                  </a:txBody>
                  <a:tcPr/>
                </a:tc>
                <a:extLst>
                  <a:ext uri="{0D108BD9-81ED-4DB2-BD59-A6C34878D82A}">
                    <a16:rowId xmlns:a16="http://schemas.microsoft.com/office/drawing/2014/main" val="509210226"/>
                  </a:ext>
                </a:extLst>
              </a:tr>
              <a:tr h="1161142">
                <a:tc>
                  <a:txBody>
                    <a:bodyPr/>
                    <a:lstStyle/>
                    <a:p>
                      <a:endParaRPr lang="en-GB"/>
                    </a:p>
                  </a:txBody>
                  <a:tcPr/>
                </a:tc>
                <a:tc>
                  <a:txBody>
                    <a:bodyPr/>
                    <a:lstStyle/>
                    <a:p>
                      <a:r>
                        <a:rPr lang="en-GB" sz="1400" b="1" dirty="0"/>
                        <a:t>With one drive for business you can easily access and collaborate on documents anywhere.it works easily across all devices.</a:t>
                      </a:r>
                      <a:endParaRPr lang="en-GB" sz="1600" b="1" dirty="0"/>
                    </a:p>
                  </a:txBody>
                  <a:tcPr/>
                </a:tc>
                <a:tc>
                  <a:txBody>
                    <a:bodyPr/>
                    <a:lstStyle/>
                    <a:p>
                      <a:r>
                        <a:rPr lang="en-GB" sz="1400" b="1" dirty="0"/>
                        <a:t>One place to collaborate and get work done together with anyone at anytime.</a:t>
                      </a:r>
                      <a:endParaRPr lang="en-GB" sz="1400" dirty="0"/>
                    </a:p>
                  </a:txBody>
                  <a:tcPr/>
                </a:tc>
                <a:tc>
                  <a:txBody>
                    <a:bodyPr/>
                    <a:lstStyle/>
                    <a:p>
                      <a:endParaRPr lang="en-GB"/>
                    </a:p>
                  </a:txBody>
                  <a:tcPr/>
                </a:tc>
                <a:extLst>
                  <a:ext uri="{0D108BD9-81ED-4DB2-BD59-A6C34878D82A}">
                    <a16:rowId xmlns:a16="http://schemas.microsoft.com/office/drawing/2014/main" val="2691398190"/>
                  </a:ext>
                </a:extLst>
              </a:tr>
            </a:tbl>
          </a:graphicData>
        </a:graphic>
      </p:graphicFrame>
    </p:spTree>
    <p:extLst>
      <p:ext uri="{BB962C8B-B14F-4D97-AF65-F5344CB8AC3E}">
        <p14:creationId xmlns:p14="http://schemas.microsoft.com/office/powerpoint/2010/main" val="157237482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9320F60D-FDC4-4130-B53F-D9115D8CE7EC}"/>
              </a:ext>
            </a:extLst>
          </p:cNvPr>
          <p:cNvPicPr>
            <a:picLocks noGrp="1" noChangeAspect="1"/>
          </p:cNvPicPr>
          <p:nvPr>
            <p:ph idx="1"/>
          </p:nvPr>
        </p:nvPicPr>
        <p:blipFill>
          <a:blip r:embed="rId2"/>
          <a:stretch>
            <a:fillRect/>
          </a:stretch>
        </p:blipFill>
        <p:spPr>
          <a:xfrm>
            <a:off x="603321" y="512870"/>
            <a:ext cx="3259487" cy="1636933"/>
          </a:xfrm>
        </p:spPr>
      </p:pic>
      <p:sp>
        <p:nvSpPr>
          <p:cNvPr id="5" name="TextBox 4">
            <a:extLst>
              <a:ext uri="{FF2B5EF4-FFF2-40B4-BE49-F238E27FC236}">
                <a16:creationId xmlns:a16="http://schemas.microsoft.com/office/drawing/2014/main" id="{5DA68018-0E84-4BC3-AEE2-A7C87E951E00}"/>
              </a:ext>
            </a:extLst>
          </p:cNvPr>
          <p:cNvSpPr txBox="1"/>
          <p:nvPr/>
        </p:nvSpPr>
        <p:spPr>
          <a:xfrm>
            <a:off x="807454" y="2358191"/>
            <a:ext cx="10563725" cy="329320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ea typeface="+mn-lt"/>
                <a:cs typeface="+mn-lt"/>
              </a:rPr>
              <a:t>In relation to assessment, UWTSD supports students extensively in reflecting on their learning progress over time. This is core to the arts and design education that much of UWTSD’s work is built upon .Students are evaluated through summative and formative assessment methods such as project work, presentations/pitches, self-reflection, as well as self-evaluation, peer evaluation, and external expert review/feedback .They are encouraged to “fail fast” and to make mistakes and learn from them (“glorious failures”) .For instance, students take part in “The Crit”, an arts-based discussion where students critique each other’s work. Penaluna and Penaluna described this as follows:</a:t>
            </a:r>
            <a:endParaRPr lang="en-US" b="1"/>
          </a:p>
          <a:p>
            <a:r>
              <a:rPr lang="en-GB" sz="1600" b="1" dirty="0">
                <a:ea typeface="+mn-lt"/>
                <a:cs typeface="+mn-lt"/>
              </a:rPr>
              <a:t>Students are expected to communicate and debate their thinking processes and enter into a discussion of their work with tutors and peers and in later studies when appropriate with external stakeholders such as industry practitioners, clients and community members </a:t>
            </a:r>
            <a:endParaRPr lang="en-GB" b="1"/>
          </a:p>
          <a:p>
            <a:r>
              <a:rPr lang="en-GB" sz="1600" b="1" dirty="0">
                <a:ea typeface="+mn-lt"/>
                <a:cs typeface="+mn-lt"/>
              </a:rPr>
              <a:t>The approach forces students to explain their decision-making in envisioning new futures as well as to build on feedback .</a:t>
            </a:r>
            <a:endParaRPr lang="en-GB" b="1" dirty="0"/>
          </a:p>
          <a:p>
            <a:endParaRPr lang="en-GB" sz="1600" b="1" dirty="0"/>
          </a:p>
        </p:txBody>
      </p:sp>
    </p:spTree>
    <p:extLst>
      <p:ext uri="{BB962C8B-B14F-4D97-AF65-F5344CB8AC3E}">
        <p14:creationId xmlns:p14="http://schemas.microsoft.com/office/powerpoint/2010/main" val="491110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Text&#10;&#10;Description automatically generated">
            <a:extLst>
              <a:ext uri="{FF2B5EF4-FFF2-40B4-BE49-F238E27FC236}">
                <a16:creationId xmlns:a16="http://schemas.microsoft.com/office/drawing/2014/main" id="{66F0E9B4-2F46-4332-A6EC-821BF6CB6D5E}"/>
              </a:ext>
            </a:extLst>
          </p:cNvPr>
          <p:cNvPicPr>
            <a:picLocks noGrp="1" noChangeAspect="1"/>
          </p:cNvPicPr>
          <p:nvPr>
            <p:ph idx="1"/>
          </p:nvPr>
        </p:nvPicPr>
        <p:blipFill>
          <a:blip r:embed="rId2"/>
          <a:stretch>
            <a:fillRect/>
          </a:stretch>
        </p:blipFill>
        <p:spPr>
          <a:xfrm>
            <a:off x="619929" y="589549"/>
            <a:ext cx="4553277" cy="1595061"/>
          </a:xfrm>
        </p:spPr>
      </p:pic>
      <p:sp>
        <p:nvSpPr>
          <p:cNvPr id="8" name="TextBox 7">
            <a:extLst>
              <a:ext uri="{FF2B5EF4-FFF2-40B4-BE49-F238E27FC236}">
                <a16:creationId xmlns:a16="http://schemas.microsoft.com/office/drawing/2014/main" id="{DE3BE88F-EEAE-440D-B874-9E6504C84F82}"/>
              </a:ext>
            </a:extLst>
          </p:cNvPr>
          <p:cNvSpPr txBox="1"/>
          <p:nvPr/>
        </p:nvSpPr>
        <p:spPr>
          <a:xfrm>
            <a:off x="468703" y="2179607"/>
            <a:ext cx="1126897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Entrepreneurial education offers valuable opportunities for teachers to foster and enhance creativity and action competence, which are also important for sustainability education. The Uni- verity of Wales Trinity Saint David (UWTSD) is a leader in the development of entrepreneurial education in teacher education both in Wales and internationally. The objective of this article is to shed light on how an entrepreneurial education approach can help foster social change. The aim of this study is to learn from teacher educators at UWTSD about how they support creativity, innovation, and an enterprising mindset in their learners. A case study approach is applied. By analysing documentary evidence such as module and assignment handbooks, we explore how teacher educators at UWTSD deliver entrepreneurial education for social change. Our findings indicate that UWTSD’s development of entrepreneurial education in teacher training has enabled constructive learning, cultivating creativity and action competence. We provide examples that display how the intentions of the Curriculum for Wales and entrepreneurial education approaches of the UWTSD emerge in practice. These examples show outcomes of the entrepreneurial projects that evince the enactment of social change. The findings also show that the educational policy of Wales supports entrepreneurial education throughout all levels of the educational system.</a:t>
            </a:r>
          </a:p>
        </p:txBody>
      </p:sp>
    </p:spTree>
    <p:extLst>
      <p:ext uri="{BB962C8B-B14F-4D97-AF65-F5344CB8AC3E}">
        <p14:creationId xmlns:p14="http://schemas.microsoft.com/office/powerpoint/2010/main" val="2924019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0E438D6-FA49-41A4-9176-B63E670CE40F}"/>
              </a:ext>
            </a:extLst>
          </p:cNvPr>
          <p:cNvPicPr>
            <a:picLocks noChangeAspect="1"/>
          </p:cNvPicPr>
          <p:nvPr/>
        </p:nvPicPr>
        <p:blipFill>
          <a:blip r:embed="rId2"/>
          <a:stretch>
            <a:fillRect/>
          </a:stretch>
        </p:blipFill>
        <p:spPr>
          <a:xfrm>
            <a:off x="499979" y="516293"/>
            <a:ext cx="3303916" cy="1189344"/>
          </a:xfrm>
          <a:prstGeom prst="rect">
            <a:avLst/>
          </a:prstGeom>
        </p:spPr>
      </p:pic>
      <p:sp>
        <p:nvSpPr>
          <p:cNvPr id="5" name="TextBox 4">
            <a:extLst>
              <a:ext uri="{FF2B5EF4-FFF2-40B4-BE49-F238E27FC236}">
                <a16:creationId xmlns:a16="http://schemas.microsoft.com/office/drawing/2014/main" id="{CFE06700-DE8A-4760-9338-B6B8F0A07D3D}"/>
              </a:ext>
            </a:extLst>
          </p:cNvPr>
          <p:cNvSpPr txBox="1"/>
          <p:nvPr/>
        </p:nvSpPr>
        <p:spPr>
          <a:xfrm>
            <a:off x="405895" y="1936453"/>
            <a:ext cx="1060383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ea typeface="+mn-lt"/>
                <a:cs typeface="+mn-lt"/>
              </a:rPr>
              <a:t>There has been a rapid growth of digital technologies in today’s knowledge society</a:t>
            </a:r>
            <a:endParaRPr lang="en-US" sz="1600" b="1"/>
          </a:p>
          <a:p>
            <a:r>
              <a:rPr lang="en-GB" sz="1600" b="1" dirty="0">
                <a:ea typeface="+mn-lt"/>
                <a:cs typeface="+mn-lt"/>
              </a:rPr>
              <a:t>(Selwyn and Facer, 2014). In many schools, the implementation of digital technologies has</a:t>
            </a:r>
            <a:endParaRPr lang="en-GB" sz="1600" b="1"/>
          </a:p>
          <a:p>
            <a:r>
              <a:rPr lang="en-GB" sz="1600" b="1" dirty="0">
                <a:ea typeface="+mn-lt"/>
                <a:cs typeface="+mn-lt"/>
              </a:rPr>
              <a:t>been in the form of 1:1, i.e., one student one laptop initiatives, in which teachers and</a:t>
            </a:r>
            <a:endParaRPr lang="en-GB" sz="1600" b="1"/>
          </a:p>
          <a:p>
            <a:r>
              <a:rPr lang="en-GB" sz="1600" b="1" dirty="0">
                <a:ea typeface="+mn-lt"/>
                <a:cs typeface="+mn-lt"/>
              </a:rPr>
              <a:t>students use laptop computers for teaching and learning (Balanskat et al., 2013; Zheng</a:t>
            </a:r>
            <a:endParaRPr lang="en-GB" sz="1600" b="1"/>
          </a:p>
          <a:p>
            <a:r>
              <a:rPr lang="en-GB" sz="1600" b="1" dirty="0">
                <a:ea typeface="+mn-lt"/>
                <a:cs typeface="+mn-lt"/>
              </a:rPr>
              <a:t>et al., 2016). Positive outcomes such as increased student engagement (Bebell</a:t>
            </a:r>
            <a:endParaRPr lang="en-GB" sz="1600" b="1"/>
          </a:p>
          <a:p>
            <a:r>
              <a:rPr lang="en-GB" sz="1600" b="1" dirty="0">
                <a:ea typeface="+mn-lt"/>
                <a:cs typeface="+mn-lt"/>
              </a:rPr>
              <a:t>and O’Dwyer, 2010; Penuel, 2006) and more possibilities for students in their</a:t>
            </a:r>
            <a:endParaRPr lang="en-GB" sz="1600" b="1"/>
          </a:p>
          <a:p>
            <a:r>
              <a:rPr lang="en-GB" sz="1600" b="1" dirty="0">
                <a:ea typeface="+mn-lt"/>
                <a:cs typeface="+mn-lt"/>
              </a:rPr>
              <a:t>schoolwork (Lei and Zhao, 2008) are reported. However, as Weston and Bain (2010)</a:t>
            </a:r>
            <a:endParaRPr lang="en-GB" sz="1600" b="1"/>
          </a:p>
          <a:p>
            <a:r>
              <a:rPr lang="en-GB" sz="1600" b="1" dirty="0">
                <a:ea typeface="+mn-lt"/>
                <a:cs typeface="+mn-lt"/>
              </a:rPr>
              <a:t>argue, improved outcomes related to the implementation of technology will not come</a:t>
            </a:r>
            <a:endParaRPr lang="en-GB" sz="1600" b="1"/>
          </a:p>
          <a:p>
            <a:r>
              <a:rPr lang="en-GB" sz="1600" b="1" dirty="0">
                <a:ea typeface="+mn-lt"/>
                <a:cs typeface="+mn-lt"/>
              </a:rPr>
              <a:t>about by themselves. In this process, the teacher is important (Bebell and O’Dwyer, 2010)</a:t>
            </a:r>
            <a:endParaRPr lang="en-GB" sz="1600" b="1"/>
          </a:p>
          <a:p>
            <a:r>
              <a:rPr lang="en-GB" sz="1600" b="1" dirty="0">
                <a:ea typeface="+mn-lt"/>
                <a:cs typeface="+mn-lt"/>
              </a:rPr>
              <a:t>as well as the school leader (Dexter, 2008). Concerns about school leaders’ abilities</a:t>
            </a:r>
            <a:endParaRPr lang="en-GB" sz="1600" b="1"/>
          </a:p>
          <a:p>
            <a:r>
              <a:rPr lang="en-GB" sz="1600" b="1" dirty="0">
                <a:ea typeface="+mn-lt"/>
                <a:cs typeface="+mn-lt"/>
              </a:rPr>
              <a:t>concerning preparation (Afshari et al., 2012; Schiller, 2003) as well as the lack of leadership</a:t>
            </a:r>
            <a:endParaRPr lang="en-GB" sz="1600" b="1"/>
          </a:p>
          <a:p>
            <a:r>
              <a:rPr lang="en-GB" sz="1600" b="1" dirty="0">
                <a:ea typeface="+mn-lt"/>
                <a:cs typeface="+mn-lt"/>
              </a:rPr>
              <a:t>(Flanagan and Jacobsen, 2003) have been expressed. Dexter (2008) means for example that</a:t>
            </a:r>
            <a:endParaRPr lang="en-GB" sz="1600" b="1"/>
          </a:p>
          <a:p>
            <a:r>
              <a:rPr lang="en-GB" sz="1600" b="1" dirty="0">
                <a:ea typeface="+mn-lt"/>
                <a:cs typeface="+mn-lt"/>
              </a:rPr>
              <a:t>the most important issue in the digitalization in schools is to be informed and to have</a:t>
            </a:r>
            <a:endParaRPr lang="en-GB" sz="1600" b="1"/>
          </a:p>
          <a:p>
            <a:r>
              <a:rPr lang="en-GB" sz="1600" b="1" dirty="0">
                <a:ea typeface="+mn-lt"/>
                <a:cs typeface="+mn-lt"/>
              </a:rPr>
              <a:t>effective school leaders. Further, Freeman et al. (2017) acknowledge the importance of</a:t>
            </a:r>
            <a:endParaRPr lang="en-GB" sz="1600" b="1"/>
          </a:p>
          <a:p>
            <a:r>
              <a:rPr lang="en-GB" sz="1600" b="1" dirty="0">
                <a:ea typeface="+mn-lt"/>
                <a:cs typeface="+mn-lt"/>
              </a:rPr>
              <a:t>school leaders in sustaining innovation and new innovations.</a:t>
            </a:r>
            <a:endParaRPr lang="en-GB" sz="1600" b="1" dirty="0"/>
          </a:p>
        </p:txBody>
      </p:sp>
    </p:spTree>
    <p:extLst>
      <p:ext uri="{BB962C8B-B14F-4D97-AF65-F5344CB8AC3E}">
        <p14:creationId xmlns:p14="http://schemas.microsoft.com/office/powerpoint/2010/main" val="1439853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9192D40F-B2B7-4215-83D4-66C38967818A}"/>
              </a:ext>
            </a:extLst>
          </p:cNvPr>
          <p:cNvPicPr>
            <a:picLocks noChangeAspect="1"/>
          </p:cNvPicPr>
          <p:nvPr/>
        </p:nvPicPr>
        <p:blipFill>
          <a:blip r:embed="rId2"/>
          <a:stretch>
            <a:fillRect/>
          </a:stretch>
        </p:blipFill>
        <p:spPr>
          <a:xfrm>
            <a:off x="714144" y="744158"/>
            <a:ext cx="3562709" cy="1246854"/>
          </a:xfrm>
          <a:prstGeom prst="rect">
            <a:avLst/>
          </a:prstGeom>
        </p:spPr>
      </p:pic>
      <p:sp>
        <p:nvSpPr>
          <p:cNvPr id="5" name="TextBox 4">
            <a:extLst>
              <a:ext uri="{FF2B5EF4-FFF2-40B4-BE49-F238E27FC236}">
                <a16:creationId xmlns:a16="http://schemas.microsoft.com/office/drawing/2014/main" id="{E2AC6332-0D44-4032-9427-9128F791B05F}"/>
              </a:ext>
            </a:extLst>
          </p:cNvPr>
          <p:cNvSpPr txBox="1"/>
          <p:nvPr/>
        </p:nvSpPr>
        <p:spPr>
          <a:xfrm>
            <a:off x="647031" y="2398294"/>
            <a:ext cx="700772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Conclusion:</a:t>
            </a:r>
            <a:endParaRPr lang="en-US" b="1" dirty="0"/>
          </a:p>
          <a:p>
            <a:r>
              <a:rPr lang="en-GB" b="1" dirty="0">
                <a:ea typeface="+mn-lt"/>
                <a:cs typeface="+mn-lt"/>
              </a:rPr>
              <a:t>The findings are not generalisable and were not meant to be. They are limited to a case of how the work of UWTSD in the area of entrepreneurial education emerges as practice in the spirit of sustainable education and has the potential to support social change. It is a descriptive and analytical study where core elements in the progressive CFW are illustrated against the work of UWTSD to exemplify how entrepreneurial education can provide affordances to support education for social change.</a:t>
            </a:r>
            <a:endParaRPr lang="en-GB" b="1" dirty="0"/>
          </a:p>
          <a:p>
            <a:endParaRPr lang="en-GB" dirty="0"/>
          </a:p>
        </p:txBody>
      </p:sp>
    </p:spTree>
    <p:extLst>
      <p:ext uri="{BB962C8B-B14F-4D97-AF65-F5344CB8AC3E}">
        <p14:creationId xmlns:p14="http://schemas.microsoft.com/office/powerpoint/2010/main" val="857917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D235C7AC-BF34-468D-9C07-57BF7AF3EFCE}"/>
              </a:ext>
            </a:extLst>
          </p:cNvPr>
          <p:cNvPicPr>
            <a:picLocks noChangeAspect="1"/>
          </p:cNvPicPr>
          <p:nvPr/>
        </p:nvPicPr>
        <p:blipFill>
          <a:blip r:embed="rId2"/>
          <a:stretch>
            <a:fillRect/>
          </a:stretch>
        </p:blipFill>
        <p:spPr>
          <a:xfrm>
            <a:off x="433137" y="569767"/>
            <a:ext cx="3203275" cy="1146212"/>
          </a:xfrm>
          <a:prstGeom prst="rect">
            <a:avLst/>
          </a:prstGeom>
        </p:spPr>
      </p:pic>
      <p:sp>
        <p:nvSpPr>
          <p:cNvPr id="5" name="TextBox 4">
            <a:extLst>
              <a:ext uri="{FF2B5EF4-FFF2-40B4-BE49-F238E27FC236}">
                <a16:creationId xmlns:a16="http://schemas.microsoft.com/office/drawing/2014/main" id="{C60A13C4-BA1E-409B-8D08-12DD0BEF4ED7}"/>
              </a:ext>
            </a:extLst>
          </p:cNvPr>
          <p:cNvSpPr txBox="1"/>
          <p:nvPr/>
        </p:nvSpPr>
        <p:spPr>
          <a:xfrm>
            <a:off x="5138821" y="95450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t>REFERENCES</a:t>
            </a:r>
          </a:p>
        </p:txBody>
      </p:sp>
      <p:sp>
        <p:nvSpPr>
          <p:cNvPr id="6" name="TextBox 5">
            <a:extLst>
              <a:ext uri="{FF2B5EF4-FFF2-40B4-BE49-F238E27FC236}">
                <a16:creationId xmlns:a16="http://schemas.microsoft.com/office/drawing/2014/main" id="{98AA3620-5E46-484B-B002-95EFD6228F8B}"/>
              </a:ext>
            </a:extLst>
          </p:cNvPr>
          <p:cNvSpPr txBox="1"/>
          <p:nvPr/>
        </p:nvSpPr>
        <p:spPr>
          <a:xfrm>
            <a:off x="1805906" y="2006433"/>
            <a:ext cx="667351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0000"/>
                </a:solidFill>
                <a:ea typeface="+mn-lt"/>
                <a:cs typeface="+mn-lt"/>
                <a:hlinkClick r:id="rId3">
                  <a:extLst>
                    <a:ext uri="{A12FA001-AC4F-418D-AE19-62706E023703}">
                      <ahyp:hlinkClr xmlns:ahyp="http://schemas.microsoft.com/office/drawing/2018/hyperlinkcolor" val="tx"/>
                    </a:ext>
                  </a:extLst>
                </a:hlinkClick>
              </a:rPr>
              <a:t>https://scholar.google.com/scholar?hl=en&amp;as_sdt=0%2C5&amp;q=conceptual+background&amp;btnG=</a:t>
            </a:r>
            <a:endParaRPr lang="en-US" b="1">
              <a:solidFill>
                <a:srgbClr val="000000"/>
              </a:solidFill>
            </a:endParaRPr>
          </a:p>
          <a:p>
            <a:r>
              <a:rPr lang="en-GB" b="1" dirty="0">
                <a:solidFill>
                  <a:srgbClr val="000000"/>
                </a:solidFill>
                <a:ea typeface="+mn-lt"/>
                <a:cs typeface="+mn-lt"/>
                <a:hlinkClick r:id="rId4">
                  <a:extLst>
                    <a:ext uri="{A12FA001-AC4F-418D-AE19-62706E023703}">
                      <ahyp:hlinkClr xmlns:ahyp="http://schemas.microsoft.com/office/drawing/2018/hyperlinkcolor" val="tx"/>
                    </a:ext>
                  </a:extLst>
                </a:hlinkClick>
              </a:rPr>
              <a:t>https://eric.ed.gov/?id=EJ1067595</a:t>
            </a:r>
            <a:endParaRPr lang="en-GB" b="1">
              <a:solidFill>
                <a:srgbClr val="000000"/>
              </a:solidFill>
            </a:endParaRPr>
          </a:p>
          <a:p>
            <a:r>
              <a:rPr lang="en-GB" b="1" dirty="0">
                <a:solidFill>
                  <a:srgbClr val="000000"/>
                </a:solidFill>
                <a:ea typeface="+mn-lt"/>
                <a:cs typeface="+mn-lt"/>
                <a:hlinkClick r:id="rId5">
                  <a:extLst>
                    <a:ext uri="{A12FA001-AC4F-418D-AE19-62706E023703}">
                      <ahyp:hlinkClr xmlns:ahyp="http://schemas.microsoft.com/office/drawing/2018/hyperlinkcolor" val="tx"/>
                    </a:ext>
                  </a:extLst>
                </a:hlinkClick>
              </a:rPr>
              <a:t>https://librarysearch.uwtsd.ac.uk/discovery/fulldisplay?docid=cdi_proquest_journals_2227410724&amp;context=PC&amp;vid=44WHELF_UWTSD:44WHELF_UWTSD_VU1&amp;lang=en&amp;search_scope=MyInst_and_CI&amp;adaptor=Primo%20Central&amp;tab=Everything&amp;query=any,contains,digitalization%20and%20school%20leadership%20on%20the%20complexity%20of%20leading%20for%20digitalization%20in%20school&amp;offset=0</a:t>
            </a:r>
            <a:endParaRPr lang="en-GB" b="1">
              <a:solidFill>
                <a:srgbClr val="000000"/>
              </a:solidFill>
            </a:endParaRPr>
          </a:p>
          <a:p>
            <a:r>
              <a:rPr lang="en-GB" b="1" dirty="0">
                <a:solidFill>
                  <a:srgbClr val="000000"/>
                </a:solidFill>
                <a:ea typeface="+mn-lt"/>
                <a:cs typeface="+mn-lt"/>
                <a:hlinkClick r:id="rId6">
                  <a:extLst>
                    <a:ext uri="{A12FA001-AC4F-418D-AE19-62706E023703}">
                      <ahyp:hlinkClr xmlns:ahyp="http://schemas.microsoft.com/office/drawing/2018/hyperlinkcolor" val="tx"/>
                    </a:ext>
                  </a:extLst>
                </a:hlinkClick>
              </a:rPr>
              <a:t>https://mdpi-res.com/d_attachment/sustainability/sustainability-13-08574/article_deploy/sustainability-13-08574.pdf</a:t>
            </a:r>
            <a:endParaRPr lang="en-GB" b="1">
              <a:solidFill>
                <a:srgbClr val="000000"/>
              </a:solidFill>
            </a:endParaRPr>
          </a:p>
          <a:p>
            <a:br>
              <a:rPr lang="en-US" b="1" dirty="0">
                <a:solidFill>
                  <a:srgbClr val="000000"/>
                </a:solidFill>
              </a:rPr>
            </a:br>
            <a:endParaRPr lang="en-US" b="1" dirty="0">
              <a:solidFill>
                <a:srgbClr val="000000"/>
              </a:solidFill>
            </a:endParaRPr>
          </a:p>
          <a:p>
            <a:br>
              <a:rPr lang="en-US" b="1" dirty="0">
                <a:solidFill>
                  <a:srgbClr val="000000"/>
                </a:solidFill>
              </a:rPr>
            </a:br>
            <a:endParaRPr lang="en-US" b="1" dirty="0">
              <a:solidFill>
                <a:srgbClr val="000000"/>
              </a:solidFill>
            </a:endParaRPr>
          </a:p>
          <a:p>
            <a:pPr algn="l"/>
            <a:endParaRPr lang="en-GB" b="1" dirty="0">
              <a:solidFill>
                <a:srgbClr val="000000"/>
              </a:solidFill>
            </a:endParaRPr>
          </a:p>
        </p:txBody>
      </p:sp>
    </p:spTree>
    <p:extLst>
      <p:ext uri="{BB962C8B-B14F-4D97-AF65-F5344CB8AC3E}">
        <p14:creationId xmlns:p14="http://schemas.microsoft.com/office/powerpoint/2010/main" val="3036759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B00B4C-5459-44D1-9A22-D8D8D37BBA52}"/>
              </a:ext>
            </a:extLst>
          </p:cNvPr>
          <p:cNvSpPr txBox="1"/>
          <p:nvPr/>
        </p:nvSpPr>
        <p:spPr>
          <a:xfrm>
            <a:off x="379664" y="1221873"/>
            <a:ext cx="3371516"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t>FIRST SLIDE </a:t>
            </a:r>
          </a:p>
          <a:p>
            <a:r>
              <a:rPr lang="en-GB" sz="1400" b="1" dirty="0"/>
              <a:t>ALEXANDRA CHILIANU</a:t>
            </a:r>
          </a:p>
          <a:p>
            <a:endParaRPr lang="en-GB" sz="1400" b="1" dirty="0"/>
          </a:p>
          <a:p>
            <a:r>
              <a:rPr lang="en-GB" sz="1400" b="1" dirty="0"/>
              <a:t>SECOND SLIDE </a:t>
            </a:r>
          </a:p>
          <a:p>
            <a:r>
              <a:rPr lang="en-GB" sz="1400" b="1" dirty="0"/>
              <a:t>ALEXANDRA CHILIANU</a:t>
            </a:r>
          </a:p>
          <a:p>
            <a:endParaRPr lang="en-GB" sz="1400" b="1" dirty="0"/>
          </a:p>
          <a:p>
            <a:r>
              <a:rPr lang="en-GB" sz="1400" b="1" dirty="0"/>
              <a:t>THIRD SLIDE </a:t>
            </a:r>
          </a:p>
          <a:p>
            <a:r>
              <a:rPr lang="en-GB" sz="1400" b="1" dirty="0"/>
              <a:t>ALEXANDRA CHILIANU</a:t>
            </a:r>
          </a:p>
          <a:p>
            <a:endParaRPr lang="en-GB" sz="1400" b="1" dirty="0"/>
          </a:p>
          <a:p>
            <a:r>
              <a:rPr lang="en-GB" sz="1400" b="1" dirty="0"/>
              <a:t>FOURTH SLIDE </a:t>
            </a:r>
          </a:p>
          <a:p>
            <a:r>
              <a:rPr lang="en-GB" sz="1400" b="1" dirty="0"/>
              <a:t>ALEXANDRA CHILIANU</a:t>
            </a:r>
          </a:p>
          <a:p>
            <a:r>
              <a:rPr lang="en-GB" sz="1400" b="1" dirty="0"/>
              <a:t>MIHAELA IOVU</a:t>
            </a:r>
          </a:p>
          <a:p>
            <a:r>
              <a:rPr lang="en-GB" sz="1400" b="1" dirty="0"/>
              <a:t>ADRIAN CIUREA  </a:t>
            </a:r>
          </a:p>
          <a:p>
            <a:endParaRPr lang="en-GB" sz="1400" b="1" dirty="0"/>
          </a:p>
          <a:p>
            <a:r>
              <a:rPr lang="en-GB" sz="1400" b="1" dirty="0"/>
              <a:t>FIFTH SLIDE </a:t>
            </a:r>
          </a:p>
          <a:p>
            <a:r>
              <a:rPr lang="en-GB" sz="1400" b="1" dirty="0"/>
              <a:t>MIHAELA IOVU</a:t>
            </a:r>
          </a:p>
          <a:p>
            <a:endParaRPr lang="en-GB" sz="1400" b="1" dirty="0"/>
          </a:p>
          <a:p>
            <a:r>
              <a:rPr lang="en-GB" sz="1400" b="1" dirty="0"/>
              <a:t>SIXTH SLIDE </a:t>
            </a:r>
          </a:p>
          <a:p>
            <a:r>
              <a:rPr lang="en-GB" sz="1400" b="1" dirty="0"/>
              <a:t>ADRIAN CIUREA</a:t>
            </a:r>
          </a:p>
          <a:p>
            <a:endParaRPr lang="en-GB" sz="1400" b="1" dirty="0"/>
          </a:p>
          <a:p>
            <a:r>
              <a:rPr lang="en-GB" sz="1400" b="1" dirty="0"/>
              <a:t>SEVENTH SLIDE</a:t>
            </a:r>
          </a:p>
          <a:p>
            <a:r>
              <a:rPr lang="en-GB" sz="1400" b="1" dirty="0"/>
              <a:t>MIHAELA IOVU</a:t>
            </a:r>
          </a:p>
          <a:p>
            <a:endParaRPr lang="en-GB" sz="1400" b="1" dirty="0"/>
          </a:p>
        </p:txBody>
      </p:sp>
      <p:sp>
        <p:nvSpPr>
          <p:cNvPr id="3" name="TextBox 2">
            <a:extLst>
              <a:ext uri="{FF2B5EF4-FFF2-40B4-BE49-F238E27FC236}">
                <a16:creationId xmlns:a16="http://schemas.microsoft.com/office/drawing/2014/main" id="{16CBAC81-D6EB-4DD7-A139-AD78A1986733}"/>
              </a:ext>
            </a:extLst>
          </p:cNvPr>
          <p:cNvSpPr txBox="1"/>
          <p:nvPr/>
        </p:nvSpPr>
        <p:spPr>
          <a:xfrm>
            <a:off x="3815347" y="1355559"/>
            <a:ext cx="274320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EIGHTH SLIDE </a:t>
            </a:r>
          </a:p>
          <a:p>
            <a:r>
              <a:rPr lang="en-GB" sz="1600" b="1" dirty="0"/>
              <a:t>MIHAELA IOVU </a:t>
            </a:r>
          </a:p>
          <a:p>
            <a:endParaRPr lang="en-GB" sz="1600" b="1" dirty="0"/>
          </a:p>
          <a:p>
            <a:r>
              <a:rPr lang="en-GB" sz="1600" b="1" dirty="0"/>
              <a:t>NINTH </a:t>
            </a:r>
          </a:p>
          <a:p>
            <a:r>
              <a:rPr lang="en-GB" sz="1600" b="1" dirty="0"/>
              <a:t>MIHAELA IOVU</a:t>
            </a:r>
          </a:p>
          <a:p>
            <a:r>
              <a:rPr lang="en-GB" sz="1600" b="1" dirty="0"/>
              <a:t>ALEXANDRA LIDIA CHILIANU</a:t>
            </a:r>
          </a:p>
          <a:p>
            <a:r>
              <a:rPr lang="en-GB" sz="1600" b="1" dirty="0"/>
              <a:t>ADRIAN CIUREA</a:t>
            </a:r>
          </a:p>
          <a:p>
            <a:endParaRPr lang="en-GB" sz="1600" b="1" dirty="0"/>
          </a:p>
          <a:p>
            <a:endParaRPr lang="en-GB" sz="1600" b="1" dirty="0"/>
          </a:p>
          <a:p>
            <a:endParaRPr lang="en-GB" sz="1600" b="1" dirty="0"/>
          </a:p>
        </p:txBody>
      </p:sp>
      <p:pic>
        <p:nvPicPr>
          <p:cNvPr id="4" name="Picture 4">
            <a:extLst>
              <a:ext uri="{FF2B5EF4-FFF2-40B4-BE49-F238E27FC236}">
                <a16:creationId xmlns:a16="http://schemas.microsoft.com/office/drawing/2014/main" id="{3D544AC8-9D70-4F21-9AD6-599791EFACA7}"/>
              </a:ext>
            </a:extLst>
          </p:cNvPr>
          <p:cNvPicPr>
            <a:picLocks noChangeAspect="1"/>
          </p:cNvPicPr>
          <p:nvPr/>
        </p:nvPicPr>
        <p:blipFill>
          <a:blip r:embed="rId2"/>
          <a:stretch>
            <a:fillRect/>
          </a:stretch>
        </p:blipFill>
        <p:spPr>
          <a:xfrm>
            <a:off x="7665453" y="769887"/>
            <a:ext cx="3946357" cy="1374541"/>
          </a:xfrm>
          <a:prstGeom prst="rect">
            <a:avLst/>
          </a:prstGeom>
        </p:spPr>
      </p:pic>
    </p:spTree>
    <p:extLst>
      <p:ext uri="{BB962C8B-B14F-4D97-AF65-F5344CB8AC3E}">
        <p14:creationId xmlns:p14="http://schemas.microsoft.com/office/powerpoint/2010/main" val="1132885737"/>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LevelVTI</vt:lpstr>
      <vt:lpstr>DIGITAL SKILLS AND RESEARCH METHOD BMSW4003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alexandra chilianu</cp:lastModifiedBy>
  <cp:revision>421</cp:revision>
  <dcterms:created xsi:type="dcterms:W3CDTF">2022-02-26T17:21:32Z</dcterms:created>
  <dcterms:modified xsi:type="dcterms:W3CDTF">2022-02-26T23:38:05Z</dcterms:modified>
</cp:coreProperties>
</file>